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8.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974" r:id="rId6"/>
    <p:sldMasterId id="2147483995" r:id="rId7"/>
    <p:sldMasterId id="2147484016" r:id="rId8"/>
    <p:sldMasterId id="2147484037" r:id="rId9"/>
  </p:sldMasterIdLst>
  <p:notesMasterIdLst>
    <p:notesMasterId r:id="rId28"/>
  </p:notesMasterIdLst>
  <p:handoutMasterIdLst>
    <p:handoutMasterId r:id="rId29"/>
  </p:handoutMasterIdLst>
  <p:sldIdLst>
    <p:sldId id="256" r:id="rId10"/>
    <p:sldId id="321" r:id="rId11"/>
    <p:sldId id="306" r:id="rId12"/>
    <p:sldId id="307" r:id="rId13"/>
    <p:sldId id="320" r:id="rId14"/>
    <p:sldId id="295" r:id="rId15"/>
    <p:sldId id="309" r:id="rId16"/>
    <p:sldId id="303" r:id="rId17"/>
    <p:sldId id="323" r:id="rId18"/>
    <p:sldId id="322" r:id="rId19"/>
    <p:sldId id="317" r:id="rId20"/>
    <p:sldId id="311" r:id="rId21"/>
    <p:sldId id="316" r:id="rId22"/>
    <p:sldId id="314" r:id="rId23"/>
    <p:sldId id="315" r:id="rId24"/>
    <p:sldId id="318" r:id="rId25"/>
    <p:sldId id="310" r:id="rId26"/>
    <p:sldId id="304"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8" autoAdjust="0"/>
    <p:restoredTop sz="96754" autoAdjust="0"/>
  </p:normalViewPr>
  <p:slideViewPr>
    <p:cSldViewPr snapToGrid="0" showGuides="1">
      <p:cViewPr varScale="1">
        <p:scale>
          <a:sx n="83" d="100"/>
          <a:sy n="83" d="100"/>
        </p:scale>
        <p:origin x="-1512" y="-112"/>
      </p:cViewPr>
      <p:guideLst>
        <p:guide orient="horz" pos="2160"/>
        <p:guide pos="2880"/>
      </p:guideLst>
    </p:cSldViewPr>
  </p:slideViewPr>
  <p:outlineViewPr>
    <p:cViewPr>
      <p:scale>
        <a:sx n="33" d="100"/>
        <a:sy n="33" d="100"/>
      </p:scale>
      <p:origin x="0" y="15688"/>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1.xml"/><Relationship Id="rId21" Type="http://schemas.openxmlformats.org/officeDocument/2006/relationships/slide" Target="slides/slide12.xml"/><Relationship Id="rId22" Type="http://schemas.openxmlformats.org/officeDocument/2006/relationships/slide" Target="slides/slide13.xml"/><Relationship Id="rId23" Type="http://schemas.openxmlformats.org/officeDocument/2006/relationships/slide" Target="slides/slide14.xml"/><Relationship Id="rId24" Type="http://schemas.openxmlformats.org/officeDocument/2006/relationships/slide" Target="slides/slide15.xml"/><Relationship Id="rId25" Type="http://schemas.openxmlformats.org/officeDocument/2006/relationships/slide" Target="slides/slide16.xml"/><Relationship Id="rId26" Type="http://schemas.openxmlformats.org/officeDocument/2006/relationships/slide" Target="slides/slide17.xml"/><Relationship Id="rId27" Type="http://schemas.openxmlformats.org/officeDocument/2006/relationships/slide" Target="slides/slide18.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Master" Target="slideMasters/slideMaster9.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slide" Target="slides/slide7.xml"/><Relationship Id="rId17" Type="http://schemas.openxmlformats.org/officeDocument/2006/relationships/slide" Target="slides/slide8.xml"/><Relationship Id="rId18" Type="http://schemas.openxmlformats.org/officeDocument/2006/relationships/slide" Target="slides/slide9.xml"/><Relationship Id="rId19" Type="http://schemas.openxmlformats.org/officeDocument/2006/relationships/slide" Target="slides/slide1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02/10/2017</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02/10/2017</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dirty="0"/>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eg"/><Relationship Id="rId3"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eg"/><Relationship Id="rId3"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e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eg"/><Relationship Id="rId3"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eg"/><Relationship Id="rId3"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jpeg"/><Relationship Id="rId3"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jpeg"/><Relationship Id="rId3"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jpeg"/><Relationship Id="rId3"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jpeg"/><Relationship Id="rId3"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jpeg"/><Relationship Id="rId3"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0.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0.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0.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0.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0.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0.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0.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0.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0.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0.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0.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0.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0.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0.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0.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0.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0.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0.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0.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0.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0.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0.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0.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0.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0.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0.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0.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0.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0.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0.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0.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0.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0.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0.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0.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0.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2.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2.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2.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0.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0.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0.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4"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Tree>
    <p:extLst>
      <p:ext uri="{BB962C8B-B14F-4D97-AF65-F5344CB8AC3E}">
        <p14:creationId xmlns:p14="http://schemas.microsoft.com/office/powerpoint/2010/main" val="689324647"/>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88901"/>
            <a:ext cx="8966200"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213880955"/>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88900"/>
            <a:ext cx="8966200"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839056981"/>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82746391"/>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605404371"/>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2499153409"/>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59057" cy="6679101"/>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smtClean="0"/>
              <a:t>Drag your image here</a:t>
            </a:r>
            <a:endParaRPr lang="en-GB"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09633460"/>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grpSp>
      <p:pic>
        <p:nvPicPr>
          <p:cNvPr id="14" name="Picture 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2385447">
            <a:off x="4935738" y="4442902"/>
            <a:ext cx="622961" cy="940549"/>
          </a:xfrm>
          <a:prstGeom prst="rect">
            <a:avLst/>
          </a:prstGeom>
        </p:spPr>
      </p:pic>
      <p:sp>
        <p:nvSpPr>
          <p:cNvPr id="16" name="Subtitle 2"/>
          <p:cNvSpPr txBox="1">
            <a:spLocks/>
          </p:cNvSpPr>
          <p:nvPr userDrawn="1"/>
        </p:nvSpPr>
        <p:spPr>
          <a:xfrm>
            <a:off x="581343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smtClean="0">
                <a:solidFill>
                  <a:schemeClr val="tx1"/>
                </a:solidFill>
              </a:rPr>
              <a:t>Copy and paste</a:t>
            </a:r>
            <a:r>
              <a:rPr lang="en-GB" sz="800" spc="0" baseline="0" dirty="0" smtClean="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3805938891"/>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9050" y="0"/>
            <a:ext cx="9172575" cy="6858000"/>
          </a:xfrm>
          <a:prstGeom prst="rect">
            <a:avLst/>
          </a:prstGeom>
        </p:spPr>
      </p:pic>
      <p:grpSp>
        <p:nvGrpSpPr>
          <p:cNvPr id="23" name="Group 22"/>
          <p:cNvGrpSpPr/>
          <p:nvPr userDrawn="1"/>
        </p:nvGrpSpPr>
        <p:grpSpPr>
          <a:xfrm>
            <a:off x="-7145" y="-84667"/>
            <a:ext cx="9265445" cy="7027334"/>
            <a:chOff x="-9526" y="-84667"/>
            <a:chExt cx="12353925" cy="702733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73622" y="3287224"/>
              <a:ext cx="6870621" cy="2709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179147105"/>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35" name="Picture 3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9096375" cy="6858000"/>
          </a:xfrm>
          <a:prstGeom prst="rect">
            <a:avLst/>
          </a:prstGeom>
        </p:spPr>
      </p:pic>
      <p:grpSp>
        <p:nvGrpSpPr>
          <p:cNvPr id="28" name="Group 27"/>
          <p:cNvGrpSpPr/>
          <p:nvPr userDrawn="1"/>
        </p:nvGrpSpPr>
        <p:grpSpPr>
          <a:xfrm>
            <a:off x="-7145" y="-84666"/>
            <a:ext cx="9255919" cy="7027333"/>
            <a:chOff x="-9526" y="-84666"/>
            <a:chExt cx="12341224" cy="7027333"/>
          </a:xfrm>
        </p:grpSpPr>
        <p:sp>
          <p:nvSpPr>
            <p:cNvPr id="29" name="Rectangle 28"/>
            <p:cNvSpPr/>
            <p:nvPr/>
          </p:nvSpPr>
          <p:spPr>
            <a:xfrm>
              <a:off x="-9526" y="-84666"/>
              <a:ext cx="12192000" cy="1735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0" name="Rectangle 29"/>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1" name="Rectangle 3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2" name="Rectangle 31"/>
            <p:cNvSpPr/>
            <p:nvPr/>
          </p:nvSpPr>
          <p:spPr>
            <a:xfrm rot="5400000">
              <a:off x="8767271" y="3293574"/>
              <a:ext cx="6870621" cy="2582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4" name="Picture 3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6"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7"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903277769"/>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30" name="Picture 2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8575" y="-10819"/>
            <a:ext cx="9210676" cy="6822781"/>
          </a:xfrm>
          <a:prstGeom prst="rect">
            <a:avLst/>
          </a:prstGeom>
        </p:spPr>
      </p:pic>
      <p:grpSp>
        <p:nvGrpSpPr>
          <p:cNvPr id="23" name="Group 22"/>
          <p:cNvGrpSpPr/>
          <p:nvPr userDrawn="1"/>
        </p:nvGrpSpPr>
        <p:grpSpPr>
          <a:xfrm>
            <a:off x="-7145" y="-84667"/>
            <a:ext cx="9246395" cy="6943744"/>
            <a:chOff x="-9526" y="-84667"/>
            <a:chExt cx="12328525" cy="694374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60922" y="3299924"/>
              <a:ext cx="6870621" cy="2455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9" name="Picture 2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65074426"/>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604281193"/>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525" y="20093"/>
            <a:ext cx="9086850" cy="6799807"/>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722806617"/>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31" name="Picture 30"/>
          <p:cNvPicPr>
            <a:picLocks noChangeAspect="1"/>
          </p:cNvPicPr>
          <p:nvPr userDrawn="1"/>
        </p:nvPicPr>
        <p:blipFill rotWithShape="1">
          <a:blip r:embed="rId2" cstate="screen">
            <a:extLst>
              <a:ext uri="{28A0092B-C50C-407E-A947-70E740481C1C}">
                <a14:useLocalDpi xmlns:a14="http://schemas.microsoft.com/office/drawing/2010/main"/>
              </a:ext>
            </a:extLst>
          </a:blip>
          <a:srcRect b="-61"/>
          <a:stretch/>
        </p:blipFill>
        <p:spPr>
          <a:xfrm>
            <a:off x="19049" y="71436"/>
            <a:ext cx="9124951" cy="6815139"/>
          </a:xfrm>
          <a:prstGeom prst="rect">
            <a:avLst/>
          </a:prstGeom>
        </p:spPr>
      </p:pic>
      <p:grpSp>
        <p:nvGrpSpPr>
          <p:cNvPr id="24" name="Group 23"/>
          <p:cNvGrpSpPr/>
          <p:nvPr userDrawn="1"/>
        </p:nvGrpSpPr>
        <p:grpSpPr>
          <a:xfrm>
            <a:off x="-7145" y="-84667"/>
            <a:ext cx="9236869" cy="7032702"/>
            <a:chOff x="-9526" y="-84667"/>
            <a:chExt cx="12315824" cy="7032702"/>
          </a:xfrm>
        </p:grpSpPr>
        <p:sp>
          <p:nvSpPr>
            <p:cNvPr id="25" name="Rectangle 24"/>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8" name="Rectangle 27"/>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2"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3"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072945415"/>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78456"/>
            <a:ext cx="896619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Tree>
    <p:extLst>
      <p:ext uri="{BB962C8B-B14F-4D97-AF65-F5344CB8AC3E}">
        <p14:creationId xmlns:p14="http://schemas.microsoft.com/office/powerpoint/2010/main" val="4195924660"/>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051354073"/>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783223118"/>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145858738"/>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060574527"/>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94377" cy="670442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smtClean="0"/>
              <a:t>Drag your image here</a:t>
            </a:r>
            <a:endParaRPr lang="en-GB"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grpSp>
        <p:nvGrpSpPr>
          <p:cNvPr id="21" name="Group 20"/>
          <p:cNvGrpSpPr/>
          <p:nvPr userDrawn="1"/>
        </p:nvGrpSpPr>
        <p:grpSpPr>
          <a:xfrm>
            <a:off x="-7145" y="-84667"/>
            <a:ext cx="9236869" cy="7032702"/>
            <a:chOff x="-9526" y="-84667"/>
            <a:chExt cx="12315824" cy="7032702"/>
          </a:xfrm>
        </p:grpSpPr>
        <p:sp>
          <p:nvSpPr>
            <p:cNvPr id="22" name="Rectangle 21"/>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8" name="Picture Placeholder 4"/>
          <p:cNvSpPr>
            <a:spLocks noGrp="1"/>
          </p:cNvSpPr>
          <p:nvPr>
            <p:ph type="pic" sz="quarter" idx="12" hasCustomPrompt="1"/>
          </p:nvPr>
        </p:nvSpPr>
        <p:spPr>
          <a:xfrm>
            <a:off x="4045276" y="445155"/>
            <a:ext cx="1072824" cy="933418"/>
          </a:xfrm>
          <a:prstGeom prst="rect">
            <a:avLst/>
          </a:prstGeom>
        </p:spPr>
        <p:txBody>
          <a:bodyPr/>
          <a:lstStyle>
            <a:lvl1pPr marL="0" indent="0" algn="ctr">
              <a:buNone/>
              <a:defRPr sz="1050" b="0">
                <a:solidFill>
                  <a:schemeClr val="bg1"/>
                </a:solidFill>
              </a:defRPr>
            </a:lvl1pPr>
          </a:lstStyle>
          <a:p>
            <a:r>
              <a:rPr lang="en-GB" dirty="0" smtClean="0"/>
              <a:t>Logo</a:t>
            </a:r>
            <a:endParaRPr lang="en-GB" dirty="0"/>
          </a:p>
        </p:txBody>
      </p:sp>
      <p:sp>
        <p:nvSpPr>
          <p:cNvPr id="29"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0"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048191761"/>
      </p:ext>
    </p:extLst>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4"/>
              <a:ext cx="1072823" cy="942921"/>
            </a:xfrm>
            <a:prstGeom prst="rect">
              <a:avLst/>
            </a:prstGeom>
          </p:spPr>
        </p:pic>
      </p:gr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9214553" flipV="1">
            <a:off x="4723002" y="1477556"/>
            <a:ext cx="622961" cy="940549"/>
          </a:xfrm>
          <a:prstGeom prst="rect">
            <a:avLst/>
          </a:prstGeom>
        </p:spPr>
      </p:pic>
      <p:sp>
        <p:nvSpPr>
          <p:cNvPr id="8" name="Subtitle 2"/>
          <p:cNvSpPr txBox="1">
            <a:spLocks/>
          </p:cNvSpPr>
          <p:nvPr userDrawn="1"/>
        </p:nvSpPr>
        <p:spPr>
          <a:xfrm>
            <a:off x="5600699" y="2095052"/>
            <a:ext cx="1580796" cy="412534"/>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smtClean="0">
                <a:solidFill>
                  <a:schemeClr val="tx1"/>
                </a:solidFill>
              </a:rPr>
              <a:t>Copy and paste</a:t>
            </a:r>
            <a:r>
              <a:rPr lang="en-GB" sz="800" spc="0" baseline="0" dirty="0" smtClean="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2038843769"/>
      </p:ext>
    </p:extLst>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9050" y="0"/>
            <a:ext cx="91725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800603139"/>
      </p:ext>
    </p:extLst>
  </p:cSld>
  <p:clrMapOvr>
    <a:masterClrMapping/>
  </p:clrMapOvr>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90963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124266637"/>
      </p:ext>
    </p:extLst>
  </p:cSld>
  <p:clrMapOvr>
    <a:masterClrMapping/>
  </p:clrMapOvr>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8575" y="-10819"/>
            <a:ext cx="9210676" cy="6822781"/>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982244191"/>
      </p:ext>
    </p:extLst>
  </p:cSld>
  <p:clrMapOvr>
    <a:masterClrMapping/>
  </p:clrMapOvr>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30"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481411654"/>
      </p:ext>
    </p:extLst>
  </p:cSld>
  <p:clrMapOvr>
    <a:masterClrMapping/>
  </p:clrMapOvr>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525" y="20093"/>
            <a:ext cx="9086850" cy="6799807"/>
          </a:xfrm>
          <a:prstGeom prst="rect">
            <a:avLst/>
          </a:prstGeom>
        </p:spPr>
      </p:pic>
      <p:grpSp>
        <p:nvGrpSpPr>
          <p:cNvPr id="19" name="Group 18"/>
          <p:cNvGrpSpPr/>
          <p:nvPr userDrawn="1"/>
        </p:nvGrpSpPr>
        <p:grpSpPr>
          <a:xfrm>
            <a:off x="-7145" y="-84667"/>
            <a:ext cx="9236869" cy="7032702"/>
            <a:chOff x="-9526" y="-84667"/>
            <a:chExt cx="12315824" cy="7032702"/>
          </a:xfrm>
        </p:grpSpPr>
        <p:sp>
          <p:nvSpPr>
            <p:cNvPr id="20" name="Rectangle 19"/>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5" name="Pictur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525011447"/>
      </p:ext>
    </p:extLst>
  </p:cSld>
  <p:clrMapOvr>
    <a:masterClrMapping/>
  </p:clrMapOvr>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b="-61"/>
          <a:stretch/>
        </p:blipFill>
        <p:spPr>
          <a:xfrm>
            <a:off x="19049" y="71436"/>
            <a:ext cx="9124951" cy="6815139"/>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5"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067065884"/>
      </p:ext>
    </p:extLst>
  </p:cSld>
  <p:clrMapOvr>
    <a:masterClrMapping/>
  </p:clrMapOvr>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19374403"/>
      </p:ext>
    </p:extLst>
  </p:cSld>
  <p:clrMapOvr>
    <a:masterClrMapping/>
  </p:clrMapOvr>
  <p:timing>
    <p:tnLst>
      <p:par>
        <p:cTn xmlns:p14="http://schemas.microsoft.com/office/powerpoint/2010/main" id="1" dur="indefinite" restart="never" nodeType="tmRoot"/>
      </p:par>
    </p:tnLst>
  </p:timing>
  <p:extLst>
    <p:ext uri="{DCECCB84-F9BA-43D5-87BE-67443E8EF086}">
      <p15:sldGuideLst xmlns=""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45885584"/>
      </p:ext>
    </p:extLst>
  </p:cSld>
  <p:clrMapOvr>
    <a:masterClrMapping/>
  </p:clrMapOvr>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901826069"/>
      </p:ext>
    </p:extLst>
  </p:cSld>
  <p:clrMapOvr>
    <a:masterClrMapping/>
  </p:clrMapOvr>
  <p:timing>
    <p:tnLst>
      <p:par>
        <p:cTn xmlns:p14="http://schemas.microsoft.com/office/powerpoint/2010/mai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90737921"/>
      </p:ext>
    </p:extLst>
  </p:cSld>
  <p:clrMapOvr>
    <a:masterClrMapping/>
  </p:clrMapOvr>
  <p:timing>
    <p:tnLst>
      <p:par>
        <p:cTn xmlns:p14="http://schemas.microsoft.com/office/powerpoint/2010/main" id="1" dur="indefinite" restart="never" nodeType="tmRoot"/>
      </p:par>
    </p:tnLst>
  </p:timing>
  <p:extLst>
    <p:ext uri="{DCECCB84-F9BA-43D5-87BE-67443E8EF086}">
      <p15:sldGuideLst xmlns="" xmlns:p15="http://schemas.microsoft.com/office/powerpoint/2012/main">
        <p15:guide id="1" orient="horz" pos="3475" userDrawn="1">
          <p15:clr>
            <a:srgbClr val="FBAE40"/>
          </p15:clr>
        </p15:guide>
        <p15:guide id="2" pos="2914" userDrawn="1">
          <p15:clr>
            <a:srgbClr val="FBAE40"/>
          </p15:clr>
        </p15:guide>
        <p15:guide id="3" pos="5432"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023699461"/>
      </p:ext>
    </p:extLst>
  </p:cSld>
  <p:clrMapOvr>
    <a:masterClrMapping/>
  </p:clrMapOvr>
  <p:timing>
    <p:tnLst>
      <p:par>
        <p:cTn xmlns:p14="http://schemas.microsoft.com/office/powerpoint/2010/mai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23884599"/>
      </p:ext>
    </p:extLst>
  </p:cSld>
  <p:clrMapOvr>
    <a:masterClrMapping/>
  </p:clrMapOvr>
  <p:timing>
    <p:tnLst>
      <p:par>
        <p:cTn xmlns:p14="http://schemas.microsoft.com/office/powerpoint/2010/mai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80581470"/>
      </p:ext>
    </p:extLst>
  </p:cSld>
  <p:clrMapOvr>
    <a:masterClrMapping/>
  </p:clrMapOvr>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6427652"/>
      </p:ext>
    </p:extLst>
  </p:cSld>
  <p:clrMapOvr>
    <a:masterClrMapping/>
  </p:clrMapOvr>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58341269"/>
      </p:ext>
    </p:extLst>
  </p:cSld>
  <p:clrMapOvr>
    <a:masterClrMapping/>
  </p:clrMapOvr>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timing>
    <p:tnLst>
      <p:par>
        <p:cTn xmlns:p14="http://schemas.microsoft.com/office/powerpoint/2010/mai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08869894"/>
      </p:ext>
    </p:extLst>
  </p:cSld>
  <p:clrMapOvr>
    <a:masterClrMapping/>
  </p:clrMapOvr>
  <p:timing>
    <p:tnLst>
      <p:par>
        <p:cTn xmlns:p14="http://schemas.microsoft.com/office/powerpoint/2010/mai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819237953"/>
      </p:ext>
    </p:extLst>
  </p:cSld>
  <p:clrMapOvr>
    <a:masterClrMapping/>
  </p:clrMapOvr>
  <p:timing>
    <p:tnLst>
      <p:par>
        <p:cTn xmlns:p14="http://schemas.microsoft.com/office/powerpoint/2010/mai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838816317"/>
      </p:ext>
    </p:extLst>
  </p:cSld>
  <p:clrMapOvr>
    <a:masterClrMapping/>
  </p:clrMapOvr>
  <p:timing>
    <p:tnLst>
      <p:par>
        <p:cTn xmlns:p14="http://schemas.microsoft.com/office/powerpoint/2010/mai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045020518"/>
      </p:ext>
    </p:extLst>
  </p:cSld>
  <p:clrMapOvr>
    <a:masterClrMapping/>
  </p:clrMapOvr>
  <p:timing>
    <p:tnLst>
      <p:par>
        <p:cTn xmlns:p14="http://schemas.microsoft.com/office/powerpoint/2010/mai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90706725"/>
      </p:ext>
    </p:extLst>
  </p:cSld>
  <p:clrMapOvr>
    <a:masterClrMapping/>
  </p:clrMapOvr>
  <p:timing>
    <p:tnLst>
      <p:par>
        <p:cTn xmlns:p14="http://schemas.microsoft.com/office/powerpoint/2010/main" id="1" dur="indefinite" restart="never" nodeType="tmRoot"/>
      </p:par>
    </p:tnLst>
  </p:timing>
  <p:extLst>
    <p:ext uri="{DCECCB84-F9BA-43D5-87BE-67443E8EF086}">
      <p15:sldGuideLst xmlns=""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5642270"/>
      </p:ext>
    </p:extLst>
  </p:cSld>
  <p:clrMapOvr>
    <a:masterClrMapping/>
  </p:clrMapOvr>
  <p:timing>
    <p:tnLst>
      <p:par>
        <p:cTn xmlns:p14="http://schemas.microsoft.com/office/powerpoint/2010/mai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242645902"/>
      </p:ext>
    </p:extLst>
  </p:cSld>
  <p:clrMapOvr>
    <a:masterClrMapping/>
  </p:clrMapOvr>
  <p:timing>
    <p:tnLst>
      <p:par>
        <p:cTn xmlns:p14="http://schemas.microsoft.com/office/powerpoint/2010/mai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492069915"/>
      </p:ext>
    </p:extLst>
  </p:cSld>
  <p:clrMapOvr>
    <a:masterClrMapping/>
  </p:clrMapOvr>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930748724"/>
      </p:ext>
    </p:extLst>
  </p:cSld>
  <p:clrMapOvr>
    <a:masterClrMapping/>
  </p:clrMapOvr>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1570653509"/>
      </p:ext>
    </p:extLst>
  </p:cSld>
  <p:clrMapOvr>
    <a:masterClrMapping/>
  </p:clrMapOvr>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44089193"/>
      </p:ext>
    </p:extLst>
  </p:cSld>
  <p:clrMapOvr>
    <a:masterClrMapping/>
  </p:clrMapOvr>
  <p:timing>
    <p:tnLst>
      <p:par>
        <p:cTn xmlns:p14="http://schemas.microsoft.com/office/powerpoint/2010/main" id="1" dur="indefinite" restart="never" nodeType="tmRoot"/>
      </p:par>
    </p:tnLst>
  </p:timing>
  <p:extLst>
    <p:ext uri="{DCECCB84-F9BA-43D5-87BE-67443E8EF086}">
      <p15:sldGuideLst xmlns=""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00069914"/>
      </p:ext>
    </p:extLst>
  </p:cSld>
  <p:clrMapOvr>
    <a:masterClrMapping/>
  </p:clrMapOvr>
  <p:timing>
    <p:tnLst>
      <p:par>
        <p:cTn xmlns:p14="http://schemas.microsoft.com/office/powerpoint/2010/mai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157111544"/>
      </p:ext>
    </p:extLst>
  </p:cSld>
  <p:clrMapOvr>
    <a:masterClrMapping/>
  </p:clrMapOvr>
  <p:timing>
    <p:tnLst>
      <p:par>
        <p:cTn xmlns:p14="http://schemas.microsoft.com/office/powerpoint/2010/mai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2781012"/>
      </p:ext>
    </p:extLst>
  </p:cSld>
  <p:clrMapOvr>
    <a:masterClrMapping/>
  </p:clrMapOvr>
  <p:timing>
    <p:tnLst>
      <p:par>
        <p:cTn xmlns:p14="http://schemas.microsoft.com/office/powerpoint/2010/main" id="1" dur="indefinite" restart="never" nodeType="tmRoot"/>
      </p:par>
    </p:tnLst>
  </p:timing>
  <p:extLst>
    <p:ext uri="{DCECCB84-F9BA-43D5-87BE-67443E8EF086}">
      <p15:sldGuideLst xmlns=""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01326116"/>
      </p:ext>
    </p:extLst>
  </p:cSld>
  <p:clrMapOvr>
    <a:masterClrMapping/>
  </p:clrMapOvr>
  <p:timing>
    <p:tnLst>
      <p:par>
        <p:cTn xmlns:p14="http://schemas.microsoft.com/office/powerpoint/2010/mai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9957426"/>
      </p:ext>
    </p:extLst>
  </p:cSld>
  <p:clrMapOvr>
    <a:masterClrMapping/>
  </p:clrMapOvr>
  <p:timing>
    <p:tnLst>
      <p:par>
        <p:cTn xmlns:p14="http://schemas.microsoft.com/office/powerpoint/2010/mai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957722088"/>
      </p:ext>
    </p:extLst>
  </p:cSld>
  <p:clrMapOvr>
    <a:masterClrMapping/>
  </p:clrMapOvr>
  <p:timing>
    <p:tnLst>
      <p:par>
        <p:cTn xmlns:p14="http://schemas.microsoft.com/office/powerpoint/2010/mai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594715712"/>
      </p:ext>
    </p:extLst>
  </p:cSld>
  <p:clrMapOvr>
    <a:masterClrMapping/>
  </p:clrMapOvr>
  <p:timing>
    <p:tnLst>
      <p:par>
        <p:cTn xmlns:p14="http://schemas.microsoft.com/office/powerpoint/2010/mai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13310041"/>
      </p:ext>
    </p:extLst>
  </p:cSld>
  <p:clrMapOvr>
    <a:masterClrMapping/>
  </p:clrMapOvr>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32078224"/>
      </p:ext>
    </p:extLst>
  </p:cSld>
  <p:clrMapOvr>
    <a:masterClrMapping/>
  </p:clrMapOvr>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39337498"/>
      </p:ext>
    </p:extLst>
  </p:cSld>
  <p:clrMapOvr>
    <a:masterClrMapping/>
  </p:clrMapOvr>
  <p:timing>
    <p:tnLst>
      <p:par>
        <p:cTn xmlns:p14="http://schemas.microsoft.com/office/powerpoint/2010/mai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28143158"/>
      </p:ext>
    </p:extLst>
  </p:cSld>
  <p:clrMapOvr>
    <a:masterClrMapping/>
  </p:clrMapOvr>
  <p:timing>
    <p:tnLst>
      <p:par>
        <p:cTn xmlns:p14="http://schemas.microsoft.com/office/powerpoint/2010/mai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443142241"/>
      </p:ext>
    </p:extLst>
  </p:cSld>
  <p:clrMapOvr>
    <a:masterClrMapping/>
  </p:clrMapOvr>
  <p:timing>
    <p:tnLst>
      <p:par>
        <p:cTn xmlns:p14="http://schemas.microsoft.com/office/powerpoint/2010/mai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43546244"/>
      </p:ext>
    </p:extLst>
  </p:cSld>
  <p:clrMapOvr>
    <a:masterClrMapping/>
  </p:clrMapOvr>
  <p:timing>
    <p:tnLst>
      <p:par>
        <p:cTn xmlns:p14="http://schemas.microsoft.com/office/powerpoint/2010/mai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4667" y="1435101"/>
            <a:ext cx="4446869"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918861420"/>
      </p:ext>
    </p:extLst>
  </p:cSld>
  <p:clrMapOvr>
    <a:masterClrMapping/>
  </p:clrMapOvr>
  <p:timing>
    <p:tnLst>
      <p:par>
        <p:cTn xmlns:p14="http://schemas.microsoft.com/office/powerpoint/2010/main" id="1" dur="indefinite" restart="never" nodeType="tmRoot"/>
      </p:par>
    </p:tnLst>
  </p:timing>
  <p:extLst>
    <p:ext uri="{DCECCB84-F9BA-43D5-87BE-67443E8EF086}">
      <p15:sldGuideLst xmlns=""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172886163"/>
      </p:ext>
    </p:extLst>
  </p:cSld>
  <p:clrMapOvr>
    <a:masterClrMapping/>
  </p:clrMapOvr>
  <p:timing>
    <p:tnLst>
      <p:par>
        <p:cTn xmlns:p14="http://schemas.microsoft.com/office/powerpoint/2010/mai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455020590"/>
      </p:ext>
    </p:extLst>
  </p:cSld>
  <p:clrMapOvr>
    <a:masterClrMapping/>
  </p:clrMapOvr>
  <p:timing>
    <p:tnLst>
      <p:par>
        <p:cTn xmlns:p14="http://schemas.microsoft.com/office/powerpoint/2010/mai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986712115"/>
      </p:ext>
    </p:extLst>
  </p:cSld>
  <p:clrMapOvr>
    <a:masterClrMapping/>
  </p:clrMapOvr>
  <p:timing>
    <p:tnLst>
      <p:par>
        <p:cTn xmlns:p14="http://schemas.microsoft.com/office/powerpoint/2010/mai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641038783"/>
      </p:ext>
    </p:extLst>
  </p:cSld>
  <p:clrMapOvr>
    <a:masterClrMapping/>
  </p:clrMapOvr>
  <p:timing>
    <p:tnLst>
      <p:par>
        <p:cTn xmlns:p14="http://schemas.microsoft.com/office/powerpoint/2010/mai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2740326532"/>
      </p:ext>
    </p:extLst>
  </p:cSld>
  <p:clrMapOvr>
    <a:masterClrMapping/>
  </p:clrMapOvr>
  <p:timing>
    <p:tnLst>
      <p:par>
        <p:cTn xmlns:p14="http://schemas.microsoft.com/office/powerpoint/2010/mai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5127704"/>
      </p:ext>
    </p:extLst>
  </p:cSld>
  <p:clrMapOvr>
    <a:masterClrMapping/>
  </p:clrMapOvr>
  <p:timing>
    <p:tnLst>
      <p:par>
        <p:cTn xmlns:p14="http://schemas.microsoft.com/office/powerpoint/2010/main" id="1" dur="indefinite" restart="never" nodeType="tmRoot"/>
      </p:par>
    </p:tnLst>
  </p:timing>
  <p:extLst>
    <p:ext uri="{DCECCB84-F9BA-43D5-87BE-67443E8EF086}">
      <p15:sldGuideLst xmlns=""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569982577"/>
      </p:ext>
    </p:extLst>
  </p:cSld>
  <p:clrMapOvr>
    <a:masterClrMapping/>
  </p:clrMapOvr>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30655557"/>
      </p:ext>
    </p:extLst>
  </p:cSld>
  <p:clrMapOvr>
    <a:masterClrMapping/>
  </p:clrMapOvr>
  <p:timing>
    <p:tnLst>
      <p:par>
        <p:cTn xmlns:p14="http://schemas.microsoft.com/office/powerpoint/2010/mai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414037635"/>
      </p:ext>
    </p:extLst>
  </p:cSld>
  <p:clrMapOvr>
    <a:masterClrMapping/>
  </p:clrMapOvr>
  <p:timing>
    <p:tnLst>
      <p:par>
        <p:cTn xmlns:p14="http://schemas.microsoft.com/office/powerpoint/2010/main" id="1" dur="indefinite" restart="never" nodeType="tmRoot"/>
      </p:par>
    </p:tnLst>
  </p:timing>
  <p:extLst>
    <p:ext uri="{DCECCB84-F9BA-43D5-87BE-67443E8EF086}">
      <p15:sldGuideLst xmlns=""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34146102"/>
      </p:ext>
    </p:extLst>
  </p:cSld>
  <p:clrMapOvr>
    <a:masterClrMapping/>
  </p:clrMapOvr>
  <p:timing>
    <p:tnLst>
      <p:par>
        <p:cTn xmlns:p14="http://schemas.microsoft.com/office/powerpoint/2010/mai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44452144"/>
      </p:ext>
    </p:extLst>
  </p:cSld>
  <p:clrMapOvr>
    <a:masterClrMapping/>
  </p:clrMapOvr>
  <p:timing>
    <p:tnLst>
      <p:par>
        <p:cTn xmlns:p14="http://schemas.microsoft.com/office/powerpoint/2010/mai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05607146"/>
      </p:ext>
    </p:extLst>
  </p:cSld>
  <p:clrMapOvr>
    <a:masterClrMapping/>
  </p:clrMapOvr>
  <p:timing>
    <p:tnLst>
      <p:par>
        <p:cTn xmlns:p14="http://schemas.microsoft.com/office/powerpoint/2010/mai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665987873"/>
      </p:ext>
    </p:extLst>
  </p:cSld>
  <p:clrMapOvr>
    <a:masterClrMapping/>
  </p:clrMapOvr>
  <p:timing>
    <p:tnLst>
      <p:par>
        <p:cTn xmlns:p14="http://schemas.microsoft.com/office/powerpoint/2010/mai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16516793"/>
      </p:ext>
    </p:extLst>
  </p:cSld>
  <p:clrMapOvr>
    <a:masterClrMapping/>
  </p:clrMapOvr>
  <p:timing>
    <p:tnLst>
      <p:par>
        <p:cTn xmlns:p14="http://schemas.microsoft.com/office/powerpoint/2010/mai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82532407"/>
      </p:ext>
    </p:extLst>
  </p:cSld>
  <p:clrMapOvr>
    <a:masterClrMapping/>
  </p:clrMapOvr>
  <p:timing>
    <p:tnLst>
      <p:par>
        <p:cTn xmlns:p14="http://schemas.microsoft.com/office/powerpoint/2010/mai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01831173"/>
      </p:ext>
    </p:extLst>
  </p:cSld>
  <p:clrMapOvr>
    <a:masterClrMapping/>
  </p:clrMapOvr>
  <p:timing>
    <p:tnLst>
      <p:par>
        <p:cTn xmlns:p14="http://schemas.microsoft.com/office/powerpoint/2010/mai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3282776368"/>
      </p:ext>
    </p:extLst>
  </p:cSld>
  <p:clrMapOvr>
    <a:masterClrMapping/>
  </p:clrMapOvr>
  <p:timing>
    <p:tnLst>
      <p:par>
        <p:cTn xmlns:p14="http://schemas.microsoft.com/office/powerpoint/2010/mai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949979005"/>
      </p:ext>
    </p:extLst>
  </p:cSld>
  <p:clrMapOvr>
    <a:masterClrMapping/>
  </p:clrMapOvr>
  <p:timing>
    <p:tnLst>
      <p:par>
        <p:cTn xmlns:p14="http://schemas.microsoft.com/office/powerpoint/2010/mai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148158754"/>
      </p:ext>
    </p:extLst>
  </p:cSld>
  <p:clrMapOvr>
    <a:masterClrMapping/>
  </p:clrMapOvr>
  <p:timing>
    <p:tnLst>
      <p:par>
        <p:cTn xmlns:p14="http://schemas.microsoft.com/office/powerpoint/2010/mai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910452565"/>
      </p:ext>
    </p:extLst>
  </p:cSld>
  <p:clrMapOvr>
    <a:masterClrMapping/>
  </p:clrMapOvr>
  <p:timing>
    <p:tnLst>
      <p:par>
        <p:cTn xmlns:p14="http://schemas.microsoft.com/office/powerpoint/2010/main" id="1" dur="indefinite" restart="never" nodeType="tmRoot"/>
      </p:par>
    </p:tnLst>
  </p:timing>
  <p:extLst>
    <p:ext uri="{DCECCB84-F9BA-43D5-87BE-67443E8EF086}">
      <p15:sldGuideLst xmlns=""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561815252"/>
      </p:ext>
    </p:extLst>
  </p:cSld>
  <p:clrMapOvr>
    <a:masterClrMapping/>
  </p:clrMapOvr>
  <p:timing>
    <p:tnLst>
      <p:par>
        <p:cTn xmlns:p14="http://schemas.microsoft.com/office/powerpoint/2010/mai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727771531"/>
      </p:ext>
    </p:extLst>
  </p:cSld>
  <p:clrMapOvr>
    <a:masterClrMapping/>
  </p:clrMapOvr>
  <p:timing>
    <p:tnLst>
      <p:par>
        <p:cTn xmlns:p14="http://schemas.microsoft.com/office/powerpoint/2010/mai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839305729"/>
      </p:ext>
    </p:extLst>
  </p:cSld>
  <p:clrMapOvr>
    <a:masterClrMapping/>
  </p:clrMapOvr>
  <p:timing>
    <p:tnLst>
      <p:par>
        <p:cTn xmlns:p14="http://schemas.microsoft.com/office/powerpoint/2010/mai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4266446390"/>
      </p:ext>
    </p:extLst>
  </p:cSld>
  <p:clrMapOvr>
    <a:masterClrMapping/>
  </p:clrMapOvr>
  <p:timing>
    <p:tnLst>
      <p:par>
        <p:cTn xmlns:p14="http://schemas.microsoft.com/office/powerpoint/2010/mai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3046002470"/>
      </p:ext>
    </p:extLst>
  </p:cSld>
  <p:clrMapOvr>
    <a:masterClrMapping/>
  </p:clrMapOvr>
  <p:timing>
    <p:tnLst>
      <p:par>
        <p:cTn xmlns:p14="http://schemas.microsoft.com/office/powerpoint/2010/mai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04073733"/>
      </p:ext>
    </p:extLst>
  </p:cSld>
  <p:clrMapOvr>
    <a:masterClrMapping/>
  </p:clrMapOvr>
  <p:timing>
    <p:tnLst>
      <p:par>
        <p:cTn xmlns:p14="http://schemas.microsoft.com/office/powerpoint/2010/main" id="1" dur="indefinite" restart="never" nodeType="tmRoot"/>
      </p:par>
    </p:tnLst>
  </p:timing>
  <p:extLst>
    <p:ext uri="{DCECCB84-F9BA-43D5-87BE-67443E8EF086}">
      <p15:sldGuideLst xmlns=""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255342944"/>
      </p:ext>
    </p:extLst>
  </p:cSld>
  <p:clrMapOvr>
    <a:masterClrMapping/>
  </p:clrMapOvr>
  <p:timing>
    <p:tnLst>
      <p:par>
        <p:cTn xmlns:p14="http://schemas.microsoft.com/office/powerpoint/2010/mai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38180042"/>
      </p:ext>
    </p:extLst>
  </p:cSld>
  <p:clrMapOvr>
    <a:masterClrMapping/>
  </p:clrMapOvr>
  <p:timing>
    <p:tnLst>
      <p:par>
        <p:cTn xmlns:p14="http://schemas.microsoft.com/office/powerpoint/2010/mai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9560545"/>
      </p:ext>
    </p:extLst>
  </p:cSld>
  <p:clrMapOvr>
    <a:masterClrMapping/>
  </p:clrMapOvr>
  <p:timing>
    <p:tnLst>
      <p:par>
        <p:cTn xmlns:p14="http://schemas.microsoft.com/office/powerpoint/2010/main" id="1" dur="indefinite" restart="never" nodeType="tmRoot"/>
      </p:par>
    </p:tnLst>
  </p:timing>
  <p:extLst>
    <p:ext uri="{DCECCB84-F9BA-43D5-87BE-67443E8EF086}">
      <p15:sldGuideLst xmlns=""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545729560"/>
      </p:ext>
    </p:extLst>
  </p:cSld>
  <p:clrMapOvr>
    <a:masterClrMapping/>
  </p:clrMapOvr>
  <p:timing>
    <p:tnLst>
      <p:par>
        <p:cTn xmlns:p14="http://schemas.microsoft.com/office/powerpoint/2010/mai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792579090"/>
      </p:ext>
    </p:extLst>
  </p:cSld>
  <p:clrMapOvr>
    <a:masterClrMapping/>
  </p:clrMapOvr>
  <p:timing>
    <p:tnLst>
      <p:par>
        <p:cTn xmlns:p14="http://schemas.microsoft.com/office/powerpoint/2010/mai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28376488"/>
      </p:ext>
    </p:extLst>
  </p:cSld>
  <p:clrMapOvr>
    <a:masterClrMapping/>
  </p:clrMapOvr>
  <p:timing>
    <p:tnLst>
      <p:par>
        <p:cTn xmlns:p14="http://schemas.microsoft.com/office/powerpoint/2010/mai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65328958"/>
      </p:ext>
    </p:extLst>
  </p:cSld>
  <p:clrMapOvr>
    <a:masterClrMapping/>
  </p:clrMapOvr>
  <p:timing>
    <p:tnLst>
      <p:par>
        <p:cTn xmlns:p14="http://schemas.microsoft.com/office/powerpoint/2010/mai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59503845"/>
      </p:ext>
    </p:extLst>
  </p:cSld>
  <p:clrMapOvr>
    <a:masterClrMapping/>
  </p:clrMapOvr>
  <p:timing>
    <p:tnLst>
      <p:par>
        <p:cTn xmlns:p14="http://schemas.microsoft.com/office/powerpoint/2010/mai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77053368"/>
      </p:ext>
    </p:extLst>
  </p:cSld>
  <p:clrMapOvr>
    <a:masterClrMapping/>
  </p:clrMapOvr>
  <p:timing>
    <p:tnLst>
      <p:par>
        <p:cTn xmlns:p14="http://schemas.microsoft.com/office/powerpoint/2010/mai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35467329"/>
      </p:ext>
    </p:extLst>
  </p:cSld>
  <p:clrMapOvr>
    <a:masterClrMapping/>
  </p:clrMapOvr>
  <p:timing>
    <p:tnLst>
      <p:par>
        <p:cTn xmlns:p14="http://schemas.microsoft.com/office/powerpoint/2010/mai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217245436"/>
      </p:ext>
    </p:extLst>
  </p:cSld>
  <p:clrMapOvr>
    <a:masterClrMapping/>
  </p:clrMapOvr>
  <p:timing>
    <p:tnLst>
      <p:par>
        <p:cTn xmlns:p14="http://schemas.microsoft.com/office/powerpoint/2010/mai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2161286878"/>
      </p:ext>
    </p:extLst>
  </p:cSld>
  <p:clrMapOvr>
    <a:masterClrMapping/>
  </p:clrMapOvr>
  <p:timing>
    <p:tnLst>
      <p:par>
        <p:cTn xmlns:p14="http://schemas.microsoft.com/office/powerpoint/2010/mai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172241968"/>
      </p:ext>
    </p:extLst>
  </p:cSld>
  <p:clrMapOvr>
    <a:masterClrMapping/>
  </p:clrMapOvr>
  <p:timing>
    <p:tnLst>
      <p:par>
        <p:cTn xmlns:p14="http://schemas.microsoft.com/office/powerpoint/2010/mai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538224293"/>
      </p:ext>
    </p:extLst>
  </p:cSld>
  <p:clrMapOvr>
    <a:masterClrMapping/>
  </p:clrMapOvr>
  <p:timing>
    <p:tnLst>
      <p:par>
        <p:cTn xmlns:p14="http://schemas.microsoft.com/office/powerpoint/2010/main" id="1" dur="indefinite" restart="never" nodeType="tmRoot"/>
      </p:par>
    </p:tnLst>
  </p:timing>
  <p:extLst>
    <p:ext uri="{DCECCB84-F9BA-43D5-87BE-67443E8EF086}">
      <p15:sldGuideLst xmlns=""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21100852"/>
      </p:ext>
    </p:extLst>
  </p:cSld>
  <p:clrMapOvr>
    <a:masterClrMapping/>
  </p:clrMapOvr>
  <p:timing>
    <p:tnLst>
      <p:par>
        <p:cTn xmlns:p14="http://schemas.microsoft.com/office/powerpoint/2010/mai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4012858626"/>
      </p:ext>
    </p:extLst>
  </p:cSld>
  <p:clrMapOvr>
    <a:masterClrMapping/>
  </p:clrMapOvr>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4274068855"/>
      </p:ext>
    </p:extLst>
  </p:cSld>
  <p:clrMapOvr>
    <a:masterClrMapping/>
  </p:clrMapOvr>
  <p:timing>
    <p:tnLst>
      <p:par>
        <p:cTn xmlns:p14="http://schemas.microsoft.com/office/powerpoint/2010/mai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195484430"/>
      </p:ext>
    </p:extLst>
  </p:cSld>
  <p:clrMapOvr>
    <a:masterClrMapping/>
  </p:clrMapOvr>
  <p:timing>
    <p:tnLst>
      <p:par>
        <p:cTn xmlns:p14="http://schemas.microsoft.com/office/powerpoint/2010/mai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3987844000"/>
      </p:ext>
    </p:extLst>
  </p:cSld>
  <p:clrMapOvr>
    <a:masterClrMapping/>
  </p:clrMapOvr>
  <p:timing>
    <p:tnLst>
      <p:par>
        <p:cTn xmlns:p14="http://schemas.microsoft.com/office/powerpoint/2010/mai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520729751"/>
      </p:ext>
    </p:extLst>
  </p:cSld>
  <p:clrMapOvr>
    <a:masterClrMapping/>
  </p:clrMapOvr>
  <p:timing>
    <p:tnLst>
      <p:par>
        <p:cTn xmlns:p14="http://schemas.microsoft.com/office/powerpoint/2010/mai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25377134"/>
      </p:ext>
    </p:extLst>
  </p:cSld>
  <p:clrMapOvr>
    <a:masterClrMapping/>
  </p:clrMapOvr>
  <p:timing>
    <p:tnLst>
      <p:par>
        <p:cTn xmlns:p14="http://schemas.microsoft.com/office/powerpoint/2010/main" id="1" dur="indefinite" restart="never" nodeType="tmRoot"/>
      </p:par>
    </p:tnLst>
  </p:timing>
  <p:extLst>
    <p:ext uri="{DCECCB84-F9BA-43D5-87BE-67443E8EF086}">
      <p15:sldGuideLst xmlns=""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70512596"/>
      </p:ext>
    </p:extLst>
  </p:cSld>
  <p:clrMapOvr>
    <a:masterClrMapping/>
  </p:clrMapOvr>
  <p:timing>
    <p:tnLst>
      <p:par>
        <p:cTn xmlns:p14="http://schemas.microsoft.com/office/powerpoint/2010/mai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76894570"/>
      </p:ext>
    </p:extLst>
  </p:cSld>
  <p:clrMapOvr>
    <a:masterClrMapping/>
  </p:clrMapOvr>
  <p:timing>
    <p:tnLst>
      <p:par>
        <p:cTn xmlns:p14="http://schemas.microsoft.com/office/powerpoint/2010/mai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879177888"/>
      </p:ext>
    </p:extLst>
  </p:cSld>
  <p:clrMapOvr>
    <a:masterClrMapping/>
  </p:clrMapOvr>
  <p:timing>
    <p:tnLst>
      <p:par>
        <p:cTn xmlns:p14="http://schemas.microsoft.com/office/powerpoint/2010/main" id="1" dur="indefinite" restart="never" nodeType="tmRoot"/>
      </p:par>
    </p:tnLst>
  </p:timing>
  <p:extLst>
    <p:ext uri="{DCECCB84-F9BA-43D5-87BE-67443E8EF086}">
      <p15:sldGuideLst xmlns=""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29899759"/>
      </p:ext>
    </p:extLst>
  </p:cSld>
  <p:clrMapOvr>
    <a:masterClrMapping/>
  </p:clrMapOvr>
  <p:timing>
    <p:tnLst>
      <p:par>
        <p:cTn xmlns:p14="http://schemas.microsoft.com/office/powerpoint/2010/mai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64052185"/>
      </p:ext>
    </p:extLst>
  </p:cSld>
  <p:clrMapOvr>
    <a:masterClrMapping/>
  </p:clrMapOvr>
  <p:timing>
    <p:tnLst>
      <p:par>
        <p:cTn xmlns:p14="http://schemas.microsoft.com/office/powerpoint/2010/mai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562900048"/>
      </p:ext>
    </p:extLst>
  </p:cSld>
  <p:clrMapOvr>
    <a:masterClrMapping/>
  </p:clrMapOvr>
  <p:timing>
    <p:tnLst>
      <p:par>
        <p:cTn xmlns:p14="http://schemas.microsoft.com/office/powerpoint/2010/mai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56610081"/>
      </p:ext>
    </p:extLst>
  </p:cSld>
  <p:clrMapOvr>
    <a:masterClrMapping/>
  </p:clrMapOvr>
  <p:timing>
    <p:tnLst>
      <p:par>
        <p:cTn xmlns:p14="http://schemas.microsoft.com/office/powerpoint/2010/mai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12131906"/>
      </p:ext>
    </p:extLst>
  </p:cSld>
  <p:clrMapOvr>
    <a:masterClrMapping/>
  </p:clrMapOvr>
  <p:timing>
    <p:tnLst>
      <p:par>
        <p:cTn xmlns:p14="http://schemas.microsoft.com/office/powerpoint/2010/mai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3035025"/>
      </p:ext>
    </p:extLst>
  </p:cSld>
  <p:clrMapOvr>
    <a:masterClrMapping/>
  </p:clrMapOvr>
  <p:timing>
    <p:tnLst>
      <p:par>
        <p:cTn xmlns:p14="http://schemas.microsoft.com/office/powerpoint/2010/mai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568217452"/>
      </p:ext>
    </p:extLst>
  </p:cSld>
  <p:clrMapOvr>
    <a:masterClrMapping/>
  </p:clrMapOvr>
  <p:timing>
    <p:tnLst>
      <p:par>
        <p:cTn xmlns:p14="http://schemas.microsoft.com/office/powerpoint/2010/mai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987741648"/>
      </p:ext>
    </p:extLst>
  </p:cSld>
  <p:clrMapOvr>
    <a:masterClrMapping/>
  </p:clrMapOvr>
  <p:timing>
    <p:tnLst>
      <p:par>
        <p:cTn xmlns:p14="http://schemas.microsoft.com/office/powerpoint/2010/mai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8719495"/>
      </p:ext>
    </p:extLst>
  </p:cSld>
  <p:clrMapOvr>
    <a:masterClrMapping/>
  </p:clrMapOvr>
  <p:timing>
    <p:tnLst>
      <p:par>
        <p:cTn xmlns:p14="http://schemas.microsoft.com/office/powerpoint/2010/mai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923776518"/>
      </p:ext>
    </p:extLst>
  </p:cSld>
  <p:clrMapOvr>
    <a:masterClrMapping/>
  </p:clrMapOvr>
  <p:timing>
    <p:tnLst>
      <p:par>
        <p:cTn xmlns:p14="http://schemas.microsoft.com/office/powerpoint/2010/mai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237039520"/>
      </p:ext>
    </p:extLst>
  </p:cSld>
  <p:clrMapOvr>
    <a:masterClrMapping/>
  </p:clrMapOvr>
  <p:timing>
    <p:tnLst>
      <p:par>
        <p:cTn xmlns:p14="http://schemas.microsoft.com/office/powerpoint/2010/main" id="1" dur="indefinite" restart="never" nodeType="tmRoot"/>
      </p:par>
    </p:tnLst>
  </p:timing>
  <p:extLst>
    <p:ext uri="{DCECCB84-F9BA-43D5-87BE-67443E8EF086}">
      <p15:sldGuideLst xmlns=""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82393691"/>
      </p:ext>
    </p:extLst>
  </p:cSld>
  <p:clrMapOvr>
    <a:masterClrMapping/>
  </p:clrMapOvr>
  <p:timing>
    <p:tnLst>
      <p:par>
        <p:cTn xmlns:p14="http://schemas.microsoft.com/office/powerpoint/2010/mai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60699826"/>
      </p:ext>
    </p:extLst>
  </p:cSld>
  <p:clrMapOvr>
    <a:masterClrMapping/>
  </p:clrMapOvr>
  <p:timing>
    <p:tnLst>
      <p:par>
        <p:cTn xmlns:p14="http://schemas.microsoft.com/office/powerpoint/2010/mai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82362560"/>
      </p:ext>
    </p:extLst>
  </p:cSld>
  <p:clrMapOvr>
    <a:masterClrMapping/>
  </p:clrMapOvr>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565487527"/>
      </p:ext>
    </p:extLst>
  </p:cSld>
  <p:clrMapOvr>
    <a:masterClrMapping/>
  </p:clrMapOvr>
  <p:timing>
    <p:tnLst>
      <p:par>
        <p:cTn xmlns:p14="http://schemas.microsoft.com/office/powerpoint/2010/mai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4109017278"/>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4" Type="http://schemas.openxmlformats.org/officeDocument/2006/relationships/slideLayout" Target="../slideLayouts/slideLayout10.xml"/><Relationship Id="rId5" Type="http://schemas.openxmlformats.org/officeDocument/2006/relationships/slideLayout" Target="../slideLayouts/slideLayout11.xml"/><Relationship Id="rId6" Type="http://schemas.openxmlformats.org/officeDocument/2006/relationships/slideLayout" Target="../slideLayouts/slideLayout12.xml"/><Relationship Id="rId7" Type="http://schemas.openxmlformats.org/officeDocument/2006/relationships/slideLayout" Target="../slideLayouts/slideLayout13.xml"/><Relationship Id="rId8" Type="http://schemas.openxmlformats.org/officeDocument/2006/relationships/slideLayout" Target="../slideLayouts/slideLayout14.xml"/><Relationship Id="rId9" Type="http://schemas.openxmlformats.org/officeDocument/2006/relationships/theme" Target="../theme/theme2.xml"/><Relationship Id="rId1" Type="http://schemas.openxmlformats.org/officeDocument/2006/relationships/slideLayout" Target="../slideLayouts/slideLayout7.xml"/><Relationship Id="rId2"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theme" Target="../theme/theme3.xml"/><Relationship Id="rId1" Type="http://schemas.openxmlformats.org/officeDocument/2006/relationships/slideLayout" Target="../slideLayouts/slideLayout15.xml"/><Relationship Id="rId2"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2.xml"/><Relationship Id="rId4" Type="http://schemas.openxmlformats.org/officeDocument/2006/relationships/slideLayout" Target="../slideLayouts/slideLayout23.xml"/><Relationship Id="rId5" Type="http://schemas.openxmlformats.org/officeDocument/2006/relationships/slideLayout" Target="../slideLayouts/slideLayout24.xml"/><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 Id="rId9" Type="http://schemas.openxmlformats.org/officeDocument/2006/relationships/theme" Target="../theme/theme4.xml"/><Relationship Id="rId1" Type="http://schemas.openxmlformats.org/officeDocument/2006/relationships/slideLayout" Target="../slideLayouts/slideLayout20.xml"/><Relationship Id="rId2"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36.xml"/><Relationship Id="rId20" Type="http://schemas.openxmlformats.org/officeDocument/2006/relationships/slideLayout" Target="../slideLayouts/slideLayout47.xml"/><Relationship Id="rId21" Type="http://schemas.openxmlformats.org/officeDocument/2006/relationships/theme" Target="../theme/theme5.xml"/><Relationship Id="rId10" Type="http://schemas.openxmlformats.org/officeDocument/2006/relationships/slideLayout" Target="../slideLayouts/slideLayout37.xml"/><Relationship Id="rId11" Type="http://schemas.openxmlformats.org/officeDocument/2006/relationships/slideLayout" Target="../slideLayouts/slideLayout38.xml"/><Relationship Id="rId12" Type="http://schemas.openxmlformats.org/officeDocument/2006/relationships/slideLayout" Target="../slideLayouts/slideLayout39.xml"/><Relationship Id="rId13" Type="http://schemas.openxmlformats.org/officeDocument/2006/relationships/slideLayout" Target="../slideLayouts/slideLayout40.xml"/><Relationship Id="rId14" Type="http://schemas.openxmlformats.org/officeDocument/2006/relationships/slideLayout" Target="../slideLayouts/slideLayout41.xml"/><Relationship Id="rId15" Type="http://schemas.openxmlformats.org/officeDocument/2006/relationships/slideLayout" Target="../slideLayouts/slideLayout42.xml"/><Relationship Id="rId16" Type="http://schemas.openxmlformats.org/officeDocument/2006/relationships/slideLayout" Target="../slideLayouts/slideLayout43.xml"/><Relationship Id="rId17" Type="http://schemas.openxmlformats.org/officeDocument/2006/relationships/slideLayout" Target="../slideLayouts/slideLayout44.xml"/><Relationship Id="rId18" Type="http://schemas.openxmlformats.org/officeDocument/2006/relationships/slideLayout" Target="../slideLayouts/slideLayout45.xml"/><Relationship Id="rId19" Type="http://schemas.openxmlformats.org/officeDocument/2006/relationships/slideLayout" Target="../slideLayouts/slideLayout46.xml"/><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5" Type="http://schemas.openxmlformats.org/officeDocument/2006/relationships/slideLayout" Target="../slideLayouts/slideLayout32.xml"/><Relationship Id="rId6" Type="http://schemas.openxmlformats.org/officeDocument/2006/relationships/slideLayout" Target="../slideLayouts/slideLayout33.xml"/><Relationship Id="rId7" Type="http://schemas.openxmlformats.org/officeDocument/2006/relationships/slideLayout" Target="../slideLayouts/slideLayout34.xml"/><Relationship Id="rId8"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56.xml"/><Relationship Id="rId20" Type="http://schemas.openxmlformats.org/officeDocument/2006/relationships/slideLayout" Target="../slideLayouts/slideLayout67.xml"/><Relationship Id="rId21" Type="http://schemas.openxmlformats.org/officeDocument/2006/relationships/theme" Target="../theme/theme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Relationship Id="rId14" Type="http://schemas.openxmlformats.org/officeDocument/2006/relationships/slideLayout" Target="../slideLayouts/slideLayout61.xml"/><Relationship Id="rId15" Type="http://schemas.openxmlformats.org/officeDocument/2006/relationships/slideLayout" Target="../slideLayouts/slideLayout62.xml"/><Relationship Id="rId16" Type="http://schemas.openxmlformats.org/officeDocument/2006/relationships/slideLayout" Target="../slideLayouts/slideLayout63.xml"/><Relationship Id="rId17" Type="http://schemas.openxmlformats.org/officeDocument/2006/relationships/slideLayout" Target="../slideLayouts/slideLayout64.xml"/><Relationship Id="rId18" Type="http://schemas.openxmlformats.org/officeDocument/2006/relationships/slideLayout" Target="../slideLayouts/slideLayout65.xml"/><Relationship Id="rId19" Type="http://schemas.openxmlformats.org/officeDocument/2006/relationships/slideLayout" Target="../slideLayouts/slideLayout66.xml"/><Relationship Id="rId1" Type="http://schemas.openxmlformats.org/officeDocument/2006/relationships/slideLayout" Target="../slideLayouts/slideLayout48.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76.xml"/><Relationship Id="rId20" Type="http://schemas.openxmlformats.org/officeDocument/2006/relationships/slideLayout" Target="../slideLayouts/slideLayout87.xml"/><Relationship Id="rId21" Type="http://schemas.openxmlformats.org/officeDocument/2006/relationships/theme" Target="../theme/theme7.xml"/><Relationship Id="rId10" Type="http://schemas.openxmlformats.org/officeDocument/2006/relationships/slideLayout" Target="../slideLayouts/slideLayout77.xml"/><Relationship Id="rId11" Type="http://schemas.openxmlformats.org/officeDocument/2006/relationships/slideLayout" Target="../slideLayouts/slideLayout78.xml"/><Relationship Id="rId12" Type="http://schemas.openxmlformats.org/officeDocument/2006/relationships/slideLayout" Target="../slideLayouts/slideLayout79.xml"/><Relationship Id="rId13" Type="http://schemas.openxmlformats.org/officeDocument/2006/relationships/slideLayout" Target="../slideLayouts/slideLayout80.xml"/><Relationship Id="rId14" Type="http://schemas.openxmlformats.org/officeDocument/2006/relationships/slideLayout" Target="../slideLayouts/slideLayout81.xml"/><Relationship Id="rId15" Type="http://schemas.openxmlformats.org/officeDocument/2006/relationships/slideLayout" Target="../slideLayouts/slideLayout82.xml"/><Relationship Id="rId16" Type="http://schemas.openxmlformats.org/officeDocument/2006/relationships/slideLayout" Target="../slideLayouts/slideLayout83.xml"/><Relationship Id="rId17" Type="http://schemas.openxmlformats.org/officeDocument/2006/relationships/slideLayout" Target="../slideLayouts/slideLayout84.xml"/><Relationship Id="rId18" Type="http://schemas.openxmlformats.org/officeDocument/2006/relationships/slideLayout" Target="../slideLayouts/slideLayout85.xml"/><Relationship Id="rId19" Type="http://schemas.openxmlformats.org/officeDocument/2006/relationships/slideLayout" Target="../slideLayouts/slideLayout86.xml"/><Relationship Id="rId1" Type="http://schemas.openxmlformats.org/officeDocument/2006/relationships/slideLayout" Target="../slideLayouts/slideLayout68.xml"/><Relationship Id="rId2" Type="http://schemas.openxmlformats.org/officeDocument/2006/relationships/slideLayout" Target="../slideLayouts/slideLayout69.xml"/><Relationship Id="rId3" Type="http://schemas.openxmlformats.org/officeDocument/2006/relationships/slideLayout" Target="../slideLayouts/slideLayout70.xml"/><Relationship Id="rId4" Type="http://schemas.openxmlformats.org/officeDocument/2006/relationships/slideLayout" Target="../slideLayouts/slideLayout71.xml"/><Relationship Id="rId5" Type="http://schemas.openxmlformats.org/officeDocument/2006/relationships/slideLayout" Target="../slideLayouts/slideLayout72.xml"/><Relationship Id="rId6" Type="http://schemas.openxmlformats.org/officeDocument/2006/relationships/slideLayout" Target="../slideLayouts/slideLayout73.xml"/><Relationship Id="rId7" Type="http://schemas.openxmlformats.org/officeDocument/2006/relationships/slideLayout" Target="../slideLayouts/slideLayout74.xml"/><Relationship Id="rId8"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96.xml"/><Relationship Id="rId20" Type="http://schemas.openxmlformats.org/officeDocument/2006/relationships/slideLayout" Target="../slideLayouts/slideLayout107.xml"/><Relationship Id="rId21" Type="http://schemas.openxmlformats.org/officeDocument/2006/relationships/slideLayout" Target="../slideLayouts/slideLayout108.xml"/><Relationship Id="rId22" Type="http://schemas.openxmlformats.org/officeDocument/2006/relationships/theme" Target="../theme/theme8.xml"/><Relationship Id="rId10" Type="http://schemas.openxmlformats.org/officeDocument/2006/relationships/slideLayout" Target="../slideLayouts/slideLayout97.xml"/><Relationship Id="rId11" Type="http://schemas.openxmlformats.org/officeDocument/2006/relationships/slideLayout" Target="../slideLayouts/slideLayout98.xml"/><Relationship Id="rId12" Type="http://schemas.openxmlformats.org/officeDocument/2006/relationships/slideLayout" Target="../slideLayouts/slideLayout99.xml"/><Relationship Id="rId13" Type="http://schemas.openxmlformats.org/officeDocument/2006/relationships/slideLayout" Target="../slideLayouts/slideLayout100.xml"/><Relationship Id="rId14" Type="http://schemas.openxmlformats.org/officeDocument/2006/relationships/slideLayout" Target="../slideLayouts/slideLayout101.xml"/><Relationship Id="rId15" Type="http://schemas.openxmlformats.org/officeDocument/2006/relationships/slideLayout" Target="../slideLayouts/slideLayout102.xml"/><Relationship Id="rId16" Type="http://schemas.openxmlformats.org/officeDocument/2006/relationships/slideLayout" Target="../slideLayouts/slideLayout103.xml"/><Relationship Id="rId17" Type="http://schemas.openxmlformats.org/officeDocument/2006/relationships/slideLayout" Target="../slideLayouts/slideLayout104.xml"/><Relationship Id="rId18" Type="http://schemas.openxmlformats.org/officeDocument/2006/relationships/slideLayout" Target="../slideLayouts/slideLayout105.xml"/><Relationship Id="rId19" Type="http://schemas.openxmlformats.org/officeDocument/2006/relationships/slideLayout" Target="../slideLayouts/slideLayout106.xml"/><Relationship Id="rId1" Type="http://schemas.openxmlformats.org/officeDocument/2006/relationships/slideLayout" Target="../slideLayouts/slideLayout88.xml"/><Relationship Id="rId2" Type="http://schemas.openxmlformats.org/officeDocument/2006/relationships/slideLayout" Target="../slideLayouts/slideLayout89.xml"/><Relationship Id="rId3" Type="http://schemas.openxmlformats.org/officeDocument/2006/relationships/slideLayout" Target="../slideLayouts/slideLayout90.xml"/><Relationship Id="rId4" Type="http://schemas.openxmlformats.org/officeDocument/2006/relationships/slideLayout" Target="../slideLayouts/slideLayout91.xml"/><Relationship Id="rId5" Type="http://schemas.openxmlformats.org/officeDocument/2006/relationships/slideLayout" Target="../slideLayouts/slideLayout92.xml"/><Relationship Id="rId6" Type="http://schemas.openxmlformats.org/officeDocument/2006/relationships/slideLayout" Target="../slideLayouts/slideLayout93.xml"/><Relationship Id="rId7" Type="http://schemas.openxmlformats.org/officeDocument/2006/relationships/slideLayout" Target="../slideLayouts/slideLayout94.xml"/><Relationship Id="rId8" Type="http://schemas.openxmlformats.org/officeDocument/2006/relationships/slideLayout" Target="../slideLayouts/slideLayout95.xml"/></Relationships>
</file>

<file path=ppt/slideMasters/_rels/slideMaster9.xml.rels><?xml version="1.0" encoding="UTF-8" standalone="yes"?>
<Relationships xmlns="http://schemas.openxmlformats.org/package/2006/relationships"><Relationship Id="rId9" Type="http://schemas.openxmlformats.org/officeDocument/2006/relationships/slideLayout" Target="../slideLayouts/slideLayout117.xml"/><Relationship Id="rId20" Type="http://schemas.openxmlformats.org/officeDocument/2006/relationships/slideLayout" Target="../slideLayouts/slideLayout128.xml"/><Relationship Id="rId21" Type="http://schemas.openxmlformats.org/officeDocument/2006/relationships/theme" Target="../theme/theme9.xml"/><Relationship Id="rId10" Type="http://schemas.openxmlformats.org/officeDocument/2006/relationships/slideLayout" Target="../slideLayouts/slideLayout118.xml"/><Relationship Id="rId11" Type="http://schemas.openxmlformats.org/officeDocument/2006/relationships/slideLayout" Target="../slideLayouts/slideLayout119.xml"/><Relationship Id="rId12" Type="http://schemas.openxmlformats.org/officeDocument/2006/relationships/slideLayout" Target="../slideLayouts/slideLayout120.xml"/><Relationship Id="rId13" Type="http://schemas.openxmlformats.org/officeDocument/2006/relationships/slideLayout" Target="../slideLayouts/slideLayout121.xml"/><Relationship Id="rId14" Type="http://schemas.openxmlformats.org/officeDocument/2006/relationships/slideLayout" Target="../slideLayouts/slideLayout122.xml"/><Relationship Id="rId15" Type="http://schemas.openxmlformats.org/officeDocument/2006/relationships/slideLayout" Target="../slideLayouts/slideLayout123.xml"/><Relationship Id="rId16" Type="http://schemas.openxmlformats.org/officeDocument/2006/relationships/slideLayout" Target="../slideLayouts/slideLayout124.xml"/><Relationship Id="rId17" Type="http://schemas.openxmlformats.org/officeDocument/2006/relationships/slideLayout" Target="../slideLayouts/slideLayout125.xml"/><Relationship Id="rId18" Type="http://schemas.openxmlformats.org/officeDocument/2006/relationships/slideLayout" Target="../slideLayouts/slideLayout126.xml"/><Relationship Id="rId19" Type="http://schemas.openxmlformats.org/officeDocument/2006/relationships/slideLayout" Target="../slideLayouts/slideLayout127.xml"/><Relationship Id="rId1" Type="http://schemas.openxmlformats.org/officeDocument/2006/relationships/slideLayout" Target="../slideLayouts/slideLayout109.xml"/><Relationship Id="rId2" Type="http://schemas.openxmlformats.org/officeDocument/2006/relationships/slideLayout" Target="../slideLayouts/slideLayout110.xml"/><Relationship Id="rId3" Type="http://schemas.openxmlformats.org/officeDocument/2006/relationships/slideLayout" Target="../slideLayouts/slideLayout111.xml"/><Relationship Id="rId4" Type="http://schemas.openxmlformats.org/officeDocument/2006/relationships/slideLayout" Target="../slideLayouts/slideLayout112.xml"/><Relationship Id="rId5" Type="http://schemas.openxmlformats.org/officeDocument/2006/relationships/slideLayout" Target="../slideLayouts/slideLayout113.xml"/><Relationship Id="rId6" Type="http://schemas.openxmlformats.org/officeDocument/2006/relationships/slideLayout" Target="../slideLayouts/slideLayout114.xml"/><Relationship Id="rId7" Type="http://schemas.openxmlformats.org/officeDocument/2006/relationships/slideLayout" Target="../slideLayouts/slideLayout115.xml"/><Relationship Id="rId8" Type="http://schemas.openxmlformats.org/officeDocument/2006/relationships/slideLayout" Target="../slideLayouts/slideLayout1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 id="2147484061" r:id="rId6"/>
  </p:sldLayoutIdLst>
  <p:timing>
    <p:tnLst>
      <p:par>
        <p:cTn xmlns:p14="http://schemas.microsoft.com/office/powerpoint/2010/mai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4058" r:id="rId2"/>
    <p:sldLayoutId id="2147483726" r:id="rId3"/>
    <p:sldLayoutId id="2147483879" r:id="rId4"/>
    <p:sldLayoutId id="2147483698" r:id="rId5"/>
    <p:sldLayoutId id="2147483884" r:id="rId6"/>
    <p:sldLayoutId id="2147483728" r:id="rId7"/>
    <p:sldLayoutId id="2147483882" r:id="rId8"/>
  </p:sldLayoutIdLst>
  <p:timing>
    <p:tnLst>
      <p:par>
        <p:cTn xmlns:p14="http://schemas.microsoft.com/office/powerpoint/2010/mai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iming>
    <p:tnLst>
      <p:par>
        <p:cTn xmlns:p14="http://schemas.microsoft.com/office/powerpoint/2010/mai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4059" r:id="rId2"/>
    <p:sldLayoutId id="2147483749" r:id="rId3"/>
    <p:sldLayoutId id="2147483880" r:id="rId4"/>
    <p:sldLayoutId id="2147483750" r:id="rId5"/>
    <p:sldLayoutId id="2147483883" r:id="rId6"/>
    <p:sldLayoutId id="2147483786" r:id="rId7"/>
    <p:sldLayoutId id="2147483881" r:id="rId8"/>
  </p:sldLayoutIdLst>
  <p:timing>
    <p:tnLst>
      <p:par>
        <p:cTn xmlns:p14="http://schemas.microsoft.com/office/powerpoint/2010/mai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iming>
    <p:tnLst>
      <p:par>
        <p:cTn xmlns:p14="http://schemas.microsoft.com/office/powerpoint/2010/mai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22002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Lst>
  <p:timing>
    <p:tnLst>
      <p:par>
        <p:cTn xmlns:p14="http://schemas.microsoft.com/office/powerpoint/2010/mai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640113"/>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 id="2147484008" r:id="rId13"/>
    <p:sldLayoutId id="2147484009" r:id="rId14"/>
    <p:sldLayoutId id="2147484010" r:id="rId15"/>
    <p:sldLayoutId id="2147484011" r:id="rId16"/>
    <p:sldLayoutId id="2147484012" r:id="rId17"/>
    <p:sldLayoutId id="2147484013" r:id="rId18"/>
    <p:sldLayoutId id="2147484014" r:id="rId19"/>
    <p:sldLayoutId id="2147484015" r:id="rId20"/>
  </p:sldLayoutIdLst>
  <p:timing>
    <p:tnLst>
      <p:par>
        <p:cTn xmlns:p14="http://schemas.microsoft.com/office/powerpoint/2010/mai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418103"/>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 id="2147484034" r:id="rId18"/>
    <p:sldLayoutId id="2147484035" r:id="rId19"/>
    <p:sldLayoutId id="2147484036" r:id="rId20"/>
    <p:sldLayoutId id="2147484060" r:id="rId21"/>
  </p:sldLayoutIdLst>
  <p:timing>
    <p:tnLst>
      <p:par>
        <p:cTn xmlns:p14="http://schemas.microsoft.com/office/powerpoint/2010/mai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421854"/>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 id="2147484054" r:id="rId17"/>
    <p:sldLayoutId id="2147484055" r:id="rId18"/>
    <p:sldLayoutId id="2147484056" r:id="rId19"/>
    <p:sldLayoutId id="2147484057" r:id="rId20"/>
  </p:sldLayoutIdLst>
  <p:timing>
    <p:tnLst>
      <p:par>
        <p:cTn xmlns:p14="http://schemas.microsoft.com/office/powerpoint/2010/mai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png"/><Relationship Id="rId1" Type="http://schemas.openxmlformats.org/officeDocument/2006/relationships/slideLayout" Target="../slideLayouts/slideLayout102.xml"/><Relationship Id="rId2" Type="http://schemas.openxmlformats.org/officeDocument/2006/relationships/image" Target="../media/image1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image" Target="../media/image1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package" Target="../embeddings/Microsoft_Word_Document1.docx"/><Relationship Id="rId5" Type="http://schemas.openxmlformats.org/officeDocument/2006/relationships/image" Target="../media/image16.png"/><Relationship Id="rId6" Type="http://schemas.openxmlformats.org/officeDocument/2006/relationships/package" Target="../embeddings/Microsoft_Word_Document2.docx"/><Relationship Id="rId7" Type="http://schemas.openxmlformats.org/officeDocument/2006/relationships/image" Target="../media/image17.png"/><Relationship Id="rId1" Type="http://schemas.openxmlformats.org/officeDocument/2006/relationships/vmlDrawing" Target="../drawings/vmlDrawing1.vml"/><Relationship Id="rId2" Type="http://schemas.openxmlformats.org/officeDocument/2006/relationships/slideLayout" Target="../slideLayouts/slideLayout10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image" Target="../media/image1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image" Target="../media/image2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image" Target="../media/image2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image" Target="../media/image2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8.xml"/><Relationship Id="rId2"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image" Target="../media/image2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image" Target="../media/image2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8.xml"/><Relationship Id="rId2"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image" Target="../media/image3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143000" y="3588832"/>
            <a:ext cx="6858000" cy="624580"/>
          </a:xfrm>
        </p:spPr>
        <p:txBody>
          <a:bodyPr/>
          <a:lstStyle/>
          <a:p>
            <a:r>
              <a:rPr lang="en-GB" sz="2400" b="1" dirty="0" smtClean="0"/>
              <a:t>Professor Louise Morley</a:t>
            </a:r>
            <a:endParaRPr lang="en-GB" sz="2400" b="1" dirty="0"/>
          </a:p>
        </p:txBody>
      </p:sp>
      <p:sp>
        <p:nvSpPr>
          <p:cNvPr id="4" name="Title 3"/>
          <p:cNvSpPr>
            <a:spLocks noGrp="1"/>
          </p:cNvSpPr>
          <p:nvPr>
            <p:ph type="ctrTitle"/>
          </p:nvPr>
        </p:nvSpPr>
        <p:spPr>
          <a:xfrm>
            <a:off x="1142999" y="1009650"/>
            <a:ext cx="6858001" cy="1798843"/>
          </a:xfrm>
        </p:spPr>
        <p:txBody>
          <a:bodyPr>
            <a:noAutofit/>
          </a:bodyPr>
          <a:lstStyle/>
          <a:p>
            <a:r>
              <a:rPr lang="en-US" sz="3600" b="1" dirty="0"/>
              <a:t>Entangling Gender and Neoliberalism in the </a:t>
            </a:r>
            <a:r>
              <a:rPr lang="en-US" sz="3600" b="1" dirty="0" smtClean="0"/>
              <a:t/>
            </a:r>
            <a:br>
              <a:rPr lang="en-US" sz="3600" b="1" dirty="0" smtClean="0"/>
            </a:br>
            <a:r>
              <a:rPr lang="en-US" sz="3600" b="1" dirty="0" smtClean="0"/>
              <a:t>Global </a:t>
            </a:r>
            <a:r>
              <a:rPr lang="en-US" sz="3600" b="1" dirty="0"/>
              <a:t>Academy</a:t>
            </a:r>
            <a:endParaRPr lang="en-GB" sz="3600" b="1" dirty="0"/>
          </a:p>
        </p:txBody>
      </p:sp>
      <p:sp>
        <p:nvSpPr>
          <p:cNvPr id="6" name="Subtitle 4"/>
          <p:cNvSpPr txBox="1">
            <a:spLocks/>
          </p:cNvSpPr>
          <p:nvPr/>
        </p:nvSpPr>
        <p:spPr>
          <a:xfrm>
            <a:off x="1142999" y="253521"/>
            <a:ext cx="6858000" cy="315118"/>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smtClean="0"/>
              <a:t>CENTRE FOR HIGHER EDUCATION AND EQUITY RESEARCH</a:t>
            </a:r>
            <a:endParaRPr lang="en-GB" dirty="0"/>
          </a:p>
        </p:txBody>
      </p:sp>
    </p:spTree>
    <p:extLst>
      <p:ext uri="{BB962C8B-B14F-4D97-AF65-F5344CB8AC3E}">
        <p14:creationId xmlns:p14="http://schemas.microsoft.com/office/powerpoint/2010/main" val="146159437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1"/>
          </p:nvPr>
        </p:nvSpPr>
        <p:spPr>
          <a:xfrm>
            <a:off x="757435" y="2086315"/>
            <a:ext cx="3524250" cy="3317639"/>
          </a:xfrm>
        </p:spPr>
        <p:txBody>
          <a:bodyPr>
            <a:normAutofit fontScale="62500" lnSpcReduction="20000"/>
          </a:bodyPr>
          <a:lstStyle/>
          <a:p>
            <a:pPr marL="171450" indent="-171450" algn="l">
              <a:buClr>
                <a:srgbClr val="0000FF"/>
              </a:buClr>
              <a:buFont typeface="Arial"/>
              <a:buChar char="•"/>
            </a:pPr>
            <a:r>
              <a:rPr lang="en-US" sz="4500" b="1" dirty="0"/>
              <a:t>Privatisation</a:t>
            </a:r>
            <a:br>
              <a:rPr lang="en-US" sz="4500" b="1" dirty="0"/>
            </a:br>
            <a:endParaRPr lang="en-US" sz="4500" b="1" dirty="0"/>
          </a:p>
          <a:p>
            <a:pPr marL="171450" indent="-171450" algn="l">
              <a:buClr>
                <a:srgbClr val="0000FF"/>
              </a:buClr>
              <a:buFont typeface="Arial"/>
              <a:buChar char="•"/>
            </a:pPr>
            <a:r>
              <a:rPr lang="en-US" sz="4500" b="1" dirty="0"/>
              <a:t>Deregulation</a:t>
            </a:r>
            <a:br>
              <a:rPr lang="en-US" sz="4500" b="1" dirty="0"/>
            </a:br>
            <a:endParaRPr lang="en-GB" sz="4500" b="1" dirty="0"/>
          </a:p>
          <a:p>
            <a:pPr marL="171450" indent="-171450" algn="l">
              <a:buClr>
                <a:srgbClr val="0000FF"/>
              </a:buClr>
              <a:buFont typeface="Arial"/>
              <a:buChar char="•"/>
            </a:pPr>
            <a:r>
              <a:rPr lang="en-GB" sz="4500" b="1" dirty="0"/>
              <a:t>Financialisation</a:t>
            </a:r>
            <a:br>
              <a:rPr lang="en-GB" sz="4500" b="1" dirty="0"/>
            </a:br>
            <a:endParaRPr lang="en-GB" sz="4500" b="1" dirty="0"/>
          </a:p>
          <a:p>
            <a:pPr marL="171450" indent="-171450" algn="l">
              <a:buClr>
                <a:srgbClr val="0000FF"/>
              </a:buClr>
              <a:buFont typeface="Arial"/>
              <a:buChar char="•"/>
            </a:pPr>
            <a:r>
              <a:rPr lang="en-GB" sz="4500" b="1" dirty="0"/>
              <a:t>Globalisation</a:t>
            </a:r>
            <a:br>
              <a:rPr lang="en-GB" sz="4500" b="1" dirty="0"/>
            </a:br>
            <a:endParaRPr lang="en-GB" sz="4500" b="1" dirty="0"/>
          </a:p>
          <a:p>
            <a:pPr marL="171450" indent="-171450" algn="l">
              <a:buClr>
                <a:srgbClr val="0000FF"/>
              </a:buClr>
              <a:buFont typeface="Arial"/>
              <a:buChar char="•"/>
            </a:pPr>
            <a:r>
              <a:rPr lang="en-GB" sz="4500" b="1" dirty="0"/>
              <a:t>Uberisation</a:t>
            </a:r>
            <a:endParaRPr lang="en-US" sz="4500" b="1" dirty="0">
              <a:solidFill>
                <a:srgbClr val="0000FF"/>
              </a:solidFill>
            </a:endParaRPr>
          </a:p>
          <a:p>
            <a:endParaRPr lang="en-US" dirty="0"/>
          </a:p>
        </p:txBody>
      </p:sp>
      <p:sp>
        <p:nvSpPr>
          <p:cNvPr id="5" name="Subtitle 4"/>
          <p:cNvSpPr>
            <a:spLocks noGrp="1"/>
          </p:cNvSpPr>
          <p:nvPr>
            <p:ph type="subTitle" idx="1"/>
          </p:nvPr>
        </p:nvSpPr>
        <p:spPr>
          <a:xfrm>
            <a:off x="149902" y="134911"/>
            <a:ext cx="8806721" cy="1135010"/>
          </a:xfrm>
        </p:spPr>
        <p:txBody>
          <a:bodyPr>
            <a:normAutofit/>
          </a:bodyPr>
          <a:lstStyle/>
          <a:p>
            <a:r>
              <a:rPr lang="en-US" sz="3000" b="1" dirty="0" smtClean="0"/>
              <a:t>The Political </a:t>
            </a:r>
            <a:r>
              <a:rPr lang="en-US" sz="3000" b="1" dirty="0"/>
              <a:t>Economy </a:t>
            </a:r>
            <a:r>
              <a:rPr lang="en-US" sz="3000" b="1" dirty="0" smtClean="0"/>
              <a:t>of Neoliberalism</a:t>
            </a:r>
            <a:r>
              <a:rPr lang="en-US" sz="3000" b="1" dirty="0"/>
              <a:t>: Whose </a:t>
            </a:r>
            <a:r>
              <a:rPr lang="en-US" sz="3000" b="1" dirty="0" smtClean="0"/>
              <a:t>Imaginary?</a:t>
            </a:r>
            <a:endParaRPr lang="en-US" sz="3000" b="1" dirty="0"/>
          </a:p>
        </p:txBody>
      </p:sp>
      <p:pic>
        <p:nvPicPr>
          <p:cNvPr id="10" name="Picture Placeholder 9"/>
          <p:cNvPicPr>
            <a:picLocks noGrp="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bwMode="auto">
          <a:prstGeom prst="rect">
            <a:avLst/>
          </a:prstGeom>
          <a:noFill/>
          <a:ln>
            <a:noFill/>
          </a:ln>
        </p:spPr>
      </p:pic>
      <p:pic>
        <p:nvPicPr>
          <p:cNvPr id="12" name="Content Placeholder 6"/>
          <p:cNvPicPr>
            <a:picLocks/>
          </p:cNvPicPr>
          <p:nvPr/>
        </p:nvPicPr>
        <p:blipFill>
          <a:blip r:embed="rId3" cstate="screen">
            <a:extLst>
              <a:ext uri="{28A0092B-C50C-407E-A947-70E740481C1C}">
                <a14:useLocalDpi xmlns:a14="http://schemas.microsoft.com/office/drawing/2010/main"/>
              </a:ext>
            </a:extLst>
          </a:blip>
          <a:srcRect/>
          <a:stretch>
            <a:fillRect/>
          </a:stretch>
        </p:blipFill>
        <p:spPr bwMode="auto">
          <a:xfrm>
            <a:off x="7344272" y="4130864"/>
            <a:ext cx="1710828" cy="2570316"/>
          </a:xfrm>
          <a:prstGeom prst="rect">
            <a:avLst/>
          </a:prstGeom>
          <a:noFill/>
          <a:ln>
            <a:noFill/>
          </a:ln>
        </p:spPr>
      </p:pic>
      <p:pic>
        <p:nvPicPr>
          <p:cNvPr id="3" name="Picture Placeholder 2"/>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1459755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strips(down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strips(downLef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strips(downLeft)">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strips(downLeft)">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strips(downLeft)">
                                      <p:cBhvr>
                                        <p:cTn id="2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p:cNvPicPr>
            <a:picLocks noGrp="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bwMode="auto">
          <a:prstGeom prst="rect">
            <a:avLst/>
          </a:prstGeom>
          <a:noFill/>
          <a:ln>
            <a:noFill/>
          </a:ln>
        </p:spPr>
      </p:pic>
      <p:sp>
        <p:nvSpPr>
          <p:cNvPr id="3" name="Text Placeholder 2"/>
          <p:cNvSpPr>
            <a:spLocks noGrp="1"/>
          </p:cNvSpPr>
          <p:nvPr>
            <p:ph type="body" sz="quarter" idx="11"/>
          </p:nvPr>
        </p:nvSpPr>
        <p:spPr>
          <a:xfrm>
            <a:off x="4620771" y="1422853"/>
            <a:ext cx="4523229" cy="4168478"/>
          </a:xfrm>
        </p:spPr>
        <p:txBody>
          <a:bodyPr>
            <a:noAutofit/>
          </a:bodyPr>
          <a:lstStyle/>
          <a:p>
            <a:pPr algn="l">
              <a:buClr>
                <a:srgbClr val="0000FF"/>
              </a:buClr>
            </a:pPr>
            <a:endParaRPr lang="en-US" sz="1400" b="1" dirty="0" smtClean="0">
              <a:solidFill>
                <a:srgbClr val="0000FF"/>
              </a:solidFill>
            </a:endParaRPr>
          </a:p>
          <a:p>
            <a:pPr algn="l">
              <a:buClr>
                <a:srgbClr val="0000FF"/>
              </a:buClr>
            </a:pPr>
            <a:r>
              <a:rPr lang="en-US" sz="1400" b="1" dirty="0" smtClean="0">
                <a:solidFill>
                  <a:srgbClr val="0000FF"/>
                </a:solidFill>
              </a:rPr>
              <a:t>MATERIAL</a:t>
            </a:r>
            <a:endParaRPr lang="en-US" sz="1400" b="1" dirty="0">
              <a:solidFill>
                <a:srgbClr val="0000FF"/>
              </a:solidFill>
            </a:endParaRPr>
          </a:p>
          <a:p>
            <a:pPr marL="285750" indent="-285750" algn="l">
              <a:buClr>
                <a:srgbClr val="0000FF"/>
              </a:buClr>
              <a:buFont typeface="Wingdings" charset="2"/>
              <a:buChar char="ü"/>
            </a:pPr>
            <a:r>
              <a:rPr lang="en-US" sz="1400" b="1" dirty="0">
                <a:solidFill>
                  <a:srgbClr val="0000FF"/>
                </a:solidFill>
              </a:rPr>
              <a:t>Funding:</a:t>
            </a:r>
            <a:r>
              <a:rPr lang="en-US" sz="1400" b="1" dirty="0"/>
              <a:t> linked to policy </a:t>
            </a:r>
            <a:r>
              <a:rPr lang="en-US" sz="1400" b="1" dirty="0" smtClean="0"/>
              <a:t>narratives/priorities</a:t>
            </a:r>
            <a:endParaRPr lang="en-US" sz="1400" b="1" dirty="0"/>
          </a:p>
          <a:p>
            <a:pPr marL="285750" indent="-285750" algn="l">
              <a:buClr>
                <a:srgbClr val="0000FF"/>
              </a:buClr>
              <a:buFont typeface="Wingdings" charset="2"/>
              <a:buChar char="ü"/>
            </a:pPr>
            <a:r>
              <a:rPr lang="en-US" sz="1400" b="1" dirty="0">
                <a:solidFill>
                  <a:srgbClr val="0000FF"/>
                </a:solidFill>
              </a:rPr>
              <a:t>Audit: </a:t>
            </a:r>
            <a:r>
              <a:rPr lang="en-US" sz="1400" b="1" dirty="0" smtClean="0"/>
              <a:t>condensed quality indicators</a:t>
            </a:r>
          </a:p>
          <a:p>
            <a:pPr marL="285750" indent="-285750" algn="l">
              <a:buClr>
                <a:srgbClr val="0000FF"/>
              </a:buClr>
              <a:buFont typeface="Wingdings" charset="2"/>
              <a:buChar char="ü"/>
            </a:pPr>
            <a:r>
              <a:rPr lang="en-US" sz="1400" b="1" dirty="0" smtClean="0">
                <a:solidFill>
                  <a:srgbClr val="0000FF"/>
                </a:solidFill>
              </a:rPr>
              <a:t>Employment </a:t>
            </a:r>
            <a:r>
              <a:rPr lang="en-US" sz="1400" b="1" dirty="0">
                <a:solidFill>
                  <a:srgbClr val="0000FF"/>
                </a:solidFill>
              </a:rPr>
              <a:t>Regimes: </a:t>
            </a:r>
            <a:r>
              <a:rPr lang="en-US" sz="1400" b="1" dirty="0"/>
              <a:t>Performance pay/ </a:t>
            </a:r>
            <a:r>
              <a:rPr lang="en-US" sz="1400" b="1" dirty="0" smtClean="0"/>
              <a:t>tenure/ promotion </a:t>
            </a:r>
            <a:r>
              <a:rPr lang="en-US" sz="1400" b="1" dirty="0"/>
              <a:t>=  epistemic </a:t>
            </a:r>
            <a:r>
              <a:rPr lang="en-US" sz="1400" b="1" dirty="0" smtClean="0"/>
              <a:t>hierarchies</a:t>
            </a:r>
            <a:endParaRPr lang="en-US" sz="1400" b="1" dirty="0">
              <a:solidFill>
                <a:srgbClr val="0000FF"/>
              </a:solidFill>
            </a:endParaRPr>
          </a:p>
          <a:p>
            <a:pPr algn="l">
              <a:buClr>
                <a:srgbClr val="0000FF"/>
              </a:buClr>
            </a:pPr>
            <a:r>
              <a:rPr lang="en-US" sz="1400" b="1" dirty="0" smtClean="0">
                <a:solidFill>
                  <a:srgbClr val="0000FF"/>
                </a:solidFill>
              </a:rPr>
              <a:t>DISCURSIVE</a:t>
            </a:r>
            <a:endParaRPr lang="en-US" sz="1400" b="1" dirty="0">
              <a:solidFill>
                <a:srgbClr val="0000FF"/>
              </a:solidFill>
            </a:endParaRPr>
          </a:p>
          <a:p>
            <a:pPr marL="285750" indent="-285750" algn="l">
              <a:buClr>
                <a:srgbClr val="0000FF"/>
              </a:buClr>
              <a:buFont typeface="Wingdings" charset="2"/>
              <a:buChar char="ü"/>
            </a:pPr>
            <a:r>
              <a:rPr lang="en-US" sz="1400" b="1" dirty="0">
                <a:solidFill>
                  <a:srgbClr val="0000FF"/>
                </a:solidFill>
              </a:rPr>
              <a:t>Truth-</a:t>
            </a:r>
            <a:r>
              <a:rPr lang="en-US" sz="1400" b="1" dirty="0" smtClean="0">
                <a:solidFill>
                  <a:srgbClr val="0000FF"/>
                </a:solidFill>
              </a:rPr>
              <a:t>telling: </a:t>
            </a:r>
            <a:r>
              <a:rPr lang="en-US" sz="1400" b="1" dirty="0" smtClean="0"/>
              <a:t>peer </a:t>
            </a:r>
            <a:r>
              <a:rPr lang="en-US" sz="1400" b="1" dirty="0"/>
              <a:t>review/ impact/ appraisal/ search agencies/ esteem/ </a:t>
            </a:r>
            <a:r>
              <a:rPr lang="en-US" sz="1400" b="1" dirty="0" smtClean="0"/>
              <a:t>reputation</a:t>
            </a:r>
            <a:endParaRPr lang="en-US" sz="1400" b="1" dirty="0"/>
          </a:p>
          <a:p>
            <a:pPr marL="285750" indent="-285750" algn="l">
              <a:buClr>
                <a:srgbClr val="0000FF"/>
              </a:buClr>
              <a:buFont typeface="Wingdings" charset="2"/>
              <a:buChar char="ü"/>
            </a:pPr>
            <a:r>
              <a:rPr lang="en-GB" sz="1400" b="1" dirty="0" smtClean="0">
                <a:solidFill>
                  <a:srgbClr val="0000FF"/>
                </a:solidFill>
              </a:rPr>
              <a:t>Closure</a:t>
            </a:r>
            <a:r>
              <a:rPr lang="en-GB" sz="1400" b="1" dirty="0" smtClean="0"/>
              <a:t> </a:t>
            </a:r>
            <a:r>
              <a:rPr lang="en-GB" sz="1400" b="1" dirty="0"/>
              <a:t>of the political universe/ TINA Effect</a:t>
            </a:r>
          </a:p>
          <a:p>
            <a:pPr marL="285750" indent="-285750" algn="l">
              <a:buClr>
                <a:srgbClr val="0000FF"/>
              </a:buClr>
              <a:buFont typeface="Wingdings" charset="2"/>
              <a:buChar char="ü"/>
            </a:pPr>
            <a:r>
              <a:rPr lang="en-GB" sz="1400" b="1" dirty="0">
                <a:solidFill>
                  <a:srgbClr val="0000FF"/>
                </a:solidFill>
              </a:rPr>
              <a:t>P</a:t>
            </a:r>
            <a:r>
              <a:rPr lang="de-DE" sz="1400" b="1" dirty="0">
                <a:solidFill>
                  <a:srgbClr val="0000FF"/>
                </a:solidFill>
              </a:rPr>
              <a:t>erformative </a:t>
            </a:r>
            <a:r>
              <a:rPr lang="de-DE" sz="1400" b="1" dirty="0" smtClean="0"/>
              <a:t>Repetition</a:t>
            </a:r>
            <a:r>
              <a:rPr lang="en-GB" sz="1400" b="1" dirty="0" smtClean="0"/>
              <a:t> </a:t>
            </a:r>
          </a:p>
          <a:p>
            <a:pPr marL="285750" indent="-285750" algn="l">
              <a:buClr>
                <a:srgbClr val="0000FF"/>
              </a:buClr>
              <a:buFont typeface="Wingdings" charset="2"/>
              <a:buChar char="ü"/>
            </a:pPr>
            <a:r>
              <a:rPr lang="en-US" sz="1400" b="1" dirty="0">
                <a:solidFill>
                  <a:srgbClr val="0000FF"/>
                </a:solidFill>
              </a:rPr>
              <a:t>R</a:t>
            </a:r>
            <a:r>
              <a:rPr lang="en-US" sz="1400" b="1" dirty="0" smtClean="0">
                <a:solidFill>
                  <a:srgbClr val="0000FF"/>
                </a:solidFill>
              </a:rPr>
              <a:t>eputation</a:t>
            </a:r>
            <a:r>
              <a:rPr lang="en-US" sz="1400" b="1" dirty="0" smtClean="0"/>
              <a:t> </a:t>
            </a:r>
            <a:r>
              <a:rPr lang="en-US" sz="1400" b="1" dirty="0"/>
              <a:t>and </a:t>
            </a:r>
            <a:r>
              <a:rPr lang="en-US" sz="1400" b="1" dirty="0" smtClean="0"/>
              <a:t>Impression Management</a:t>
            </a:r>
            <a:endParaRPr lang="en-GB" sz="1400" b="1" dirty="0"/>
          </a:p>
          <a:p>
            <a:pPr algn="l">
              <a:buClr>
                <a:srgbClr val="0000FF"/>
              </a:buClr>
            </a:pPr>
            <a:r>
              <a:rPr lang="en-GB" sz="1400" b="1" dirty="0" smtClean="0">
                <a:solidFill>
                  <a:srgbClr val="0000FF"/>
                </a:solidFill>
              </a:rPr>
              <a:t>AFFECTIVE </a:t>
            </a:r>
            <a:endParaRPr lang="en-GB" sz="1400" b="1" dirty="0">
              <a:solidFill>
                <a:srgbClr val="0000FF"/>
              </a:solidFill>
            </a:endParaRPr>
          </a:p>
          <a:p>
            <a:pPr marL="285750" indent="-285750" algn="l">
              <a:buClr>
                <a:srgbClr val="0000FF"/>
              </a:buClr>
              <a:buFont typeface="Wingdings" charset="2"/>
              <a:buChar char="ü"/>
            </a:pPr>
            <a:r>
              <a:rPr lang="en-GB" sz="1400" b="1" dirty="0">
                <a:solidFill>
                  <a:srgbClr val="0000FF"/>
                </a:solidFill>
              </a:rPr>
              <a:t>Guilt</a:t>
            </a:r>
            <a:r>
              <a:rPr lang="en-GB" sz="1400" b="1" dirty="0"/>
              <a:t> / pride / shame / fear/ </a:t>
            </a:r>
            <a:r>
              <a:rPr lang="en-GB" sz="1400" b="1" dirty="0" smtClean="0"/>
              <a:t>desire</a:t>
            </a:r>
            <a:endParaRPr lang="en-GB" sz="1400" b="1" dirty="0"/>
          </a:p>
          <a:p>
            <a:pPr marL="285750" indent="-285750" algn="l">
              <a:buClr>
                <a:srgbClr val="0000FF"/>
              </a:buClr>
              <a:buFont typeface="Wingdings" charset="2"/>
              <a:buChar char="ü"/>
            </a:pPr>
            <a:r>
              <a:rPr lang="en-GB" sz="1400" b="1" dirty="0">
                <a:solidFill>
                  <a:srgbClr val="0000FF"/>
                </a:solidFill>
              </a:rPr>
              <a:t>Success</a:t>
            </a:r>
            <a:r>
              <a:rPr lang="en-GB" sz="1400" b="1" dirty="0"/>
              <a:t> / failure </a:t>
            </a:r>
            <a:r>
              <a:rPr lang="en-GB" sz="1400" b="1" dirty="0" smtClean="0"/>
              <a:t>narratives</a:t>
            </a:r>
            <a:endParaRPr lang="en-GB" sz="1400" b="1" dirty="0"/>
          </a:p>
          <a:p>
            <a:pPr marL="285750" indent="-285750" algn="l">
              <a:buClr>
                <a:srgbClr val="0000FF"/>
              </a:buClr>
              <a:buFont typeface="Wingdings" charset="2"/>
              <a:buChar char="ü"/>
            </a:pPr>
            <a:r>
              <a:rPr lang="en-US" sz="1400" b="1" dirty="0">
                <a:solidFill>
                  <a:srgbClr val="0000FF"/>
                </a:solidFill>
              </a:rPr>
              <a:t>Competition</a:t>
            </a:r>
            <a:r>
              <a:rPr lang="en-US" sz="1400" b="1" dirty="0"/>
              <a:t> erodes solidarity?</a:t>
            </a:r>
          </a:p>
        </p:txBody>
      </p:sp>
      <p:sp>
        <p:nvSpPr>
          <p:cNvPr id="4" name="Content Placeholder 3"/>
          <p:cNvSpPr>
            <a:spLocks noGrp="1"/>
          </p:cNvSpPr>
          <p:nvPr>
            <p:ph type="subTitle" idx="1"/>
          </p:nvPr>
        </p:nvSpPr>
        <p:spPr/>
        <p:txBody>
          <a:bodyPr>
            <a:normAutofit/>
          </a:bodyPr>
          <a:lstStyle/>
          <a:p>
            <a:pPr>
              <a:buClr>
                <a:srgbClr val="FF66FF"/>
              </a:buClr>
            </a:pPr>
            <a:endParaRPr lang="en-US" b="1" dirty="0"/>
          </a:p>
          <a:p>
            <a:pPr>
              <a:buClr>
                <a:srgbClr val="FF66FF"/>
              </a:buClr>
            </a:pPr>
            <a:endParaRPr lang="en-GB" b="1" dirty="0" smtClean="0"/>
          </a:p>
          <a:p>
            <a:pPr>
              <a:buClr>
                <a:srgbClr val="FF66FF"/>
              </a:buClr>
            </a:pPr>
            <a:endParaRPr lang="en-GB" b="1" dirty="0"/>
          </a:p>
          <a:p>
            <a:pPr>
              <a:buClr>
                <a:srgbClr val="FF66FF"/>
              </a:buClr>
            </a:pPr>
            <a:endParaRPr lang="en-US" b="1" dirty="0"/>
          </a:p>
          <a:p>
            <a:endParaRPr lang="en-US" dirty="0"/>
          </a:p>
        </p:txBody>
      </p:sp>
      <p:sp>
        <p:nvSpPr>
          <p:cNvPr id="2" name="Title 1"/>
          <p:cNvSpPr>
            <a:spLocks noGrp="1"/>
          </p:cNvSpPr>
          <p:nvPr>
            <p:ph type="title" idx="4294967295"/>
          </p:nvPr>
        </p:nvSpPr>
        <p:spPr>
          <a:xfrm>
            <a:off x="342347" y="238194"/>
            <a:ext cx="8444629" cy="1004340"/>
          </a:xfrm>
          <a:prstGeom prst="rect">
            <a:avLst/>
          </a:prstGeom>
        </p:spPr>
        <p:txBody>
          <a:bodyPr>
            <a:normAutofit/>
          </a:bodyPr>
          <a:lstStyle/>
          <a:p>
            <a:pPr algn="ctr"/>
            <a:r>
              <a:rPr lang="en-US" sz="3000" b="1" dirty="0" smtClean="0">
                <a:solidFill>
                  <a:schemeClr val="bg1"/>
                </a:solidFill>
              </a:rPr>
              <a:t>Entangling and Installing Neoliberalism in Higher Education</a:t>
            </a:r>
            <a:endParaRPr lang="en-US" sz="3000" b="1" dirty="0">
              <a:solidFill>
                <a:schemeClr val="bg1"/>
              </a:solidFill>
            </a:endParaRPr>
          </a:p>
        </p:txBody>
      </p:sp>
    </p:spTree>
    <p:extLst>
      <p:ext uri="{BB962C8B-B14F-4D97-AF65-F5344CB8AC3E}">
        <p14:creationId xmlns:p14="http://schemas.microsoft.com/office/powerpoint/2010/main" val="19997893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arn(inVertical)">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barn(inVertical)">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barn(inVertical)">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barn(inVertical)">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barn(inVertical)">
                                      <p:cBhvr>
                                        <p:cTn id="52" dur="500"/>
                                        <p:tgtEl>
                                          <p:spTgt spid="3">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barn(inVertical)">
                                      <p:cBhvr>
                                        <p:cTn id="57" dur="500"/>
                                        <p:tgtEl>
                                          <p:spTgt spid="3">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3">
                                            <p:txEl>
                                              <p:pRg st="12" end="12"/>
                                            </p:txEl>
                                          </p:spTgt>
                                        </p:tgtEl>
                                        <p:attrNameLst>
                                          <p:attrName>style.visibility</p:attrName>
                                        </p:attrNameLst>
                                      </p:cBhvr>
                                      <p:to>
                                        <p:strVal val="visible"/>
                                      </p:to>
                                    </p:set>
                                    <p:animEffect transition="in" filter="barn(inVertical)">
                                      <p:cBhvr>
                                        <p:cTn id="62" dur="500"/>
                                        <p:tgtEl>
                                          <p:spTgt spid="3">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3">
                                            <p:txEl>
                                              <p:pRg st="13" end="13"/>
                                            </p:txEl>
                                          </p:spTgt>
                                        </p:tgtEl>
                                        <p:attrNameLst>
                                          <p:attrName>style.visibility</p:attrName>
                                        </p:attrNameLst>
                                      </p:cBhvr>
                                      <p:to>
                                        <p:strVal val="visible"/>
                                      </p:to>
                                    </p:set>
                                    <p:animEffect transition="in" filter="barn(inVertical)">
                                      <p:cBhvr>
                                        <p:cTn id="67"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680814" y="755088"/>
            <a:ext cx="4295503" cy="5337741"/>
          </a:xfrm>
        </p:spPr>
        <p:txBody>
          <a:bodyPr>
            <a:normAutofit/>
          </a:bodyPr>
          <a:lstStyle/>
          <a:p>
            <a:pPr algn="l"/>
            <a:endParaRPr lang="en-US" b="1" dirty="0">
              <a:solidFill>
                <a:srgbClr val="0000FF"/>
              </a:solidFill>
            </a:endParaRPr>
          </a:p>
          <a:p>
            <a:pPr marL="342900" indent="-342900" algn="l">
              <a:buFont typeface="Arial"/>
              <a:buChar char="•"/>
            </a:pPr>
            <a:r>
              <a:rPr lang="en-GB" sz="1800" b="1" dirty="0">
                <a:solidFill>
                  <a:srgbClr val="0000FF"/>
                </a:solidFill>
              </a:rPr>
              <a:t>Market Dominance</a:t>
            </a:r>
          </a:p>
          <a:p>
            <a:pPr algn="l"/>
            <a:r>
              <a:rPr lang="en-GB" sz="1800" b="1" i="1" dirty="0"/>
              <a:t>Market principles frame every sphere and activity </a:t>
            </a:r>
            <a:r>
              <a:rPr lang="en-GB" sz="1300" b="1" dirty="0">
                <a:solidFill>
                  <a:srgbClr val="0000FF"/>
                </a:solidFill>
              </a:rPr>
              <a:t>(Brown, </a:t>
            </a:r>
            <a:r>
              <a:rPr lang="en-GB" sz="1300" b="1" dirty="0" smtClean="0">
                <a:solidFill>
                  <a:srgbClr val="0000FF"/>
                </a:solidFill>
              </a:rPr>
              <a:t>2015:67)</a:t>
            </a:r>
            <a:endParaRPr lang="en-US" sz="1300" b="1" dirty="0"/>
          </a:p>
          <a:p>
            <a:pPr marL="342900" indent="-342900" algn="l">
              <a:buFont typeface="Arial"/>
              <a:buChar char="•"/>
            </a:pPr>
            <a:r>
              <a:rPr lang="en-US" sz="1800" b="1" dirty="0">
                <a:solidFill>
                  <a:srgbClr val="0000FF"/>
                </a:solidFill>
              </a:rPr>
              <a:t>Accounts and Accountability</a:t>
            </a:r>
          </a:p>
          <a:p>
            <a:pPr algn="l"/>
            <a:r>
              <a:rPr lang="en-US" sz="1800" b="1" dirty="0"/>
              <a:t>Higher education placed within a system of accounts </a:t>
            </a:r>
            <a:r>
              <a:rPr lang="en-US" sz="1300" b="1" dirty="0">
                <a:solidFill>
                  <a:srgbClr val="0000FF"/>
                </a:solidFill>
              </a:rPr>
              <a:t>(McGettigan 2013).</a:t>
            </a:r>
          </a:p>
          <a:p>
            <a:pPr marL="285750" indent="-285750" algn="l">
              <a:buFont typeface="Arial"/>
              <a:buChar char="•"/>
            </a:pPr>
            <a:r>
              <a:rPr lang="en-US" sz="1800" b="1" dirty="0">
                <a:solidFill>
                  <a:srgbClr val="0000FF"/>
                </a:solidFill>
              </a:rPr>
              <a:t>Investment and Enterprise</a:t>
            </a:r>
          </a:p>
          <a:p>
            <a:pPr algn="l"/>
            <a:r>
              <a:rPr lang="en-US" sz="1800" b="1" dirty="0"/>
              <a:t>A</a:t>
            </a:r>
            <a:r>
              <a:rPr lang="en-US" sz="1800" b="1" dirty="0" smtClean="0"/>
              <a:t>cademic identity </a:t>
            </a:r>
            <a:r>
              <a:rPr lang="en-US" sz="1800" b="1" dirty="0" smtClean="0">
                <a:solidFill>
                  <a:srgbClr val="0000FF"/>
                </a:solidFill>
              </a:rPr>
              <a:t>=</a:t>
            </a:r>
            <a:r>
              <a:rPr lang="en-US" sz="1800" b="1" dirty="0" smtClean="0"/>
              <a:t> </a:t>
            </a:r>
            <a:r>
              <a:rPr lang="en-US" sz="1800" b="1" dirty="0"/>
              <a:t>entrepreneurs </a:t>
            </a:r>
            <a:endParaRPr lang="en-US" sz="1800" b="1" dirty="0">
              <a:solidFill>
                <a:srgbClr val="0000FF"/>
              </a:solidFill>
            </a:endParaRPr>
          </a:p>
          <a:p>
            <a:pPr algn="l"/>
            <a:r>
              <a:rPr lang="en-US" sz="1800" b="1" dirty="0" smtClean="0">
                <a:solidFill>
                  <a:srgbClr val="0000FF"/>
                </a:solidFill>
              </a:rPr>
              <a:t>Shifting </a:t>
            </a:r>
            <a:r>
              <a:rPr lang="en-US" sz="1800" b="1" dirty="0">
                <a:solidFill>
                  <a:srgbClr val="0000FF"/>
                </a:solidFill>
              </a:rPr>
              <a:t>Values</a:t>
            </a:r>
          </a:p>
          <a:p>
            <a:pPr algn="l"/>
            <a:r>
              <a:rPr lang="en-US" sz="1800" b="1" dirty="0" smtClean="0"/>
              <a:t>Higher Education </a:t>
            </a:r>
            <a:r>
              <a:rPr lang="en-US" sz="1800" b="1" dirty="0">
                <a:solidFill>
                  <a:srgbClr val="0000FF"/>
                </a:solidFill>
              </a:rPr>
              <a:t>=</a:t>
            </a:r>
            <a:r>
              <a:rPr lang="en-US" sz="1800" b="1" dirty="0"/>
              <a:t> </a:t>
            </a:r>
          </a:p>
          <a:p>
            <a:pPr algn="l"/>
            <a:r>
              <a:rPr lang="en-US" sz="1800" b="1" dirty="0"/>
              <a:t>Product/service with commercial, market, and financial benefits. </a:t>
            </a:r>
            <a:endParaRPr lang="en-US" dirty="0"/>
          </a:p>
        </p:txBody>
      </p:sp>
      <p:sp>
        <p:nvSpPr>
          <p:cNvPr id="4" name="Subtitle 3"/>
          <p:cNvSpPr>
            <a:spLocks noGrp="1"/>
          </p:cNvSpPr>
          <p:nvPr>
            <p:ph type="subTitle" idx="1"/>
          </p:nvPr>
        </p:nvSpPr>
        <p:spPr>
          <a:xfrm>
            <a:off x="188802" y="337213"/>
            <a:ext cx="8805015" cy="806302"/>
          </a:xfrm>
        </p:spPr>
        <p:txBody>
          <a:bodyPr>
            <a:normAutofit fontScale="25000" lnSpcReduction="20000"/>
          </a:bodyPr>
          <a:lstStyle/>
          <a:p>
            <a:endParaRPr lang="en-US" b="1" dirty="0" smtClean="0">
              <a:solidFill>
                <a:srgbClr val="0000FF"/>
              </a:solidFill>
            </a:endParaRPr>
          </a:p>
          <a:p>
            <a:r>
              <a:rPr lang="en-US" sz="16000" b="1" dirty="0" smtClean="0"/>
              <a:t>Cognitive </a:t>
            </a:r>
            <a:r>
              <a:rPr lang="en-US" sz="16000" b="1" dirty="0"/>
              <a:t>Capitalism</a:t>
            </a:r>
          </a:p>
          <a:p>
            <a:endParaRPr lang="en-US" dirty="0"/>
          </a:p>
        </p:txBody>
      </p:sp>
      <p:sp>
        <p:nvSpPr>
          <p:cNvPr id="2" name="Picture Placeholder 1"/>
          <p:cNvSpPr>
            <a:spLocks noGrp="1"/>
          </p:cNvSpPr>
          <p:nvPr>
            <p:ph type="pic" sz="quarter" idx="10"/>
          </p:nvPr>
        </p:nvSpPr>
        <p:spPr/>
      </p:sp>
      <p:pic>
        <p:nvPicPr>
          <p:cNvPr id="6" name="Content Placeholder 5" descr="MP900448538[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a:xfrm>
            <a:off x="0" y="1407555"/>
            <a:ext cx="4574869" cy="5506380"/>
          </a:xfrm>
          <a:prstGeom prst="rect">
            <a:avLst/>
          </a:prstGeom>
        </p:spPr>
      </p:pic>
    </p:spTree>
    <p:extLst>
      <p:ext uri="{BB962C8B-B14F-4D97-AF65-F5344CB8AC3E}">
        <p14:creationId xmlns:p14="http://schemas.microsoft.com/office/powerpoint/2010/main" val="5256325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trips(down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trips(down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strips(down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trips(downLeft)">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strips(downLeft)">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strips(downLeft)">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strips(downLeft)">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strips(downLeft)">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1"/>
          </p:nvPr>
        </p:nvSpPr>
        <p:spPr>
          <a:xfrm>
            <a:off x="223129" y="1544498"/>
            <a:ext cx="4342435" cy="3836186"/>
          </a:xfrm>
        </p:spPr>
        <p:txBody>
          <a:bodyPr>
            <a:noAutofit/>
          </a:bodyPr>
          <a:lstStyle/>
          <a:p>
            <a:pPr marL="285750" indent="-285750" algn="l">
              <a:buClr>
                <a:srgbClr val="0000FF"/>
              </a:buClr>
              <a:buFont typeface="Arial"/>
              <a:buChar char="•"/>
            </a:pPr>
            <a:endParaRPr lang="en-US" sz="2000" b="1" dirty="0" smtClean="0"/>
          </a:p>
          <a:p>
            <a:pPr marL="285750" indent="-285750" algn="l">
              <a:buClr>
                <a:srgbClr val="0000FF"/>
              </a:buClr>
              <a:buFont typeface="Arial"/>
              <a:buChar char="•"/>
            </a:pPr>
            <a:r>
              <a:rPr lang="en-US" sz="2000" b="1" dirty="0" smtClean="0"/>
              <a:t>Desire </a:t>
            </a:r>
            <a:r>
              <a:rPr lang="en-US" sz="2000" b="1" dirty="0"/>
              <a:t>for Global Spaces of </a:t>
            </a:r>
            <a:r>
              <a:rPr lang="en-US" sz="2000" b="1" dirty="0" smtClean="0"/>
              <a:t>Equivalence </a:t>
            </a:r>
            <a:endParaRPr lang="en-US" sz="2000" b="1" dirty="0"/>
          </a:p>
          <a:p>
            <a:pPr algn="l">
              <a:buClr>
                <a:srgbClr val="0000FF"/>
              </a:buClr>
            </a:pPr>
            <a:endParaRPr lang="en-GB" sz="2000" b="1" dirty="0" smtClean="0"/>
          </a:p>
          <a:p>
            <a:pPr marL="285750" indent="-285750" algn="l">
              <a:buClr>
                <a:srgbClr val="0000FF"/>
              </a:buClr>
              <a:buFont typeface="Arial"/>
              <a:buChar char="•"/>
            </a:pPr>
            <a:r>
              <a:rPr lang="de-DE" sz="2000" b="1" dirty="0" smtClean="0"/>
              <a:t>Competitive </a:t>
            </a:r>
            <a:r>
              <a:rPr lang="de-DE" sz="2000" b="1" dirty="0"/>
              <a:t>measuring </a:t>
            </a:r>
            <a:r>
              <a:rPr lang="de-DE" sz="2000" b="1" dirty="0">
                <a:solidFill>
                  <a:srgbClr val="0000FF"/>
                </a:solidFill>
              </a:rPr>
              <a:t>= </a:t>
            </a:r>
            <a:r>
              <a:rPr lang="de-DE" sz="2000" b="1" dirty="0"/>
              <a:t> essence of the global prestige </a:t>
            </a:r>
            <a:r>
              <a:rPr lang="de-DE" sz="2000" b="1" dirty="0" smtClean="0"/>
              <a:t>economy</a:t>
            </a:r>
          </a:p>
          <a:p>
            <a:pPr algn="l">
              <a:buClr>
                <a:srgbClr val="0000FF"/>
              </a:buClr>
            </a:pPr>
            <a:endParaRPr lang="en-US" sz="2000" b="1" dirty="0"/>
          </a:p>
          <a:p>
            <a:pPr marL="285750" indent="-285750" algn="l">
              <a:buClr>
                <a:srgbClr val="0000FF"/>
              </a:buClr>
              <a:buFont typeface="Arial"/>
              <a:buChar char="•"/>
            </a:pPr>
            <a:r>
              <a:rPr lang="en-GB" sz="2000" b="1" dirty="0"/>
              <a:t>Academic labour, activity and productivity</a:t>
            </a:r>
            <a:r>
              <a:rPr lang="en-GB" sz="2000" b="1" dirty="0">
                <a:solidFill>
                  <a:srgbClr val="0000FF"/>
                </a:solidFill>
              </a:rPr>
              <a:t> = </a:t>
            </a:r>
            <a:r>
              <a:rPr lang="en-GB" sz="2000" b="1" dirty="0"/>
              <a:t>made intelligible via dominant metrics and norms</a:t>
            </a:r>
            <a:r>
              <a:rPr lang="en-GB" sz="2000" b="1" dirty="0" smtClean="0"/>
              <a:t>.</a:t>
            </a:r>
          </a:p>
          <a:p>
            <a:pPr marL="285750" indent="-285750" algn="l">
              <a:buClr>
                <a:srgbClr val="0000FF"/>
              </a:buClr>
              <a:buFont typeface="Arial"/>
              <a:buChar char="•"/>
            </a:pPr>
            <a:endParaRPr lang="en-GB" sz="2000" b="1" dirty="0"/>
          </a:p>
          <a:p>
            <a:pPr marL="285750" indent="-285750" algn="l">
              <a:buClr>
                <a:srgbClr val="0000FF"/>
              </a:buClr>
              <a:buFont typeface="Arial"/>
              <a:buChar char="•"/>
            </a:pPr>
            <a:r>
              <a:rPr lang="en-GB" sz="2000" b="1" dirty="0" smtClean="0"/>
              <a:t>What is not measured?</a:t>
            </a:r>
            <a:endParaRPr lang="en-US" sz="2000" b="1" dirty="0"/>
          </a:p>
        </p:txBody>
      </p:sp>
      <p:sp>
        <p:nvSpPr>
          <p:cNvPr id="5" name="Subtitle 4"/>
          <p:cNvSpPr>
            <a:spLocks noGrp="1"/>
          </p:cNvSpPr>
          <p:nvPr>
            <p:ph type="subTitle" idx="1"/>
          </p:nvPr>
        </p:nvSpPr>
        <p:spPr>
          <a:xfrm>
            <a:off x="585399" y="67182"/>
            <a:ext cx="7958526" cy="1271451"/>
          </a:xfrm>
        </p:spPr>
        <p:txBody>
          <a:bodyPr>
            <a:normAutofit fontScale="25000" lnSpcReduction="20000"/>
          </a:bodyPr>
          <a:lstStyle/>
          <a:p>
            <a:endParaRPr lang="en-US" sz="11200" b="1" dirty="0" smtClean="0">
              <a:solidFill>
                <a:srgbClr val="0000FF"/>
              </a:solidFill>
            </a:endParaRPr>
          </a:p>
          <a:p>
            <a:r>
              <a:rPr lang="en-US" sz="11200" b="1" dirty="0" smtClean="0"/>
              <a:t>Measurement and Metrification: Ideology Posing as a Technology? </a:t>
            </a:r>
          </a:p>
          <a:p>
            <a:endParaRPr lang="en-US" dirty="0"/>
          </a:p>
          <a:p>
            <a:endParaRPr lang="en-US" dirty="0"/>
          </a:p>
        </p:txBody>
      </p:sp>
      <p:pic>
        <p:nvPicPr>
          <p:cNvPr id="10" name="Picture 9"/>
          <p:cNvPicPr/>
          <p:nvPr/>
        </p:nvPicPr>
        <p:blipFill>
          <a:blip r:embed="rId3">
            <a:extLst>
              <a:ext uri="{28A0092B-C50C-407E-A947-70E740481C1C}">
                <a14:useLocalDpi xmlns:a14="http://schemas.microsoft.com/office/drawing/2010/main"/>
              </a:ext>
            </a:extLst>
          </a:blip>
          <a:srcRect/>
          <a:stretch>
            <a:fillRect/>
          </a:stretch>
        </p:blipFill>
        <p:spPr bwMode="auto">
          <a:xfrm>
            <a:off x="4620434" y="1649360"/>
            <a:ext cx="4406899" cy="2925190"/>
          </a:xfrm>
          <a:prstGeom prst="rect">
            <a:avLst/>
          </a:prstGeom>
          <a:noFill/>
          <a:ln>
            <a:noFill/>
          </a:ln>
        </p:spPr>
      </p:pic>
      <p:graphicFrame>
        <p:nvGraphicFramePr>
          <p:cNvPr id="11" name="Object 10"/>
          <p:cNvGraphicFramePr>
            <a:graphicFrameLocks noChangeAspect="1"/>
          </p:cNvGraphicFramePr>
          <p:nvPr>
            <p:extLst>
              <p:ext uri="{D42A27DB-BD31-4B8C-83A1-F6EECF244321}">
                <p14:modId xmlns:p14="http://schemas.microsoft.com/office/powerpoint/2010/main" val="1479046040"/>
              </p:ext>
            </p:extLst>
          </p:nvPr>
        </p:nvGraphicFramePr>
        <p:xfrm>
          <a:off x="7157293" y="4253260"/>
          <a:ext cx="1986707" cy="2463219"/>
        </p:xfrm>
        <a:graphic>
          <a:graphicData uri="http://schemas.openxmlformats.org/presentationml/2006/ole">
            <mc:AlternateContent xmlns:mc="http://schemas.openxmlformats.org/markup-compatibility/2006">
              <mc:Choice xmlns:v="urn:schemas-microsoft-com:vml" Requires="v">
                <p:oleObj spid="_x0000_s2214" name="Document" r:id="rId4" imgW="5270500" imgH="2971800" progId="Word.Document.12">
                  <p:embed/>
                </p:oleObj>
              </mc:Choice>
              <mc:Fallback>
                <p:oleObj name="Document" r:id="rId4" imgW="5270500" imgH="2971800" progId="Word.Document.12">
                  <p:embed/>
                  <p:pic>
                    <p:nvPicPr>
                      <p:cNvPr id="0" name=""/>
                      <p:cNvPicPr/>
                      <p:nvPr/>
                    </p:nvPicPr>
                    <p:blipFill>
                      <a:blip r:embed="rId5"/>
                      <a:stretch>
                        <a:fillRect/>
                      </a:stretch>
                    </p:blipFill>
                    <p:spPr>
                      <a:xfrm>
                        <a:off x="7157293" y="4253260"/>
                        <a:ext cx="1986707" cy="2463219"/>
                      </a:xfrm>
                      <a:prstGeom prst="rect">
                        <a:avLst/>
                      </a:prstGeom>
                    </p:spPr>
                  </p:pic>
                </p:oleObj>
              </mc:Fallback>
            </mc:AlternateContent>
          </a:graphicData>
        </a:graphic>
      </p:graphicFrame>
      <p:graphicFrame>
        <p:nvGraphicFramePr>
          <p:cNvPr id="13" name="Picture Placeholder 12"/>
          <p:cNvGraphicFramePr>
            <a:graphicFrameLocks noGrp="1" noChangeAspect="1"/>
          </p:cNvGraphicFramePr>
          <p:nvPr>
            <p:ph type="pic" sz="quarter" idx="12"/>
            <p:extLst>
              <p:ext uri="{D42A27DB-BD31-4B8C-83A1-F6EECF244321}">
                <p14:modId xmlns:p14="http://schemas.microsoft.com/office/powerpoint/2010/main" val="701898359"/>
              </p:ext>
            </p:extLst>
          </p:nvPr>
        </p:nvGraphicFramePr>
        <p:xfrm>
          <a:off x="4548448" y="4580113"/>
          <a:ext cx="2608844" cy="2151665"/>
        </p:xfrm>
        <a:graphic>
          <a:graphicData uri="http://schemas.openxmlformats.org/presentationml/2006/ole">
            <mc:AlternateContent xmlns:mc="http://schemas.openxmlformats.org/markup-compatibility/2006">
              <mc:Choice xmlns:v="urn:schemas-microsoft-com:vml" Requires="v">
                <p:oleObj spid="_x0000_s2215" name="Document" r:id="rId6" imgW="5270500" imgH="2946400" progId="Word.Document.12">
                  <p:embed/>
                </p:oleObj>
              </mc:Choice>
              <mc:Fallback>
                <p:oleObj name="Document" r:id="rId6" imgW="5270500" imgH="2946400" progId="Word.Document.12">
                  <p:embed/>
                  <p:pic>
                    <p:nvPicPr>
                      <p:cNvPr id="0" name=""/>
                      <p:cNvPicPr/>
                      <p:nvPr/>
                    </p:nvPicPr>
                    <p:blipFill>
                      <a:blip r:embed="rId7"/>
                      <a:stretch>
                        <a:fillRect/>
                      </a:stretch>
                    </p:blipFill>
                    <p:spPr>
                      <a:xfrm>
                        <a:off x="4548448" y="4580113"/>
                        <a:ext cx="2608844" cy="2151665"/>
                      </a:xfrm>
                      <a:prstGeom prst="rect">
                        <a:avLst/>
                      </a:prstGeom>
                    </p:spPr>
                  </p:pic>
                </p:oleObj>
              </mc:Fallback>
            </mc:AlternateContent>
          </a:graphicData>
        </a:graphic>
      </p:graphicFrame>
    </p:spTree>
    <p:extLst>
      <p:ext uri="{BB962C8B-B14F-4D97-AF65-F5344CB8AC3E}">
        <p14:creationId xmlns:p14="http://schemas.microsoft.com/office/powerpoint/2010/main" val="37118904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strips(downLeft)">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strips(downLeft)">
                                      <p:cBhvr>
                                        <p:cTn id="12" dur="500"/>
                                        <p:tgtEl>
                                          <p:spTgt spid="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animEffect transition="in" filter="strips(downLeft)">
                                      <p:cBhvr>
                                        <p:cTn id="17" dur="500"/>
                                        <p:tgtEl>
                                          <p:spTgt spid="7">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7">
                                            <p:txEl>
                                              <p:pRg st="7" end="7"/>
                                            </p:txEl>
                                          </p:spTgt>
                                        </p:tgtEl>
                                        <p:attrNameLst>
                                          <p:attrName>style.visibility</p:attrName>
                                        </p:attrNameLst>
                                      </p:cBhvr>
                                      <p:to>
                                        <p:strVal val="visible"/>
                                      </p:to>
                                    </p:set>
                                    <p:animEffect transition="in" filter="strips(downLeft)">
                                      <p:cBhvr>
                                        <p:cTn id="22"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p:sp>
      <p:sp>
        <p:nvSpPr>
          <p:cNvPr id="3" name="Text Placeholder 2"/>
          <p:cNvSpPr>
            <a:spLocks noGrp="1"/>
          </p:cNvSpPr>
          <p:nvPr>
            <p:ph type="body" sz="quarter" idx="11"/>
          </p:nvPr>
        </p:nvSpPr>
        <p:spPr>
          <a:xfrm>
            <a:off x="4841721" y="1143232"/>
            <a:ext cx="4090936" cy="4957766"/>
          </a:xfrm>
        </p:spPr>
        <p:txBody>
          <a:bodyPr>
            <a:normAutofit/>
          </a:bodyPr>
          <a:lstStyle/>
          <a:p>
            <a:pPr algn="l">
              <a:lnSpc>
                <a:spcPct val="100000"/>
              </a:lnSpc>
              <a:buClr>
                <a:srgbClr val="FF66FF"/>
              </a:buClr>
            </a:pPr>
            <a:r>
              <a:rPr lang="en-GB" sz="2000" b="1" i="1" dirty="0" smtClean="0"/>
              <a:t>Neoliberalization </a:t>
            </a:r>
            <a:r>
              <a:rPr lang="en-GB" sz="2000" b="1" i="1" dirty="0"/>
              <a:t>is generally </a:t>
            </a:r>
            <a:r>
              <a:rPr lang="en-GB" sz="2000" b="1" i="1" dirty="0" smtClean="0"/>
              <a:t>more </a:t>
            </a:r>
            <a:r>
              <a:rPr lang="en-GB" sz="2000" b="1" i="1" dirty="0"/>
              <a:t>termitelike than lionlike </a:t>
            </a:r>
            <a:r>
              <a:rPr lang="en-GB" sz="1400" b="1" dirty="0" smtClean="0">
                <a:solidFill>
                  <a:srgbClr val="0000FF"/>
                </a:solidFill>
              </a:rPr>
              <a:t>(</a:t>
            </a:r>
            <a:r>
              <a:rPr lang="en-GB" sz="1400" b="1" dirty="0">
                <a:solidFill>
                  <a:srgbClr val="0000FF"/>
                </a:solidFill>
              </a:rPr>
              <a:t>Brown 2015</a:t>
            </a:r>
            <a:r>
              <a:rPr lang="en-GB" sz="1400" b="1" dirty="0" smtClean="0">
                <a:solidFill>
                  <a:srgbClr val="0000FF"/>
                </a:solidFill>
              </a:rPr>
              <a:t>: 35/36)</a:t>
            </a:r>
            <a:br>
              <a:rPr lang="en-GB" sz="1400" b="1" dirty="0" smtClean="0">
                <a:solidFill>
                  <a:srgbClr val="0000FF"/>
                </a:solidFill>
              </a:rPr>
            </a:br>
            <a:endParaRPr lang="en-GB" sz="1600" b="1" dirty="0" smtClean="0">
              <a:solidFill>
                <a:srgbClr val="FFFFFF"/>
              </a:solidFill>
            </a:endParaRPr>
          </a:p>
          <a:p>
            <a:pPr marL="171450" indent="-171450" algn="l">
              <a:buClr>
                <a:srgbClr val="0000FF"/>
              </a:buClr>
              <a:buFont typeface="Arial"/>
              <a:buChar char="•"/>
            </a:pPr>
            <a:r>
              <a:rPr lang="en-GB" sz="1600" b="1" dirty="0" smtClean="0">
                <a:solidFill>
                  <a:srgbClr val="FFFFFF"/>
                </a:solidFill>
              </a:rPr>
              <a:t>Capillary </a:t>
            </a:r>
            <a:r>
              <a:rPr lang="en-GB" sz="1600" b="1" dirty="0">
                <a:solidFill>
                  <a:srgbClr val="FFFFFF"/>
                </a:solidFill>
              </a:rPr>
              <a:t>Power </a:t>
            </a:r>
          </a:p>
          <a:p>
            <a:pPr marL="171450" indent="-171450" algn="l">
              <a:buClr>
                <a:srgbClr val="0000FF"/>
              </a:buClr>
              <a:buFont typeface="Arial"/>
              <a:buChar char="•"/>
            </a:pPr>
            <a:r>
              <a:rPr lang="en-GB" sz="1600" b="1" dirty="0"/>
              <a:t>F</a:t>
            </a:r>
            <a:r>
              <a:rPr lang="en-GB" sz="1600" b="1" dirty="0" smtClean="0"/>
              <a:t>atalistic </a:t>
            </a:r>
            <a:r>
              <a:rPr lang="en-GB" sz="1600" b="1" dirty="0"/>
              <a:t>R</a:t>
            </a:r>
            <a:r>
              <a:rPr lang="en-GB" sz="1600" b="1" dirty="0" smtClean="0"/>
              <a:t>esignation </a:t>
            </a:r>
            <a:endParaRPr lang="en-GB" sz="1600" b="1" dirty="0">
              <a:solidFill>
                <a:srgbClr val="FFFFFF"/>
              </a:solidFill>
            </a:endParaRPr>
          </a:p>
          <a:p>
            <a:pPr marL="171450" indent="-171450" algn="l">
              <a:buClr>
                <a:srgbClr val="0000FF"/>
              </a:buClr>
              <a:buFont typeface="Arial"/>
              <a:buChar char="•"/>
            </a:pPr>
            <a:r>
              <a:rPr lang="en-GB" sz="1600" b="1" dirty="0" smtClean="0">
                <a:solidFill>
                  <a:srgbClr val="FFFFFF"/>
                </a:solidFill>
              </a:rPr>
              <a:t>Cognitive Triage/ Accelerated Academy</a:t>
            </a:r>
            <a:endParaRPr lang="en-GB" sz="1600" b="1" dirty="0">
              <a:solidFill>
                <a:srgbClr val="FFFFFF"/>
              </a:solidFill>
            </a:endParaRPr>
          </a:p>
          <a:p>
            <a:pPr marL="171450" indent="-171450" algn="l">
              <a:buClr>
                <a:srgbClr val="0000FF"/>
              </a:buClr>
              <a:buFont typeface="Arial"/>
              <a:buChar char="•"/>
            </a:pPr>
            <a:r>
              <a:rPr lang="en-GB" sz="1600" b="1" dirty="0">
                <a:solidFill>
                  <a:srgbClr val="FFFFFF"/>
                </a:solidFill>
              </a:rPr>
              <a:t>Audit </a:t>
            </a:r>
            <a:r>
              <a:rPr lang="en-GB" sz="1600" b="1" dirty="0" smtClean="0">
                <a:solidFill>
                  <a:srgbClr val="FFFFFF"/>
                </a:solidFill>
              </a:rPr>
              <a:t>Society/ Prestige Economy</a:t>
            </a:r>
            <a:endParaRPr lang="en-GB" sz="1600" b="1" dirty="0"/>
          </a:p>
          <a:p>
            <a:pPr marL="171450" indent="-171450" algn="l">
              <a:buClr>
                <a:srgbClr val="0000FF"/>
              </a:buClr>
              <a:buFont typeface="Arial"/>
              <a:buChar char="•"/>
            </a:pPr>
            <a:r>
              <a:rPr lang="en-US" sz="1600" b="1" dirty="0"/>
              <a:t>Monetarising desires </a:t>
            </a:r>
          </a:p>
          <a:p>
            <a:pPr marL="171450" indent="-171450" algn="l">
              <a:buClr>
                <a:srgbClr val="0000FF"/>
              </a:buClr>
              <a:buFont typeface="Arial"/>
              <a:buChar char="•"/>
            </a:pPr>
            <a:r>
              <a:rPr lang="en-US" sz="1600" b="1" dirty="0"/>
              <a:t>Sacrifice/</a:t>
            </a:r>
            <a:r>
              <a:rPr lang="en-US" sz="1600" b="1" dirty="0" smtClean="0"/>
              <a:t>Austerity</a:t>
            </a:r>
          </a:p>
          <a:p>
            <a:pPr marL="171450" indent="-171450" algn="l">
              <a:buClr>
                <a:srgbClr val="0000FF"/>
              </a:buClr>
              <a:buFont typeface="Arial"/>
              <a:buChar char="•"/>
            </a:pPr>
            <a:r>
              <a:rPr lang="en-US" sz="1600" b="1" dirty="0"/>
              <a:t>Money and </a:t>
            </a:r>
            <a:r>
              <a:rPr lang="en-US" sz="1600" b="1" dirty="0" smtClean="0"/>
              <a:t>Minds </a:t>
            </a:r>
            <a:r>
              <a:rPr lang="en-US" sz="1400" b="1" dirty="0" smtClean="0">
                <a:solidFill>
                  <a:srgbClr val="0000FF"/>
                </a:solidFill>
              </a:rPr>
              <a:t>(</a:t>
            </a:r>
            <a:r>
              <a:rPr lang="en-US" sz="1400" b="1" dirty="0">
                <a:solidFill>
                  <a:srgbClr val="0000FF"/>
                </a:solidFill>
              </a:rPr>
              <a:t>Ball 2015</a:t>
            </a:r>
            <a:r>
              <a:rPr lang="en-US" sz="1400" b="1" dirty="0" smtClean="0">
                <a:solidFill>
                  <a:srgbClr val="0000FF"/>
                </a:solidFill>
              </a:rPr>
              <a:t>)</a:t>
            </a:r>
            <a:endParaRPr lang="en-US" sz="1400" b="1" dirty="0"/>
          </a:p>
          <a:p>
            <a:pPr marL="171450" indent="-171450" algn="l">
              <a:buClr>
                <a:srgbClr val="0000FF"/>
              </a:buClr>
              <a:buFont typeface="Arial"/>
              <a:buChar char="•"/>
            </a:pPr>
            <a:r>
              <a:rPr lang="en-US" sz="1600" b="1" i="1" dirty="0"/>
              <a:t>Illusio =</a:t>
            </a:r>
            <a:r>
              <a:rPr lang="en-US" sz="1600" b="1" dirty="0"/>
              <a:t> investing in the game </a:t>
            </a:r>
            <a:endParaRPr lang="en-US" sz="1600" b="1" dirty="0" smtClean="0"/>
          </a:p>
          <a:p>
            <a:pPr algn="l">
              <a:buClr>
                <a:srgbClr val="0000FF"/>
              </a:buClr>
            </a:pPr>
            <a:r>
              <a:rPr lang="en-US" sz="1400" b="1" dirty="0"/>
              <a:t> </a:t>
            </a:r>
            <a:r>
              <a:rPr lang="en-US" sz="1400" b="1" dirty="0" smtClean="0"/>
              <a:t>   </a:t>
            </a:r>
            <a:r>
              <a:rPr lang="en-US" sz="1400" b="1" dirty="0" smtClean="0">
                <a:solidFill>
                  <a:srgbClr val="0000FF"/>
                </a:solidFill>
              </a:rPr>
              <a:t>(</a:t>
            </a:r>
            <a:r>
              <a:rPr lang="en-US" sz="1400" b="1" dirty="0">
                <a:solidFill>
                  <a:srgbClr val="0000FF"/>
                </a:solidFill>
              </a:rPr>
              <a:t>Bourdieu 1977; Colley 2013</a:t>
            </a:r>
            <a:r>
              <a:rPr lang="en-US" sz="1400" b="1" dirty="0" smtClean="0">
                <a:solidFill>
                  <a:srgbClr val="0000FF"/>
                </a:solidFill>
                <a:latin typeface="+mj-lt"/>
              </a:rPr>
              <a:t>)</a:t>
            </a:r>
            <a:endParaRPr lang="en-US" sz="1400" b="1" dirty="0">
              <a:solidFill>
                <a:srgbClr val="0000FF"/>
              </a:solidFill>
              <a:latin typeface="+mj-lt"/>
            </a:endParaRPr>
          </a:p>
        </p:txBody>
      </p:sp>
      <p:sp>
        <p:nvSpPr>
          <p:cNvPr id="4" name="Subtitle 3"/>
          <p:cNvSpPr>
            <a:spLocks noGrp="1"/>
          </p:cNvSpPr>
          <p:nvPr>
            <p:ph type="subTitle" idx="1"/>
          </p:nvPr>
        </p:nvSpPr>
        <p:spPr>
          <a:xfrm>
            <a:off x="551843" y="283024"/>
            <a:ext cx="7958526" cy="806302"/>
          </a:xfrm>
        </p:spPr>
        <p:txBody>
          <a:bodyPr>
            <a:normAutofit/>
          </a:bodyPr>
          <a:lstStyle/>
          <a:p>
            <a:r>
              <a:rPr lang="en-US" sz="4000" b="1" dirty="0"/>
              <a:t>(Lack of) Resistance?</a:t>
            </a:r>
            <a:endParaRPr lang="en-US" sz="4000" dirty="0"/>
          </a:p>
        </p:txBody>
      </p:sp>
      <p:pic>
        <p:nvPicPr>
          <p:cNvPr id="5" name="Content Placeholder 6"/>
          <p:cNvPicPr>
            <a:picLocks/>
          </p:cNvPicPr>
          <p:nvPr/>
        </p:nvPicPr>
        <p:blipFill>
          <a:blip r:embed="rId2" cstate="email">
            <a:extLst>
              <a:ext uri="{28A0092B-C50C-407E-A947-70E740481C1C}">
                <a14:useLocalDpi xmlns:a14="http://schemas.microsoft.com/office/drawing/2010/main"/>
              </a:ext>
            </a:extLst>
          </a:blip>
          <a:srcRect/>
          <a:stretch>
            <a:fillRect/>
          </a:stretch>
        </p:blipFill>
        <p:spPr bwMode="auto">
          <a:xfrm>
            <a:off x="114167" y="1436275"/>
            <a:ext cx="4466752" cy="5270117"/>
          </a:xfrm>
          <a:prstGeom prst="rect">
            <a:avLst/>
          </a:prstGeom>
          <a:noFill/>
          <a:ln>
            <a:noFill/>
          </a:ln>
        </p:spPr>
      </p:pic>
    </p:spTree>
    <p:extLst>
      <p:ext uri="{BB962C8B-B14F-4D97-AF65-F5344CB8AC3E}">
        <p14:creationId xmlns:p14="http://schemas.microsoft.com/office/powerpoint/2010/main" val="34387107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trips(down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strips(down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strips(downLeft)">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strips(downLeft)">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4" name="Title 3"/>
          <p:cNvSpPr>
            <a:spLocks noGrp="1"/>
          </p:cNvSpPr>
          <p:nvPr>
            <p:ph type="ctrTitle"/>
          </p:nvPr>
        </p:nvSpPr>
        <p:spPr>
          <a:xfrm>
            <a:off x="223128" y="1475854"/>
            <a:ext cx="4187961" cy="5114004"/>
          </a:xfrm>
        </p:spPr>
        <p:txBody>
          <a:bodyPr>
            <a:normAutofit fontScale="90000"/>
          </a:bodyPr>
          <a:lstStyle/>
          <a:p>
            <a:pPr algn="l"/>
            <a:r>
              <a:rPr lang="en-GB" sz="2000" dirty="0" smtClean="0"/>
              <a:t/>
            </a:r>
            <a:br>
              <a:rPr lang="en-GB" sz="2000" dirty="0" smtClean="0"/>
            </a:br>
            <a:r>
              <a:rPr lang="en-GB" sz="2000" dirty="0"/>
              <a:t/>
            </a:r>
            <a:br>
              <a:rPr lang="en-GB" sz="2000" dirty="0"/>
            </a:br>
            <a:r>
              <a:rPr lang="en-GB" sz="2000" dirty="0" smtClean="0"/>
              <a:t/>
            </a:r>
            <a:br>
              <a:rPr lang="en-GB" sz="2000" dirty="0" smtClean="0"/>
            </a:br>
            <a:r>
              <a:rPr lang="en-GB" sz="2000" dirty="0"/>
              <a:t/>
            </a:r>
            <a:br>
              <a:rPr lang="en-GB" sz="2000" dirty="0"/>
            </a:br>
            <a:r>
              <a:rPr lang="en-GB" sz="1600" b="1" dirty="0" smtClean="0">
                <a:solidFill>
                  <a:srgbClr val="0000FF"/>
                </a:solidFill>
              </a:rPr>
              <a:t>Marina </a:t>
            </a:r>
            <a:r>
              <a:rPr lang="en-GB" sz="1600" b="1" dirty="0">
                <a:solidFill>
                  <a:srgbClr val="0000FF"/>
                </a:solidFill>
              </a:rPr>
              <a:t>Warner‘s high-profile resignation from </a:t>
            </a:r>
            <a:r>
              <a:rPr lang="en-GB" sz="1600" b="1" dirty="0" smtClean="0">
                <a:solidFill>
                  <a:srgbClr val="0000FF"/>
                </a:solidFill>
              </a:rPr>
              <a:t>the University </a:t>
            </a:r>
            <a:r>
              <a:rPr lang="en-GB" sz="1600" b="1" dirty="0">
                <a:solidFill>
                  <a:srgbClr val="0000FF"/>
                </a:solidFill>
              </a:rPr>
              <a:t>of </a:t>
            </a:r>
            <a:r>
              <a:rPr lang="en-GB" sz="1600" b="1" dirty="0" smtClean="0">
                <a:solidFill>
                  <a:srgbClr val="0000FF"/>
                </a:solidFill>
              </a:rPr>
              <a:t>Essex:</a:t>
            </a:r>
            <a:r>
              <a:rPr lang="en-GB" sz="1800" b="1" dirty="0">
                <a:solidFill>
                  <a:srgbClr val="0000FF"/>
                </a:solidFill>
              </a:rPr>
              <a:t/>
            </a:r>
            <a:br>
              <a:rPr lang="en-GB" sz="1800" b="1" dirty="0">
                <a:solidFill>
                  <a:srgbClr val="0000FF"/>
                </a:solidFill>
              </a:rPr>
            </a:br>
            <a:r>
              <a:rPr lang="en-GB" sz="2000" b="1" dirty="0">
                <a:solidFill>
                  <a:srgbClr val="0000FF"/>
                </a:solidFill>
              </a:rPr>
              <a:t/>
            </a:r>
            <a:br>
              <a:rPr lang="en-GB" sz="2000" b="1" dirty="0">
                <a:solidFill>
                  <a:srgbClr val="0000FF"/>
                </a:solidFill>
              </a:rPr>
            </a:br>
            <a:r>
              <a:rPr lang="en-GB" sz="2000" b="1" dirty="0" smtClean="0"/>
              <a:t>“ …. </a:t>
            </a:r>
            <a:r>
              <a:rPr lang="en-GB" sz="2200" b="1" i="1" dirty="0" smtClean="0"/>
              <a:t>where </a:t>
            </a:r>
            <a:r>
              <a:rPr lang="en-GB" sz="2200" b="1" i="1" dirty="0"/>
              <a:t>enforcers rush to carry out the latest orders from their chiefs in an ecstasy of obedience to ideological principles which they do not seem to have examined, let alone discussed with the people they order to follow them, whom they cashier when they won’t knuckle </a:t>
            </a:r>
            <a:r>
              <a:rPr lang="en-GB" sz="2200" b="1" i="1" dirty="0" smtClean="0"/>
              <a:t>under.”</a:t>
            </a:r>
            <a:r>
              <a:rPr lang="en-GB" sz="2000" i="1" dirty="0" smtClean="0"/>
              <a:t/>
            </a:r>
            <a:br>
              <a:rPr lang="en-GB" sz="2000" i="1" dirty="0" smtClean="0"/>
            </a:br>
            <a:r>
              <a:rPr lang="en-GB" sz="2000" i="1" dirty="0"/>
              <a:t/>
            </a:r>
            <a:br>
              <a:rPr lang="en-GB" sz="2000" i="1" dirty="0"/>
            </a:br>
            <a:r>
              <a:rPr lang="en-GB" sz="2000" i="1" dirty="0" smtClean="0"/>
              <a:t> </a:t>
            </a:r>
            <a:r>
              <a:rPr lang="en-GB" sz="1600" b="1" dirty="0">
                <a:solidFill>
                  <a:srgbClr val="0000FF"/>
                </a:solidFill>
              </a:rPr>
              <a:t>(Brown </a:t>
            </a:r>
            <a:r>
              <a:rPr lang="en-GB" sz="1600" b="1" dirty="0" smtClean="0">
                <a:solidFill>
                  <a:srgbClr val="0000FF"/>
                </a:solidFill>
              </a:rPr>
              <a:t>2014 np)</a:t>
            </a:r>
            <a:r>
              <a:rPr lang="en-GB" sz="1600" dirty="0" smtClean="0"/>
              <a:t/>
            </a:r>
            <a:br>
              <a:rPr lang="en-GB" sz="1600" dirty="0" smtClean="0"/>
            </a:br>
            <a:r>
              <a:rPr lang="en-GB" b="1" dirty="0">
                <a:solidFill>
                  <a:srgbClr val="0000FF"/>
                </a:solidFill>
              </a:rPr>
              <a:t/>
            </a:r>
            <a:br>
              <a:rPr lang="en-GB" b="1" dirty="0">
                <a:solidFill>
                  <a:srgbClr val="0000FF"/>
                </a:solidFill>
              </a:rPr>
            </a:br>
            <a:endParaRPr lang="en-US" b="1" dirty="0">
              <a:solidFill>
                <a:srgbClr val="0000FF"/>
              </a:solidFill>
            </a:endParaRPr>
          </a:p>
        </p:txBody>
      </p:sp>
      <p:sp>
        <p:nvSpPr>
          <p:cNvPr id="5" name="Subtitle 4"/>
          <p:cNvSpPr>
            <a:spLocks noGrp="1"/>
          </p:cNvSpPr>
          <p:nvPr>
            <p:ph type="subTitle" idx="1"/>
          </p:nvPr>
        </p:nvSpPr>
        <p:spPr/>
        <p:txBody>
          <a:bodyPr>
            <a:normAutofit fontScale="77500" lnSpcReduction="20000"/>
          </a:bodyPr>
          <a:lstStyle/>
          <a:p>
            <a:r>
              <a:rPr lang="en-US" b="1" dirty="0" smtClean="0"/>
              <a:t>Exit, Loyalty, Voice: Quit Lit</a:t>
            </a:r>
            <a:endParaRPr lang="en-US" b="1" dirty="0"/>
          </a:p>
        </p:txBody>
      </p:sp>
    </p:spTree>
    <p:extLst>
      <p:ext uri="{BB962C8B-B14F-4D97-AF65-F5344CB8AC3E}">
        <p14:creationId xmlns:p14="http://schemas.microsoft.com/office/powerpoint/2010/main" val="19710764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normAutofit fontScale="55000" lnSpcReduction="20000"/>
          </a:bodyPr>
          <a:lstStyle/>
          <a:p>
            <a:r>
              <a:rPr lang="en-US" b="1" dirty="0" smtClean="0"/>
              <a:t>Gender and Neoliberalism: </a:t>
            </a:r>
          </a:p>
          <a:p>
            <a:r>
              <a:rPr lang="en-US" b="1" dirty="0" smtClean="0"/>
              <a:t>A Complex Assemblage?</a:t>
            </a:r>
            <a:endParaRPr lang="en-US" b="1" dirty="0"/>
          </a:p>
        </p:txBody>
      </p:sp>
      <p:pic>
        <p:nvPicPr>
          <p:cNvPr id="15" name="Picture Placeholder 5"/>
          <p:cNvPicPr>
            <a:picLocks noGrp="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bwMode="auto">
          <a:prstGeom prst="rect">
            <a:avLst/>
          </a:prstGeom>
          <a:noFill/>
          <a:ln>
            <a:noFill/>
          </a:ln>
        </p:spPr>
      </p:pic>
      <p:sp>
        <p:nvSpPr>
          <p:cNvPr id="6" name="Text Placeholder 2"/>
          <p:cNvSpPr>
            <a:spLocks noGrp="1"/>
          </p:cNvSpPr>
          <p:nvPr>
            <p:ph type="body" sz="quarter" idx="11"/>
          </p:nvPr>
        </p:nvSpPr>
        <p:spPr>
          <a:xfrm>
            <a:off x="224751" y="1218182"/>
            <a:ext cx="4090936" cy="4957766"/>
          </a:xfrm>
        </p:spPr>
        <p:txBody>
          <a:bodyPr>
            <a:normAutofit/>
          </a:bodyPr>
          <a:lstStyle/>
          <a:p>
            <a:pPr marL="171450" indent="-171450" algn="l">
              <a:buClr>
                <a:srgbClr val="0000FF"/>
              </a:buClr>
              <a:buFont typeface="Arial"/>
              <a:buChar char="•"/>
            </a:pPr>
            <a:r>
              <a:rPr lang="en-GB" sz="1600" b="1" dirty="0" smtClean="0">
                <a:solidFill>
                  <a:srgbClr val="0000FF"/>
                </a:solidFill>
              </a:rPr>
              <a:t>Neoliberalism </a:t>
            </a:r>
            <a:r>
              <a:rPr lang="en-GB" sz="1600" b="1" dirty="0">
                <a:solidFill>
                  <a:srgbClr val="0000FF"/>
                </a:solidFill>
              </a:rPr>
              <a:t>is not </a:t>
            </a:r>
            <a:r>
              <a:rPr lang="en-GB" sz="1600" b="1" dirty="0" smtClean="0">
                <a:solidFill>
                  <a:srgbClr val="0000FF"/>
                </a:solidFill>
              </a:rPr>
              <a:t>...</a:t>
            </a:r>
            <a:r>
              <a:rPr lang="en-GB" sz="1200" b="1" dirty="0" smtClean="0">
                <a:solidFill>
                  <a:srgbClr val="0000FF"/>
                </a:solidFill>
              </a:rPr>
              <a:t/>
            </a:r>
            <a:br>
              <a:rPr lang="en-GB" sz="1200" b="1" dirty="0" smtClean="0">
                <a:solidFill>
                  <a:srgbClr val="0000FF"/>
                </a:solidFill>
              </a:rPr>
            </a:br>
            <a:r>
              <a:rPr lang="en-GB" sz="1600" b="1" dirty="0" smtClean="0">
                <a:solidFill>
                  <a:srgbClr val="FFFFFF"/>
                </a:solidFill>
              </a:rPr>
              <a:t>Essentially male.</a:t>
            </a:r>
            <a:endParaRPr lang="en-GB" sz="1600" b="1" dirty="0">
              <a:solidFill>
                <a:srgbClr val="FFFFFF"/>
              </a:solidFill>
            </a:endParaRPr>
          </a:p>
          <a:p>
            <a:pPr marL="171450" indent="-171450" algn="l">
              <a:buClr>
                <a:srgbClr val="0000FF"/>
              </a:buClr>
              <a:buFont typeface="Arial"/>
              <a:buChar char="•"/>
            </a:pPr>
            <a:r>
              <a:rPr lang="en-GB" sz="1600" b="1" dirty="0" smtClean="0">
                <a:solidFill>
                  <a:srgbClr val="0000FF"/>
                </a:solidFill>
              </a:rPr>
              <a:t>Neoliberal Feminism</a:t>
            </a:r>
            <a:br>
              <a:rPr lang="en-GB" sz="1600" b="1" dirty="0" smtClean="0">
                <a:solidFill>
                  <a:srgbClr val="0000FF"/>
                </a:solidFill>
              </a:rPr>
            </a:br>
            <a:r>
              <a:rPr lang="en-GB" sz="1600" b="1" dirty="0" smtClean="0"/>
              <a:t>Women = ideal neoliberal subjects (aspirational and capacious).</a:t>
            </a:r>
            <a:br>
              <a:rPr lang="en-GB" sz="1600" b="1" dirty="0" smtClean="0"/>
            </a:br>
            <a:r>
              <a:rPr lang="de-DE" sz="1400" b="1" dirty="0">
                <a:solidFill>
                  <a:srgbClr val="0000FF"/>
                </a:solidFill>
              </a:rPr>
              <a:t>(McRobbie 2009)</a:t>
            </a:r>
            <a:endParaRPr lang="en-GB" sz="1400" b="1" dirty="0">
              <a:solidFill>
                <a:srgbClr val="FFFFFF"/>
              </a:solidFill>
            </a:endParaRPr>
          </a:p>
          <a:p>
            <a:pPr marL="171450" indent="-171450" algn="l">
              <a:buClr>
                <a:srgbClr val="0000FF"/>
              </a:buClr>
              <a:buFont typeface="Arial"/>
              <a:buChar char="•"/>
            </a:pPr>
            <a:r>
              <a:rPr lang="en-GB" sz="1600" b="1" dirty="0" smtClean="0">
                <a:solidFill>
                  <a:srgbClr val="FFFFFF"/>
                </a:solidFill>
              </a:rPr>
              <a:t>Gender Equality = cognitive and behavioural restructuring.</a:t>
            </a:r>
            <a:br>
              <a:rPr lang="en-GB" sz="1600" b="1" dirty="0" smtClean="0">
                <a:solidFill>
                  <a:srgbClr val="FFFFFF"/>
                </a:solidFill>
              </a:rPr>
            </a:br>
            <a:r>
              <a:rPr lang="de-DE" sz="1400" b="1" dirty="0">
                <a:solidFill>
                  <a:srgbClr val="0000FF"/>
                </a:solidFill>
              </a:rPr>
              <a:t>(Sandberg 2013)</a:t>
            </a:r>
            <a:endParaRPr lang="en-GB" sz="1400" b="1" dirty="0">
              <a:solidFill>
                <a:srgbClr val="FFFFFF"/>
              </a:solidFill>
            </a:endParaRPr>
          </a:p>
          <a:p>
            <a:pPr marL="171450" indent="-171450" algn="l">
              <a:buClr>
                <a:srgbClr val="0000FF"/>
              </a:buClr>
              <a:buFont typeface="Arial"/>
              <a:buChar char="•"/>
            </a:pPr>
            <a:r>
              <a:rPr lang="en-GB" sz="1600" b="1" dirty="0" smtClean="0">
                <a:solidFill>
                  <a:srgbClr val="FFFFFF"/>
                </a:solidFill>
              </a:rPr>
              <a:t>Recognition of economic achievement rather than resource redistribution.</a:t>
            </a:r>
            <a:br>
              <a:rPr lang="en-GB" sz="1600" b="1" dirty="0" smtClean="0">
                <a:solidFill>
                  <a:srgbClr val="FFFFFF"/>
                </a:solidFill>
              </a:rPr>
            </a:br>
            <a:r>
              <a:rPr lang="de-DE" sz="1400" b="1" dirty="0">
                <a:solidFill>
                  <a:srgbClr val="0000FF"/>
                </a:solidFill>
              </a:rPr>
              <a:t>(Fraser 2013</a:t>
            </a:r>
            <a:r>
              <a:rPr lang="de-DE" sz="1400" b="1" dirty="0" smtClean="0">
                <a:solidFill>
                  <a:srgbClr val="0000FF"/>
                </a:solidFill>
              </a:rPr>
              <a:t>)</a:t>
            </a:r>
            <a:endParaRPr lang="en-GB" sz="1400" b="1" dirty="0"/>
          </a:p>
          <a:p>
            <a:pPr marL="171450" indent="-171450" algn="l">
              <a:buClr>
                <a:srgbClr val="0000FF"/>
              </a:buClr>
              <a:buFont typeface="Arial"/>
              <a:buChar char="•"/>
            </a:pPr>
            <a:r>
              <a:rPr lang="en-US" sz="1600" b="1" dirty="0" smtClean="0"/>
              <a:t>The new feminist = responsible for her professional success, wellbeing and work/life balance.</a:t>
            </a:r>
            <a:br>
              <a:rPr lang="en-US" sz="1600" b="1" dirty="0" smtClean="0"/>
            </a:br>
            <a:r>
              <a:rPr lang="de-DE" sz="1400" b="1" dirty="0">
                <a:solidFill>
                  <a:srgbClr val="0000FF"/>
                </a:solidFill>
              </a:rPr>
              <a:t>(</a:t>
            </a:r>
            <a:r>
              <a:rPr lang="en-US" sz="1400" b="1" dirty="0">
                <a:solidFill>
                  <a:srgbClr val="0000FF"/>
                </a:solidFill>
              </a:rPr>
              <a:t>Rottenberg 2014</a:t>
            </a:r>
            <a:r>
              <a:rPr lang="en-US" sz="1400" b="1" dirty="0" smtClean="0">
                <a:solidFill>
                  <a:srgbClr val="0000FF"/>
                </a:solidFill>
              </a:rPr>
              <a:t>)</a:t>
            </a:r>
            <a:r>
              <a:rPr lang="en-US" sz="1400" b="1" dirty="0" smtClean="0"/>
              <a:t/>
            </a:r>
            <a:br>
              <a:rPr lang="en-US" sz="1400" b="1" dirty="0" smtClean="0"/>
            </a:br>
            <a:endParaRPr lang="en-US" sz="1400" b="1" dirty="0"/>
          </a:p>
        </p:txBody>
      </p:sp>
    </p:spTree>
    <p:extLst>
      <p:ext uri="{BB962C8B-B14F-4D97-AF65-F5344CB8AC3E}">
        <p14:creationId xmlns:p14="http://schemas.microsoft.com/office/powerpoint/2010/main" val="38749499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strips(down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strips(down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strips(downLeft)">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strips(downLeft)">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strips(downLeft)">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a:xfrm>
            <a:off x="4642711" y="1315757"/>
            <a:ext cx="4411348" cy="4819341"/>
          </a:xfrm>
        </p:spPr>
        <p:txBody>
          <a:bodyPr>
            <a:normAutofit fontScale="62500" lnSpcReduction="20000"/>
          </a:bodyPr>
          <a:lstStyle/>
          <a:p>
            <a:pPr marL="285750" indent="-285750" algn="l">
              <a:buClr>
                <a:srgbClr val="0000FF"/>
              </a:buClr>
              <a:buFont typeface="Arial"/>
              <a:buChar char="•"/>
            </a:pPr>
            <a:endParaRPr lang="en-US" sz="1800" b="1" dirty="0" smtClean="0"/>
          </a:p>
          <a:p>
            <a:pPr marL="285750" indent="-285750" algn="l">
              <a:buClr>
                <a:srgbClr val="0000FF"/>
              </a:buClr>
              <a:buFont typeface="Arial"/>
              <a:buChar char="•"/>
            </a:pPr>
            <a:r>
              <a:rPr lang="en-US" sz="2600" b="1" dirty="0" smtClean="0"/>
              <a:t>Has </a:t>
            </a:r>
            <a:r>
              <a:rPr lang="en-US" sz="2600" b="1" dirty="0"/>
              <a:t>Neoliberalism </a:t>
            </a:r>
            <a:r>
              <a:rPr lang="en-US" sz="2600" b="1" dirty="0" smtClean="0"/>
              <a:t>Colonised/Provided </a:t>
            </a:r>
            <a:r>
              <a:rPr lang="en-US" sz="2600" b="1" dirty="0"/>
              <a:t>a New Variant of Feminism/ Feminist Subjectivity?</a:t>
            </a:r>
            <a:endParaRPr lang="en-US" sz="2600" b="1" dirty="0">
              <a:solidFill>
                <a:srgbClr val="0000FF"/>
              </a:solidFill>
            </a:endParaRPr>
          </a:p>
          <a:p>
            <a:pPr marL="285750" indent="-285750" algn="l">
              <a:buClr>
                <a:srgbClr val="0000FF"/>
              </a:buClr>
              <a:buFont typeface="Arial"/>
              <a:buChar char="•"/>
            </a:pPr>
            <a:endParaRPr lang="en-US" sz="2600" b="1" dirty="0" smtClean="0">
              <a:solidFill>
                <a:srgbClr val="FFFFFF"/>
              </a:solidFill>
            </a:endParaRPr>
          </a:p>
          <a:p>
            <a:pPr marL="285750" indent="-285750" algn="l">
              <a:buClr>
                <a:srgbClr val="0000FF"/>
              </a:buClr>
              <a:buFont typeface="Arial"/>
              <a:buChar char="•"/>
            </a:pPr>
            <a:r>
              <a:rPr lang="en-US" sz="2600" b="1" dirty="0" smtClean="0">
                <a:solidFill>
                  <a:srgbClr val="FFFFFF"/>
                </a:solidFill>
              </a:rPr>
              <a:t>Commodification of </a:t>
            </a:r>
            <a:r>
              <a:rPr lang="en-US" sz="2600" b="1" dirty="0">
                <a:solidFill>
                  <a:srgbClr val="FFFFFF"/>
                </a:solidFill>
              </a:rPr>
              <a:t>Social Struggles?</a:t>
            </a:r>
            <a:br>
              <a:rPr lang="en-US" sz="2600" b="1" dirty="0">
                <a:solidFill>
                  <a:srgbClr val="FFFFFF"/>
                </a:solidFill>
              </a:rPr>
            </a:br>
            <a:endParaRPr lang="en-GB" sz="2600" b="1" dirty="0">
              <a:solidFill>
                <a:srgbClr val="FFFFFF"/>
              </a:solidFill>
            </a:endParaRPr>
          </a:p>
          <a:p>
            <a:pPr marL="285750" indent="-285750" algn="l">
              <a:buClr>
                <a:srgbClr val="0000FF"/>
              </a:buClr>
              <a:buFont typeface="Arial"/>
              <a:buChar char="•"/>
            </a:pPr>
            <a:r>
              <a:rPr lang="en-GB" sz="2600" b="1" dirty="0" smtClean="0">
                <a:solidFill>
                  <a:srgbClr val="FFFFFF"/>
                </a:solidFill>
              </a:rPr>
              <a:t>Driver for gender equality </a:t>
            </a:r>
            <a:r>
              <a:rPr lang="en-GB" sz="2600" b="1" dirty="0" smtClean="0">
                <a:solidFill>
                  <a:srgbClr val="0000FF"/>
                </a:solidFill>
              </a:rPr>
              <a:t>= </a:t>
            </a:r>
            <a:r>
              <a:rPr lang="en-GB" sz="2600" b="1" dirty="0" smtClean="0">
                <a:solidFill>
                  <a:srgbClr val="FFFFFF"/>
                </a:solidFill>
              </a:rPr>
              <a:t>economic, not social.</a:t>
            </a:r>
          </a:p>
          <a:p>
            <a:pPr marL="285750" indent="-285750" algn="l">
              <a:buClr>
                <a:srgbClr val="0000FF"/>
              </a:buClr>
              <a:buFont typeface="Arial"/>
              <a:buChar char="•"/>
            </a:pPr>
            <a:endParaRPr lang="en-GB" sz="2600" b="1" dirty="0">
              <a:solidFill>
                <a:srgbClr val="FFFFFF"/>
              </a:solidFill>
            </a:endParaRPr>
          </a:p>
          <a:p>
            <a:pPr marL="285750" indent="-285750" algn="l">
              <a:buClr>
                <a:srgbClr val="0000FF"/>
              </a:buClr>
              <a:buFont typeface="Arial"/>
              <a:buChar char="•"/>
            </a:pPr>
            <a:r>
              <a:rPr lang="en-GB" sz="2600" b="1" dirty="0" smtClean="0">
                <a:solidFill>
                  <a:srgbClr val="FFFFFF"/>
                </a:solidFill>
              </a:rPr>
              <a:t>Women </a:t>
            </a:r>
            <a:r>
              <a:rPr lang="en-GB" sz="2600" b="1" dirty="0" smtClean="0">
                <a:solidFill>
                  <a:srgbClr val="0000FF"/>
                </a:solidFill>
              </a:rPr>
              <a:t>= </a:t>
            </a:r>
            <a:r>
              <a:rPr lang="en-GB" sz="2600" b="1" dirty="0" smtClean="0"/>
              <a:t>New Market.</a:t>
            </a:r>
          </a:p>
          <a:p>
            <a:pPr marL="285750" indent="-285750" algn="l">
              <a:buClr>
                <a:srgbClr val="0000FF"/>
              </a:buClr>
              <a:buFont typeface="Arial"/>
              <a:buChar char="•"/>
            </a:pPr>
            <a:endParaRPr lang="en-GB" sz="2600" b="1" dirty="0"/>
          </a:p>
          <a:p>
            <a:pPr marL="285750" indent="-285750" algn="l">
              <a:buClr>
                <a:srgbClr val="0000FF"/>
              </a:buClr>
              <a:buFont typeface="Arial"/>
              <a:buChar char="•"/>
            </a:pPr>
            <a:r>
              <a:rPr lang="en-US" sz="2600" b="1" dirty="0" smtClean="0"/>
              <a:t>The </a:t>
            </a:r>
            <a:r>
              <a:rPr lang="en-US" sz="2600" b="1" dirty="0"/>
              <a:t>ills of the </a:t>
            </a:r>
            <a:r>
              <a:rPr lang="en-US" sz="2600" b="1" dirty="0" smtClean="0"/>
              <a:t>global economy/organisations </a:t>
            </a:r>
            <a:r>
              <a:rPr lang="en-US" sz="2600" b="1" dirty="0"/>
              <a:t>can be fixed by the incorporation of </a:t>
            </a:r>
            <a:r>
              <a:rPr lang="en-US" sz="2600" b="1" dirty="0" smtClean="0"/>
              <a:t>women. </a:t>
            </a:r>
            <a:endParaRPr lang="en-GB" sz="2600" b="1" dirty="0"/>
          </a:p>
          <a:p>
            <a:pPr marL="285750" indent="-285750" algn="l">
              <a:buClr>
                <a:srgbClr val="0000FF"/>
              </a:buClr>
              <a:buFont typeface="Arial"/>
              <a:buChar char="•"/>
            </a:pPr>
            <a:endParaRPr lang="en-US" sz="2600" b="1" dirty="0"/>
          </a:p>
          <a:p>
            <a:pPr marL="285750" indent="-285750" algn="l">
              <a:buClr>
                <a:srgbClr val="0000FF"/>
              </a:buClr>
              <a:buFont typeface="Arial"/>
              <a:buChar char="•"/>
            </a:pPr>
            <a:r>
              <a:rPr lang="en-GB" sz="2600" b="1" dirty="0" smtClean="0">
                <a:solidFill>
                  <a:srgbClr val="FFFFFF"/>
                </a:solidFill>
              </a:rPr>
              <a:t>Unit </a:t>
            </a:r>
            <a:r>
              <a:rPr lang="en-GB" sz="2600" b="1" dirty="0">
                <a:solidFill>
                  <a:srgbClr val="FFFFFF"/>
                </a:solidFill>
              </a:rPr>
              <a:t>of analysis </a:t>
            </a:r>
            <a:r>
              <a:rPr lang="en-GB" sz="2600" b="1" dirty="0">
                <a:solidFill>
                  <a:srgbClr val="0000FF"/>
                </a:solidFill>
              </a:rPr>
              <a:t>=</a:t>
            </a:r>
            <a:r>
              <a:rPr lang="en-GB" sz="2600" b="1" dirty="0">
                <a:solidFill>
                  <a:srgbClr val="FFFFFF"/>
                </a:solidFill>
              </a:rPr>
              <a:t> individual, not collective, social </a:t>
            </a:r>
            <a:r>
              <a:rPr lang="en-GB" sz="2600" b="1" dirty="0" smtClean="0">
                <a:solidFill>
                  <a:srgbClr val="FFFFFF"/>
                </a:solidFill>
              </a:rPr>
              <a:t>structures.</a:t>
            </a:r>
            <a:r>
              <a:rPr lang="en-GB" sz="2600" b="1" dirty="0">
                <a:solidFill>
                  <a:srgbClr val="FFFFFF"/>
                </a:solidFill>
              </a:rPr>
              <a:t/>
            </a:r>
            <a:br>
              <a:rPr lang="en-GB" sz="2600" b="1" dirty="0">
                <a:solidFill>
                  <a:srgbClr val="FFFFFF"/>
                </a:solidFill>
              </a:rPr>
            </a:br>
            <a:endParaRPr lang="en-GB" sz="2600" b="1" dirty="0" smtClean="0">
              <a:solidFill>
                <a:srgbClr val="FFFFFF"/>
              </a:solidFill>
            </a:endParaRPr>
          </a:p>
          <a:p>
            <a:pPr algn="l"/>
            <a:endParaRPr lang="en-GB" sz="1600" b="1" dirty="0">
              <a:solidFill>
                <a:srgbClr val="FFFFFF"/>
              </a:solidFill>
            </a:endParaRPr>
          </a:p>
        </p:txBody>
      </p:sp>
      <p:sp>
        <p:nvSpPr>
          <p:cNvPr id="6" name="Subtitle 5"/>
          <p:cNvSpPr>
            <a:spLocks noGrp="1"/>
          </p:cNvSpPr>
          <p:nvPr>
            <p:ph type="subTitle" idx="1"/>
          </p:nvPr>
        </p:nvSpPr>
        <p:spPr>
          <a:xfrm>
            <a:off x="663448" y="330809"/>
            <a:ext cx="7958526" cy="718503"/>
          </a:xfrm>
        </p:spPr>
        <p:txBody>
          <a:bodyPr>
            <a:normAutofit fontScale="25000" lnSpcReduction="20000"/>
          </a:bodyPr>
          <a:lstStyle/>
          <a:p>
            <a:r>
              <a:rPr lang="en-US" sz="19200" b="1" dirty="0" smtClean="0"/>
              <a:t>Womenomics</a:t>
            </a:r>
            <a:endParaRPr lang="en-US" sz="19200" b="1" dirty="0"/>
          </a:p>
        </p:txBody>
      </p:sp>
      <p:pic>
        <p:nvPicPr>
          <p:cNvPr id="9" name="Picture 8"/>
          <p:cNvPicPr/>
          <p:nvPr/>
        </p:nvPicPr>
        <p:blipFill>
          <a:blip r:embed="rId2" cstate="screen">
            <a:extLst>
              <a:ext uri="{28A0092B-C50C-407E-A947-70E740481C1C}">
                <a14:useLocalDpi xmlns:a14="http://schemas.microsoft.com/office/drawing/2010/main"/>
              </a:ext>
            </a:extLst>
          </a:blip>
          <a:srcRect/>
          <a:stretch>
            <a:fillRect/>
          </a:stretch>
        </p:blipFill>
        <p:spPr bwMode="auto">
          <a:xfrm>
            <a:off x="211424" y="1468752"/>
            <a:ext cx="4294164" cy="5278327"/>
          </a:xfrm>
          <a:prstGeom prst="rect">
            <a:avLst/>
          </a:prstGeom>
          <a:noFill/>
          <a:ln>
            <a:noFill/>
          </a:ln>
        </p:spPr>
      </p:pic>
    </p:spTree>
    <p:extLst>
      <p:ext uri="{BB962C8B-B14F-4D97-AF65-F5344CB8AC3E}">
        <p14:creationId xmlns:p14="http://schemas.microsoft.com/office/powerpoint/2010/main" val="26983044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strips(downLeft)">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8">
                                            <p:txEl>
                                              <p:pRg st="3" end="3"/>
                                            </p:txEl>
                                          </p:spTgt>
                                        </p:tgtEl>
                                        <p:attrNameLst>
                                          <p:attrName>style.visibility</p:attrName>
                                        </p:attrNameLst>
                                      </p:cBhvr>
                                      <p:to>
                                        <p:strVal val="visible"/>
                                      </p:to>
                                    </p:set>
                                    <p:animEffect transition="in" filter="strips(downLeft)">
                                      <p:cBhvr>
                                        <p:cTn id="12" dur="500"/>
                                        <p:tgtEl>
                                          <p:spTgt spid="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strips(downLeft)">
                                      <p:cBhvr>
                                        <p:cTn id="17" dur="500"/>
                                        <p:tgtEl>
                                          <p:spTgt spid="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Effect transition="in" filter="strips(downLeft)">
                                      <p:cBhvr>
                                        <p:cTn id="22" dur="500"/>
                                        <p:tgtEl>
                                          <p:spTgt spid="8">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animEffect transition="in" filter="strips(downLeft)">
                                      <p:cBhvr>
                                        <p:cTn id="27" dur="500"/>
                                        <p:tgtEl>
                                          <p:spTgt spid="8">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8">
                                            <p:txEl>
                                              <p:pRg st="10" end="10"/>
                                            </p:txEl>
                                          </p:spTgt>
                                        </p:tgtEl>
                                        <p:attrNameLst>
                                          <p:attrName>style.visibility</p:attrName>
                                        </p:attrNameLst>
                                      </p:cBhvr>
                                      <p:to>
                                        <p:strVal val="visible"/>
                                      </p:to>
                                    </p:set>
                                    <p:animEffect transition="in" filter="strips(downLeft)">
                                      <p:cBhvr>
                                        <p:cTn id="32" dur="5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1"/>
          </p:nvPr>
        </p:nvSpPr>
        <p:spPr>
          <a:xfrm>
            <a:off x="4747774" y="901203"/>
            <a:ext cx="4156384" cy="5442556"/>
          </a:xfrm>
        </p:spPr>
        <p:txBody>
          <a:bodyPr>
            <a:noAutofit/>
          </a:bodyPr>
          <a:lstStyle/>
          <a:p>
            <a:pPr algn="l"/>
            <a:r>
              <a:rPr lang="en-US" sz="1800" b="1" dirty="0" smtClean="0">
                <a:solidFill>
                  <a:srgbClr val="0000FF"/>
                </a:solidFill>
              </a:rPr>
              <a:t>Right-wing </a:t>
            </a:r>
            <a:r>
              <a:rPr lang="en-US" sz="1800" b="1" dirty="0">
                <a:solidFill>
                  <a:srgbClr val="0000FF"/>
                </a:solidFill>
              </a:rPr>
              <a:t>Women Self-Identifying </a:t>
            </a:r>
            <a:r>
              <a:rPr lang="en-US" sz="1800" b="1" dirty="0" smtClean="0">
                <a:solidFill>
                  <a:srgbClr val="0000FF"/>
                </a:solidFill>
              </a:rPr>
              <a:t/>
            </a:r>
            <a:br>
              <a:rPr lang="en-US" sz="1800" b="1" dirty="0" smtClean="0">
                <a:solidFill>
                  <a:srgbClr val="0000FF"/>
                </a:solidFill>
              </a:rPr>
            </a:br>
            <a:r>
              <a:rPr lang="en-US" sz="1800" b="1" dirty="0" smtClean="0">
                <a:solidFill>
                  <a:srgbClr val="0000FF"/>
                </a:solidFill>
              </a:rPr>
              <a:t>as </a:t>
            </a:r>
            <a:r>
              <a:rPr lang="en-US" sz="1800" b="1" dirty="0">
                <a:solidFill>
                  <a:srgbClr val="0000FF"/>
                </a:solidFill>
              </a:rPr>
              <a:t>Feminists </a:t>
            </a:r>
            <a:endParaRPr lang="en-US" sz="1800" b="1" dirty="0" smtClean="0"/>
          </a:p>
          <a:p>
            <a:pPr marL="285750" indent="-285750" algn="l">
              <a:buClr>
                <a:srgbClr val="0000FF"/>
              </a:buClr>
              <a:buFont typeface="Arial"/>
              <a:buChar char="•"/>
            </a:pPr>
            <a:r>
              <a:rPr lang="en-US" sz="1400" b="1" dirty="0" smtClean="0"/>
              <a:t>Theresa May</a:t>
            </a:r>
          </a:p>
          <a:p>
            <a:pPr marL="285750" indent="-285750" algn="l">
              <a:buClr>
                <a:srgbClr val="0000FF"/>
              </a:buClr>
              <a:buFont typeface="Arial"/>
              <a:buChar char="•"/>
            </a:pPr>
            <a:r>
              <a:rPr lang="en-US" sz="1400" b="1" dirty="0" smtClean="0"/>
              <a:t>Marine </a:t>
            </a:r>
            <a:r>
              <a:rPr lang="en-US" sz="1400" b="1" dirty="0"/>
              <a:t>Le </a:t>
            </a:r>
            <a:r>
              <a:rPr lang="en-US" sz="1400" b="1" dirty="0" smtClean="0"/>
              <a:t>Pen</a:t>
            </a:r>
          </a:p>
          <a:p>
            <a:pPr marL="285750" indent="-285750" algn="l">
              <a:buClr>
                <a:srgbClr val="0000FF"/>
              </a:buClr>
              <a:buFont typeface="Arial"/>
              <a:buChar char="•"/>
            </a:pPr>
            <a:r>
              <a:rPr lang="en-US" sz="1400" b="1" dirty="0" smtClean="0"/>
              <a:t>Ivanka Trump</a:t>
            </a:r>
            <a:br>
              <a:rPr lang="en-US" sz="1400" b="1" dirty="0" smtClean="0"/>
            </a:br>
            <a:endParaRPr lang="en-US" sz="1400" b="1" dirty="0" smtClean="0"/>
          </a:p>
          <a:p>
            <a:pPr algn="l">
              <a:buClr>
                <a:srgbClr val="0000FF"/>
              </a:buClr>
            </a:pPr>
            <a:r>
              <a:rPr lang="en-US" sz="1800" b="1" dirty="0" smtClean="0">
                <a:solidFill>
                  <a:srgbClr val="0000FF"/>
                </a:solidFill>
              </a:rPr>
              <a:t>Mantras</a:t>
            </a:r>
          </a:p>
          <a:p>
            <a:pPr marL="285750" indent="-285750" algn="l">
              <a:buClr>
                <a:srgbClr val="0000FF"/>
              </a:buClr>
              <a:buFont typeface="Arial"/>
              <a:buChar char="•"/>
            </a:pPr>
            <a:r>
              <a:rPr lang="en-US" sz="1400" b="1" dirty="0" smtClean="0"/>
              <a:t>Work</a:t>
            </a:r>
            <a:r>
              <a:rPr lang="en-US" sz="1400" b="1" dirty="0"/>
              <a:t>/Family </a:t>
            </a:r>
            <a:r>
              <a:rPr lang="en-US" sz="1400" b="1" dirty="0" smtClean="0"/>
              <a:t>Balance</a:t>
            </a:r>
          </a:p>
          <a:p>
            <a:pPr marL="285750" indent="-285750" algn="l">
              <a:buClr>
                <a:srgbClr val="0000FF"/>
              </a:buClr>
              <a:buFont typeface="Arial"/>
              <a:buChar char="•"/>
            </a:pPr>
            <a:r>
              <a:rPr lang="en-US" sz="1400" b="1" dirty="0" smtClean="0"/>
              <a:t>Lean In</a:t>
            </a:r>
          </a:p>
          <a:p>
            <a:pPr marL="285750" indent="-285750" algn="l">
              <a:buClr>
                <a:srgbClr val="0000FF"/>
              </a:buClr>
              <a:buFont typeface="Arial"/>
              <a:buChar char="•"/>
            </a:pPr>
            <a:r>
              <a:rPr lang="en-US" sz="1400" b="1" dirty="0" smtClean="0"/>
              <a:t>Having </a:t>
            </a:r>
            <a:r>
              <a:rPr lang="en-US" sz="1400" b="1" dirty="0"/>
              <a:t>It </a:t>
            </a:r>
            <a:r>
              <a:rPr lang="en-US" sz="1400" b="1" dirty="0" smtClean="0"/>
              <a:t>All</a:t>
            </a:r>
          </a:p>
          <a:p>
            <a:pPr marL="285750" indent="-285750" algn="l">
              <a:buClr>
                <a:srgbClr val="0000FF"/>
              </a:buClr>
              <a:buFont typeface="Arial"/>
              <a:buChar char="•"/>
            </a:pPr>
            <a:r>
              <a:rPr lang="en-US" sz="1400" b="1" dirty="0" smtClean="0"/>
              <a:t>Empowerment/Confidence-Building</a:t>
            </a:r>
          </a:p>
          <a:p>
            <a:pPr marL="285750" indent="-285750" algn="l">
              <a:buClr>
                <a:srgbClr val="0000FF"/>
              </a:buClr>
              <a:buFont typeface="Arial"/>
              <a:buChar char="•"/>
            </a:pPr>
            <a:r>
              <a:rPr lang="en-US" sz="1400" b="1" dirty="0" smtClean="0"/>
              <a:t>Women’s Rights Justify Xenophobic Politics</a:t>
            </a:r>
          </a:p>
          <a:p>
            <a:pPr marL="285750" indent="-285750" algn="l">
              <a:buClr>
                <a:srgbClr val="0000FF"/>
              </a:buClr>
              <a:buFont typeface="Arial"/>
              <a:buChar char="•"/>
            </a:pPr>
            <a:r>
              <a:rPr lang="en-US" sz="1400" b="1" dirty="0"/>
              <a:t>Gender Equality = Smart Economics/ Business </a:t>
            </a:r>
            <a:r>
              <a:rPr lang="en-US" sz="1400" b="1" dirty="0" smtClean="0"/>
              <a:t>Case/ Wasted Talent.</a:t>
            </a:r>
            <a:endParaRPr lang="en-US" sz="1400" b="1" dirty="0"/>
          </a:p>
        </p:txBody>
      </p:sp>
      <p:sp>
        <p:nvSpPr>
          <p:cNvPr id="5" name="Subtitle 4"/>
          <p:cNvSpPr>
            <a:spLocks noGrp="1"/>
          </p:cNvSpPr>
          <p:nvPr>
            <p:ph type="subTitle" idx="1"/>
          </p:nvPr>
        </p:nvSpPr>
        <p:spPr/>
        <p:txBody>
          <a:bodyPr>
            <a:normAutofit fontScale="55000" lnSpcReduction="20000"/>
          </a:bodyPr>
          <a:lstStyle/>
          <a:p>
            <a:r>
              <a:rPr lang="en-US" b="1" dirty="0" smtClean="0"/>
              <a:t>New Epoch for Feminism: </a:t>
            </a:r>
          </a:p>
          <a:p>
            <a:r>
              <a:rPr lang="en-US" b="1" dirty="0" smtClean="0"/>
              <a:t>Right Wing Cultural Capital?</a:t>
            </a:r>
            <a:endParaRPr lang="en-US" b="1" dirty="0"/>
          </a:p>
        </p:txBody>
      </p:sp>
      <p:sp>
        <p:nvSpPr>
          <p:cNvPr id="4" name="Title 3"/>
          <p:cNvSpPr>
            <a:spLocks noGrp="1"/>
          </p:cNvSpPr>
          <p:nvPr>
            <p:ph type="ctrTitle" idx="4294967295"/>
          </p:nvPr>
        </p:nvSpPr>
        <p:spPr>
          <a:xfrm>
            <a:off x="0" y="2171700"/>
            <a:ext cx="4264025" cy="2617788"/>
          </a:xfrm>
          <a:prstGeom prst="rect">
            <a:avLst/>
          </a:prstGeom>
        </p:spPr>
        <p:txBody>
          <a:bodyPr>
            <a:noAutofit/>
          </a:bodyPr>
          <a:lstStyle/>
          <a:p>
            <a:pPr algn="l"/>
            <a:r>
              <a:rPr lang="en-US" sz="2000" b="1" dirty="0" smtClean="0">
                <a:solidFill>
                  <a:srgbClr val="0000FF"/>
                </a:solidFill>
              </a:rPr>
              <a:t/>
            </a:r>
            <a:br>
              <a:rPr lang="en-US" sz="2000" b="1" dirty="0" smtClean="0">
                <a:solidFill>
                  <a:srgbClr val="0000FF"/>
                </a:solidFill>
              </a:rPr>
            </a:br>
            <a:endParaRPr lang="en-US" sz="2000" b="1" dirty="0"/>
          </a:p>
        </p:txBody>
      </p:sp>
      <p:pic>
        <p:nvPicPr>
          <p:cNvPr id="11" name="Picture Placeholder 5"/>
          <p:cNvPicPr>
            <a:picLocks noGrp="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bwMode="auto">
          <a:xfrm>
            <a:off x="88898" y="1436275"/>
            <a:ext cx="4442208" cy="5325259"/>
          </a:xfrm>
          <a:prstGeom prst="rect">
            <a:avLst/>
          </a:prstGeom>
          <a:noFill/>
          <a:ln>
            <a:noFill/>
          </a:ln>
        </p:spPr>
      </p:pic>
    </p:spTree>
    <p:extLst>
      <p:ext uri="{BB962C8B-B14F-4D97-AF65-F5344CB8AC3E}">
        <p14:creationId xmlns:p14="http://schemas.microsoft.com/office/powerpoint/2010/main" val="25599823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strips(down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strips(down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strips(down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strips(downLeft)">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strips(downLeft)">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strips(downLeft)">
                                      <p:cBhvr>
                                        <p:cTn id="32" dur="50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strips(downLeft)">
                                      <p:cBhvr>
                                        <p:cTn id="37" dur="500"/>
                                        <p:tgtEl>
                                          <p:spTgt spid="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9">
                                            <p:txEl>
                                              <p:pRg st="7" end="7"/>
                                            </p:txEl>
                                          </p:spTgt>
                                        </p:tgtEl>
                                        <p:attrNameLst>
                                          <p:attrName>style.visibility</p:attrName>
                                        </p:attrNameLst>
                                      </p:cBhvr>
                                      <p:to>
                                        <p:strVal val="visible"/>
                                      </p:to>
                                    </p:set>
                                    <p:animEffect transition="in" filter="strips(downLeft)">
                                      <p:cBhvr>
                                        <p:cTn id="42" dur="500"/>
                                        <p:tgtEl>
                                          <p:spTgt spid="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9">
                                            <p:txEl>
                                              <p:pRg st="8" end="8"/>
                                            </p:txEl>
                                          </p:spTgt>
                                        </p:tgtEl>
                                        <p:attrNameLst>
                                          <p:attrName>style.visibility</p:attrName>
                                        </p:attrNameLst>
                                      </p:cBhvr>
                                      <p:to>
                                        <p:strVal val="visible"/>
                                      </p:to>
                                    </p:set>
                                    <p:animEffect transition="in" filter="strips(downLeft)">
                                      <p:cBhvr>
                                        <p:cTn id="47" dur="500"/>
                                        <p:tgtEl>
                                          <p:spTgt spid="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9">
                                            <p:txEl>
                                              <p:pRg st="9" end="9"/>
                                            </p:txEl>
                                          </p:spTgt>
                                        </p:tgtEl>
                                        <p:attrNameLst>
                                          <p:attrName>style.visibility</p:attrName>
                                        </p:attrNameLst>
                                      </p:cBhvr>
                                      <p:to>
                                        <p:strVal val="visible"/>
                                      </p:to>
                                    </p:set>
                                    <p:animEffect transition="in" filter="strips(downLeft)">
                                      <p:cBhvr>
                                        <p:cTn id="52" dur="500"/>
                                        <p:tgtEl>
                                          <p:spTgt spid="9">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9">
                                            <p:txEl>
                                              <p:pRg st="10" end="10"/>
                                            </p:txEl>
                                          </p:spTgt>
                                        </p:tgtEl>
                                        <p:attrNameLst>
                                          <p:attrName>style.visibility</p:attrName>
                                        </p:attrNameLst>
                                      </p:cBhvr>
                                      <p:to>
                                        <p:strVal val="visible"/>
                                      </p:to>
                                    </p:set>
                                    <p:animEffect transition="in" filter="strips(downLeft)">
                                      <p:cBhvr>
                                        <p:cTn id="57" dur="500"/>
                                        <p:tgtEl>
                                          <p:spTgt spid="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p:txBody>
          <a:bodyPr/>
          <a:lstStyle/>
          <a:p>
            <a:endParaRPr lang="en-US" dirty="0"/>
          </a:p>
        </p:txBody>
      </p:sp>
      <p:sp>
        <p:nvSpPr>
          <p:cNvPr id="6" name="Title 5"/>
          <p:cNvSpPr>
            <a:spLocks noGrp="1"/>
          </p:cNvSpPr>
          <p:nvPr>
            <p:ph type="ctrTitle"/>
          </p:nvPr>
        </p:nvSpPr>
        <p:spPr>
          <a:xfrm>
            <a:off x="1142999" y="365073"/>
            <a:ext cx="6858001" cy="1268855"/>
          </a:xfrm>
        </p:spPr>
        <p:txBody>
          <a:bodyPr>
            <a:normAutofit/>
          </a:bodyPr>
          <a:lstStyle/>
          <a:p>
            <a:r>
              <a:rPr lang="en-US" sz="4000" b="1" dirty="0" smtClean="0"/>
              <a:t>Researching Gender in the Neoliberal University</a:t>
            </a:r>
            <a:endParaRPr lang="en-US" sz="4000" b="1" dirty="0"/>
          </a:p>
        </p:txBody>
      </p:sp>
      <p:pic>
        <p:nvPicPr>
          <p:cNvPr id="11" name="Picture 10"/>
          <p:cNvPicPr>
            <a:picLocks noChangeAspect="1"/>
          </p:cNvPicPr>
          <p:nvPr/>
        </p:nvPicPr>
        <p:blipFill rotWithShape="1">
          <a:blip r:embed="rId2" cstate="screen">
            <a:extLst>
              <a:ext uri="{28A0092B-C50C-407E-A947-70E740481C1C}">
                <a14:useLocalDpi xmlns:a14="http://schemas.microsoft.com/office/drawing/2010/main"/>
              </a:ext>
            </a:extLst>
          </a:blip>
          <a:srcRect l="-13" t="-1" r="-139" b="10801"/>
          <a:stretch/>
        </p:blipFill>
        <p:spPr>
          <a:xfrm>
            <a:off x="119920" y="1761344"/>
            <a:ext cx="8904157" cy="4984230"/>
          </a:xfrm>
          <a:prstGeom prst="rect">
            <a:avLst/>
          </a:prstGeom>
        </p:spPr>
      </p:pic>
    </p:spTree>
    <p:extLst>
      <p:ext uri="{BB962C8B-B14F-4D97-AF65-F5344CB8AC3E}">
        <p14:creationId xmlns:p14="http://schemas.microsoft.com/office/powerpoint/2010/main" val="12239516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p:sp>
      <p:sp>
        <p:nvSpPr>
          <p:cNvPr id="12" name="Text Placeholder 11"/>
          <p:cNvSpPr>
            <a:spLocks noGrp="1"/>
          </p:cNvSpPr>
          <p:nvPr>
            <p:ph type="body" sz="quarter" idx="11"/>
          </p:nvPr>
        </p:nvSpPr>
        <p:spPr>
          <a:xfrm>
            <a:off x="4668546" y="1432650"/>
            <a:ext cx="4256616" cy="4719300"/>
          </a:xfrm>
        </p:spPr>
        <p:txBody>
          <a:bodyPr>
            <a:normAutofit/>
          </a:bodyPr>
          <a:lstStyle/>
          <a:p>
            <a:pPr marL="342900" indent="-342900" algn="l">
              <a:buClr>
                <a:srgbClr val="0000FF"/>
              </a:buClr>
              <a:buFont typeface="Arial"/>
              <a:buChar char="•"/>
              <a:defRPr/>
            </a:pPr>
            <a:r>
              <a:rPr lang="en-US" sz="1700" b="1" dirty="0">
                <a:solidFill>
                  <a:srgbClr val="FFFFFF"/>
                </a:solidFill>
              </a:rPr>
              <a:t>Neoliberalism </a:t>
            </a:r>
          </a:p>
          <a:p>
            <a:pPr marL="342900" indent="-342900" algn="l">
              <a:buClr>
                <a:srgbClr val="0000FF"/>
              </a:buClr>
              <a:buFont typeface="Arial"/>
              <a:buChar char="•"/>
              <a:defRPr/>
            </a:pPr>
            <a:r>
              <a:rPr lang="en-US" sz="1700" b="1" dirty="0">
                <a:solidFill>
                  <a:srgbClr val="FFFFFF"/>
                </a:solidFill>
              </a:rPr>
              <a:t>Being ‘other’ in male-dominated </a:t>
            </a:r>
            <a:r>
              <a:rPr lang="en-US" sz="1700" b="1" dirty="0" smtClean="0">
                <a:solidFill>
                  <a:srgbClr val="FFFFFF"/>
                </a:solidFill>
              </a:rPr>
              <a:t>cultures</a:t>
            </a:r>
          </a:p>
          <a:p>
            <a:pPr marL="342900" indent="-342900" algn="l">
              <a:buClr>
                <a:srgbClr val="0000FF"/>
              </a:buClr>
              <a:buFont typeface="Arial"/>
              <a:buChar char="•"/>
              <a:defRPr/>
            </a:pPr>
            <a:r>
              <a:rPr lang="en-US" sz="1700" b="1" dirty="0" smtClean="0"/>
              <a:t>Misogyny</a:t>
            </a:r>
            <a:endParaRPr lang="en-US" sz="1700" b="1" dirty="0"/>
          </a:p>
          <a:p>
            <a:pPr marL="342900" indent="-342900" algn="l">
              <a:buClr>
                <a:srgbClr val="0000FF"/>
              </a:buClr>
              <a:buFont typeface="Arial"/>
              <a:buChar char="•"/>
              <a:defRPr/>
            </a:pPr>
            <a:r>
              <a:rPr lang="en-US" sz="1700" b="1" dirty="0">
                <a:solidFill>
                  <a:srgbClr val="FFFFFF"/>
                </a:solidFill>
              </a:rPr>
              <a:t>Gendered authority</a:t>
            </a:r>
          </a:p>
          <a:p>
            <a:pPr marL="342900" indent="-342900" algn="l">
              <a:buClr>
                <a:srgbClr val="0000FF"/>
              </a:buClr>
              <a:buFont typeface="Arial"/>
              <a:buChar char="•"/>
              <a:defRPr/>
            </a:pPr>
            <a:r>
              <a:rPr lang="en-US" sz="1700" b="1" dirty="0">
                <a:solidFill>
                  <a:srgbClr val="FFFFFF"/>
                </a:solidFill>
              </a:rPr>
              <a:t>Disrupting the symbolic order</a:t>
            </a:r>
          </a:p>
          <a:p>
            <a:pPr marL="342900" indent="-342900" algn="l">
              <a:buClr>
                <a:srgbClr val="0000FF"/>
              </a:buClr>
              <a:buFont typeface="Arial"/>
              <a:buChar char="•"/>
              <a:defRPr/>
            </a:pPr>
            <a:r>
              <a:rPr lang="en-US" sz="1700" b="1" dirty="0" smtClean="0">
                <a:solidFill>
                  <a:srgbClr val="FFFFFF"/>
                </a:solidFill>
              </a:rPr>
              <a:t>Financialisation</a:t>
            </a:r>
          </a:p>
          <a:p>
            <a:pPr marL="342900" indent="-342900" algn="l">
              <a:buClr>
                <a:srgbClr val="0000FF"/>
              </a:buClr>
              <a:buFont typeface="Arial"/>
              <a:buChar char="•"/>
              <a:defRPr/>
            </a:pPr>
            <a:r>
              <a:rPr lang="en-US" sz="1700" b="1" dirty="0" smtClean="0">
                <a:solidFill>
                  <a:srgbClr val="FFFFFF"/>
                </a:solidFill>
              </a:rPr>
              <a:t>Unliveable lives</a:t>
            </a:r>
            <a:endParaRPr lang="en-US" sz="1700" b="1" dirty="0">
              <a:solidFill>
                <a:srgbClr val="FFFFFF"/>
              </a:solidFill>
            </a:endParaRPr>
          </a:p>
          <a:p>
            <a:pPr marL="342900" indent="-342900" algn="l">
              <a:buClr>
                <a:srgbClr val="0000FF"/>
              </a:buClr>
              <a:buFont typeface="Arial"/>
              <a:buChar char="•"/>
              <a:defRPr/>
            </a:pPr>
            <a:r>
              <a:rPr lang="en-US" sz="1700" b="1" dirty="0" smtClean="0">
                <a:solidFill>
                  <a:srgbClr val="FFFFFF"/>
                </a:solidFill>
              </a:rPr>
              <a:t>Pre</a:t>
            </a:r>
            <a:r>
              <a:rPr lang="en-US" sz="1700" b="1" dirty="0">
                <a:solidFill>
                  <a:srgbClr val="FFFFFF"/>
                </a:solidFill>
              </a:rPr>
              <a:t>-determined scripts</a:t>
            </a:r>
          </a:p>
          <a:p>
            <a:pPr marL="342900" indent="-342900" algn="l">
              <a:buClr>
                <a:srgbClr val="0000FF"/>
              </a:buClr>
              <a:buFont typeface="Arial"/>
              <a:buChar char="•"/>
              <a:defRPr/>
            </a:pPr>
            <a:r>
              <a:rPr lang="en-US" sz="1700" b="1" dirty="0">
                <a:solidFill>
                  <a:srgbClr val="FFFFFF"/>
                </a:solidFill>
              </a:rPr>
              <a:t>W</a:t>
            </a:r>
            <a:r>
              <a:rPr lang="en-US" sz="1700" b="1" dirty="0" smtClean="0">
                <a:solidFill>
                  <a:srgbClr val="FFFFFF"/>
                </a:solidFill>
              </a:rPr>
              <a:t>omen </a:t>
            </a:r>
            <a:r>
              <a:rPr lang="en-US" sz="1700" b="1" dirty="0">
                <a:solidFill>
                  <a:srgbClr val="FFFFFF"/>
                </a:solidFill>
              </a:rPr>
              <a:t>lack capital </a:t>
            </a:r>
            <a:r>
              <a:rPr lang="en-US" sz="1700" b="1" dirty="0">
                <a:solidFill>
                  <a:srgbClr val="0000FF"/>
                </a:solidFill>
              </a:rPr>
              <a:t>(economic, political, social, symbolic) </a:t>
            </a:r>
            <a:r>
              <a:rPr lang="en-US" sz="1700" b="1" dirty="0">
                <a:solidFill>
                  <a:srgbClr val="FFFFFF"/>
                </a:solidFill>
              </a:rPr>
              <a:t>to redefine the requirements of the </a:t>
            </a:r>
            <a:r>
              <a:rPr lang="en-US" sz="1700" b="1" dirty="0" smtClean="0">
                <a:solidFill>
                  <a:srgbClr val="FFFFFF"/>
                </a:solidFill>
              </a:rPr>
              <a:t>field</a:t>
            </a:r>
          </a:p>
          <a:p>
            <a:pPr>
              <a:buClr>
                <a:srgbClr val="0000FF"/>
              </a:buClr>
              <a:defRPr/>
            </a:pPr>
            <a:r>
              <a:rPr lang="en-US" sz="1500" b="1" dirty="0" smtClean="0">
                <a:solidFill>
                  <a:srgbClr val="0000FF"/>
                </a:solidFill>
              </a:rPr>
              <a:t>(Morley 2012, 2013, 2014: </a:t>
            </a:r>
            <a:br>
              <a:rPr lang="en-US" sz="1500" b="1" dirty="0" smtClean="0">
                <a:solidFill>
                  <a:srgbClr val="0000FF"/>
                </a:solidFill>
              </a:rPr>
            </a:br>
            <a:r>
              <a:rPr lang="en-US" sz="1500" b="1" dirty="0" smtClean="0">
                <a:solidFill>
                  <a:srgbClr val="0000FF"/>
                </a:solidFill>
              </a:rPr>
              <a:t>Morley &amp; Crossouard 2016 a, b, c)</a:t>
            </a:r>
            <a:endParaRPr lang="en-US" sz="1500" b="1" dirty="0">
              <a:solidFill>
                <a:srgbClr val="0000FF"/>
              </a:solidFill>
            </a:endParaRPr>
          </a:p>
          <a:p>
            <a:endParaRPr lang="en-US" dirty="0"/>
          </a:p>
        </p:txBody>
      </p:sp>
      <p:sp>
        <p:nvSpPr>
          <p:cNvPr id="10" name="Subtitle 9"/>
          <p:cNvSpPr>
            <a:spLocks noGrp="1"/>
          </p:cNvSpPr>
          <p:nvPr>
            <p:ph type="subTitle" idx="1"/>
          </p:nvPr>
        </p:nvSpPr>
        <p:spPr/>
        <p:txBody>
          <a:bodyPr>
            <a:normAutofit fontScale="25000" lnSpcReduction="20000"/>
          </a:bodyPr>
          <a:lstStyle/>
          <a:p>
            <a:r>
              <a:rPr lang="en-US" sz="10000" b="1" dirty="0" smtClean="0"/>
              <a:t>Disattractions of Leadership: </a:t>
            </a:r>
            <a:endParaRPr lang="en-US" sz="10000" b="1" dirty="0"/>
          </a:p>
          <a:p>
            <a:r>
              <a:rPr lang="en-US" sz="9200" b="1" dirty="0" smtClean="0"/>
              <a:t>What and How Are We Asking Women to Lead?</a:t>
            </a:r>
            <a:endParaRPr lang="en-US" sz="9200" b="1" dirty="0"/>
          </a:p>
        </p:txBody>
      </p:sp>
      <p:pic>
        <p:nvPicPr>
          <p:cNvPr id="13" name="Content Placeholder 5" descr="MC900444668[1]"/>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a:xfrm>
            <a:off x="130251" y="1432650"/>
            <a:ext cx="4347114" cy="5291039"/>
          </a:xfrm>
          <a:prstGeom prst="rect">
            <a:avLst/>
          </a:prstGeom>
        </p:spPr>
      </p:pic>
    </p:spTree>
    <p:extLst>
      <p:ext uri="{BB962C8B-B14F-4D97-AF65-F5344CB8AC3E}">
        <p14:creationId xmlns:p14="http://schemas.microsoft.com/office/powerpoint/2010/main" val="14740649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strips(downLeft)">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strips(downLeft)">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strips(downLeft)">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strips(downLeft)">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strips(downLeft)">
                                      <p:cBhvr>
                                        <p:cTn id="27" dur="500"/>
                                        <p:tgtEl>
                                          <p:spTgt spid="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12">
                                            <p:txEl>
                                              <p:pRg st="5" end="5"/>
                                            </p:txEl>
                                          </p:spTgt>
                                        </p:tgtEl>
                                        <p:attrNameLst>
                                          <p:attrName>style.visibility</p:attrName>
                                        </p:attrNameLst>
                                      </p:cBhvr>
                                      <p:to>
                                        <p:strVal val="visible"/>
                                      </p:to>
                                    </p:set>
                                    <p:animEffect transition="in" filter="strips(downLeft)">
                                      <p:cBhvr>
                                        <p:cTn id="32" dur="500"/>
                                        <p:tgtEl>
                                          <p:spTgt spid="1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Effect transition="in" filter="strips(downLeft)">
                                      <p:cBhvr>
                                        <p:cTn id="37" dur="500"/>
                                        <p:tgtEl>
                                          <p:spTgt spid="1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12">
                                            <p:txEl>
                                              <p:pRg st="7" end="7"/>
                                            </p:txEl>
                                          </p:spTgt>
                                        </p:tgtEl>
                                        <p:attrNameLst>
                                          <p:attrName>style.visibility</p:attrName>
                                        </p:attrNameLst>
                                      </p:cBhvr>
                                      <p:to>
                                        <p:strVal val="visible"/>
                                      </p:to>
                                    </p:set>
                                    <p:animEffect transition="in" filter="strips(downLeft)">
                                      <p:cBhvr>
                                        <p:cTn id="42" dur="500"/>
                                        <p:tgtEl>
                                          <p:spTgt spid="1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12">
                                            <p:txEl>
                                              <p:pRg st="8" end="8"/>
                                            </p:txEl>
                                          </p:spTgt>
                                        </p:tgtEl>
                                        <p:attrNameLst>
                                          <p:attrName>style.visibility</p:attrName>
                                        </p:attrNameLst>
                                      </p:cBhvr>
                                      <p:to>
                                        <p:strVal val="visible"/>
                                      </p:to>
                                    </p:set>
                                    <p:animEffect transition="in" filter="strips(downLeft)">
                                      <p:cBhvr>
                                        <p:cTn id="47" dur="500"/>
                                        <p:tgtEl>
                                          <p:spTgt spid="1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12">
                                            <p:txEl>
                                              <p:pRg st="9" end="9"/>
                                            </p:txEl>
                                          </p:spTgt>
                                        </p:tgtEl>
                                        <p:attrNameLst>
                                          <p:attrName>style.visibility</p:attrName>
                                        </p:attrNameLst>
                                      </p:cBhvr>
                                      <p:to>
                                        <p:strVal val="visible"/>
                                      </p:to>
                                    </p:set>
                                    <p:animEffect transition="in" filter="strips(downLeft)">
                                      <p:cBhvr>
                                        <p:cTn id="52" dur="500"/>
                                        <p:tgtEl>
                                          <p:spTgt spid="1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a:xfrm>
            <a:off x="4685710" y="1505833"/>
            <a:ext cx="4203457" cy="4205419"/>
          </a:xfrm>
        </p:spPr>
        <p:txBody>
          <a:bodyPr>
            <a:noAutofit/>
          </a:bodyPr>
          <a:lstStyle/>
          <a:p>
            <a:pPr marL="171450" indent="-171450" algn="l">
              <a:buClr>
                <a:srgbClr val="0000FF"/>
              </a:buClr>
              <a:buFont typeface="Arial"/>
              <a:buChar char="•"/>
            </a:pPr>
            <a:endParaRPr lang="en-US" sz="1600" b="1" dirty="0" smtClean="0"/>
          </a:p>
          <a:p>
            <a:pPr marL="171450" indent="-171450" algn="l">
              <a:buClr>
                <a:srgbClr val="0000FF"/>
              </a:buClr>
              <a:buFont typeface="Arial"/>
              <a:buChar char="•"/>
            </a:pPr>
            <a:endParaRPr lang="en-US" sz="1600" b="1" dirty="0"/>
          </a:p>
          <a:p>
            <a:pPr marL="171450" indent="-171450" algn="l">
              <a:buClr>
                <a:srgbClr val="0000FF"/>
              </a:buClr>
              <a:buFont typeface="Arial"/>
              <a:buChar char="•"/>
            </a:pPr>
            <a:r>
              <a:rPr lang="de-DE" sz="1600" b="1" dirty="0"/>
              <a:t>Women </a:t>
            </a:r>
            <a:r>
              <a:rPr lang="de-DE" sz="1600" b="1" dirty="0">
                <a:solidFill>
                  <a:srgbClr val="0000FF"/>
                </a:solidFill>
              </a:rPr>
              <a:t>=</a:t>
            </a:r>
            <a:r>
              <a:rPr lang="de-DE" sz="1600" b="1" dirty="0"/>
              <a:t> unintelligible as </a:t>
            </a:r>
            <a:r>
              <a:rPr lang="de-DE" sz="1600" b="1" dirty="0" err="1"/>
              <a:t>knowledge</a:t>
            </a:r>
            <a:r>
              <a:rPr lang="de-DE" sz="1600" b="1" dirty="0"/>
              <a:t> </a:t>
            </a:r>
            <a:r>
              <a:rPr lang="de-DE" sz="1600" b="1" dirty="0" err="1" smtClean="0"/>
              <a:t>creators</a:t>
            </a:r>
            <a:r>
              <a:rPr lang="de-DE" sz="1600" b="1" dirty="0" smtClean="0"/>
              <a:t>.</a:t>
            </a:r>
            <a:r>
              <a:rPr lang="en-GB" sz="1600" b="1" dirty="0" smtClean="0"/>
              <a:t> </a:t>
            </a:r>
            <a:endParaRPr lang="en-GB" sz="1600" b="1" dirty="0"/>
          </a:p>
          <a:p>
            <a:pPr marL="171450" indent="-171450" algn="l">
              <a:buClr>
                <a:srgbClr val="0000FF"/>
              </a:buClr>
              <a:buFont typeface="Arial"/>
              <a:buChar char="•"/>
            </a:pPr>
            <a:r>
              <a:rPr lang="en-GB" sz="1600" b="1" dirty="0" smtClean="0"/>
              <a:t>Lack </a:t>
            </a:r>
            <a:r>
              <a:rPr lang="en-GB" sz="1600" b="1" dirty="0"/>
              <a:t>of sponsorship / </a:t>
            </a:r>
            <a:r>
              <a:rPr lang="en-GB" sz="1600" b="1" dirty="0" smtClean="0"/>
              <a:t>investment / transparency.</a:t>
            </a:r>
            <a:endParaRPr lang="en-GB" sz="1600" b="1" dirty="0"/>
          </a:p>
          <a:p>
            <a:pPr marL="171450" indent="-171450" algn="l">
              <a:buClr>
                <a:srgbClr val="0000FF"/>
              </a:buClr>
              <a:buFont typeface="Arial"/>
              <a:buChar char="•"/>
            </a:pPr>
            <a:r>
              <a:rPr lang="en-GB" sz="1600" b="1" dirty="0" smtClean="0"/>
              <a:t>Gendered divisions of labour</a:t>
            </a:r>
            <a:r>
              <a:rPr lang="en-GB" sz="1400" b="1" dirty="0" smtClean="0"/>
              <a:t> </a:t>
            </a:r>
            <a:r>
              <a:rPr lang="en-GB" b="1" dirty="0" smtClean="0">
                <a:solidFill>
                  <a:srgbClr val="0000FF"/>
                </a:solidFill>
              </a:rPr>
              <a:t>(</a:t>
            </a:r>
            <a:r>
              <a:rPr lang="en-GB" b="1" dirty="0">
                <a:solidFill>
                  <a:srgbClr val="0000FF"/>
                </a:solidFill>
              </a:rPr>
              <a:t>Morley 2015</a:t>
            </a:r>
            <a:r>
              <a:rPr lang="en-GB" b="1" dirty="0" smtClean="0">
                <a:solidFill>
                  <a:srgbClr val="0000FF"/>
                </a:solidFill>
              </a:rPr>
              <a:t>)</a:t>
            </a:r>
            <a:endParaRPr lang="en-GB" sz="1400" b="1" dirty="0" smtClean="0">
              <a:solidFill>
                <a:srgbClr val="0000FF"/>
              </a:solidFill>
            </a:endParaRPr>
          </a:p>
          <a:p>
            <a:pPr algn="l">
              <a:buClr>
                <a:srgbClr val="FF66FF"/>
              </a:buClr>
              <a:defRPr/>
            </a:pPr>
            <a:r>
              <a:rPr lang="en-GB" sz="1600" b="1" dirty="0" smtClean="0">
                <a:solidFill>
                  <a:srgbClr val="0000FF"/>
                </a:solidFill>
              </a:rPr>
              <a:t>Women </a:t>
            </a:r>
            <a:r>
              <a:rPr lang="en-GB" sz="1600" b="1" dirty="0">
                <a:solidFill>
                  <a:srgbClr val="0000FF"/>
                </a:solidFill>
              </a:rPr>
              <a:t>less likely to be: </a:t>
            </a:r>
          </a:p>
          <a:p>
            <a:pPr algn="l">
              <a:buClr>
                <a:srgbClr val="3366FF"/>
              </a:buClr>
              <a:buFont typeface="Wingdings" charset="0"/>
              <a:buChar char="ü"/>
              <a:defRPr/>
            </a:pPr>
            <a:r>
              <a:rPr lang="en-GB" sz="1600" b="1" dirty="0">
                <a:solidFill>
                  <a:srgbClr val="FFFFFF"/>
                </a:solidFill>
              </a:rPr>
              <a:t>Journal editors/cited in </a:t>
            </a:r>
            <a:r>
              <a:rPr lang="en-GB" sz="1600" b="1" dirty="0" smtClean="0">
                <a:solidFill>
                  <a:srgbClr val="FFFFFF"/>
                </a:solidFill>
              </a:rPr>
              <a:t>top-rated journals</a:t>
            </a:r>
            <a:r>
              <a:rPr lang="en-GB" b="1" dirty="0" smtClean="0">
                <a:solidFill>
                  <a:srgbClr val="FFFFFF"/>
                </a:solidFill>
              </a:rPr>
              <a:t> </a:t>
            </a:r>
            <a:r>
              <a:rPr lang="en-GB" b="1" dirty="0" smtClean="0">
                <a:solidFill>
                  <a:srgbClr val="0000FF"/>
                </a:solidFill>
              </a:rPr>
              <a:t>(Tight </a:t>
            </a:r>
            <a:r>
              <a:rPr lang="en-GB" b="1" dirty="0">
                <a:solidFill>
                  <a:srgbClr val="0000FF"/>
                </a:solidFill>
              </a:rPr>
              <a:t>2008</a:t>
            </a:r>
            <a:r>
              <a:rPr lang="en-GB" b="1" dirty="0" smtClean="0">
                <a:solidFill>
                  <a:srgbClr val="0000FF"/>
                </a:solidFill>
              </a:rPr>
              <a:t>)</a:t>
            </a:r>
            <a:endParaRPr lang="en-GB" b="1" dirty="0">
              <a:solidFill>
                <a:srgbClr val="0000FF"/>
              </a:solidFill>
            </a:endParaRPr>
          </a:p>
          <a:p>
            <a:pPr algn="l">
              <a:buClr>
                <a:srgbClr val="3366FF"/>
              </a:buClr>
              <a:buFont typeface="Wingdings" charset="0"/>
              <a:buChar char="ü"/>
              <a:defRPr/>
            </a:pPr>
            <a:r>
              <a:rPr lang="en-GB" sz="1600" b="1" dirty="0">
                <a:solidFill>
                  <a:srgbClr val="FFFFFF"/>
                </a:solidFill>
              </a:rPr>
              <a:t>Principal investigators </a:t>
            </a:r>
            <a:r>
              <a:rPr lang="en-GB" b="1" dirty="0">
                <a:solidFill>
                  <a:srgbClr val="0000FF"/>
                </a:solidFill>
              </a:rPr>
              <a:t>(</a:t>
            </a:r>
            <a:r>
              <a:rPr lang="en-GB" b="1" dirty="0" smtClean="0">
                <a:solidFill>
                  <a:srgbClr val="0000FF"/>
                </a:solidFill>
              </a:rPr>
              <a:t>EC</a:t>
            </a:r>
            <a:r>
              <a:rPr lang="en-GB" b="1" dirty="0">
                <a:solidFill>
                  <a:srgbClr val="0000FF"/>
                </a:solidFill>
              </a:rPr>
              <a:t> </a:t>
            </a:r>
            <a:r>
              <a:rPr lang="en-GB" b="1" dirty="0" smtClean="0">
                <a:solidFill>
                  <a:srgbClr val="0000FF"/>
                </a:solidFill>
              </a:rPr>
              <a:t>2011</a:t>
            </a:r>
            <a:r>
              <a:rPr lang="en-GB" b="1" dirty="0">
                <a:solidFill>
                  <a:srgbClr val="0000FF"/>
                </a:solidFill>
              </a:rPr>
              <a:t>)</a:t>
            </a:r>
          </a:p>
          <a:p>
            <a:pPr algn="l">
              <a:buClr>
                <a:srgbClr val="3366FF"/>
              </a:buClr>
              <a:buFont typeface="Wingdings" charset="0"/>
              <a:buChar char="ü"/>
              <a:defRPr/>
            </a:pPr>
            <a:r>
              <a:rPr lang="en-GB" sz="1600" b="1" dirty="0" smtClean="0">
                <a:solidFill>
                  <a:srgbClr val="FFFFFF"/>
                </a:solidFill>
              </a:rPr>
              <a:t>Awarded </a:t>
            </a:r>
            <a:r>
              <a:rPr lang="en-GB" sz="1600" b="1" dirty="0">
                <a:solidFill>
                  <a:srgbClr val="FFFFFF"/>
                </a:solidFill>
              </a:rPr>
              <a:t>large grants </a:t>
            </a:r>
            <a:r>
              <a:rPr lang="en-GB" b="1" dirty="0">
                <a:solidFill>
                  <a:srgbClr val="0000FF"/>
                </a:solidFill>
              </a:rPr>
              <a:t>(</a:t>
            </a:r>
            <a:r>
              <a:rPr lang="en-GB" b="1" dirty="0" smtClean="0">
                <a:solidFill>
                  <a:srgbClr val="0000FF"/>
                </a:solidFill>
              </a:rPr>
              <a:t>Husu </a:t>
            </a:r>
            <a:r>
              <a:rPr lang="en-GB" b="1" dirty="0">
                <a:solidFill>
                  <a:srgbClr val="0000FF"/>
                </a:solidFill>
              </a:rPr>
              <a:t>2014)</a:t>
            </a:r>
          </a:p>
          <a:p>
            <a:pPr algn="l">
              <a:buClr>
                <a:srgbClr val="3366FF"/>
              </a:buClr>
              <a:buFont typeface="Wingdings" charset="0"/>
              <a:buChar char="ü"/>
              <a:defRPr/>
            </a:pPr>
            <a:r>
              <a:rPr lang="en-GB" sz="1600" b="1" dirty="0">
                <a:solidFill>
                  <a:srgbClr val="FFFFFF"/>
                </a:solidFill>
              </a:rPr>
              <a:t>Awarded research </a:t>
            </a:r>
            <a:r>
              <a:rPr lang="en-GB" sz="1600" b="1" dirty="0" smtClean="0">
                <a:solidFill>
                  <a:srgbClr val="FFFFFF"/>
                </a:solidFill>
              </a:rPr>
              <a:t>prizes</a:t>
            </a:r>
            <a:r>
              <a:rPr lang="en-GB" sz="1600" b="1" dirty="0" smtClean="0">
                <a:solidFill>
                  <a:srgbClr val="00FFFF"/>
                </a:solidFill>
              </a:rPr>
              <a:t> </a:t>
            </a:r>
            <a:r>
              <a:rPr lang="en-GB" b="1" dirty="0" smtClean="0">
                <a:solidFill>
                  <a:srgbClr val="0000FF"/>
                </a:solidFill>
              </a:rPr>
              <a:t>(Nikiforova </a:t>
            </a:r>
            <a:r>
              <a:rPr lang="en-GB" b="1" dirty="0">
                <a:solidFill>
                  <a:srgbClr val="0000FF"/>
                </a:solidFill>
              </a:rPr>
              <a:t>2011)</a:t>
            </a:r>
          </a:p>
          <a:p>
            <a:pPr algn="l">
              <a:buClr>
                <a:srgbClr val="3366FF"/>
              </a:buClr>
              <a:buFont typeface="Wingdings" charset="2"/>
              <a:buChar char="ü"/>
              <a:defRPr/>
            </a:pPr>
            <a:r>
              <a:rPr lang="en-GB" sz="1600" b="1" dirty="0"/>
              <a:t>Conference keynote </a:t>
            </a:r>
            <a:r>
              <a:rPr lang="en-GB" sz="1600" b="1" dirty="0" smtClean="0"/>
              <a:t>speakers</a:t>
            </a:r>
            <a:br>
              <a:rPr lang="en-GB" sz="1600" b="1" dirty="0" smtClean="0"/>
            </a:br>
            <a:r>
              <a:rPr lang="en-GB" sz="1400" b="1" dirty="0" smtClean="0"/>
              <a:t>   </a:t>
            </a:r>
            <a:r>
              <a:rPr lang="en-GB" sz="1400" b="1" dirty="0" smtClean="0">
                <a:solidFill>
                  <a:srgbClr val="0000FF"/>
                </a:solidFill>
              </a:rPr>
              <a:t>(</a:t>
            </a:r>
            <a:r>
              <a:rPr lang="en-US" sz="1400" b="1" dirty="0">
                <a:solidFill>
                  <a:srgbClr val="0000FF"/>
                </a:solidFill>
              </a:rPr>
              <a:t>Schroeder et al</a:t>
            </a:r>
            <a:r>
              <a:rPr lang="en-US" sz="1400" b="1" dirty="0" smtClean="0">
                <a:solidFill>
                  <a:srgbClr val="0000FF"/>
                </a:solidFill>
              </a:rPr>
              <a:t>. 2013</a:t>
            </a:r>
            <a:r>
              <a:rPr lang="en-GB" sz="1400" b="1" dirty="0" smtClean="0">
                <a:solidFill>
                  <a:srgbClr val="0000FF"/>
                </a:solidFill>
              </a:rPr>
              <a:t>)</a:t>
            </a:r>
            <a:endParaRPr lang="en-GB" b="1" dirty="0">
              <a:solidFill>
                <a:srgbClr val="0000FF"/>
              </a:solidFill>
            </a:endParaRPr>
          </a:p>
          <a:p>
            <a:pPr algn="l">
              <a:buClr>
                <a:srgbClr val="3366FF"/>
              </a:buClr>
              <a:defRPr/>
            </a:pPr>
            <a:r>
              <a:rPr lang="en-GB" sz="1400" b="1" dirty="0" smtClean="0">
                <a:solidFill>
                  <a:srgbClr val="0000FF"/>
                </a:solidFill>
              </a:rPr>
              <a:t>=   </a:t>
            </a:r>
            <a:r>
              <a:rPr lang="en-US" sz="1600" b="1" dirty="0" smtClean="0"/>
              <a:t>Epistemic Injustice.</a:t>
            </a:r>
            <a:endParaRPr lang="en-US" sz="1600" b="1" dirty="0"/>
          </a:p>
          <a:p>
            <a:pPr algn="l">
              <a:buClr>
                <a:srgbClr val="3366FF"/>
              </a:buClr>
              <a:defRPr/>
            </a:pPr>
            <a:endParaRPr lang="en-GB" b="1" dirty="0">
              <a:solidFill>
                <a:srgbClr val="0000FF"/>
              </a:solidFill>
            </a:endParaRPr>
          </a:p>
          <a:p>
            <a:pPr algn="l"/>
            <a:endParaRPr lang="en-US" sz="1600" b="1" dirty="0"/>
          </a:p>
        </p:txBody>
      </p:sp>
      <p:sp>
        <p:nvSpPr>
          <p:cNvPr id="6" name="Subtitle 5"/>
          <p:cNvSpPr>
            <a:spLocks noGrp="1"/>
          </p:cNvSpPr>
          <p:nvPr>
            <p:ph type="subTitle" idx="1"/>
          </p:nvPr>
        </p:nvSpPr>
        <p:spPr/>
        <p:txBody>
          <a:bodyPr>
            <a:normAutofit fontScale="55000" lnSpcReduction="20000"/>
          </a:bodyPr>
          <a:lstStyle/>
          <a:p>
            <a:r>
              <a:rPr lang="en-US" b="1" dirty="0"/>
              <a:t>Women’s Credibility </a:t>
            </a:r>
            <a:r>
              <a:rPr lang="en-US" b="1" dirty="0" smtClean="0"/>
              <a:t>Deficit </a:t>
            </a:r>
          </a:p>
          <a:p>
            <a:r>
              <a:rPr lang="en-US" b="1" dirty="0" smtClean="0"/>
              <a:t>in the Global Research Economy</a:t>
            </a:r>
            <a:endParaRPr lang="en-US" dirty="0"/>
          </a:p>
        </p:txBody>
      </p:sp>
      <p:pic>
        <p:nvPicPr>
          <p:cNvPr id="9" name="Content Placeholder 5" descr="BU005915.png"/>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43246" r="-43246"/>
          <a:stretch>
            <a:fillRect/>
          </a:stretch>
        </p:blipFill>
        <p:spPr/>
      </p:pic>
    </p:spTree>
    <p:extLst>
      <p:ext uri="{BB962C8B-B14F-4D97-AF65-F5344CB8AC3E}">
        <p14:creationId xmlns:p14="http://schemas.microsoft.com/office/powerpoint/2010/main" val="33532171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strips(downLeft)">
                                      <p:cBhvr>
                                        <p:cTn id="7" dur="500"/>
                                        <p:tgtEl>
                                          <p:spTgt spid="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8">
                                            <p:txEl>
                                              <p:pRg st="3" end="3"/>
                                            </p:txEl>
                                          </p:spTgt>
                                        </p:tgtEl>
                                        <p:attrNameLst>
                                          <p:attrName>style.visibility</p:attrName>
                                        </p:attrNameLst>
                                      </p:cBhvr>
                                      <p:to>
                                        <p:strVal val="visible"/>
                                      </p:to>
                                    </p:set>
                                    <p:animEffect transition="in" filter="strips(downLeft)">
                                      <p:cBhvr>
                                        <p:cTn id="12" dur="500"/>
                                        <p:tgtEl>
                                          <p:spTgt spid="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strips(downLeft)">
                                      <p:cBhvr>
                                        <p:cTn id="17" dur="500"/>
                                        <p:tgtEl>
                                          <p:spTgt spid="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8">
                                            <p:txEl>
                                              <p:pRg st="5" end="5"/>
                                            </p:txEl>
                                          </p:spTgt>
                                        </p:tgtEl>
                                        <p:attrNameLst>
                                          <p:attrName>style.visibility</p:attrName>
                                        </p:attrNameLst>
                                      </p:cBhvr>
                                      <p:to>
                                        <p:strVal val="visible"/>
                                      </p:to>
                                    </p:set>
                                    <p:animEffect transition="in" filter="strips(downLeft)">
                                      <p:cBhvr>
                                        <p:cTn id="22" dur="500"/>
                                        <p:tgtEl>
                                          <p:spTgt spid="8">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animEffect transition="in" filter="strips(downLeft)">
                                      <p:cBhvr>
                                        <p:cTn id="27" dur="500"/>
                                        <p:tgtEl>
                                          <p:spTgt spid="8">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8">
                                            <p:txEl>
                                              <p:pRg st="7" end="7"/>
                                            </p:txEl>
                                          </p:spTgt>
                                        </p:tgtEl>
                                        <p:attrNameLst>
                                          <p:attrName>style.visibility</p:attrName>
                                        </p:attrNameLst>
                                      </p:cBhvr>
                                      <p:to>
                                        <p:strVal val="visible"/>
                                      </p:to>
                                    </p:set>
                                    <p:animEffect transition="in" filter="strips(downLeft)">
                                      <p:cBhvr>
                                        <p:cTn id="32" dur="500"/>
                                        <p:tgtEl>
                                          <p:spTgt spid="8">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8">
                                            <p:txEl>
                                              <p:pRg st="8" end="8"/>
                                            </p:txEl>
                                          </p:spTgt>
                                        </p:tgtEl>
                                        <p:attrNameLst>
                                          <p:attrName>style.visibility</p:attrName>
                                        </p:attrNameLst>
                                      </p:cBhvr>
                                      <p:to>
                                        <p:strVal val="visible"/>
                                      </p:to>
                                    </p:set>
                                    <p:animEffect transition="in" filter="strips(downLeft)">
                                      <p:cBhvr>
                                        <p:cTn id="37" dur="500"/>
                                        <p:tgtEl>
                                          <p:spTgt spid="8">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8">
                                            <p:txEl>
                                              <p:pRg st="9" end="9"/>
                                            </p:txEl>
                                          </p:spTgt>
                                        </p:tgtEl>
                                        <p:attrNameLst>
                                          <p:attrName>style.visibility</p:attrName>
                                        </p:attrNameLst>
                                      </p:cBhvr>
                                      <p:to>
                                        <p:strVal val="visible"/>
                                      </p:to>
                                    </p:set>
                                    <p:animEffect transition="in" filter="strips(downLeft)">
                                      <p:cBhvr>
                                        <p:cTn id="42" dur="500"/>
                                        <p:tgtEl>
                                          <p:spTgt spid="8">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8">
                                            <p:txEl>
                                              <p:pRg st="10" end="10"/>
                                            </p:txEl>
                                          </p:spTgt>
                                        </p:tgtEl>
                                        <p:attrNameLst>
                                          <p:attrName>style.visibility</p:attrName>
                                        </p:attrNameLst>
                                      </p:cBhvr>
                                      <p:to>
                                        <p:strVal val="visible"/>
                                      </p:to>
                                    </p:set>
                                    <p:animEffect transition="in" filter="strips(downLeft)">
                                      <p:cBhvr>
                                        <p:cTn id="47" dur="500"/>
                                        <p:tgtEl>
                                          <p:spTgt spid="8">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8">
                                            <p:txEl>
                                              <p:pRg st="11" end="11"/>
                                            </p:txEl>
                                          </p:spTgt>
                                        </p:tgtEl>
                                        <p:attrNameLst>
                                          <p:attrName>style.visibility</p:attrName>
                                        </p:attrNameLst>
                                      </p:cBhvr>
                                      <p:to>
                                        <p:strVal val="visible"/>
                                      </p:to>
                                    </p:set>
                                    <p:animEffect transition="in" filter="strips(downLeft)">
                                      <p:cBhvr>
                                        <p:cTn id="52" dur="500"/>
                                        <p:tgtEl>
                                          <p:spTgt spid="8">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685485" y="1593191"/>
            <a:ext cx="4458515" cy="4021725"/>
          </a:xfrm>
        </p:spPr>
        <p:txBody>
          <a:bodyPr>
            <a:noAutofit/>
          </a:bodyPr>
          <a:lstStyle/>
          <a:p>
            <a:pPr algn="l"/>
            <a:r>
              <a:rPr lang="en-GB" sz="1600" b="1" dirty="0" smtClean="0">
                <a:solidFill>
                  <a:srgbClr val="0000FF"/>
                </a:solidFill>
              </a:rPr>
              <a:t>Higher Education Internationalisation presented </a:t>
            </a:r>
            <a:r>
              <a:rPr lang="en-GB" sz="1600" b="1" dirty="0">
                <a:solidFill>
                  <a:srgbClr val="0000FF"/>
                </a:solidFill>
              </a:rPr>
              <a:t>as</a:t>
            </a:r>
            <a:r>
              <a:rPr lang="en-GB" sz="1600" b="1" dirty="0" smtClean="0">
                <a:solidFill>
                  <a:srgbClr val="0000FF"/>
                </a:solidFill>
              </a:rPr>
              <a:t>:</a:t>
            </a:r>
          </a:p>
          <a:p>
            <a:pPr marL="285750" indent="-285750" algn="l">
              <a:buClr>
                <a:srgbClr val="0000FF"/>
              </a:buClr>
              <a:buFont typeface="Arial"/>
              <a:buChar char="•"/>
            </a:pPr>
            <a:r>
              <a:rPr lang="en-GB" sz="1600" b="1" dirty="0" smtClean="0">
                <a:solidFill>
                  <a:srgbClr val="FFFFFF"/>
                </a:solidFill>
              </a:rPr>
              <a:t>Ideologically neutral</a:t>
            </a:r>
          </a:p>
          <a:p>
            <a:pPr marL="285750" indent="-285750" algn="l">
              <a:buClr>
                <a:srgbClr val="0000FF"/>
              </a:buClr>
              <a:buFont typeface="Arial"/>
              <a:buChar char="•"/>
            </a:pPr>
            <a:r>
              <a:rPr lang="en-GB" sz="1600" b="1" dirty="0" smtClean="0"/>
              <a:t>Disembodied</a:t>
            </a:r>
          </a:p>
          <a:p>
            <a:pPr marL="285750" indent="-285750" algn="l">
              <a:buClr>
                <a:srgbClr val="0000FF"/>
              </a:buClr>
              <a:buFont typeface="Arial"/>
              <a:buChar char="•"/>
            </a:pPr>
            <a:r>
              <a:rPr lang="en-GB" sz="1600" b="1" dirty="0" smtClean="0"/>
              <a:t>Knowledge</a:t>
            </a:r>
            <a:r>
              <a:rPr lang="en-GB" sz="1600" b="1" dirty="0"/>
              <a:t>-driven, rational policy </a:t>
            </a:r>
            <a:r>
              <a:rPr lang="en-GB" sz="1600" b="1" dirty="0" smtClean="0"/>
              <a:t>intervention. </a:t>
            </a:r>
            <a:endParaRPr lang="en-GB" sz="1600" b="1" dirty="0"/>
          </a:p>
          <a:p>
            <a:pPr algn="l">
              <a:buClr>
                <a:srgbClr val="0000FF"/>
              </a:buClr>
            </a:pPr>
            <a:r>
              <a:rPr lang="en-GB" sz="1600" b="1" dirty="0" smtClean="0">
                <a:solidFill>
                  <a:srgbClr val="0000FF"/>
                </a:solidFill>
              </a:rPr>
              <a:t>But</a:t>
            </a:r>
            <a:endParaRPr lang="en-GB" sz="1600" b="1" dirty="0"/>
          </a:p>
          <a:p>
            <a:pPr marL="285750" indent="-285750" algn="l">
              <a:buClr>
                <a:srgbClr val="0000FF"/>
              </a:buClr>
              <a:buFont typeface="Arial"/>
              <a:buChar char="•"/>
            </a:pPr>
            <a:r>
              <a:rPr lang="en-GB" sz="1600" b="1" dirty="0" smtClean="0"/>
              <a:t>Who is the ideal international subject e.g</a:t>
            </a:r>
            <a:r>
              <a:rPr lang="en-GB" sz="1600" b="1" dirty="0"/>
              <a:t>. young, male, able-bodied and white</a:t>
            </a:r>
            <a:r>
              <a:rPr lang="en-GB" sz="1600" b="1" dirty="0" smtClean="0"/>
              <a:t>?</a:t>
            </a:r>
          </a:p>
          <a:p>
            <a:pPr marL="285750" indent="-285750" algn="l">
              <a:buClr>
                <a:srgbClr val="0000FF"/>
              </a:buClr>
              <a:buFont typeface="Arial"/>
              <a:buChar char="•"/>
            </a:pPr>
            <a:r>
              <a:rPr lang="en-GB" sz="1600" b="1" dirty="0"/>
              <a:t>Empowerment of </a:t>
            </a:r>
            <a:r>
              <a:rPr lang="en-GB" sz="1600" b="1" dirty="0" smtClean="0"/>
              <a:t>some, Inaudibility </a:t>
            </a:r>
            <a:r>
              <a:rPr lang="en-GB" sz="1600" b="1" dirty="0"/>
              <a:t>of </a:t>
            </a:r>
            <a:r>
              <a:rPr lang="en-GB" sz="1600" b="1" dirty="0" smtClean="0"/>
              <a:t>others.</a:t>
            </a:r>
          </a:p>
          <a:p>
            <a:pPr marL="285750" indent="-285750" algn="l">
              <a:buClr>
                <a:srgbClr val="0000FF"/>
              </a:buClr>
              <a:buFont typeface="Arial"/>
              <a:buChar char="•"/>
            </a:pPr>
            <a:r>
              <a:rPr lang="en-GB" sz="1600" b="1" dirty="0" smtClean="0">
                <a:solidFill>
                  <a:srgbClr val="FFFFFF"/>
                </a:solidFill>
              </a:rPr>
              <a:t>Gender and spatiality /mobility. </a:t>
            </a:r>
            <a:endParaRPr lang="en-GB" sz="1600" b="1" dirty="0">
              <a:solidFill>
                <a:srgbClr val="FF66FF"/>
              </a:solidFill>
            </a:endParaRPr>
          </a:p>
          <a:p>
            <a:pPr marL="285750" indent="-285750" algn="l">
              <a:buClr>
                <a:srgbClr val="0000FF"/>
              </a:buClr>
              <a:buFont typeface="Arial"/>
              <a:buChar char="•"/>
            </a:pPr>
            <a:r>
              <a:rPr lang="en-GB" sz="1600" b="1" dirty="0"/>
              <a:t>Whose knowledge is included and circulated in the global knowledge economy? </a:t>
            </a:r>
            <a:br>
              <a:rPr lang="en-GB" sz="1600" b="1" dirty="0"/>
            </a:br>
            <a:r>
              <a:rPr lang="en-GB" sz="1400" b="1" dirty="0" smtClean="0">
                <a:solidFill>
                  <a:srgbClr val="0000FF"/>
                </a:solidFill>
              </a:rPr>
              <a:t>(Morley et al 2018)</a:t>
            </a:r>
            <a:endParaRPr lang="en-US" sz="1400" b="1" dirty="0">
              <a:solidFill>
                <a:srgbClr val="0000FF"/>
              </a:solidFill>
            </a:endParaRPr>
          </a:p>
        </p:txBody>
      </p:sp>
      <p:sp>
        <p:nvSpPr>
          <p:cNvPr id="4" name="Subtitle 3"/>
          <p:cNvSpPr>
            <a:spLocks noGrp="1"/>
          </p:cNvSpPr>
          <p:nvPr>
            <p:ph type="subTitle" idx="1"/>
          </p:nvPr>
        </p:nvSpPr>
        <p:spPr/>
        <p:txBody>
          <a:bodyPr>
            <a:normAutofit fontScale="62500" lnSpcReduction="20000"/>
          </a:bodyPr>
          <a:lstStyle/>
          <a:p>
            <a:r>
              <a:rPr lang="en-US" b="1" dirty="0" smtClean="0"/>
              <a:t>Intersecting </a:t>
            </a:r>
            <a:r>
              <a:rPr lang="en-US" b="1" dirty="0" err="1" smtClean="0"/>
              <a:t>Internationalisation</a:t>
            </a:r>
            <a:r>
              <a:rPr lang="en-US" b="1" dirty="0" smtClean="0"/>
              <a:t> and Equity</a:t>
            </a:r>
            <a:endParaRPr lang="en-US" b="1" dirty="0"/>
          </a:p>
        </p:txBody>
      </p:sp>
      <p:pic>
        <p:nvPicPr>
          <p:cNvPr id="5" name="Picture 14" descr="http://previews.123rf.com/images/lightwise/lightwise1110/lightwise111000274/10909930-International-education-symbol-with-graduation-cap-and-mortar-board-on-a-sphere-with-flags-of-the-gl-Stock-Photo.jpg"/>
          <p:cNvPicPr>
            <a:picLocks noGrp="1" noChangeAspect="1" noChangeArrowheads="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86558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trips(down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strips(down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strips(downLeft)">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type="body" sz="quarter" idx="11"/>
          </p:nvPr>
        </p:nvSpPr>
        <p:spPr>
          <a:xfrm>
            <a:off x="4772805" y="1407553"/>
            <a:ext cx="4273759" cy="4834641"/>
          </a:xfrm>
        </p:spPr>
        <p:txBody>
          <a:bodyPr>
            <a:normAutofit fontScale="62500" lnSpcReduction="20000"/>
          </a:bodyPr>
          <a:lstStyle/>
          <a:p>
            <a:pPr marL="457200" indent="-457200" algn="l">
              <a:spcBef>
                <a:spcPts val="0"/>
              </a:spcBef>
              <a:buClr>
                <a:srgbClr val="0000FF"/>
              </a:buClr>
              <a:buFont typeface="Arial"/>
              <a:buChar char="•"/>
            </a:pPr>
            <a:r>
              <a:rPr lang="en-US" sz="2900" b="1" dirty="0" smtClean="0">
                <a:solidFill>
                  <a:srgbClr val="0000FF"/>
                </a:solidFill>
              </a:rPr>
              <a:t>Gender as a Noun</a:t>
            </a:r>
          </a:p>
          <a:p>
            <a:pPr algn="l">
              <a:spcBef>
                <a:spcPts val="0"/>
              </a:spcBef>
              <a:buClr>
                <a:srgbClr val="0000FF"/>
              </a:buClr>
            </a:pPr>
            <a:endParaRPr lang="en-US" sz="2900" b="1" dirty="0" smtClean="0">
              <a:solidFill>
                <a:srgbClr val="0000FF"/>
              </a:solidFill>
            </a:endParaRPr>
          </a:p>
          <a:p>
            <a:pPr algn="l">
              <a:spcBef>
                <a:spcPts val="0"/>
              </a:spcBef>
              <a:buClr>
                <a:srgbClr val="0000FF"/>
              </a:buClr>
            </a:pPr>
            <a:r>
              <a:rPr lang="en-US" sz="2900" b="1" dirty="0" smtClean="0"/>
              <a:t>Quantitative Change</a:t>
            </a:r>
            <a:endParaRPr lang="en-US" sz="2900" b="1" dirty="0">
              <a:solidFill>
                <a:srgbClr val="0000FF"/>
              </a:solidFill>
            </a:endParaRPr>
          </a:p>
          <a:p>
            <a:pPr algn="l">
              <a:spcBef>
                <a:spcPts val="0"/>
              </a:spcBef>
              <a:buClr>
                <a:srgbClr val="0000FF"/>
              </a:buClr>
            </a:pPr>
            <a:endParaRPr lang="en-US" sz="2900" b="1" dirty="0" smtClean="0">
              <a:solidFill>
                <a:srgbClr val="0000FF"/>
              </a:solidFill>
            </a:endParaRPr>
          </a:p>
          <a:p>
            <a:pPr marL="457200" indent="-457200" algn="l">
              <a:spcBef>
                <a:spcPts val="0"/>
              </a:spcBef>
              <a:buClr>
                <a:srgbClr val="0000FF"/>
              </a:buClr>
              <a:buFont typeface="Arial"/>
              <a:buChar char="•"/>
            </a:pPr>
            <a:r>
              <a:rPr lang="en-US" sz="2900" b="1" dirty="0" smtClean="0">
                <a:solidFill>
                  <a:srgbClr val="0000FF"/>
                </a:solidFill>
              </a:rPr>
              <a:t>Gender </a:t>
            </a:r>
            <a:r>
              <a:rPr lang="en-US" sz="2900" b="1" dirty="0">
                <a:solidFill>
                  <a:srgbClr val="0000FF"/>
                </a:solidFill>
              </a:rPr>
              <a:t>as a Verb </a:t>
            </a:r>
            <a:endParaRPr lang="en-US" sz="2900" b="1" dirty="0" smtClean="0">
              <a:solidFill>
                <a:srgbClr val="0000FF"/>
              </a:solidFill>
            </a:endParaRPr>
          </a:p>
          <a:p>
            <a:pPr algn="l">
              <a:spcBef>
                <a:spcPts val="0"/>
              </a:spcBef>
              <a:buClr>
                <a:srgbClr val="0000FF"/>
              </a:buClr>
            </a:pPr>
            <a:endParaRPr lang="en-US" sz="2900" b="1" dirty="0">
              <a:solidFill>
                <a:srgbClr val="0000FF"/>
              </a:solidFill>
            </a:endParaRPr>
          </a:p>
          <a:p>
            <a:pPr algn="l">
              <a:spcBef>
                <a:spcPts val="0"/>
              </a:spcBef>
              <a:buClr>
                <a:srgbClr val="0000FF"/>
              </a:buClr>
            </a:pPr>
            <a:r>
              <a:rPr lang="en-US" sz="2900" b="1" dirty="0" smtClean="0"/>
              <a:t>Gendered </a:t>
            </a:r>
            <a:r>
              <a:rPr lang="en-US" sz="2900" b="1" dirty="0"/>
              <a:t>P</a:t>
            </a:r>
            <a:r>
              <a:rPr lang="en-US" sz="2900" b="1" dirty="0" smtClean="0"/>
              <a:t>ower </a:t>
            </a:r>
            <a:r>
              <a:rPr lang="en-US" sz="2900" b="1" dirty="0"/>
              <a:t>R</a:t>
            </a:r>
            <a:r>
              <a:rPr lang="en-US" sz="2900" b="1" dirty="0" smtClean="0"/>
              <a:t>elations: </a:t>
            </a:r>
          </a:p>
          <a:p>
            <a:pPr algn="l">
              <a:spcBef>
                <a:spcPts val="0"/>
              </a:spcBef>
              <a:buClr>
                <a:srgbClr val="0000FF"/>
              </a:buClr>
            </a:pPr>
            <a:r>
              <a:rPr lang="en-US" sz="2900" b="1" dirty="0" smtClean="0"/>
              <a:t>Symbolically/ </a:t>
            </a:r>
            <a:r>
              <a:rPr lang="en-US" sz="2900" b="1" dirty="0"/>
              <a:t>M</a:t>
            </a:r>
            <a:r>
              <a:rPr lang="en-US" sz="2900" b="1" dirty="0" smtClean="0"/>
              <a:t>aterially </a:t>
            </a:r>
          </a:p>
          <a:p>
            <a:pPr algn="l">
              <a:spcBef>
                <a:spcPts val="0"/>
              </a:spcBef>
              <a:buClr>
                <a:srgbClr val="0000FF"/>
              </a:buClr>
            </a:pPr>
            <a:r>
              <a:rPr lang="en-US" sz="2900" b="1" dirty="0" smtClean="0"/>
              <a:t>Construct</a:t>
            </a:r>
            <a:r>
              <a:rPr lang="en-US" sz="2900" b="1" dirty="0"/>
              <a:t>/</a:t>
            </a:r>
            <a:r>
              <a:rPr lang="en-US" sz="2900" b="1" dirty="0" smtClean="0"/>
              <a:t>Regulate</a:t>
            </a:r>
          </a:p>
          <a:p>
            <a:pPr marL="0" indent="0" algn="l">
              <a:spcBef>
                <a:spcPts val="0"/>
              </a:spcBef>
              <a:buClr>
                <a:srgbClr val="0000FF"/>
              </a:buClr>
              <a:buNone/>
            </a:pPr>
            <a:r>
              <a:rPr lang="en-US" sz="2900" b="1" dirty="0"/>
              <a:t>E</a:t>
            </a:r>
            <a:r>
              <a:rPr lang="en-US" sz="2900" b="1" dirty="0" smtClean="0"/>
              <a:t>veryday </a:t>
            </a:r>
            <a:r>
              <a:rPr lang="en-US" sz="2900" b="1" dirty="0"/>
              <a:t>E</a:t>
            </a:r>
            <a:r>
              <a:rPr lang="en-US" sz="2900" b="1" dirty="0" smtClean="0"/>
              <a:t>xperiences.</a:t>
            </a:r>
          </a:p>
          <a:p>
            <a:pPr marL="0" indent="0" algn="l">
              <a:spcBef>
                <a:spcPts val="0"/>
              </a:spcBef>
              <a:buClr>
                <a:srgbClr val="0000FF"/>
              </a:buClr>
              <a:buNone/>
            </a:pPr>
            <a:endParaRPr lang="en-US" sz="2900" b="1" dirty="0" smtClean="0"/>
          </a:p>
          <a:p>
            <a:pPr marL="457200" indent="-457200" algn="l">
              <a:spcBef>
                <a:spcPts val="0"/>
              </a:spcBef>
              <a:buClr>
                <a:srgbClr val="0000FF"/>
              </a:buClr>
              <a:buFont typeface="Arial"/>
              <a:buChar char="•"/>
            </a:pPr>
            <a:r>
              <a:rPr lang="en-US" sz="2900" b="1" dirty="0">
                <a:solidFill>
                  <a:srgbClr val="0000FF"/>
                </a:solidFill>
              </a:rPr>
              <a:t>Gender </a:t>
            </a:r>
            <a:r>
              <a:rPr lang="en-US" sz="2900" b="1" dirty="0" smtClean="0">
                <a:solidFill>
                  <a:srgbClr val="0000FF"/>
                </a:solidFill>
              </a:rPr>
              <a:t>= formed/ re-formed in:</a:t>
            </a:r>
          </a:p>
          <a:p>
            <a:pPr algn="l">
              <a:spcBef>
                <a:spcPts val="0"/>
              </a:spcBef>
              <a:buClr>
                <a:srgbClr val="0000FF"/>
              </a:buClr>
            </a:pPr>
            <a:endParaRPr lang="en-US" sz="2900" b="1" dirty="0">
              <a:solidFill>
                <a:srgbClr val="0000FF"/>
              </a:solidFill>
            </a:endParaRPr>
          </a:p>
          <a:p>
            <a:pPr marL="685800" indent="-685800" algn="l">
              <a:spcBef>
                <a:spcPts val="0"/>
              </a:spcBef>
              <a:buClr>
                <a:srgbClr val="0000FF"/>
              </a:buClr>
              <a:buFont typeface="Wingdings" charset="2"/>
              <a:buChar char="ü"/>
            </a:pPr>
            <a:r>
              <a:rPr lang="en-US" sz="2900" b="1" dirty="0" smtClean="0"/>
              <a:t>Organisational Cultures</a:t>
            </a:r>
          </a:p>
          <a:p>
            <a:pPr marL="685800" indent="-685800" algn="l">
              <a:spcBef>
                <a:spcPts val="0"/>
              </a:spcBef>
              <a:buClr>
                <a:srgbClr val="0000FF"/>
              </a:buClr>
              <a:buFont typeface="Wingdings" charset="2"/>
              <a:buChar char="ü"/>
            </a:pPr>
            <a:r>
              <a:rPr lang="en-US" sz="2900" b="1" dirty="0"/>
              <a:t>A</a:t>
            </a:r>
            <a:r>
              <a:rPr lang="en-US" sz="2900" b="1" dirty="0" smtClean="0"/>
              <a:t>cademic </a:t>
            </a:r>
            <a:r>
              <a:rPr lang="en-US" sz="2900" b="1" dirty="0"/>
              <a:t>D</a:t>
            </a:r>
            <a:r>
              <a:rPr lang="en-US" sz="2900" b="1" dirty="0" smtClean="0"/>
              <a:t>isciplines </a:t>
            </a:r>
          </a:p>
          <a:p>
            <a:pPr marL="685800" indent="-685800" algn="l">
              <a:spcBef>
                <a:spcPts val="0"/>
              </a:spcBef>
              <a:buClr>
                <a:srgbClr val="0000FF"/>
              </a:buClr>
              <a:buFont typeface="Wingdings" charset="2"/>
              <a:buChar char="ü"/>
            </a:pPr>
            <a:r>
              <a:rPr lang="en-US" sz="2900" b="1" dirty="0"/>
              <a:t>S</a:t>
            </a:r>
            <a:r>
              <a:rPr lang="en-US" sz="2900" b="1" dirty="0" smtClean="0"/>
              <a:t>ocial Relations</a:t>
            </a:r>
          </a:p>
          <a:p>
            <a:pPr algn="l">
              <a:spcBef>
                <a:spcPts val="0"/>
              </a:spcBef>
              <a:buClr>
                <a:srgbClr val="0000FF"/>
              </a:buClr>
            </a:pPr>
            <a:endParaRPr lang="en-US" sz="2900" b="1" dirty="0" smtClean="0">
              <a:solidFill>
                <a:srgbClr val="0000FF"/>
              </a:solidFill>
            </a:endParaRPr>
          </a:p>
          <a:p>
            <a:pPr marL="457200" indent="-457200" algn="l">
              <a:spcBef>
                <a:spcPts val="0"/>
              </a:spcBef>
              <a:buClr>
                <a:srgbClr val="0000FF"/>
              </a:buClr>
              <a:buFont typeface="Arial"/>
              <a:buChar char="•"/>
            </a:pPr>
            <a:r>
              <a:rPr lang="en-US" sz="2900" b="1" dirty="0" smtClean="0">
                <a:solidFill>
                  <a:srgbClr val="0000FF"/>
                </a:solidFill>
              </a:rPr>
              <a:t>Postgenderism / Post Binary / Gender Fluidity</a:t>
            </a:r>
          </a:p>
          <a:p>
            <a:pPr algn="l">
              <a:spcBef>
                <a:spcPts val="0"/>
              </a:spcBef>
              <a:buClr>
                <a:srgbClr val="FF66FF"/>
              </a:buClr>
            </a:pPr>
            <a:r>
              <a:rPr lang="en-US" sz="2900" b="1" dirty="0" smtClean="0"/>
              <a:t/>
            </a:r>
            <a:br>
              <a:rPr lang="en-US" sz="2900" b="1" dirty="0" smtClean="0"/>
            </a:br>
            <a:r>
              <a:rPr lang="en-US" sz="2900" b="1" dirty="0" smtClean="0"/>
              <a:t>Eliminating / moving </a:t>
            </a:r>
            <a:r>
              <a:rPr lang="en-US" sz="2900" b="1" dirty="0"/>
              <a:t>beyond gendered </a:t>
            </a:r>
            <a:r>
              <a:rPr lang="en-US" sz="2900" b="1" dirty="0" smtClean="0"/>
              <a:t>identities / roles / signifiers.</a:t>
            </a:r>
            <a:endParaRPr lang="en-GB" sz="2900" b="1" dirty="0">
              <a:solidFill>
                <a:srgbClr val="0000FF"/>
              </a:solidFill>
            </a:endParaRPr>
          </a:p>
          <a:p>
            <a:endParaRPr lang="en-US" dirty="0"/>
          </a:p>
        </p:txBody>
      </p:sp>
      <p:sp>
        <p:nvSpPr>
          <p:cNvPr id="3" name="Content Placeholder 2"/>
          <p:cNvSpPr>
            <a:spLocks noGrp="1"/>
          </p:cNvSpPr>
          <p:nvPr>
            <p:ph type="subTitle" idx="1"/>
          </p:nvPr>
        </p:nvSpPr>
        <p:spPr/>
        <p:txBody>
          <a:bodyPr>
            <a:normAutofit/>
          </a:bodyPr>
          <a:lstStyle/>
          <a:p>
            <a:r>
              <a:rPr lang="en-US" b="1" dirty="0"/>
              <a:t> </a:t>
            </a:r>
            <a:endParaRPr lang="en-GB" dirty="0"/>
          </a:p>
          <a:p>
            <a:endParaRPr lang="en-US" dirty="0"/>
          </a:p>
        </p:txBody>
      </p:sp>
      <p:sp>
        <p:nvSpPr>
          <p:cNvPr id="2" name="Title 1"/>
          <p:cNvSpPr>
            <a:spLocks noGrp="1"/>
          </p:cNvSpPr>
          <p:nvPr>
            <p:ph type="title" idx="4294967295"/>
          </p:nvPr>
        </p:nvSpPr>
        <p:spPr>
          <a:xfrm>
            <a:off x="0" y="226136"/>
            <a:ext cx="8840918" cy="1043794"/>
          </a:xfrm>
          <a:prstGeom prst="rect">
            <a:avLst/>
          </a:prstGeom>
        </p:spPr>
        <p:txBody>
          <a:bodyPr>
            <a:noAutofit/>
          </a:bodyPr>
          <a:lstStyle/>
          <a:p>
            <a:pPr algn="ctr"/>
            <a:r>
              <a:rPr lang="en-US" sz="3200" b="1" dirty="0" smtClean="0">
                <a:solidFill>
                  <a:schemeClr val="bg1"/>
                </a:solidFill>
              </a:rPr>
              <a:t>Gender: </a:t>
            </a:r>
            <a:br>
              <a:rPr lang="en-US" sz="3200" b="1" dirty="0" smtClean="0">
                <a:solidFill>
                  <a:schemeClr val="bg1"/>
                </a:solidFill>
              </a:rPr>
            </a:br>
            <a:r>
              <a:rPr lang="en-US" sz="3200" b="1" dirty="0" smtClean="0">
                <a:solidFill>
                  <a:schemeClr val="bg1"/>
                </a:solidFill>
              </a:rPr>
              <a:t>More than a Demographic Variable</a:t>
            </a:r>
            <a:endParaRPr lang="en-US" sz="3200" dirty="0">
              <a:solidFill>
                <a:schemeClr val="bg1"/>
              </a:solidFill>
            </a:endParaRPr>
          </a:p>
        </p:txBody>
      </p:sp>
      <p:sp>
        <p:nvSpPr>
          <p:cNvPr id="5" name="Picture Placeholder 4"/>
          <p:cNvSpPr>
            <a:spLocks noGrp="1"/>
          </p:cNvSpPr>
          <p:nvPr>
            <p:ph type="pic" sz="quarter" idx="10"/>
          </p:nvPr>
        </p:nvSpPr>
        <p:spPr/>
      </p:sp>
      <p:pic>
        <p:nvPicPr>
          <p:cNvPr id="9" name="Picture 8"/>
          <p:cNvPicPr/>
          <p:nvPr/>
        </p:nvPicPr>
        <p:blipFill>
          <a:blip r:embed="rId2" cstate="email">
            <a:extLst>
              <a:ext uri="{28A0092B-C50C-407E-A947-70E740481C1C}">
                <a14:useLocalDpi xmlns:a14="http://schemas.microsoft.com/office/drawing/2010/main"/>
              </a:ext>
            </a:extLst>
          </a:blip>
          <a:srcRect/>
          <a:stretch>
            <a:fillRect/>
          </a:stretch>
        </p:blipFill>
        <p:spPr bwMode="auto">
          <a:xfrm>
            <a:off x="121775" y="1443789"/>
            <a:ext cx="4436090" cy="5414211"/>
          </a:xfrm>
          <a:prstGeom prst="rect">
            <a:avLst/>
          </a:prstGeom>
          <a:noFill/>
          <a:ln>
            <a:noFill/>
          </a:ln>
        </p:spPr>
      </p:pic>
    </p:spTree>
    <p:extLst>
      <p:ext uri="{BB962C8B-B14F-4D97-AF65-F5344CB8AC3E}">
        <p14:creationId xmlns:p14="http://schemas.microsoft.com/office/powerpoint/2010/main" val="34181290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strips(downLeft)">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strips(downLeft)">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strips(downLeft)">
                                      <p:cBhvr>
                                        <p:cTn id="27" dur="500"/>
                                        <p:tgtEl>
                                          <p:spTgt spid="4">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8" end="8"/>
                                            </p:txEl>
                                          </p:spTgt>
                                        </p:tgtEl>
                                        <p:attrNameLst>
                                          <p:attrName>style.visibility</p:attrName>
                                        </p:attrNameLst>
                                      </p:cBhvr>
                                      <p:to>
                                        <p:strVal val="visible"/>
                                      </p:to>
                                    </p:set>
                                    <p:animEffect transition="in" filter="strips(downLeft)">
                                      <p:cBhvr>
                                        <p:cTn id="32" dur="500"/>
                                        <p:tgtEl>
                                          <p:spTgt spid="4">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Effect transition="in" filter="strips(downLeft)">
                                      <p:cBhvr>
                                        <p:cTn id="37" dur="500"/>
                                        <p:tgtEl>
                                          <p:spTgt spid="4">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11" end="11"/>
                                            </p:txEl>
                                          </p:spTgt>
                                        </p:tgtEl>
                                        <p:attrNameLst>
                                          <p:attrName>style.visibility</p:attrName>
                                        </p:attrNameLst>
                                      </p:cBhvr>
                                      <p:to>
                                        <p:strVal val="visible"/>
                                      </p:to>
                                    </p:set>
                                    <p:animEffect transition="in" filter="strips(downLeft)">
                                      <p:cBhvr>
                                        <p:cTn id="42" dur="500"/>
                                        <p:tgtEl>
                                          <p:spTgt spid="4">
                                            <p:txEl>
                                              <p:pRg st="11" end="1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13" end="13"/>
                                            </p:txEl>
                                          </p:spTgt>
                                        </p:tgtEl>
                                        <p:attrNameLst>
                                          <p:attrName>style.visibility</p:attrName>
                                        </p:attrNameLst>
                                      </p:cBhvr>
                                      <p:to>
                                        <p:strVal val="visible"/>
                                      </p:to>
                                    </p:set>
                                    <p:animEffect transition="in" filter="strips(downLeft)">
                                      <p:cBhvr>
                                        <p:cTn id="47" dur="500"/>
                                        <p:tgtEl>
                                          <p:spTgt spid="4">
                                            <p:txEl>
                                              <p:pRg st="13" end="1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14" end="14"/>
                                            </p:txEl>
                                          </p:spTgt>
                                        </p:tgtEl>
                                        <p:attrNameLst>
                                          <p:attrName>style.visibility</p:attrName>
                                        </p:attrNameLst>
                                      </p:cBhvr>
                                      <p:to>
                                        <p:strVal val="visible"/>
                                      </p:to>
                                    </p:set>
                                    <p:animEffect transition="in" filter="strips(downLeft)">
                                      <p:cBhvr>
                                        <p:cTn id="52" dur="500"/>
                                        <p:tgtEl>
                                          <p:spTgt spid="4">
                                            <p:txEl>
                                              <p:pRg st="14" end="1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15" end="15"/>
                                            </p:txEl>
                                          </p:spTgt>
                                        </p:tgtEl>
                                        <p:attrNameLst>
                                          <p:attrName>style.visibility</p:attrName>
                                        </p:attrNameLst>
                                      </p:cBhvr>
                                      <p:to>
                                        <p:strVal val="visible"/>
                                      </p:to>
                                    </p:set>
                                    <p:animEffect transition="in" filter="strips(downLeft)">
                                      <p:cBhvr>
                                        <p:cTn id="57" dur="500"/>
                                        <p:tgtEl>
                                          <p:spTgt spid="4">
                                            <p:txEl>
                                              <p:pRg st="15" end="1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4">
                                            <p:txEl>
                                              <p:pRg st="17" end="17"/>
                                            </p:txEl>
                                          </p:spTgt>
                                        </p:tgtEl>
                                        <p:attrNameLst>
                                          <p:attrName>style.visibility</p:attrName>
                                        </p:attrNameLst>
                                      </p:cBhvr>
                                      <p:to>
                                        <p:strVal val="visible"/>
                                      </p:to>
                                    </p:set>
                                    <p:animEffect transition="in" filter="strips(downLeft)">
                                      <p:cBhvr>
                                        <p:cTn id="62" dur="500"/>
                                        <p:tgtEl>
                                          <p:spTgt spid="4">
                                            <p:txEl>
                                              <p:pRg st="17" end="17"/>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4">
                                            <p:txEl>
                                              <p:pRg st="18" end="18"/>
                                            </p:txEl>
                                          </p:spTgt>
                                        </p:tgtEl>
                                        <p:attrNameLst>
                                          <p:attrName>style.visibility</p:attrName>
                                        </p:attrNameLst>
                                      </p:cBhvr>
                                      <p:to>
                                        <p:strVal val="visible"/>
                                      </p:to>
                                    </p:set>
                                    <p:animEffect transition="in" filter="strips(downLeft)">
                                      <p:cBhvr>
                                        <p:cTn id="67" dur="500"/>
                                        <p:tgtEl>
                                          <p:spTgt spid="4">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subTitle" idx="1"/>
          </p:nvPr>
        </p:nvSpPr>
        <p:spPr>
          <a:xfrm>
            <a:off x="476827" y="634031"/>
            <a:ext cx="4423941" cy="3847579"/>
          </a:xfrm>
          <a:prstGeom prst="rect">
            <a:avLst/>
          </a:prstGeom>
        </p:spPr>
        <p:txBody>
          <a:bodyPr/>
          <a:lstStyle/>
          <a:p>
            <a:pPr algn="l"/>
            <a:r>
              <a:rPr lang="en-US" sz="2000" b="1" dirty="0">
                <a:solidFill>
                  <a:srgbClr val="0000FF"/>
                </a:solidFill>
              </a:rPr>
              <a:t>Neoliberalism is not</a:t>
            </a:r>
            <a:r>
              <a:rPr lang="en-US" sz="2000" b="1" dirty="0" smtClean="0">
                <a:solidFill>
                  <a:srgbClr val="0000FF"/>
                </a:solidFill>
              </a:rPr>
              <a:t>…</a:t>
            </a:r>
            <a:endParaRPr lang="en-US" sz="2000" b="1" dirty="0">
              <a:solidFill>
                <a:srgbClr val="0000FF"/>
              </a:solidFill>
            </a:endParaRPr>
          </a:p>
          <a:p>
            <a:pPr marL="342900" indent="-342900" algn="l">
              <a:buClr>
                <a:srgbClr val="0000FF"/>
              </a:buClr>
              <a:buFont typeface="Arial"/>
              <a:buChar char="•"/>
            </a:pPr>
            <a:r>
              <a:rPr lang="en-US" sz="1600" b="1" dirty="0" smtClean="0"/>
              <a:t>An </a:t>
            </a:r>
            <a:r>
              <a:rPr lang="en-US" sz="1600" b="1" dirty="0"/>
              <a:t>external, material entity </a:t>
            </a:r>
          </a:p>
          <a:p>
            <a:pPr marL="342900" indent="-342900" algn="l">
              <a:buClr>
                <a:srgbClr val="0000FF"/>
              </a:buClr>
              <a:buFont typeface="Arial"/>
              <a:buChar char="•"/>
            </a:pPr>
            <a:r>
              <a:rPr lang="en-US" sz="1600" b="1" dirty="0"/>
              <a:t>A seamless monolithic apparatus </a:t>
            </a:r>
            <a:endParaRPr lang="en-US" sz="1600" b="1" dirty="0" smtClean="0"/>
          </a:p>
          <a:p>
            <a:pPr marL="342900" indent="-342900" algn="l">
              <a:buClr>
                <a:srgbClr val="0000FF"/>
              </a:buClr>
              <a:buFont typeface="Arial"/>
              <a:buChar char="•"/>
            </a:pPr>
            <a:r>
              <a:rPr lang="en-US" sz="1600" b="1" dirty="0" smtClean="0"/>
              <a:t>Easily </a:t>
            </a:r>
            <a:r>
              <a:rPr lang="en-US" sz="1600" b="1" dirty="0"/>
              <a:t>identified and resisted </a:t>
            </a:r>
            <a:endParaRPr lang="en-US" sz="1600" b="1" dirty="0" smtClean="0"/>
          </a:p>
          <a:p>
            <a:pPr marL="342900" indent="-342900" algn="l">
              <a:buClr>
                <a:srgbClr val="0000FF"/>
              </a:buClr>
              <a:buFont typeface="Arial"/>
              <a:buChar char="•"/>
            </a:pPr>
            <a:r>
              <a:rPr lang="en-US" sz="1600" b="1" dirty="0" smtClean="0"/>
              <a:t>Non</a:t>
            </a:r>
            <a:r>
              <a:rPr lang="en-US" sz="1600" b="1" dirty="0"/>
              <a:t>-human</a:t>
            </a:r>
          </a:p>
          <a:p>
            <a:pPr marL="342900" indent="-342900" algn="l">
              <a:buClr>
                <a:srgbClr val="0000FF"/>
              </a:buClr>
              <a:buFont typeface="Arial"/>
              <a:buChar char="•"/>
            </a:pPr>
            <a:r>
              <a:rPr lang="en-US" sz="1600" b="1" dirty="0"/>
              <a:t>Essentially </a:t>
            </a:r>
            <a:r>
              <a:rPr lang="en-US" sz="1600" b="1" dirty="0" smtClean="0"/>
              <a:t>male </a:t>
            </a:r>
          </a:p>
          <a:p>
            <a:pPr marL="342900" indent="-342900" algn="l">
              <a:buClr>
                <a:srgbClr val="0000FF"/>
              </a:buClr>
              <a:buFont typeface="Arial"/>
              <a:buChar char="•"/>
            </a:pPr>
            <a:r>
              <a:rPr lang="en-US" sz="1600" b="1" dirty="0" smtClean="0"/>
              <a:t>Just </a:t>
            </a:r>
            <a:r>
              <a:rPr lang="en-US" sz="1600" b="1" dirty="0"/>
              <a:t>about injury or </a:t>
            </a:r>
            <a:r>
              <a:rPr lang="en-US" sz="1600" b="1" dirty="0" smtClean="0"/>
              <a:t>subjectification</a:t>
            </a:r>
          </a:p>
          <a:p>
            <a:pPr marL="342900" indent="-342900" algn="l">
              <a:buClr>
                <a:srgbClr val="0000FF"/>
              </a:buClr>
              <a:buFont typeface="Arial"/>
              <a:buChar char="•"/>
            </a:pPr>
            <a:r>
              <a:rPr lang="en-US" sz="1600" b="1" dirty="0" smtClean="0"/>
              <a:t>Binary opposite of an </a:t>
            </a:r>
            <a:r>
              <a:rPr lang="en-US" sz="1600" b="1" dirty="0"/>
              <a:t>absent, pure ‘other</a:t>
            </a:r>
            <a:r>
              <a:rPr lang="en-US" sz="1600" b="1" dirty="0" smtClean="0"/>
              <a:t>’/ golden age?</a:t>
            </a:r>
            <a:endParaRPr lang="en-US" sz="1600" b="1" dirty="0"/>
          </a:p>
          <a:p>
            <a:pPr marL="342900" indent="-342900" algn="l">
              <a:buClr>
                <a:srgbClr val="0000FF"/>
              </a:buClr>
              <a:buFont typeface="Arial"/>
              <a:buChar char="•"/>
            </a:pPr>
            <a:endParaRPr lang="en-US" sz="2000" b="1" dirty="0"/>
          </a:p>
          <a:p>
            <a:endParaRPr lang="en-US" dirty="0"/>
          </a:p>
        </p:txBody>
      </p:sp>
      <p:sp>
        <p:nvSpPr>
          <p:cNvPr id="12" name="Text Placeholder 11"/>
          <p:cNvSpPr>
            <a:spLocks noGrp="1"/>
          </p:cNvSpPr>
          <p:nvPr>
            <p:ph type="body" sz="quarter" idx="4294967295"/>
          </p:nvPr>
        </p:nvSpPr>
        <p:spPr>
          <a:xfrm>
            <a:off x="4797606" y="264794"/>
            <a:ext cx="4076570" cy="4216816"/>
          </a:xfrm>
          <a:prstGeom prst="rect">
            <a:avLst/>
          </a:prstGeom>
        </p:spPr>
        <p:txBody>
          <a:bodyPr/>
          <a:lstStyle/>
          <a:p>
            <a:pPr marL="0" indent="0">
              <a:buNone/>
            </a:pPr>
            <a:r>
              <a:rPr lang="en-US" sz="2000" b="1" dirty="0" smtClean="0">
                <a:solidFill>
                  <a:srgbClr val="0000FF"/>
                </a:solidFill>
              </a:rPr>
              <a:t>Neoliberalism </a:t>
            </a:r>
            <a:r>
              <a:rPr lang="en-US" sz="2000" b="1" dirty="0">
                <a:solidFill>
                  <a:srgbClr val="0000FF"/>
                </a:solidFill>
              </a:rPr>
              <a:t>is</a:t>
            </a:r>
            <a:r>
              <a:rPr lang="en-US" sz="2000" b="1" dirty="0" smtClean="0">
                <a:solidFill>
                  <a:srgbClr val="0000FF"/>
                </a:solidFill>
              </a:rPr>
              <a:t>…</a:t>
            </a:r>
            <a:endParaRPr lang="en-US" sz="2000" b="1" dirty="0">
              <a:solidFill>
                <a:srgbClr val="0000FF"/>
              </a:solidFill>
            </a:endParaRPr>
          </a:p>
          <a:p>
            <a:pPr>
              <a:buClr>
                <a:srgbClr val="0000FF"/>
              </a:buClr>
              <a:buFont typeface="Arial"/>
              <a:buChar char="•"/>
            </a:pPr>
            <a:r>
              <a:rPr lang="en-US" sz="1400" b="1" dirty="0" smtClean="0">
                <a:solidFill>
                  <a:srgbClr val="FFFFFF"/>
                </a:solidFill>
              </a:rPr>
              <a:t>Normative order of reason</a:t>
            </a:r>
          </a:p>
          <a:p>
            <a:pPr>
              <a:buClr>
                <a:srgbClr val="0000FF"/>
              </a:buClr>
              <a:buFont typeface="Arial"/>
              <a:buChar char="•"/>
            </a:pPr>
            <a:r>
              <a:rPr lang="en-US" sz="1400" b="1" dirty="0" smtClean="0">
                <a:solidFill>
                  <a:srgbClr val="FFFFFF"/>
                </a:solidFill>
              </a:rPr>
              <a:t>F</a:t>
            </a:r>
            <a:r>
              <a:rPr lang="en-GB" sz="1400" b="1" dirty="0" smtClean="0">
                <a:solidFill>
                  <a:srgbClr val="FFFFFF"/>
                </a:solidFill>
              </a:rPr>
              <a:t>luid, capricious, stealthy </a:t>
            </a:r>
          </a:p>
          <a:p>
            <a:pPr>
              <a:buClr>
                <a:srgbClr val="0000FF"/>
              </a:buClr>
              <a:buFont typeface="Arial"/>
              <a:buChar char="•"/>
            </a:pPr>
            <a:r>
              <a:rPr lang="en-GB" sz="1400" b="1" dirty="0">
                <a:solidFill>
                  <a:srgbClr val="FFFFFF"/>
                </a:solidFill>
              </a:rPr>
              <a:t>M</a:t>
            </a:r>
            <a:r>
              <a:rPr lang="en-GB" sz="1400" b="1" dirty="0" smtClean="0">
                <a:solidFill>
                  <a:srgbClr val="FFFFFF"/>
                </a:solidFill>
              </a:rPr>
              <a:t>arket fundamentalism</a:t>
            </a:r>
          </a:p>
          <a:p>
            <a:pPr>
              <a:buClr>
                <a:srgbClr val="0000FF"/>
              </a:buClr>
              <a:buFont typeface="Arial"/>
              <a:buChar char="•"/>
            </a:pPr>
            <a:r>
              <a:rPr lang="de-DE" sz="1400" b="1" dirty="0" smtClean="0">
                <a:solidFill>
                  <a:srgbClr val="FFFFFF"/>
                </a:solidFill>
              </a:rPr>
              <a:t>Harnessing desires/ aspirations </a:t>
            </a:r>
            <a:r>
              <a:rPr lang="de-DE" sz="1400" b="1" dirty="0">
                <a:solidFill>
                  <a:srgbClr val="FFFFFF"/>
                </a:solidFill>
              </a:rPr>
              <a:t>to the needs of the economy</a:t>
            </a:r>
            <a:r>
              <a:rPr lang="en-GB" sz="1400" b="1" dirty="0">
                <a:solidFill>
                  <a:srgbClr val="FFFFFF"/>
                </a:solidFill>
              </a:rPr>
              <a:t> </a:t>
            </a:r>
            <a:endParaRPr lang="en-US" sz="1400" b="1" dirty="0">
              <a:solidFill>
                <a:srgbClr val="FFFFFF"/>
              </a:solidFill>
            </a:endParaRPr>
          </a:p>
          <a:p>
            <a:pPr>
              <a:buClr>
                <a:srgbClr val="0000FF"/>
              </a:buClr>
              <a:buFont typeface="Arial"/>
              <a:buChar char="•"/>
            </a:pPr>
            <a:r>
              <a:rPr lang="en-US" sz="1400" b="1" dirty="0" smtClean="0">
                <a:solidFill>
                  <a:srgbClr val="FFFFFF"/>
                </a:solidFill>
              </a:rPr>
              <a:t>Absorbed </a:t>
            </a:r>
            <a:r>
              <a:rPr lang="en-US" sz="1400" b="1" dirty="0">
                <a:solidFill>
                  <a:srgbClr val="FFFFFF"/>
                </a:solidFill>
              </a:rPr>
              <a:t>into professional </a:t>
            </a:r>
            <a:r>
              <a:rPr lang="en-US" sz="1400" b="1" dirty="0" smtClean="0">
                <a:solidFill>
                  <a:srgbClr val="FFFFFF"/>
                </a:solidFill>
              </a:rPr>
              <a:t>identities</a:t>
            </a:r>
          </a:p>
          <a:p>
            <a:pPr>
              <a:buClr>
                <a:srgbClr val="0000FF"/>
              </a:buClr>
              <a:buFont typeface="Arial"/>
              <a:buChar char="•"/>
            </a:pPr>
            <a:r>
              <a:rPr lang="en-US" sz="1400" b="1" dirty="0" smtClean="0">
                <a:solidFill>
                  <a:srgbClr val="FFFFFF"/>
                </a:solidFill>
              </a:rPr>
              <a:t>A policy </a:t>
            </a:r>
            <a:r>
              <a:rPr lang="en-US" sz="1400" b="1" dirty="0">
                <a:solidFill>
                  <a:srgbClr val="FFFFFF"/>
                </a:solidFill>
              </a:rPr>
              <a:t>and affective </a:t>
            </a:r>
            <a:r>
              <a:rPr lang="en-US" sz="1400" b="1" dirty="0" smtClean="0">
                <a:solidFill>
                  <a:srgbClr val="FFFFFF"/>
                </a:solidFill>
              </a:rPr>
              <a:t>installation</a:t>
            </a:r>
            <a:endParaRPr lang="en-US" sz="1400" b="1" dirty="0">
              <a:solidFill>
                <a:srgbClr val="FFFFFF"/>
              </a:solidFill>
            </a:endParaRPr>
          </a:p>
          <a:p>
            <a:pPr>
              <a:buClr>
                <a:srgbClr val="0000FF"/>
              </a:buClr>
              <a:buFont typeface="Arial"/>
              <a:buChar char="•"/>
            </a:pPr>
            <a:r>
              <a:rPr lang="en-GB" sz="1400" b="1" dirty="0" smtClean="0">
                <a:solidFill>
                  <a:srgbClr val="FFFFFF"/>
                </a:solidFill>
              </a:rPr>
              <a:t>Disarticulating structural inequalities</a:t>
            </a:r>
          </a:p>
          <a:p>
            <a:pPr>
              <a:buClr>
                <a:srgbClr val="0000FF"/>
              </a:buClr>
              <a:buFont typeface="Arial"/>
              <a:buChar char="•"/>
            </a:pPr>
            <a:r>
              <a:rPr lang="en-GB" sz="1400" b="1" dirty="0" smtClean="0">
                <a:solidFill>
                  <a:srgbClr val="FFFFFF"/>
                </a:solidFill>
              </a:rPr>
              <a:t>Promoting competitive individualism </a:t>
            </a:r>
          </a:p>
          <a:p>
            <a:pPr>
              <a:buClr>
                <a:srgbClr val="0000FF"/>
              </a:buClr>
              <a:buFont typeface="Arial"/>
              <a:buChar char="•"/>
            </a:pPr>
            <a:r>
              <a:rPr lang="en-US" sz="1400" b="1" dirty="0" smtClean="0">
                <a:solidFill>
                  <a:schemeClr val="bg1"/>
                </a:solidFill>
              </a:rPr>
              <a:t>Beneficial </a:t>
            </a:r>
            <a:r>
              <a:rPr lang="en-US" sz="1400" b="1" dirty="0">
                <a:solidFill>
                  <a:schemeClr val="bg1"/>
                </a:solidFill>
              </a:rPr>
              <a:t>for those who comply with the performance indicators. </a:t>
            </a:r>
            <a:endParaRPr lang="en-US" sz="1400" b="1" dirty="0" smtClean="0">
              <a:solidFill>
                <a:srgbClr val="FFFFFF"/>
              </a:solidFill>
            </a:endParaRPr>
          </a:p>
          <a:p>
            <a:pPr>
              <a:buClr>
                <a:srgbClr val="0000FF"/>
              </a:buClr>
              <a:buFont typeface="Arial"/>
              <a:buChar char="•"/>
            </a:pPr>
            <a:r>
              <a:rPr lang="en-GB" sz="1400" b="1" dirty="0" smtClean="0">
                <a:solidFill>
                  <a:srgbClr val="FFFFFF"/>
                </a:solidFill>
              </a:rPr>
              <a:t>Valuing </a:t>
            </a:r>
            <a:r>
              <a:rPr lang="en-GB" sz="1400" b="1" dirty="0">
                <a:solidFill>
                  <a:srgbClr val="FFFFFF"/>
                </a:solidFill>
              </a:rPr>
              <a:t>and rewarding the areas and activities in which </a:t>
            </a:r>
            <a:r>
              <a:rPr lang="en-GB" sz="1400" b="1" dirty="0" smtClean="0">
                <a:solidFill>
                  <a:srgbClr val="FFFFFF"/>
                </a:solidFill>
              </a:rPr>
              <a:t>elite groups have </a:t>
            </a:r>
            <a:r>
              <a:rPr lang="en-GB" sz="1400" b="1" dirty="0">
                <a:solidFill>
                  <a:srgbClr val="FFFFFF"/>
                </a:solidFill>
              </a:rPr>
              <a:t>traditionally </a:t>
            </a:r>
            <a:r>
              <a:rPr lang="en-GB" sz="1400" b="1" dirty="0" smtClean="0">
                <a:solidFill>
                  <a:srgbClr val="FFFFFF"/>
                </a:solidFill>
              </a:rPr>
              <a:t>succeeded.</a:t>
            </a:r>
            <a:endParaRPr lang="en-US" sz="1400" b="1" dirty="0">
              <a:solidFill>
                <a:srgbClr val="FFFFFF"/>
              </a:solidFill>
            </a:endParaRPr>
          </a:p>
          <a:p>
            <a:pPr>
              <a:buFont typeface="Arial"/>
              <a:buChar char="•"/>
            </a:pPr>
            <a:endParaRPr lang="en-US" sz="1400" b="1"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9958" y="4810944"/>
            <a:ext cx="8877042" cy="2047056"/>
          </a:xfrm>
          <a:prstGeom prst="rect">
            <a:avLst/>
          </a:prstGeom>
        </p:spPr>
      </p:pic>
    </p:spTree>
    <p:extLst>
      <p:ext uri="{BB962C8B-B14F-4D97-AF65-F5344CB8AC3E}">
        <p14:creationId xmlns:p14="http://schemas.microsoft.com/office/powerpoint/2010/main" val="22462489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dissolv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dissolv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dissolv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dissolve">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dissolve">
                                      <p:cBhvr>
                                        <p:cTn id="27" dur="500"/>
                                        <p:tgtEl>
                                          <p:spTgt spid="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Effect transition="in" filter="dissolve">
                                      <p:cBhvr>
                                        <p:cTn id="32" dur="500"/>
                                        <p:tgtEl>
                                          <p:spTgt spid="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1">
                                            <p:txEl>
                                              <p:pRg st="6" end="6"/>
                                            </p:txEl>
                                          </p:spTgt>
                                        </p:tgtEl>
                                        <p:attrNameLst>
                                          <p:attrName>style.visibility</p:attrName>
                                        </p:attrNameLst>
                                      </p:cBhvr>
                                      <p:to>
                                        <p:strVal val="visible"/>
                                      </p:to>
                                    </p:set>
                                    <p:animEffect transition="in" filter="dissolve">
                                      <p:cBhvr>
                                        <p:cTn id="37" dur="500"/>
                                        <p:tgtEl>
                                          <p:spTgt spid="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1">
                                            <p:txEl>
                                              <p:pRg st="7" end="7"/>
                                            </p:txEl>
                                          </p:spTgt>
                                        </p:tgtEl>
                                        <p:attrNameLst>
                                          <p:attrName>style.visibility</p:attrName>
                                        </p:attrNameLst>
                                      </p:cBhvr>
                                      <p:to>
                                        <p:strVal val="visible"/>
                                      </p:to>
                                    </p:set>
                                    <p:animEffect transition="in" filter="dissolve">
                                      <p:cBhvr>
                                        <p:cTn id="42" dur="500"/>
                                        <p:tgtEl>
                                          <p:spTgt spid="1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12">
                                            <p:txEl>
                                              <p:pRg st="1" end="1"/>
                                            </p:txEl>
                                          </p:spTgt>
                                        </p:tgtEl>
                                        <p:attrNameLst>
                                          <p:attrName>style.visibility</p:attrName>
                                        </p:attrNameLst>
                                      </p:cBhvr>
                                      <p:to>
                                        <p:strVal val="visible"/>
                                      </p:to>
                                    </p:set>
                                    <p:animEffect transition="in" filter="dissolve">
                                      <p:cBhvr>
                                        <p:cTn id="47" dur="500"/>
                                        <p:tgtEl>
                                          <p:spTgt spid="12">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12">
                                            <p:txEl>
                                              <p:pRg st="2" end="2"/>
                                            </p:txEl>
                                          </p:spTgt>
                                        </p:tgtEl>
                                        <p:attrNameLst>
                                          <p:attrName>style.visibility</p:attrName>
                                        </p:attrNameLst>
                                      </p:cBhvr>
                                      <p:to>
                                        <p:strVal val="visible"/>
                                      </p:to>
                                    </p:set>
                                    <p:animEffect transition="in" filter="dissolve">
                                      <p:cBhvr>
                                        <p:cTn id="52" dur="500"/>
                                        <p:tgtEl>
                                          <p:spTgt spid="12">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12">
                                            <p:txEl>
                                              <p:pRg st="3" end="3"/>
                                            </p:txEl>
                                          </p:spTgt>
                                        </p:tgtEl>
                                        <p:attrNameLst>
                                          <p:attrName>style.visibility</p:attrName>
                                        </p:attrNameLst>
                                      </p:cBhvr>
                                      <p:to>
                                        <p:strVal val="visible"/>
                                      </p:to>
                                    </p:set>
                                    <p:animEffect transition="in" filter="dissolve">
                                      <p:cBhvr>
                                        <p:cTn id="57" dur="500"/>
                                        <p:tgtEl>
                                          <p:spTgt spid="12">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12">
                                            <p:txEl>
                                              <p:pRg st="4" end="4"/>
                                            </p:txEl>
                                          </p:spTgt>
                                        </p:tgtEl>
                                        <p:attrNameLst>
                                          <p:attrName>style.visibility</p:attrName>
                                        </p:attrNameLst>
                                      </p:cBhvr>
                                      <p:to>
                                        <p:strVal val="visible"/>
                                      </p:to>
                                    </p:set>
                                    <p:animEffect transition="in" filter="dissolve">
                                      <p:cBhvr>
                                        <p:cTn id="62" dur="500"/>
                                        <p:tgtEl>
                                          <p:spTgt spid="12">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12">
                                            <p:txEl>
                                              <p:pRg st="5" end="5"/>
                                            </p:txEl>
                                          </p:spTgt>
                                        </p:tgtEl>
                                        <p:attrNameLst>
                                          <p:attrName>style.visibility</p:attrName>
                                        </p:attrNameLst>
                                      </p:cBhvr>
                                      <p:to>
                                        <p:strVal val="visible"/>
                                      </p:to>
                                    </p:set>
                                    <p:animEffect transition="in" filter="dissolve">
                                      <p:cBhvr>
                                        <p:cTn id="67" dur="500"/>
                                        <p:tgtEl>
                                          <p:spTgt spid="12">
                                            <p:txEl>
                                              <p:pRg st="5" end="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nodeType="clickEffect">
                                  <p:stCondLst>
                                    <p:cond delay="0"/>
                                  </p:stCondLst>
                                  <p:childTnLst>
                                    <p:set>
                                      <p:cBhvr>
                                        <p:cTn id="71" dur="1" fill="hold">
                                          <p:stCondLst>
                                            <p:cond delay="0"/>
                                          </p:stCondLst>
                                        </p:cTn>
                                        <p:tgtEl>
                                          <p:spTgt spid="12">
                                            <p:txEl>
                                              <p:pRg st="6" end="6"/>
                                            </p:txEl>
                                          </p:spTgt>
                                        </p:tgtEl>
                                        <p:attrNameLst>
                                          <p:attrName>style.visibility</p:attrName>
                                        </p:attrNameLst>
                                      </p:cBhvr>
                                      <p:to>
                                        <p:strVal val="visible"/>
                                      </p:to>
                                    </p:set>
                                    <p:animEffect transition="in" filter="dissolve">
                                      <p:cBhvr>
                                        <p:cTn id="72" dur="500"/>
                                        <p:tgtEl>
                                          <p:spTgt spid="12">
                                            <p:txEl>
                                              <p:pRg st="6" end="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nodeType="clickEffect">
                                  <p:stCondLst>
                                    <p:cond delay="0"/>
                                  </p:stCondLst>
                                  <p:childTnLst>
                                    <p:set>
                                      <p:cBhvr>
                                        <p:cTn id="76" dur="1" fill="hold">
                                          <p:stCondLst>
                                            <p:cond delay="0"/>
                                          </p:stCondLst>
                                        </p:cTn>
                                        <p:tgtEl>
                                          <p:spTgt spid="12">
                                            <p:txEl>
                                              <p:pRg st="7" end="7"/>
                                            </p:txEl>
                                          </p:spTgt>
                                        </p:tgtEl>
                                        <p:attrNameLst>
                                          <p:attrName>style.visibility</p:attrName>
                                        </p:attrNameLst>
                                      </p:cBhvr>
                                      <p:to>
                                        <p:strVal val="visible"/>
                                      </p:to>
                                    </p:set>
                                    <p:animEffect transition="in" filter="dissolve">
                                      <p:cBhvr>
                                        <p:cTn id="77" dur="500"/>
                                        <p:tgtEl>
                                          <p:spTgt spid="12">
                                            <p:txEl>
                                              <p:pRg st="7" end="7"/>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nodeType="clickEffect">
                                  <p:stCondLst>
                                    <p:cond delay="0"/>
                                  </p:stCondLst>
                                  <p:childTnLst>
                                    <p:set>
                                      <p:cBhvr>
                                        <p:cTn id="81" dur="1" fill="hold">
                                          <p:stCondLst>
                                            <p:cond delay="0"/>
                                          </p:stCondLst>
                                        </p:cTn>
                                        <p:tgtEl>
                                          <p:spTgt spid="12">
                                            <p:txEl>
                                              <p:pRg st="8" end="8"/>
                                            </p:txEl>
                                          </p:spTgt>
                                        </p:tgtEl>
                                        <p:attrNameLst>
                                          <p:attrName>style.visibility</p:attrName>
                                        </p:attrNameLst>
                                      </p:cBhvr>
                                      <p:to>
                                        <p:strVal val="visible"/>
                                      </p:to>
                                    </p:set>
                                    <p:animEffect transition="in" filter="dissolve">
                                      <p:cBhvr>
                                        <p:cTn id="82" dur="500"/>
                                        <p:tgtEl>
                                          <p:spTgt spid="12">
                                            <p:txEl>
                                              <p:pRg st="8" end="8"/>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nodeType="clickEffect">
                                  <p:stCondLst>
                                    <p:cond delay="0"/>
                                  </p:stCondLst>
                                  <p:childTnLst>
                                    <p:set>
                                      <p:cBhvr>
                                        <p:cTn id="86" dur="1" fill="hold">
                                          <p:stCondLst>
                                            <p:cond delay="0"/>
                                          </p:stCondLst>
                                        </p:cTn>
                                        <p:tgtEl>
                                          <p:spTgt spid="12">
                                            <p:txEl>
                                              <p:pRg st="9" end="9"/>
                                            </p:txEl>
                                          </p:spTgt>
                                        </p:tgtEl>
                                        <p:attrNameLst>
                                          <p:attrName>style.visibility</p:attrName>
                                        </p:attrNameLst>
                                      </p:cBhvr>
                                      <p:to>
                                        <p:strVal val="visible"/>
                                      </p:to>
                                    </p:set>
                                    <p:animEffect transition="in" filter="dissolve">
                                      <p:cBhvr>
                                        <p:cTn id="87" dur="500"/>
                                        <p:tgtEl>
                                          <p:spTgt spid="12">
                                            <p:txEl>
                                              <p:pRg st="9" end="9"/>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9" presetClass="entr" presetSubtype="0" fill="hold" nodeType="clickEffect">
                                  <p:stCondLst>
                                    <p:cond delay="0"/>
                                  </p:stCondLst>
                                  <p:childTnLst>
                                    <p:set>
                                      <p:cBhvr>
                                        <p:cTn id="91" dur="1" fill="hold">
                                          <p:stCondLst>
                                            <p:cond delay="0"/>
                                          </p:stCondLst>
                                        </p:cTn>
                                        <p:tgtEl>
                                          <p:spTgt spid="12">
                                            <p:txEl>
                                              <p:pRg st="10" end="10"/>
                                            </p:txEl>
                                          </p:spTgt>
                                        </p:tgtEl>
                                        <p:attrNameLst>
                                          <p:attrName>style.visibility</p:attrName>
                                        </p:attrNameLst>
                                      </p:cBhvr>
                                      <p:to>
                                        <p:strVal val="visible"/>
                                      </p:to>
                                    </p:set>
                                    <p:animEffect transition="in" filter="dissolve">
                                      <p:cBhvr>
                                        <p:cTn id="92" dur="500"/>
                                        <p:tgtEl>
                                          <p:spTgt spid="1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p:cNvSpPr>
            <a:spLocks noGrp="1"/>
          </p:cNvSpPr>
          <p:nvPr>
            <p:ph type="subTitle" idx="1"/>
          </p:nvPr>
        </p:nvSpPr>
        <p:spPr/>
        <p:txBody>
          <a:bodyPr>
            <a:normAutofit fontScale="55000" lnSpcReduction="20000"/>
          </a:bodyPr>
          <a:lstStyle/>
          <a:p>
            <a:r>
              <a:rPr lang="en-US" b="1" dirty="0"/>
              <a:t>Making Alternativity </a:t>
            </a:r>
            <a:r>
              <a:rPr lang="en-US" b="1" dirty="0" smtClean="0"/>
              <a:t>Imaginable:</a:t>
            </a:r>
          </a:p>
          <a:p>
            <a:r>
              <a:rPr lang="en-US" b="1" dirty="0" smtClean="0"/>
              <a:t>How Can We ….</a:t>
            </a:r>
            <a:endParaRPr lang="en-US" dirty="0"/>
          </a:p>
        </p:txBody>
      </p:sp>
      <p:pic>
        <p:nvPicPr>
          <p:cNvPr id="11" name="Content Placeholder 4" descr="IMG_1308.jpg"/>
          <p:cNvPicPr>
            <a:picLocks noChangeAspect="1"/>
          </p:cNvPicPr>
          <p:nvPr/>
        </p:nvPicPr>
        <p:blipFill rotWithShape="1">
          <a:blip r:embed="rId2" cstate="email">
            <a:extLst>
              <a:ext uri="{28A0092B-C50C-407E-A947-70E740481C1C}">
                <a14:useLocalDpi xmlns:a14="http://schemas.microsoft.com/office/drawing/2010/main"/>
              </a:ext>
            </a:extLst>
          </a:blip>
          <a:srcRect r="2647"/>
          <a:stretch/>
        </p:blipFill>
        <p:spPr>
          <a:xfrm>
            <a:off x="4643039" y="1416128"/>
            <a:ext cx="4411020" cy="5315758"/>
          </a:xfrm>
          <a:prstGeom prst="rect">
            <a:avLst/>
          </a:prstGeom>
        </p:spPr>
      </p:pic>
      <p:sp>
        <p:nvSpPr>
          <p:cNvPr id="6" name="Text Placeholder 2"/>
          <p:cNvSpPr>
            <a:spLocks noGrp="1"/>
          </p:cNvSpPr>
          <p:nvPr>
            <p:ph type="body" sz="quarter" idx="11"/>
          </p:nvPr>
        </p:nvSpPr>
        <p:spPr>
          <a:xfrm>
            <a:off x="188436" y="1416128"/>
            <a:ext cx="4278633" cy="4162248"/>
          </a:xfrm>
        </p:spPr>
        <p:txBody>
          <a:bodyPr>
            <a:noAutofit/>
          </a:bodyPr>
          <a:lstStyle/>
          <a:p>
            <a:pPr marL="285750" indent="-285750" algn="l">
              <a:buClr>
                <a:srgbClr val="0000FF"/>
              </a:buClr>
              <a:buFont typeface="Arial"/>
              <a:buChar char="•"/>
            </a:pPr>
            <a:r>
              <a:rPr lang="en-GB" sz="1800" b="1" dirty="0" smtClean="0">
                <a:solidFill>
                  <a:srgbClr val="0000FF"/>
                </a:solidFill>
              </a:rPr>
              <a:t>Trouble </a:t>
            </a:r>
            <a:r>
              <a:rPr lang="en-GB" sz="1800" b="1" dirty="0"/>
              <a:t>neoliberal realism </a:t>
            </a:r>
            <a:endParaRPr lang="en-GB" sz="1800" b="1" dirty="0" smtClean="0"/>
          </a:p>
          <a:p>
            <a:pPr marL="285750" indent="-285750" algn="l">
              <a:buClr>
                <a:srgbClr val="0000FF"/>
              </a:buClr>
              <a:buFont typeface="Arial"/>
              <a:buChar char="•"/>
            </a:pPr>
            <a:r>
              <a:rPr lang="en-GB" sz="1800" b="1" dirty="0" smtClean="0">
                <a:solidFill>
                  <a:srgbClr val="0000FF"/>
                </a:solidFill>
              </a:rPr>
              <a:t>Challenge </a:t>
            </a:r>
            <a:r>
              <a:rPr lang="en-GB" sz="1800" b="1" dirty="0" smtClean="0"/>
              <a:t>/ </a:t>
            </a:r>
            <a:r>
              <a:rPr lang="en-GB" sz="1800" b="1" dirty="0"/>
              <a:t>expose increasing socio-economic </a:t>
            </a:r>
            <a:r>
              <a:rPr lang="en-GB" sz="1800" b="1" dirty="0" smtClean="0"/>
              <a:t>inequalities / exclusions</a:t>
            </a:r>
          </a:p>
          <a:p>
            <a:pPr marL="285750" indent="-285750" algn="l">
              <a:buClr>
                <a:srgbClr val="0000FF"/>
              </a:buClr>
              <a:buFont typeface="Arial"/>
              <a:buChar char="•"/>
            </a:pPr>
            <a:r>
              <a:rPr lang="en-GB" sz="1800" b="1" dirty="0">
                <a:solidFill>
                  <a:srgbClr val="0000FF"/>
                </a:solidFill>
              </a:rPr>
              <a:t>Re-invigorate </a:t>
            </a:r>
            <a:r>
              <a:rPr lang="en-GB" sz="1800" b="1" dirty="0"/>
              <a:t>knowledge production as a creative site of </a:t>
            </a:r>
            <a:r>
              <a:rPr lang="en-GB" sz="1800" b="1" dirty="0" smtClean="0"/>
              <a:t>transformation</a:t>
            </a:r>
          </a:p>
          <a:p>
            <a:pPr marL="285750" indent="-285750" algn="l">
              <a:buClr>
                <a:srgbClr val="0000FF"/>
              </a:buClr>
              <a:buFont typeface="Arial"/>
              <a:buChar char="•"/>
            </a:pPr>
            <a:r>
              <a:rPr lang="en-GB" sz="1800" b="1" dirty="0">
                <a:solidFill>
                  <a:srgbClr val="0000FF"/>
                </a:solidFill>
              </a:rPr>
              <a:t>Identify</a:t>
            </a:r>
            <a:r>
              <a:rPr lang="en-GB" sz="1800" b="1" dirty="0"/>
              <a:t> new discursive </a:t>
            </a:r>
            <a:r>
              <a:rPr lang="en-GB" sz="1800" b="1" dirty="0" smtClean="0"/>
              <a:t>formations / </a:t>
            </a:r>
            <a:r>
              <a:rPr lang="en-GB" sz="1800" b="1" dirty="0"/>
              <a:t>lexicons for viewing </a:t>
            </a:r>
            <a:r>
              <a:rPr lang="en-GB" sz="1800" b="1" dirty="0" smtClean="0"/>
              <a:t>social and organisational worlds</a:t>
            </a:r>
          </a:p>
          <a:p>
            <a:pPr marL="285750" indent="-285750" algn="l">
              <a:buClr>
                <a:srgbClr val="0000FF"/>
              </a:buClr>
              <a:buFont typeface="Arial"/>
              <a:buChar char="•"/>
            </a:pPr>
            <a:r>
              <a:rPr lang="en-GB" sz="1800" b="1" dirty="0">
                <a:solidFill>
                  <a:srgbClr val="0000FF"/>
                </a:solidFill>
              </a:rPr>
              <a:t>Imagine</a:t>
            </a:r>
            <a:r>
              <a:rPr lang="en-GB" sz="1800" b="1" dirty="0"/>
              <a:t> and research the future of higher education that we want to </a:t>
            </a:r>
            <a:r>
              <a:rPr lang="en-GB" sz="1800" b="1" dirty="0" smtClean="0"/>
              <a:t>see.</a:t>
            </a:r>
          </a:p>
        </p:txBody>
      </p:sp>
    </p:spTree>
    <p:extLst>
      <p:ext uri="{BB962C8B-B14F-4D97-AF65-F5344CB8AC3E}">
        <p14:creationId xmlns:p14="http://schemas.microsoft.com/office/powerpoint/2010/main" val="15292788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strips(down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strips(down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strips(downLeft)">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strips(downLeft)">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strips(downLeft)">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p:txBody>
          <a:bodyPr/>
          <a:lstStyle/>
          <a:p>
            <a:r>
              <a:rPr lang="en-US" b="1" dirty="0" smtClean="0"/>
              <a:t>Follow Up?</a:t>
            </a:r>
            <a:endParaRPr lang="en-US" b="1" dirty="0"/>
          </a:p>
        </p:txBody>
      </p:sp>
      <p:pic>
        <p:nvPicPr>
          <p:cNvPr id="9" name="Picture Placeholder 8"/>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prstGeom prst="rect">
            <a:avLst/>
          </a:prstGeom>
        </p:spPr>
      </p:pic>
      <p:sp>
        <p:nvSpPr>
          <p:cNvPr id="5" name="Text Placeholder 2"/>
          <p:cNvSpPr txBox="1">
            <a:spLocks/>
          </p:cNvSpPr>
          <p:nvPr/>
        </p:nvSpPr>
        <p:spPr>
          <a:xfrm>
            <a:off x="4659581" y="1269858"/>
            <a:ext cx="4371993" cy="4366444"/>
          </a:xfrm>
          <a:prstGeom prst="rect">
            <a:avLst/>
          </a:prstGeom>
        </p:spPr>
        <p:txBody>
          <a:bodyPr anchor="ctr">
            <a:noAutofit/>
          </a:bodyPr>
          <a:lstStyle>
            <a:lvl1pPr marL="0" indent="0" algn="ctr" defTabSz="685800" rtl="0" eaLnBrk="1" latinLnBrk="0" hangingPunct="1">
              <a:lnSpc>
                <a:spcPct val="90000"/>
              </a:lnSpc>
              <a:spcBef>
                <a:spcPts val="750"/>
              </a:spcBef>
              <a:buFont typeface="Arial" panose="020B0604020202020204" pitchFamily="34" charset="0"/>
              <a:buNone/>
              <a:defRPr sz="1200" kern="1200" spc="0"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350" kern="1200">
                <a:solidFill>
                  <a:schemeClr val="bg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200" kern="1200">
                <a:solidFill>
                  <a:schemeClr val="bg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050" kern="1200">
                <a:solidFill>
                  <a:schemeClr val="bg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050" kern="1200">
                <a:solidFill>
                  <a:schemeClr val="bg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lgn="l">
              <a:buClr>
                <a:srgbClr val="0000FF"/>
              </a:buClr>
              <a:buFont typeface="Arial"/>
              <a:buChar char="•"/>
            </a:pPr>
            <a:endParaRPr lang="en-GB" sz="1600" b="1" dirty="0" smtClean="0">
              <a:solidFill>
                <a:srgbClr val="0000FF"/>
              </a:solidFill>
            </a:endParaRPr>
          </a:p>
          <a:p>
            <a:pPr marL="285750" indent="-285750" algn="l">
              <a:buClr>
                <a:srgbClr val="0000FF"/>
              </a:buClr>
              <a:buFont typeface="Arial"/>
              <a:buChar char="•"/>
            </a:pPr>
            <a:r>
              <a:rPr lang="en-GB" sz="1600" b="1" dirty="0" smtClean="0">
                <a:solidFill>
                  <a:srgbClr val="0000FF"/>
                </a:solidFill>
              </a:rPr>
              <a:t>Morley, L. </a:t>
            </a:r>
            <a:r>
              <a:rPr lang="en-GB" sz="1600" b="1" dirty="0"/>
              <a:t>(</a:t>
            </a:r>
            <a:r>
              <a:rPr lang="en-GB" sz="1600" b="1" dirty="0" smtClean="0"/>
              <a:t>2015): Troubling </a:t>
            </a:r>
            <a:r>
              <a:rPr lang="en-GB" sz="1600" b="1" dirty="0"/>
              <a:t>Intra-actions: Gender, Neo-liberalism and Research in the Global Academy. </a:t>
            </a:r>
            <a:r>
              <a:rPr lang="en-GB" sz="1600" b="1" dirty="0" smtClean="0"/>
              <a:t/>
            </a:r>
            <a:br>
              <a:rPr lang="en-GB" sz="1600" b="1" dirty="0" smtClean="0"/>
            </a:br>
            <a:r>
              <a:rPr lang="en-GB" sz="1600" b="1" i="1" dirty="0" smtClean="0"/>
              <a:t>Journal </a:t>
            </a:r>
            <a:r>
              <a:rPr lang="en-GB" sz="1600" b="1" i="1" dirty="0"/>
              <a:t>of Education Policy </a:t>
            </a:r>
            <a:r>
              <a:rPr lang="en-GB" sz="1600" b="1" dirty="0"/>
              <a:t>31(1): 28-45.</a:t>
            </a:r>
          </a:p>
          <a:p>
            <a:pPr marL="285750" indent="-285750" algn="l">
              <a:buClr>
                <a:srgbClr val="0000FF"/>
              </a:buClr>
              <a:buFont typeface="Arial"/>
              <a:buChar char="•"/>
            </a:pPr>
            <a:endParaRPr lang="en-GB" sz="1600" b="1" dirty="0" smtClean="0">
              <a:solidFill>
                <a:srgbClr val="0000FF"/>
              </a:solidFill>
            </a:endParaRPr>
          </a:p>
          <a:p>
            <a:pPr marL="285750" indent="-285750" algn="l">
              <a:buClr>
                <a:srgbClr val="0000FF"/>
              </a:buClr>
              <a:buFont typeface="Arial"/>
              <a:buChar char="•"/>
            </a:pPr>
            <a:r>
              <a:rPr lang="en-GB" sz="1600" b="1" dirty="0" smtClean="0">
                <a:solidFill>
                  <a:srgbClr val="0000FF"/>
                </a:solidFill>
              </a:rPr>
              <a:t>Morley, L. </a:t>
            </a:r>
            <a:r>
              <a:rPr lang="en-GB" sz="1600" b="1" dirty="0"/>
              <a:t>(</a:t>
            </a:r>
            <a:r>
              <a:rPr lang="en-GB" sz="1600" b="1" dirty="0" smtClean="0"/>
              <a:t>2018): Gender </a:t>
            </a:r>
            <a:r>
              <a:rPr lang="en-GB" sz="1600" b="1" dirty="0"/>
              <a:t>in the Neoliberal Research Economy: An Enervating and Exclusionary Entanglement? </a:t>
            </a:r>
            <a:r>
              <a:rPr lang="en-GB" sz="1600" b="1" dirty="0" smtClean="0"/>
              <a:t>In</a:t>
            </a:r>
            <a:r>
              <a:rPr lang="en-GB" sz="1600" b="1" dirty="0"/>
              <a:t>, Kahlert, H. (ed) </a:t>
            </a:r>
            <a:r>
              <a:rPr lang="en-GB" sz="1600" b="1" i="1" dirty="0"/>
              <a:t>Gender Studies and the New Academic Governance. </a:t>
            </a:r>
            <a:r>
              <a:rPr lang="en-GB" sz="1600" b="1" i="1" dirty="0" smtClean="0"/>
              <a:t>Global </a:t>
            </a:r>
            <a:r>
              <a:rPr lang="en-GB" sz="1600" b="1" i="1" dirty="0"/>
              <a:t>Challenges, </a:t>
            </a:r>
            <a:r>
              <a:rPr lang="en-GB" sz="1600" b="1" i="1" dirty="0" err="1"/>
              <a:t>Glocal</a:t>
            </a:r>
            <a:r>
              <a:rPr lang="en-GB" sz="1600" b="1" i="1" dirty="0"/>
              <a:t> Dynamics, and Local Impacts. </a:t>
            </a:r>
            <a:r>
              <a:rPr lang="en-GB" sz="1600" b="1" dirty="0"/>
              <a:t>Wiesbaden: Springer </a:t>
            </a:r>
            <a:r>
              <a:rPr lang="en-GB" sz="1600" b="1" dirty="0" smtClean="0"/>
              <a:t>VS.</a:t>
            </a:r>
            <a:endParaRPr lang="en-GB" sz="1600" dirty="0" smtClean="0"/>
          </a:p>
          <a:p>
            <a:pPr algn="l">
              <a:buClr>
                <a:srgbClr val="0000FF"/>
              </a:buClr>
            </a:pPr>
            <a:endParaRPr lang="en-GB" sz="1600" b="1" dirty="0" smtClean="0">
              <a:solidFill>
                <a:srgbClr val="0000FF"/>
              </a:solidFill>
            </a:endParaRPr>
          </a:p>
          <a:p>
            <a:pPr algn="l">
              <a:buClr>
                <a:srgbClr val="0000FF"/>
              </a:buClr>
            </a:pPr>
            <a:r>
              <a:rPr lang="en-GB" sz="1600" b="1" dirty="0" smtClean="0">
                <a:solidFill>
                  <a:srgbClr val="0000FF"/>
                </a:solidFill>
              </a:rPr>
              <a:t>CHEER: </a:t>
            </a:r>
            <a:r>
              <a:rPr lang="en-GB" sz="2000" b="1" dirty="0" smtClean="0">
                <a:solidFill>
                  <a:srgbClr val="0000FF"/>
                </a:solidFill>
              </a:rPr>
              <a:t>www.sussex.ac.uk/education/cheer</a:t>
            </a:r>
          </a:p>
        </p:txBody>
      </p:sp>
    </p:spTree>
    <p:extLst>
      <p:ext uri="{BB962C8B-B14F-4D97-AF65-F5344CB8AC3E}">
        <p14:creationId xmlns:p14="http://schemas.microsoft.com/office/powerpoint/2010/main" val="5353528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strips(downLeft)">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strips(downLeft)">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strips(downLeft)">
                                      <p:cBhvr>
                                        <p:cTn id="1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UoS Title 1">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UoS PowerPoint template - Standard.potx" id="{9D7DF2D1-9B24-453B-8F2C-1143CC43B8A8}" vid="{D64202B7-D0FA-44D9-9909-DDFF8111F21C}"/>
    </a:ext>
  </a:extLst>
</a:theme>
</file>

<file path=ppt/theme/theme2.xml><?xml version="1.0" encoding="utf-8"?>
<a:theme xmlns:a="http://schemas.openxmlformats.org/drawingml/2006/main" name="UoS Title 1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UoS PowerPoint template - Standard.potx" id="{9D7DF2D1-9B24-453B-8F2C-1143CC43B8A8}" vid="{CF2A52BC-AB4D-448C-8D98-DF3AF4E163E1}"/>
    </a:ext>
  </a:extLst>
</a:theme>
</file>

<file path=ppt/theme/theme3.xml><?xml version="1.0" encoding="utf-8"?>
<a:theme xmlns:a="http://schemas.openxmlformats.org/drawingml/2006/main" name="UoS Title 2">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UoS PowerPoint template - Standard.potx" id="{9D7DF2D1-9B24-453B-8F2C-1143CC43B8A8}" vid="{8E228498-5DE1-4DDC-AFD4-D42D0F5D7794}"/>
    </a:ext>
  </a:extLst>
</a:theme>
</file>

<file path=ppt/theme/theme4.xml><?xml version="1.0" encoding="utf-8"?>
<a:theme xmlns:a="http://schemas.openxmlformats.org/drawingml/2006/main" name="UoS Title 2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UoS PowerPoint template - Standard.potx" id="{9D7DF2D1-9B24-453B-8F2C-1143CC43B8A8}" vid="{3C79ECF0-6CC5-4BAC-816C-0A095970E9E1}"/>
    </a:ext>
  </a:extLst>
</a:theme>
</file>

<file path=ppt/theme/theme5.xml><?xml version="1.0" encoding="utf-8"?>
<a:theme xmlns:a="http://schemas.openxmlformats.org/drawingml/2006/main" name="Cobalt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UoS PowerPoint template - Standard.potx" id="{9D7DF2D1-9B24-453B-8F2C-1143CC43B8A8}" vid="{294C94DA-1230-42E9-9F68-BE7A084D9CE3}"/>
    </a:ext>
  </a:extLst>
</a:theme>
</file>

<file path=ppt/theme/theme6.xml><?xml version="1.0" encoding="utf-8"?>
<a:theme xmlns:a="http://schemas.openxmlformats.org/drawingml/2006/main" name="Turquois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UoS PowerPoint template - Standard.potx" id="{9D7DF2D1-9B24-453B-8F2C-1143CC43B8A8}" vid="{851A7CD1-E746-4D78-A807-E8ECFC4411D9}"/>
    </a:ext>
  </a:extLst>
</a:theme>
</file>

<file path=ppt/theme/theme7.xml><?xml version="1.0" encoding="utf-8"?>
<a:theme xmlns:a="http://schemas.openxmlformats.org/drawingml/2006/main" name="Orang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UoS PowerPoint template - Standard.potx" id="{9D7DF2D1-9B24-453B-8F2C-1143CC43B8A8}" vid="{C729644C-C4D7-48A2-AB91-11884646E4F8}"/>
    </a:ext>
  </a:extLst>
</a:theme>
</file>

<file path=ppt/theme/theme8.xml><?xml version="1.0" encoding="utf-8"?>
<a:theme xmlns:a="http://schemas.openxmlformats.org/drawingml/2006/main" name="Blu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UoS PowerPoint template - Standard.potx" id="{9D7DF2D1-9B24-453B-8F2C-1143CC43B8A8}" vid="{5A54AD74-E52F-40AC-A452-6C543D7D5177}"/>
    </a:ext>
  </a:extLst>
</a:theme>
</file>

<file path=ppt/theme/theme9.xml><?xml version="1.0" encoding="utf-8"?>
<a:theme xmlns:a="http://schemas.openxmlformats.org/drawingml/2006/main" name="Grap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UoS PowerPoint template - Standard.potx" id="{9D7DF2D1-9B24-453B-8F2C-1143CC43B8A8}" vid="{7BC8D762-7DFA-4BC6-918C-273D95DB931E}"/>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PowerPoint template - Standard (4)</Template>
  <TotalTime>2715</TotalTime>
  <Words>741</Words>
  <Application>Microsoft Macintosh PowerPoint</Application>
  <PresentationFormat>On-screen Show (4:3)</PresentationFormat>
  <Paragraphs>186</Paragraphs>
  <Slides>18</Slides>
  <Notes>0</Notes>
  <HiddenSlides>0</HiddenSlides>
  <MMClips>0</MMClips>
  <ScaleCrop>false</ScaleCrop>
  <HeadingPairs>
    <vt:vector size="6" baseType="variant">
      <vt:variant>
        <vt:lpstr>Theme</vt:lpstr>
      </vt:variant>
      <vt:variant>
        <vt:i4>9</vt:i4>
      </vt:variant>
      <vt:variant>
        <vt:lpstr>Embedded OLE Servers</vt:lpstr>
      </vt:variant>
      <vt:variant>
        <vt:i4>1</vt:i4>
      </vt:variant>
      <vt:variant>
        <vt:lpstr>Slide Titles</vt:lpstr>
      </vt:variant>
      <vt:variant>
        <vt:i4>18</vt:i4>
      </vt:variant>
    </vt:vector>
  </HeadingPairs>
  <TitlesOfParts>
    <vt:vector size="28" baseType="lpstr">
      <vt:lpstr>UoS Title 1</vt:lpstr>
      <vt:lpstr>UoS Title 1 Photography</vt:lpstr>
      <vt:lpstr>UoS Title 2</vt:lpstr>
      <vt:lpstr>UoS Title 2 Photography</vt:lpstr>
      <vt:lpstr>Cobalt - UoS Content</vt:lpstr>
      <vt:lpstr>Turquoise - UoS Content</vt:lpstr>
      <vt:lpstr>Orange - UoS Content</vt:lpstr>
      <vt:lpstr>Blue - UoS Content</vt:lpstr>
      <vt:lpstr>Grape - UoS Content</vt:lpstr>
      <vt:lpstr>Document</vt:lpstr>
      <vt:lpstr>Entangling Gender and Neoliberalism in the  Global Academy</vt:lpstr>
      <vt:lpstr>PowerPoint Presentation</vt:lpstr>
      <vt:lpstr>Entangling and Installing Neoliberalism in Higher Education</vt:lpstr>
      <vt:lpstr>PowerPoint Presentation</vt:lpstr>
      <vt:lpstr>PowerPoint Presentation</vt:lpstr>
      <vt:lpstr>PowerPoint Presentation</vt:lpstr>
      <vt:lpstr>    Marina Warner‘s high-profile resignation from the University of Essex:  “ …. where enforcers rush to carry out the latest orders from their chiefs in an ecstasy of obedience to ideological principles which they do not seem to have examined, let alone discussed with the people they order to follow them, whom they cashier when they won’t knuckle under.”   (Brown 2014 np)  </vt:lpstr>
      <vt:lpstr>PowerPoint Presentation</vt:lpstr>
      <vt:lpstr>PowerPoint Presentation</vt:lpstr>
      <vt:lpstr> </vt:lpstr>
      <vt:lpstr>Researching Gender in the Neoliberal University</vt:lpstr>
      <vt:lpstr>PowerPoint Presentation</vt:lpstr>
      <vt:lpstr>PowerPoint Presentation</vt:lpstr>
      <vt:lpstr>PowerPoint Presentation</vt:lpstr>
      <vt:lpstr>Gender:  More than a Demographic Variable</vt:lpstr>
      <vt:lpstr>PowerPoint Presentation</vt:lpstr>
      <vt:lpstr>PowerPoint Presentation</vt:lpstr>
      <vt:lpstr>PowerPoint Presentation</vt:lpstr>
    </vt:vector>
  </TitlesOfParts>
  <Company>University of Sussex</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Stanley</dc:creator>
  <cp:lastModifiedBy>Louise Morley</cp:lastModifiedBy>
  <cp:revision>295</cp:revision>
  <dcterms:created xsi:type="dcterms:W3CDTF">2016-06-09T09:36:01Z</dcterms:created>
  <dcterms:modified xsi:type="dcterms:W3CDTF">2017-10-02T13:28:56Z</dcterms:modified>
</cp:coreProperties>
</file>