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8.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3746" r:id="rId4"/>
    <p:sldMasterId id="2147483789" r:id="rId5"/>
    <p:sldMasterId id="2147483974" r:id="rId6"/>
    <p:sldMasterId id="2147483995" r:id="rId7"/>
    <p:sldMasterId id="2147484016" r:id="rId8"/>
    <p:sldMasterId id="2147484037" r:id="rId9"/>
  </p:sldMasterIdLst>
  <p:notesMasterIdLst>
    <p:notesMasterId r:id="rId31"/>
  </p:notesMasterIdLst>
  <p:handoutMasterIdLst>
    <p:handoutMasterId r:id="rId32"/>
  </p:handoutMasterIdLst>
  <p:sldIdLst>
    <p:sldId id="256" r:id="rId10"/>
    <p:sldId id="288" r:id="rId11"/>
    <p:sldId id="286" r:id="rId12"/>
    <p:sldId id="293" r:id="rId13"/>
    <p:sldId id="290" r:id="rId14"/>
    <p:sldId id="309" r:id="rId15"/>
    <p:sldId id="291" r:id="rId16"/>
    <p:sldId id="295" r:id="rId17"/>
    <p:sldId id="292" r:id="rId18"/>
    <p:sldId id="289" r:id="rId19"/>
    <p:sldId id="294" r:id="rId20"/>
    <p:sldId id="308" r:id="rId21"/>
    <p:sldId id="302" r:id="rId22"/>
    <p:sldId id="305" r:id="rId23"/>
    <p:sldId id="306" r:id="rId24"/>
    <p:sldId id="303" r:id="rId25"/>
    <p:sldId id="304" r:id="rId26"/>
    <p:sldId id="287" r:id="rId27"/>
    <p:sldId id="300" r:id="rId28"/>
    <p:sldId id="297" r:id="rId29"/>
    <p:sldId id="280"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8" autoAdjust="0"/>
    <p:restoredTop sz="94660" autoAdjust="0"/>
  </p:normalViewPr>
  <p:slideViewPr>
    <p:cSldViewPr snapToGrid="0" showGuides="1">
      <p:cViewPr varScale="1">
        <p:scale>
          <a:sx n="128" d="100"/>
          <a:sy n="128" d="100"/>
        </p:scale>
        <p:origin x="1002" y="162"/>
      </p:cViewPr>
      <p:guideLst>
        <p:guide orient="horz" pos="2160"/>
        <p:guide pos="2880"/>
      </p:guideLst>
    </p:cSldViewPr>
  </p:slideViewPr>
  <p:outlineViewPr>
    <p:cViewPr>
      <p:scale>
        <a:sx n="33" d="100"/>
        <a:sy n="33" d="100"/>
      </p:scale>
      <p:origin x="0" y="15688"/>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03/07/2017</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03/07/2017</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dirty="0"/>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4"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Tree>
    <p:extLst>
      <p:ext uri="{BB962C8B-B14F-4D97-AF65-F5344CB8AC3E}">
        <p14:creationId xmlns:p14="http://schemas.microsoft.com/office/powerpoint/2010/main" val="6893246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88901"/>
            <a:ext cx="8966200" cy="668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2138809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88900"/>
            <a:ext cx="8966200" cy="6680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8390569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8274639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8"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60540437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59057" cy="6679101"/>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smtClean="0"/>
              <a:t>Drag your image here</a:t>
            </a:r>
            <a:endParaRPr lang="en-GB"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90963346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grpSp>
      <p:pic>
        <p:nvPicPr>
          <p:cNvPr id="14" name="Picture 1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2385447">
            <a:off x="4935738" y="4442902"/>
            <a:ext cx="622961" cy="940549"/>
          </a:xfrm>
          <a:prstGeom prst="rect">
            <a:avLst/>
          </a:prstGeom>
        </p:spPr>
      </p:pic>
      <p:sp>
        <p:nvSpPr>
          <p:cNvPr id="16" name="Subtitle 2"/>
          <p:cNvSpPr txBox="1">
            <a:spLocks/>
          </p:cNvSpPr>
          <p:nvPr userDrawn="1"/>
        </p:nvSpPr>
        <p:spPr>
          <a:xfrm>
            <a:off x="581343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smtClean="0">
                <a:solidFill>
                  <a:schemeClr val="tx1"/>
                </a:solidFill>
              </a:rPr>
              <a:t>Copy and paste</a:t>
            </a:r>
            <a:r>
              <a:rPr lang="en-GB" sz="800" spc="0" baseline="0" dirty="0" smtClean="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380593889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0"/>
            <a:ext cx="9172575" cy="6858000"/>
          </a:xfrm>
          <a:prstGeom prst="rect">
            <a:avLst/>
          </a:prstGeom>
        </p:spPr>
      </p:pic>
      <p:grpSp>
        <p:nvGrpSpPr>
          <p:cNvPr id="23" name="Group 22"/>
          <p:cNvGrpSpPr/>
          <p:nvPr userDrawn="1"/>
        </p:nvGrpSpPr>
        <p:grpSpPr>
          <a:xfrm>
            <a:off x="-7145" y="-84667"/>
            <a:ext cx="9265445" cy="7027334"/>
            <a:chOff x="-9526" y="-84667"/>
            <a:chExt cx="12353925" cy="702733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73622" y="3287224"/>
              <a:ext cx="6870621" cy="2709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17914710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35" name="Picture 3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9096375" cy="6858000"/>
          </a:xfrm>
          <a:prstGeom prst="rect">
            <a:avLst/>
          </a:prstGeom>
        </p:spPr>
      </p:pic>
      <p:grpSp>
        <p:nvGrpSpPr>
          <p:cNvPr id="28" name="Group 27"/>
          <p:cNvGrpSpPr/>
          <p:nvPr userDrawn="1"/>
        </p:nvGrpSpPr>
        <p:grpSpPr>
          <a:xfrm>
            <a:off x="-7145" y="-84666"/>
            <a:ext cx="9255919" cy="7027333"/>
            <a:chOff x="-9526" y="-84666"/>
            <a:chExt cx="12341224" cy="7027333"/>
          </a:xfrm>
        </p:grpSpPr>
        <p:sp>
          <p:nvSpPr>
            <p:cNvPr id="29" name="Rectangle 28"/>
            <p:cNvSpPr/>
            <p:nvPr/>
          </p:nvSpPr>
          <p:spPr>
            <a:xfrm>
              <a:off x="-9526" y="-84666"/>
              <a:ext cx="12192000" cy="1735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0" name="Rectangle 29"/>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1" name="Rectangle 3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2" name="Rectangle 31"/>
            <p:cNvSpPr/>
            <p:nvPr/>
          </p:nvSpPr>
          <p:spPr>
            <a:xfrm rot="5400000">
              <a:off x="8767271" y="3293574"/>
              <a:ext cx="6870621" cy="2582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4" name="Picture 3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6"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7"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9032777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30" name="Picture 2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8575" y="-10819"/>
            <a:ext cx="9210676" cy="6822781"/>
          </a:xfrm>
          <a:prstGeom prst="rect">
            <a:avLst/>
          </a:prstGeom>
        </p:spPr>
      </p:pic>
      <p:grpSp>
        <p:nvGrpSpPr>
          <p:cNvPr id="23" name="Group 22"/>
          <p:cNvGrpSpPr/>
          <p:nvPr userDrawn="1"/>
        </p:nvGrpSpPr>
        <p:grpSpPr>
          <a:xfrm>
            <a:off x="-7145" y="-84667"/>
            <a:ext cx="9246395" cy="6943744"/>
            <a:chOff x="-9526" y="-84667"/>
            <a:chExt cx="12328525" cy="694374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60922" y="3299924"/>
              <a:ext cx="6870621" cy="2455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9" name="Picture 2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96507442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60428119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525" y="20093"/>
            <a:ext cx="9086850" cy="6799807"/>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72280661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31" name="Picture 30"/>
          <p:cNvPicPr>
            <a:picLocks noChangeAspect="1"/>
          </p:cNvPicPr>
          <p:nvPr userDrawn="1"/>
        </p:nvPicPr>
        <p:blipFill rotWithShape="1">
          <a:blip r:embed="rId2" cstate="email">
            <a:extLst>
              <a:ext uri="{28A0092B-C50C-407E-A947-70E740481C1C}">
                <a14:useLocalDpi xmlns:a14="http://schemas.microsoft.com/office/drawing/2010/main"/>
              </a:ext>
            </a:extLst>
          </a:blip>
          <a:srcRect b="-61"/>
          <a:stretch/>
        </p:blipFill>
        <p:spPr>
          <a:xfrm>
            <a:off x="19049" y="71436"/>
            <a:ext cx="9124951" cy="6815139"/>
          </a:xfrm>
          <a:prstGeom prst="rect">
            <a:avLst/>
          </a:prstGeom>
        </p:spPr>
      </p:pic>
      <p:grpSp>
        <p:nvGrpSpPr>
          <p:cNvPr id="24" name="Group 23"/>
          <p:cNvGrpSpPr/>
          <p:nvPr userDrawn="1"/>
        </p:nvGrpSpPr>
        <p:grpSpPr>
          <a:xfrm>
            <a:off x="-7145" y="-84667"/>
            <a:ext cx="9236869" cy="7032702"/>
            <a:chOff x="-9526" y="-84667"/>
            <a:chExt cx="12315824" cy="7032702"/>
          </a:xfrm>
        </p:grpSpPr>
        <p:sp>
          <p:nvSpPr>
            <p:cNvPr id="25" name="Rectangle 24"/>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8" name="Rectangle 27"/>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2"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3"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07294541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78456"/>
            <a:ext cx="896619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Tree>
    <p:extLst>
      <p:ext uri="{BB962C8B-B14F-4D97-AF65-F5344CB8AC3E}">
        <p14:creationId xmlns:p14="http://schemas.microsoft.com/office/powerpoint/2010/main" val="419592466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05135407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78322311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14585873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06057452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94377" cy="670442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smtClean="0"/>
              <a:t>Drag your image here</a:t>
            </a:r>
            <a:endParaRPr lang="en-GB"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grpSp>
        <p:nvGrpSpPr>
          <p:cNvPr id="21" name="Group 20"/>
          <p:cNvGrpSpPr/>
          <p:nvPr userDrawn="1"/>
        </p:nvGrpSpPr>
        <p:grpSpPr>
          <a:xfrm>
            <a:off x="-7145" y="-84667"/>
            <a:ext cx="9236869" cy="7032702"/>
            <a:chOff x="-9526" y="-84667"/>
            <a:chExt cx="12315824" cy="7032702"/>
          </a:xfrm>
        </p:grpSpPr>
        <p:sp>
          <p:nvSpPr>
            <p:cNvPr id="22" name="Rectangle 21"/>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8" name="Picture Placeholder 4"/>
          <p:cNvSpPr>
            <a:spLocks noGrp="1"/>
          </p:cNvSpPr>
          <p:nvPr>
            <p:ph type="pic" sz="quarter" idx="12" hasCustomPrompt="1"/>
          </p:nvPr>
        </p:nvSpPr>
        <p:spPr>
          <a:xfrm>
            <a:off x="4045276" y="445155"/>
            <a:ext cx="1072824" cy="933418"/>
          </a:xfrm>
          <a:prstGeom prst="rect">
            <a:avLst/>
          </a:prstGeom>
        </p:spPr>
        <p:txBody>
          <a:bodyPr/>
          <a:lstStyle>
            <a:lvl1pPr marL="0" indent="0" algn="ctr">
              <a:buNone/>
              <a:defRPr sz="1050" b="0">
                <a:solidFill>
                  <a:schemeClr val="bg1"/>
                </a:solidFill>
              </a:defRPr>
            </a:lvl1pPr>
          </a:lstStyle>
          <a:p>
            <a:r>
              <a:rPr lang="en-GB" dirty="0" smtClean="0"/>
              <a:t>Logo</a:t>
            </a:r>
            <a:endParaRPr lang="en-GB" dirty="0"/>
          </a:p>
        </p:txBody>
      </p:sp>
      <p:sp>
        <p:nvSpPr>
          <p:cNvPr id="29"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0"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04819176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4"/>
              <a:ext cx="1072823" cy="942921"/>
            </a:xfrm>
            <a:prstGeom prst="rect">
              <a:avLst/>
            </a:prstGeom>
          </p:spPr>
        </p:pic>
      </p:gr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9214553" flipV="1">
            <a:off x="4723002" y="1477556"/>
            <a:ext cx="622961" cy="940549"/>
          </a:xfrm>
          <a:prstGeom prst="rect">
            <a:avLst/>
          </a:prstGeom>
        </p:spPr>
      </p:pic>
      <p:sp>
        <p:nvSpPr>
          <p:cNvPr id="8" name="Subtitle 2"/>
          <p:cNvSpPr txBox="1">
            <a:spLocks/>
          </p:cNvSpPr>
          <p:nvPr userDrawn="1"/>
        </p:nvSpPr>
        <p:spPr>
          <a:xfrm>
            <a:off x="5600699" y="2095052"/>
            <a:ext cx="1580796" cy="412534"/>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smtClean="0">
                <a:solidFill>
                  <a:schemeClr val="tx1"/>
                </a:solidFill>
              </a:rPr>
              <a:t>Copy and paste</a:t>
            </a:r>
            <a:r>
              <a:rPr lang="en-GB" sz="800" spc="0" baseline="0" dirty="0" smtClean="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203884376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0"/>
            <a:ext cx="91725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80060313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90963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12426663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8575" y="-10819"/>
            <a:ext cx="9210676" cy="6822781"/>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98224419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30"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48141165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525" y="20093"/>
            <a:ext cx="9086850" cy="6799807"/>
          </a:xfrm>
          <a:prstGeom prst="rect">
            <a:avLst/>
          </a:prstGeom>
        </p:spPr>
      </p:pic>
      <p:grpSp>
        <p:nvGrpSpPr>
          <p:cNvPr id="19" name="Group 18"/>
          <p:cNvGrpSpPr/>
          <p:nvPr userDrawn="1"/>
        </p:nvGrpSpPr>
        <p:grpSpPr>
          <a:xfrm>
            <a:off x="-7145" y="-84667"/>
            <a:ext cx="9236869" cy="7032702"/>
            <a:chOff x="-9526" y="-84667"/>
            <a:chExt cx="12315824" cy="7032702"/>
          </a:xfrm>
        </p:grpSpPr>
        <p:sp>
          <p:nvSpPr>
            <p:cNvPr id="20" name="Rectangle 19"/>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5" name="Pictur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52501144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b="-61"/>
          <a:stretch/>
        </p:blipFill>
        <p:spPr>
          <a:xfrm>
            <a:off x="19049" y="71436"/>
            <a:ext cx="9124951" cy="6815139"/>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5"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067065884"/>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1937440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4588558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901826069"/>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90737921"/>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userDrawn="1">
          <p15:clr>
            <a:srgbClr val="FBAE40"/>
          </p15:clr>
        </p15:guide>
        <p15:guide id="2" pos="2914" userDrawn="1">
          <p15:clr>
            <a:srgbClr val="FBAE40"/>
          </p15:clr>
        </p15:guide>
        <p15:guide id="3" pos="5432"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023699461"/>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23884599"/>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8058147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6427652"/>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58341269"/>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08869894"/>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819237953"/>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838816317"/>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045020518"/>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9070672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5642270"/>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242645902"/>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49206991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930748724"/>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1570653509"/>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4408919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0006991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157111544"/>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2781012"/>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01326116"/>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9957426"/>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957722088"/>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594715712"/>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13310041"/>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32078224"/>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39337498"/>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28143158"/>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443142241"/>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43546244"/>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4667" y="1435101"/>
            <a:ext cx="4446869"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918861420"/>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172886163"/>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455020590"/>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986712115"/>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641038783"/>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2740326532"/>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5127704"/>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569982577"/>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30655557"/>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41403763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34146102"/>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4445214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05607146"/>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66598787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165167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82532407"/>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01831173"/>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3282776368"/>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949979005"/>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148158754"/>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91045256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561815252"/>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727771531"/>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839305729"/>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4266446390"/>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3046002470"/>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0407373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255342944"/>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38180042"/>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956054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545729560"/>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792579090"/>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28376488"/>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65328958"/>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59503845"/>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77053368"/>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35467329"/>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217245436"/>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2161286878"/>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172241968"/>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53822429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21100852"/>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4012858626"/>
      </p:ext>
    </p:extLst>
  </p:cSld>
  <p:clrMapOvr>
    <a:masterClrMapping/>
  </p:clrMapOvr>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4274068855"/>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195484430"/>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3987844000"/>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BFECD78-3C8E-49F2-8FAB-59489D168ABB}" type="datetimeFigureOut">
              <a:rPr lang="en-US" smtClean="0"/>
              <a:t>7/3/2017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29936451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25377134"/>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70512596"/>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76894570"/>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879177888"/>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29899759"/>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64052185"/>
      </p:ext>
    </p:extLst>
  </p:cSld>
  <p:clrMapOvr>
    <a:masterClrMapping/>
  </p:clrMapOvr>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562900048"/>
      </p:ext>
    </p:extLst>
  </p:cSld>
  <p:clrMapOvr>
    <a:masterClrMapping/>
  </p:clrMapOvr>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56610081"/>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12131906"/>
      </p:ext>
    </p:extLst>
  </p:cSld>
  <p:clrMapOvr>
    <a:masterClrMapping/>
  </p:clrMapOvr>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3035025"/>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568217452"/>
      </p:ext>
    </p:extLst>
  </p:cSld>
  <p:clrMapOvr>
    <a:masterClrMapping/>
  </p:clrMapOvr>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987741648"/>
      </p:ext>
    </p:extLst>
  </p:cSld>
  <p:clrMapOvr>
    <a:masterClrMapping/>
  </p:clrMapOvr>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8719495"/>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923776518"/>
      </p:ext>
    </p:extLst>
  </p:cSld>
  <p:clrMapOvr>
    <a:masterClrMapping/>
  </p:clrMapOvr>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237039520"/>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82393691"/>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60699826"/>
      </p:ext>
    </p:extLst>
  </p:cSld>
  <p:clrMapOvr>
    <a:masterClrMapping/>
  </p:clrMapOvr>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82362560"/>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565487527"/>
      </p:ext>
    </p:extLst>
  </p:cSld>
  <p:clrMapOvr>
    <a:masterClrMapping/>
  </p:clrMapOvr>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410901727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theme" Target="../theme/theme5.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theme" Target="../theme/theme6.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3" Type="http://schemas.openxmlformats.org/officeDocument/2006/relationships/slideLayout" Target="../slideLayouts/slideLayout69.xml"/><Relationship Id="rId21" Type="http://schemas.openxmlformats.org/officeDocument/2006/relationships/theme" Target="../theme/theme7.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slideLayout" Target="../slideLayouts/slideLayout104.xml"/><Relationship Id="rId3" Type="http://schemas.openxmlformats.org/officeDocument/2006/relationships/slideLayout" Target="../slideLayouts/slideLayout89.xml"/><Relationship Id="rId21" Type="http://schemas.openxmlformats.org/officeDocument/2006/relationships/slideLayout" Target="../slideLayouts/slideLayout107.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 Id="rId22"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3" Type="http://schemas.openxmlformats.org/officeDocument/2006/relationships/slideLayout" Target="../slideLayouts/slideLayout110.xml"/><Relationship Id="rId21" Type="http://schemas.openxmlformats.org/officeDocument/2006/relationships/theme" Target="../theme/theme9.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4058" r:id="rId2"/>
    <p:sldLayoutId id="2147483726" r:id="rId3"/>
    <p:sldLayoutId id="2147483879" r:id="rId4"/>
    <p:sldLayoutId id="2147483698" r:id="rId5"/>
    <p:sldLayoutId id="2147483884" r:id="rId6"/>
    <p:sldLayoutId id="2147483728" r:id="rId7"/>
    <p:sldLayoutId id="2147483882" r:id="rId8"/>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4059" r:id="rId2"/>
    <p:sldLayoutId id="2147483749" r:id="rId3"/>
    <p:sldLayoutId id="2147483880" r:id="rId4"/>
    <p:sldLayoutId id="2147483750" r:id="rId5"/>
    <p:sldLayoutId id="2147483883" r:id="rId6"/>
    <p:sldLayoutId id="2147483786" r:id="rId7"/>
    <p:sldLayoutId id="2147483881" r:id="rId8"/>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3900" r:id="rId1"/>
    <p:sldLayoutId id="2147483890" r:id="rId2"/>
    <p:sldLayoutId id="2147483889" r:id="rId3"/>
    <p:sldLayoutId id="2147483791" r:id="rId4"/>
    <p:sldLayoutId id="2147483793" r:id="rId5"/>
    <p:sldLayoutId id="2147483794" r:id="rId6"/>
    <p:sldLayoutId id="2147483795" r:id="rId7"/>
    <p:sldLayoutId id="2147483796"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220024"/>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 id="2147483993" r:id="rId19"/>
    <p:sldLayoutId id="2147483994"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640113"/>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 id="2147484008" r:id="rId13"/>
    <p:sldLayoutId id="2147484009" r:id="rId14"/>
    <p:sldLayoutId id="2147484010" r:id="rId15"/>
    <p:sldLayoutId id="2147484011" r:id="rId16"/>
    <p:sldLayoutId id="2147484012" r:id="rId17"/>
    <p:sldLayoutId id="2147484013" r:id="rId18"/>
    <p:sldLayoutId id="2147484014" r:id="rId19"/>
    <p:sldLayoutId id="2147484015"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418103"/>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 id="2147484033" r:id="rId17"/>
    <p:sldLayoutId id="2147484034" r:id="rId18"/>
    <p:sldLayoutId id="2147484035" r:id="rId19"/>
    <p:sldLayoutId id="2147484036" r:id="rId20"/>
    <p:sldLayoutId id="2147484060" r:id="rId2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421854"/>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 id="2147484053" r:id="rId16"/>
    <p:sldLayoutId id="2147484054" r:id="rId17"/>
    <p:sldLayoutId id="2147484055" r:id="rId18"/>
    <p:sldLayoutId id="2147484056" r:id="rId19"/>
    <p:sldLayoutId id="2147484057"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9.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9.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9.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9.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9.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9.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9.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9.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9.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9.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9.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99.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99.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99.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99.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99.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2.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97.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139252" y="3371588"/>
            <a:ext cx="6858000" cy="624580"/>
          </a:xfrm>
        </p:spPr>
        <p:txBody>
          <a:bodyPr/>
          <a:lstStyle/>
          <a:p>
            <a:r>
              <a:rPr lang="en-GB" sz="2400" b="1" dirty="0" smtClean="0"/>
              <a:t>Professor Louise Morley</a:t>
            </a:r>
            <a:endParaRPr lang="en-GB" sz="2400" b="1" dirty="0"/>
          </a:p>
        </p:txBody>
      </p:sp>
      <p:sp>
        <p:nvSpPr>
          <p:cNvPr id="4" name="Title 3"/>
          <p:cNvSpPr>
            <a:spLocks noGrp="1"/>
          </p:cNvSpPr>
          <p:nvPr>
            <p:ph type="ctrTitle"/>
          </p:nvPr>
        </p:nvSpPr>
        <p:spPr>
          <a:xfrm>
            <a:off x="547141" y="1361919"/>
            <a:ext cx="8042223" cy="1216389"/>
          </a:xfrm>
        </p:spPr>
        <p:txBody>
          <a:bodyPr>
            <a:noAutofit/>
          </a:bodyPr>
          <a:lstStyle/>
          <a:p>
            <a:r>
              <a:rPr lang="en-US" sz="3600" b="1" dirty="0"/>
              <a:t>The Future of Higher Education in Japan and the UK</a:t>
            </a:r>
            <a:endParaRPr lang="en-GB" sz="3600" b="1" dirty="0"/>
          </a:p>
        </p:txBody>
      </p:sp>
      <p:sp>
        <p:nvSpPr>
          <p:cNvPr id="6" name="Subtitle 4"/>
          <p:cNvSpPr txBox="1">
            <a:spLocks/>
          </p:cNvSpPr>
          <p:nvPr/>
        </p:nvSpPr>
        <p:spPr>
          <a:xfrm>
            <a:off x="1142999" y="253521"/>
            <a:ext cx="6858000" cy="315118"/>
          </a:xfrm>
          <a:prstGeom prst="rect">
            <a:avLst/>
          </a:prstGeom>
        </p:spPr>
        <p:txBody>
          <a:bodyPr anchor="t"/>
          <a:lstStyle>
            <a:lvl1pPr marL="0" indent="0" algn="ctr" defTabSz="685800" rtl="0" eaLnBrk="1" latinLnBrk="0" hangingPunct="1">
              <a:lnSpc>
                <a:spcPct val="90000"/>
              </a:lnSpc>
              <a:spcBef>
                <a:spcPts val="750"/>
              </a:spcBef>
              <a:buFont typeface="Arial" panose="020B0604020202020204" pitchFamily="34" charset="0"/>
              <a:buNone/>
              <a:defRPr sz="1200" kern="1200" spc="83"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smtClean="0"/>
              <a:t>CENTRE FOR HIGHER EDUCATION AND EQUITY RESEARCH</a:t>
            </a:r>
            <a:endParaRPr lang="en-GB" dirty="0"/>
          </a:p>
        </p:txBody>
      </p:sp>
    </p:spTree>
    <p:extLst>
      <p:ext uri="{BB962C8B-B14F-4D97-AF65-F5344CB8AC3E}">
        <p14:creationId xmlns:p14="http://schemas.microsoft.com/office/powerpoint/2010/main" val="14615943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xfrm>
            <a:off x="139396" y="1422400"/>
            <a:ext cx="4476165" cy="5324475"/>
          </a:xfrm>
        </p:spPr>
      </p:pic>
      <p:sp>
        <p:nvSpPr>
          <p:cNvPr id="8" name="Text Placeholder 7"/>
          <p:cNvSpPr>
            <a:spLocks noGrp="1"/>
          </p:cNvSpPr>
          <p:nvPr>
            <p:ph type="body" sz="quarter" idx="11"/>
          </p:nvPr>
        </p:nvSpPr>
        <p:spPr>
          <a:xfrm>
            <a:off x="4766439" y="1502487"/>
            <a:ext cx="4216868" cy="4755293"/>
          </a:xfrm>
        </p:spPr>
        <p:txBody>
          <a:bodyPr>
            <a:normAutofit fontScale="55000" lnSpcReduction="20000"/>
          </a:bodyPr>
          <a:lstStyle/>
          <a:p>
            <a:pPr marL="342900" indent="-342900" algn="l">
              <a:buClr>
                <a:srgbClr val="0000FF"/>
              </a:buClr>
              <a:buFont typeface="Arial"/>
              <a:buChar char="•"/>
            </a:pPr>
            <a:r>
              <a:rPr lang="en-US" sz="3300" b="1" dirty="0" smtClean="0">
                <a:solidFill>
                  <a:srgbClr val="FFFFFF"/>
                </a:solidFill>
                <a:latin typeface="+mj-lt"/>
              </a:rPr>
              <a:t>Purposes of Higher Education?</a:t>
            </a:r>
          </a:p>
          <a:p>
            <a:pPr algn="l">
              <a:buClr>
                <a:srgbClr val="0000FF"/>
              </a:buClr>
            </a:pPr>
            <a:endParaRPr lang="en-US" sz="3300" b="1" dirty="0">
              <a:solidFill>
                <a:srgbClr val="FFFFFF"/>
              </a:solidFill>
              <a:latin typeface="+mj-lt"/>
            </a:endParaRPr>
          </a:p>
          <a:p>
            <a:pPr marL="342900" indent="-342900" algn="l">
              <a:buClr>
                <a:srgbClr val="0000FF"/>
              </a:buClr>
              <a:buFont typeface="Arial"/>
              <a:buChar char="•"/>
            </a:pPr>
            <a:r>
              <a:rPr lang="en-US" sz="3300" b="1" dirty="0" smtClean="0">
                <a:solidFill>
                  <a:srgbClr val="FFFFFF"/>
                </a:solidFill>
                <a:latin typeface="+mj-lt"/>
              </a:rPr>
              <a:t>Whose Imaginary?</a:t>
            </a:r>
          </a:p>
          <a:p>
            <a:pPr marL="342900" indent="-342900" algn="l">
              <a:buClr>
                <a:srgbClr val="0000FF"/>
              </a:buClr>
              <a:buFont typeface="Arial"/>
              <a:buChar char="•"/>
            </a:pPr>
            <a:endParaRPr lang="en-US" sz="3300" b="1" dirty="0">
              <a:solidFill>
                <a:srgbClr val="FFFFFF"/>
              </a:solidFill>
              <a:latin typeface="+mj-lt"/>
            </a:endParaRPr>
          </a:p>
          <a:p>
            <a:pPr marL="342900" indent="-342900" algn="l">
              <a:buClr>
                <a:srgbClr val="0000FF"/>
              </a:buClr>
              <a:buFont typeface="Arial"/>
              <a:buChar char="•"/>
            </a:pPr>
            <a:r>
              <a:rPr lang="en-US" sz="3300" b="1" dirty="0" smtClean="0">
                <a:solidFill>
                  <a:srgbClr val="FFFFFF"/>
                </a:solidFill>
                <a:latin typeface="+mj-lt"/>
              </a:rPr>
              <a:t>Who are legitimate providers/ leaders/participants/ knowledge creators?</a:t>
            </a:r>
          </a:p>
          <a:p>
            <a:pPr algn="l">
              <a:buClr>
                <a:srgbClr val="0000FF"/>
              </a:buClr>
            </a:pPr>
            <a:endParaRPr lang="en-US" sz="3300" b="1" dirty="0" smtClean="0">
              <a:solidFill>
                <a:srgbClr val="FFFFFF"/>
              </a:solidFill>
              <a:latin typeface="+mj-lt"/>
            </a:endParaRPr>
          </a:p>
          <a:p>
            <a:pPr marL="342900" indent="-342900" algn="l">
              <a:buClr>
                <a:srgbClr val="0000FF"/>
              </a:buClr>
              <a:buFont typeface="Arial"/>
              <a:buChar char="•"/>
            </a:pPr>
            <a:r>
              <a:rPr lang="en-US" sz="3300" b="1" dirty="0" smtClean="0">
                <a:solidFill>
                  <a:srgbClr val="FFFFFF"/>
                </a:solidFill>
                <a:latin typeface="+mj-lt"/>
              </a:rPr>
              <a:t>Measurement and Metrification in the Global Prestige Economy</a:t>
            </a:r>
          </a:p>
          <a:p>
            <a:pPr marL="342900" indent="-342900" algn="l">
              <a:buClr>
                <a:srgbClr val="0000FF"/>
              </a:buClr>
              <a:buFont typeface="Arial"/>
              <a:buChar char="•"/>
            </a:pPr>
            <a:endParaRPr lang="en-US" sz="3300" b="1" dirty="0">
              <a:solidFill>
                <a:srgbClr val="FFFFFF"/>
              </a:solidFill>
              <a:latin typeface="+mj-lt"/>
            </a:endParaRPr>
          </a:p>
          <a:p>
            <a:pPr marL="342900" indent="-342900" algn="l">
              <a:buClr>
                <a:srgbClr val="0000FF"/>
              </a:buClr>
              <a:buFont typeface="Arial"/>
              <a:buChar char="•"/>
            </a:pPr>
            <a:r>
              <a:rPr lang="en-GB" sz="3300" b="1" dirty="0">
                <a:latin typeface="+mj-lt"/>
              </a:rPr>
              <a:t>The Knowledge Economy: Democratisation, Distributive Justice or Domination?</a:t>
            </a:r>
          </a:p>
          <a:p>
            <a:pPr marL="342900" indent="-342900" algn="l">
              <a:buClr>
                <a:srgbClr val="0000FF"/>
              </a:buClr>
              <a:buFont typeface="Arial"/>
              <a:buChar char="•"/>
            </a:pPr>
            <a:endParaRPr lang="en-US" sz="2000" b="1" dirty="0" smtClean="0">
              <a:solidFill>
                <a:srgbClr val="FFFFFF"/>
              </a:solidFill>
              <a:latin typeface="+mj-lt"/>
            </a:endParaRPr>
          </a:p>
          <a:p>
            <a:pPr algn="l">
              <a:buClr>
                <a:srgbClr val="E74CFF"/>
              </a:buClr>
            </a:pPr>
            <a:endParaRPr lang="en-US" sz="2000" b="1" dirty="0" smtClean="0">
              <a:solidFill>
                <a:srgbClr val="FFFFFF"/>
              </a:solidFill>
              <a:latin typeface="+mj-lt"/>
            </a:endParaRPr>
          </a:p>
          <a:p>
            <a:endParaRPr lang="en-US" dirty="0"/>
          </a:p>
        </p:txBody>
      </p:sp>
      <p:sp>
        <p:nvSpPr>
          <p:cNvPr id="6" name="Subtitle 5"/>
          <p:cNvSpPr>
            <a:spLocks noGrp="1"/>
          </p:cNvSpPr>
          <p:nvPr>
            <p:ph type="subTitle" idx="1"/>
          </p:nvPr>
        </p:nvSpPr>
        <p:spPr/>
        <p:txBody>
          <a:bodyPr>
            <a:normAutofit fontScale="70000" lnSpcReduction="20000"/>
          </a:bodyPr>
          <a:lstStyle/>
          <a:p>
            <a:r>
              <a:rPr lang="en-US" b="1" dirty="0" smtClean="0">
                <a:solidFill>
                  <a:srgbClr val="0000FF"/>
                </a:solidFill>
              </a:rPr>
              <a:t>Contestations and Challenges</a:t>
            </a:r>
            <a:endParaRPr lang="en-US" dirty="0">
              <a:solidFill>
                <a:srgbClr val="0000FF"/>
              </a:solidFill>
            </a:endParaRPr>
          </a:p>
        </p:txBody>
      </p:sp>
    </p:spTree>
    <p:extLst>
      <p:ext uri="{BB962C8B-B14F-4D97-AF65-F5344CB8AC3E}">
        <p14:creationId xmlns:p14="http://schemas.microsoft.com/office/powerpoint/2010/main" val="1511707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strips(downLef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strips(downLeft)">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strips(downLeft)">
                                      <p:cBhvr>
                                        <p:cTn id="17" dur="500"/>
                                        <p:tgtEl>
                                          <p:spTgt spid="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8">
                                            <p:txEl>
                                              <p:pRg st="6" end="6"/>
                                            </p:txEl>
                                          </p:spTgt>
                                        </p:tgtEl>
                                        <p:attrNameLst>
                                          <p:attrName>style.visibility</p:attrName>
                                        </p:attrNameLst>
                                      </p:cBhvr>
                                      <p:to>
                                        <p:strVal val="visible"/>
                                      </p:to>
                                    </p:set>
                                    <p:animEffect transition="in" filter="strips(downLeft)">
                                      <p:cBhvr>
                                        <p:cTn id="22" dur="500"/>
                                        <p:tgtEl>
                                          <p:spTgt spid="8">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animEffect transition="in" filter="strips(downLeft)">
                                      <p:cBhvr>
                                        <p:cTn id="27"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a:xfrm>
            <a:off x="4578706" y="1498236"/>
            <a:ext cx="4565293" cy="5162271"/>
          </a:xfrm>
        </p:spPr>
        <p:txBody>
          <a:bodyPr>
            <a:noAutofit/>
          </a:bodyPr>
          <a:lstStyle/>
          <a:p>
            <a:pPr marL="342900" lvl="0" indent="-342900" algn="l">
              <a:buClr>
                <a:srgbClr val="3366FF"/>
              </a:buClr>
              <a:buFont typeface="Arial"/>
              <a:buChar char="•"/>
              <a:defRPr/>
            </a:pPr>
            <a:r>
              <a:rPr lang="en-US" sz="1600" b="1" dirty="0" smtClean="0">
                <a:latin typeface="+mj-lt"/>
              </a:rPr>
              <a:t>Who/ What concepts/ values/ aspirations inform HE policy discourses? </a:t>
            </a:r>
          </a:p>
          <a:p>
            <a:pPr lvl="0" algn="l">
              <a:buClr>
                <a:srgbClr val="3366FF"/>
              </a:buClr>
              <a:defRPr/>
            </a:pPr>
            <a:r>
              <a:rPr lang="en-US" sz="1400" b="1" dirty="0">
                <a:solidFill>
                  <a:srgbClr val="0000FF"/>
                </a:solidFill>
                <a:latin typeface="+mj-lt"/>
              </a:rPr>
              <a:t> </a:t>
            </a:r>
            <a:r>
              <a:rPr lang="en-US" sz="1400" b="1" dirty="0" smtClean="0">
                <a:solidFill>
                  <a:srgbClr val="0000FF"/>
                </a:solidFill>
                <a:latin typeface="+mj-lt"/>
              </a:rPr>
              <a:t>    </a:t>
            </a:r>
            <a:endParaRPr lang="en-US" sz="1800" b="1" dirty="0">
              <a:solidFill>
                <a:srgbClr val="FFFFFF"/>
              </a:solidFill>
              <a:latin typeface="+mj-lt"/>
            </a:endParaRPr>
          </a:p>
          <a:p>
            <a:pPr marL="342900" indent="-342900" algn="l">
              <a:buClr>
                <a:srgbClr val="3366FF"/>
              </a:buClr>
              <a:buFont typeface="Arial"/>
              <a:buChar char="•"/>
              <a:defRPr/>
            </a:pPr>
            <a:r>
              <a:rPr lang="en-US" sz="1600" b="1" dirty="0" smtClean="0">
                <a:solidFill>
                  <a:srgbClr val="0000FF"/>
                </a:solidFill>
                <a:latin typeface="+mj-lt"/>
              </a:rPr>
              <a:t>Social: </a:t>
            </a:r>
            <a:r>
              <a:rPr lang="en-US" sz="1600" b="1" dirty="0" smtClean="0">
                <a:solidFill>
                  <a:srgbClr val="FFFFFF"/>
                </a:solidFill>
                <a:latin typeface="+mj-lt"/>
              </a:rPr>
              <a:t>Critical Citizenship/ Inclusion/ Democratisation/ </a:t>
            </a:r>
            <a:r>
              <a:rPr lang="en-US" sz="1600" b="1" dirty="0" smtClean="0">
                <a:latin typeface="+mj-lt"/>
              </a:rPr>
              <a:t>Distributive Justice</a:t>
            </a:r>
          </a:p>
          <a:p>
            <a:pPr marL="342900" indent="-342900" algn="l">
              <a:buClr>
                <a:srgbClr val="3366FF"/>
              </a:buClr>
              <a:buFont typeface="Arial"/>
              <a:buChar char="•"/>
              <a:defRPr/>
            </a:pPr>
            <a:endParaRPr lang="en-US" sz="1600" b="1" dirty="0" smtClean="0">
              <a:latin typeface="+mj-lt"/>
            </a:endParaRPr>
          </a:p>
          <a:p>
            <a:pPr marL="342900" indent="-342900" algn="l">
              <a:buClr>
                <a:srgbClr val="3366FF"/>
              </a:buClr>
              <a:buFont typeface="Arial"/>
              <a:buChar char="•"/>
              <a:defRPr/>
            </a:pPr>
            <a:r>
              <a:rPr lang="en-US" sz="1600" b="1" dirty="0" smtClean="0">
                <a:solidFill>
                  <a:srgbClr val="0000FF"/>
                </a:solidFill>
                <a:latin typeface="+mj-lt"/>
              </a:rPr>
              <a:t>Economic: </a:t>
            </a:r>
            <a:r>
              <a:rPr lang="en-US" sz="1600" b="1" dirty="0" smtClean="0">
                <a:solidFill>
                  <a:srgbClr val="FFFFFF"/>
                </a:solidFill>
                <a:latin typeface="+mj-lt"/>
              </a:rPr>
              <a:t>Human Capital/ Labour Market/ Wealth Creation/Global Competition.</a:t>
            </a:r>
          </a:p>
          <a:p>
            <a:pPr marL="342900" indent="-342900" algn="l">
              <a:buClr>
                <a:srgbClr val="3366FF"/>
              </a:buClr>
              <a:buFont typeface="Arial"/>
              <a:buChar char="•"/>
              <a:defRPr/>
            </a:pPr>
            <a:endParaRPr lang="en-US" sz="1600" b="1" dirty="0">
              <a:solidFill>
                <a:srgbClr val="FFFFFF"/>
              </a:solidFill>
              <a:latin typeface="+mj-lt"/>
            </a:endParaRPr>
          </a:p>
          <a:p>
            <a:pPr marL="342900" indent="-342900" algn="l">
              <a:buClr>
                <a:srgbClr val="3366FF"/>
              </a:buClr>
              <a:buFont typeface="Arial"/>
              <a:buChar char="•"/>
              <a:defRPr/>
            </a:pPr>
            <a:r>
              <a:rPr lang="en-US" sz="1600" b="1" dirty="0" smtClean="0">
                <a:solidFill>
                  <a:srgbClr val="FFFFFF"/>
                </a:solidFill>
                <a:latin typeface="+mj-lt"/>
              </a:rPr>
              <a:t>Public or Private Good? </a:t>
            </a:r>
          </a:p>
          <a:p>
            <a:pPr marL="342900" indent="-342900" algn="l">
              <a:buClr>
                <a:srgbClr val="3366FF"/>
              </a:buClr>
              <a:buFont typeface="Arial"/>
              <a:buChar char="•"/>
              <a:defRPr/>
            </a:pPr>
            <a:endParaRPr lang="en-US" sz="1600" b="1" dirty="0">
              <a:solidFill>
                <a:srgbClr val="0000FF"/>
              </a:solidFill>
              <a:latin typeface="+mj-lt"/>
            </a:endParaRPr>
          </a:p>
          <a:p>
            <a:pPr marL="342900" indent="-342900" algn="l">
              <a:buClr>
                <a:srgbClr val="3366FF"/>
              </a:buClr>
              <a:buFont typeface="Arial"/>
              <a:buChar char="•"/>
              <a:defRPr/>
            </a:pPr>
            <a:r>
              <a:rPr lang="en-US" sz="1600" b="1" dirty="0" smtClean="0">
                <a:solidFill>
                  <a:srgbClr val="FFFFFF"/>
                </a:solidFill>
                <a:latin typeface="+mj-lt"/>
              </a:rPr>
              <a:t>Construction of an ‘ideal’ university?</a:t>
            </a:r>
          </a:p>
          <a:p>
            <a:pPr marL="342900" indent="-342900" algn="l">
              <a:buClr>
                <a:srgbClr val="3366FF"/>
              </a:buClr>
              <a:buFont typeface="Arial"/>
              <a:buChar char="•"/>
              <a:defRPr/>
            </a:pPr>
            <a:endParaRPr lang="en-US" sz="1800" b="1" dirty="0">
              <a:solidFill>
                <a:srgbClr val="FFFFFF"/>
              </a:solidFill>
              <a:latin typeface="+mj-lt"/>
            </a:endParaRPr>
          </a:p>
          <a:p>
            <a:pPr marL="285750" indent="-285750">
              <a:buClr>
                <a:srgbClr val="3366FF"/>
              </a:buClr>
              <a:buFont typeface="Arial"/>
              <a:buChar char="•"/>
              <a:defRPr/>
            </a:pPr>
            <a:endParaRPr lang="en-US" sz="1600" b="1" dirty="0">
              <a:solidFill>
                <a:schemeClr val="tx2"/>
              </a:solidFill>
            </a:endParaRPr>
          </a:p>
          <a:p>
            <a:pPr algn="l"/>
            <a:endParaRPr lang="en-US" sz="1600" b="1" dirty="0"/>
          </a:p>
        </p:txBody>
      </p:sp>
      <p:sp>
        <p:nvSpPr>
          <p:cNvPr id="6" name="Subtitle 5"/>
          <p:cNvSpPr>
            <a:spLocks noGrp="1"/>
          </p:cNvSpPr>
          <p:nvPr>
            <p:ph type="subTitle" idx="1"/>
          </p:nvPr>
        </p:nvSpPr>
        <p:spPr/>
        <p:txBody>
          <a:bodyPr>
            <a:normAutofit fontScale="62500" lnSpcReduction="20000"/>
          </a:bodyPr>
          <a:lstStyle/>
          <a:p>
            <a:pPr algn="l">
              <a:buClr>
                <a:srgbClr val="0000FF"/>
              </a:buClr>
            </a:pPr>
            <a:r>
              <a:rPr lang="en-US" sz="5400" b="1" dirty="0" smtClean="0">
                <a:solidFill>
                  <a:srgbClr val="FFFFFF"/>
                </a:solidFill>
              </a:rPr>
              <a:t>   </a:t>
            </a:r>
            <a:r>
              <a:rPr lang="en-US" sz="5400" b="1" dirty="0" smtClean="0">
                <a:solidFill>
                  <a:srgbClr val="0000FF"/>
                </a:solidFill>
              </a:rPr>
              <a:t>Purposes </a:t>
            </a:r>
            <a:r>
              <a:rPr lang="en-US" sz="5400" b="1" dirty="0">
                <a:solidFill>
                  <a:srgbClr val="0000FF"/>
                </a:solidFill>
              </a:rPr>
              <a:t>of Higher Education?</a:t>
            </a:r>
          </a:p>
        </p:txBody>
      </p:sp>
      <p:pic>
        <p:nvPicPr>
          <p:cNvPr id="7" name="Content Placeholder 4" descr="200128087-001.png"/>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200100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strips(downLef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strips(downLeft)">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strips(downLeft)">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strips(downLeft)">
                                      <p:cBhvr>
                                        <p:cTn id="22" dur="500"/>
                                        <p:tgtEl>
                                          <p:spTgt spid="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animEffect transition="in" filter="strips(downLeft)">
                                      <p:cBhvr>
                                        <p:cTn id="27" dur="500"/>
                                        <p:tgtEl>
                                          <p:spTgt spid="8">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8">
                                            <p:txEl>
                                              <p:pRg st="8" end="8"/>
                                            </p:txEl>
                                          </p:spTgt>
                                        </p:tgtEl>
                                        <p:attrNameLst>
                                          <p:attrName>style.visibility</p:attrName>
                                        </p:attrNameLst>
                                      </p:cBhvr>
                                      <p:to>
                                        <p:strVal val="visible"/>
                                      </p:to>
                                    </p:set>
                                    <p:animEffect transition="in" filter="strips(downLeft)">
                                      <p:cBhvr>
                                        <p:cTn id="32"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4752168" y="1469699"/>
            <a:ext cx="4391832" cy="4794357"/>
          </a:xfrm>
        </p:spPr>
        <p:txBody>
          <a:bodyPr>
            <a:normAutofit lnSpcReduction="10000"/>
          </a:bodyPr>
          <a:lstStyle/>
          <a:p>
            <a:pPr algn="l">
              <a:buClr>
                <a:srgbClr val="00FFFF"/>
              </a:buClr>
              <a:defRPr/>
            </a:pPr>
            <a:r>
              <a:rPr lang="en-US" sz="1600" b="1" dirty="0">
                <a:solidFill>
                  <a:srgbClr val="0000FF"/>
                </a:solidFill>
                <a:latin typeface="+mj-lt"/>
              </a:rPr>
              <a:t>From</a:t>
            </a:r>
            <a:endParaRPr lang="en-US" sz="1600" dirty="0">
              <a:solidFill>
                <a:srgbClr val="0000FF"/>
              </a:solidFill>
              <a:latin typeface="+mj-lt"/>
            </a:endParaRPr>
          </a:p>
          <a:p>
            <a:pPr algn="l">
              <a:buClr>
                <a:srgbClr val="00FFFF"/>
              </a:buClr>
              <a:defRPr/>
            </a:pPr>
            <a:r>
              <a:rPr lang="en-US" sz="1600" b="1" dirty="0">
                <a:latin typeface="+mj-lt"/>
              </a:rPr>
              <a:t>Planned scarcity </a:t>
            </a:r>
          </a:p>
          <a:p>
            <a:pPr algn="l">
              <a:buClr>
                <a:srgbClr val="00FFFF"/>
              </a:buClr>
              <a:defRPr/>
            </a:pPr>
            <a:r>
              <a:rPr lang="en-US" sz="1600" b="1" dirty="0">
                <a:solidFill>
                  <a:srgbClr val="0000FF"/>
                </a:solidFill>
                <a:latin typeface="+mj-lt"/>
              </a:rPr>
              <a:t>To</a:t>
            </a:r>
            <a:endParaRPr lang="en-US" sz="1600" dirty="0">
              <a:solidFill>
                <a:srgbClr val="0000FF"/>
              </a:solidFill>
              <a:latin typeface="+mj-lt"/>
            </a:endParaRPr>
          </a:p>
          <a:p>
            <a:pPr algn="l">
              <a:buClr>
                <a:srgbClr val="00FFFF"/>
              </a:buClr>
              <a:defRPr/>
            </a:pPr>
            <a:r>
              <a:rPr lang="en-US" sz="1600" b="1" dirty="0">
                <a:solidFill>
                  <a:srgbClr val="FFFFFF"/>
                </a:solidFill>
                <a:latin typeface="+mj-lt"/>
              </a:rPr>
              <a:t>Demand-led and claimed form of citizenship </a:t>
            </a:r>
            <a:endParaRPr lang="en-US" sz="1600" b="1" dirty="0" smtClean="0">
              <a:solidFill>
                <a:srgbClr val="FFFFFF"/>
              </a:solidFill>
              <a:latin typeface="+mj-lt"/>
            </a:endParaRPr>
          </a:p>
          <a:p>
            <a:pPr algn="l">
              <a:buClr>
                <a:srgbClr val="00FFFF"/>
              </a:buClr>
              <a:defRPr/>
            </a:pPr>
            <a:r>
              <a:rPr lang="en-US" sz="1600" b="1" dirty="0" smtClean="0">
                <a:solidFill>
                  <a:srgbClr val="FFFFFF"/>
                </a:solidFill>
                <a:latin typeface="+mj-lt"/>
              </a:rPr>
              <a:t>Over-supply (in Japan)</a:t>
            </a:r>
          </a:p>
          <a:p>
            <a:pPr algn="l">
              <a:buClr>
                <a:srgbClr val="00FFFF"/>
              </a:buClr>
              <a:defRPr/>
            </a:pPr>
            <a:endParaRPr lang="en-US" sz="1600" b="1" dirty="0">
              <a:solidFill>
                <a:srgbClr val="FFFFFF"/>
              </a:solidFill>
              <a:latin typeface="+mj-lt"/>
            </a:endParaRPr>
          </a:p>
          <a:p>
            <a:pPr algn="l">
              <a:buClr>
                <a:srgbClr val="00FFFF"/>
              </a:buClr>
              <a:defRPr/>
            </a:pPr>
            <a:r>
              <a:rPr lang="en-US" sz="1600" b="1" dirty="0">
                <a:solidFill>
                  <a:srgbClr val="FFFFFF"/>
                </a:solidFill>
                <a:latin typeface="+mj-lt"/>
              </a:rPr>
              <a:t>The citizen now constructed as</a:t>
            </a:r>
            <a:r>
              <a:rPr lang="en-US" sz="1600" b="1" dirty="0" smtClean="0">
                <a:solidFill>
                  <a:srgbClr val="FFFFFF"/>
                </a:solidFill>
                <a:latin typeface="+mj-lt"/>
              </a:rPr>
              <a:t>:</a:t>
            </a:r>
            <a:endParaRPr lang="en-US" sz="1600" b="1" dirty="0">
              <a:solidFill>
                <a:srgbClr val="FFFFFF"/>
              </a:solidFill>
              <a:latin typeface="+mj-lt"/>
            </a:endParaRPr>
          </a:p>
          <a:p>
            <a:pPr algn="l">
              <a:buClr>
                <a:srgbClr val="0000FF"/>
              </a:buClr>
              <a:buFont typeface="Wingdings" charset="2"/>
              <a:buChar char="ü"/>
              <a:defRPr/>
            </a:pPr>
            <a:r>
              <a:rPr lang="en-US" sz="1600" b="1" dirty="0">
                <a:solidFill>
                  <a:srgbClr val="FFFFFF"/>
                </a:solidFill>
                <a:latin typeface="+mj-lt"/>
              </a:rPr>
              <a:t> an economic maximiser</a:t>
            </a:r>
          </a:p>
          <a:p>
            <a:pPr algn="l">
              <a:buClr>
                <a:srgbClr val="0000FF"/>
              </a:buClr>
              <a:buFont typeface="Wingdings" charset="2"/>
              <a:buChar char="ü"/>
              <a:defRPr/>
            </a:pPr>
            <a:r>
              <a:rPr lang="en-US" sz="1600" b="1" dirty="0">
                <a:solidFill>
                  <a:srgbClr val="FFFFFF"/>
                </a:solidFill>
                <a:latin typeface="+mj-lt"/>
              </a:rPr>
              <a:t>governed by self-interests </a:t>
            </a:r>
          </a:p>
          <a:p>
            <a:pPr algn="l">
              <a:buClr>
                <a:srgbClr val="0000FF"/>
              </a:buClr>
              <a:buFont typeface="Wingdings" charset="2"/>
              <a:buChar char="ü"/>
              <a:defRPr/>
            </a:pPr>
            <a:r>
              <a:rPr lang="en-US" sz="1600" b="1" dirty="0">
                <a:latin typeface="+mj-lt"/>
              </a:rPr>
              <a:t>i</a:t>
            </a:r>
            <a:r>
              <a:rPr lang="en-US" sz="1600" b="1" dirty="0" smtClean="0">
                <a:latin typeface="+mj-lt"/>
              </a:rPr>
              <a:t>ndividual  investor </a:t>
            </a:r>
            <a:r>
              <a:rPr lang="en-US" sz="1600" b="1" dirty="0">
                <a:latin typeface="+mj-lt"/>
              </a:rPr>
              <a:t>rather than </a:t>
            </a:r>
            <a:r>
              <a:rPr lang="en-US" sz="1600" b="1" dirty="0" smtClean="0">
                <a:latin typeface="+mj-lt"/>
              </a:rPr>
              <a:t>a member of a </a:t>
            </a:r>
            <a:r>
              <a:rPr lang="en-US" sz="1600" b="1" dirty="0">
                <a:latin typeface="+mj-lt"/>
              </a:rPr>
              <a:t>collective</a:t>
            </a:r>
            <a:r>
              <a:rPr lang="en-US" sz="1600" b="1" dirty="0" smtClean="0">
                <a:latin typeface="+mj-lt"/>
              </a:rPr>
              <a:t>.</a:t>
            </a:r>
          </a:p>
          <a:p>
            <a:pPr algn="l">
              <a:buClr>
                <a:srgbClr val="0000FF"/>
              </a:buClr>
              <a:defRPr/>
            </a:pPr>
            <a:endParaRPr lang="en-US" sz="1600" b="1" dirty="0">
              <a:latin typeface="+mj-lt"/>
            </a:endParaRPr>
          </a:p>
          <a:p>
            <a:pPr algn="l">
              <a:buClr>
                <a:srgbClr val="0000FF"/>
              </a:buClr>
              <a:defRPr/>
            </a:pPr>
            <a:r>
              <a:rPr lang="en-US" sz="1600" b="1" dirty="0" smtClean="0">
                <a:latin typeface="+mj-lt"/>
              </a:rPr>
              <a:t>Higher Education constructed as private and public good.</a:t>
            </a:r>
            <a:endParaRPr lang="en-US" sz="1600" b="1" dirty="0">
              <a:solidFill>
                <a:srgbClr val="FFFFFF"/>
              </a:solidFill>
              <a:latin typeface="+mj-lt"/>
            </a:endParaRPr>
          </a:p>
          <a:p>
            <a:pPr algn="l">
              <a:buClr>
                <a:srgbClr val="00FFFF"/>
              </a:buClr>
              <a:defRPr/>
            </a:pPr>
            <a:r>
              <a:rPr lang="en-US" sz="1600" b="1" dirty="0">
                <a:solidFill>
                  <a:srgbClr val="FFFFFF"/>
                </a:solidFill>
                <a:latin typeface="+mj-lt"/>
              </a:rPr>
              <a:t>A</a:t>
            </a:r>
            <a:r>
              <a:rPr lang="en-US" sz="1600" b="1" dirty="0" smtClean="0">
                <a:solidFill>
                  <a:srgbClr val="FFFFFF"/>
                </a:solidFill>
                <a:latin typeface="+mj-lt"/>
              </a:rPr>
              <a:t>lmost </a:t>
            </a:r>
            <a:r>
              <a:rPr lang="en-US" sz="1600" b="1" dirty="0">
                <a:solidFill>
                  <a:srgbClr val="FFFFFF"/>
                </a:solidFill>
                <a:latin typeface="+mj-lt"/>
              </a:rPr>
              <a:t>a civic duty to aspire to HE </a:t>
            </a:r>
            <a:r>
              <a:rPr lang="en-US" b="1" dirty="0">
                <a:solidFill>
                  <a:srgbClr val="0000FF"/>
                </a:solidFill>
                <a:latin typeface="+mj-lt"/>
              </a:rPr>
              <a:t>(Biesta, 2006). </a:t>
            </a:r>
          </a:p>
          <a:p>
            <a:pPr algn="l"/>
            <a:endParaRPr lang="en-US" dirty="0"/>
          </a:p>
        </p:txBody>
      </p:sp>
      <p:sp>
        <p:nvSpPr>
          <p:cNvPr id="4" name="Subtitle 3"/>
          <p:cNvSpPr>
            <a:spLocks noGrp="1"/>
          </p:cNvSpPr>
          <p:nvPr>
            <p:ph type="subTitle" idx="1"/>
          </p:nvPr>
        </p:nvSpPr>
        <p:spPr/>
        <p:txBody>
          <a:bodyPr>
            <a:normAutofit fontScale="70000" lnSpcReduction="20000"/>
          </a:bodyPr>
          <a:lstStyle/>
          <a:p>
            <a:r>
              <a:rPr lang="en-US" b="1" dirty="0" smtClean="0">
                <a:solidFill>
                  <a:srgbClr val="0000FF"/>
                </a:solidFill>
              </a:rPr>
              <a:t>Consuming Higher Education</a:t>
            </a:r>
            <a:endParaRPr lang="en-US" b="1" dirty="0">
              <a:solidFill>
                <a:srgbClr val="0000FF"/>
              </a:solidFill>
            </a:endParaRPr>
          </a:p>
        </p:txBody>
      </p:sp>
      <p:pic>
        <p:nvPicPr>
          <p:cNvPr id="7" name="Picture Placeholder 6"/>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913501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strips(downLeft)">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strips(downLeft)">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strips(downLeft)">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strips(downLeft)">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strips(downLeft)">
                                      <p:cBhvr>
                                        <p:cTn id="52" dur="500"/>
                                        <p:tgtEl>
                                          <p:spTgt spid="3">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Effect transition="in" filter="strips(downLeft)">
                                      <p:cBhvr>
                                        <p:cTn id="5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4752169" y="1526775"/>
            <a:ext cx="4238420" cy="4608861"/>
          </a:xfrm>
        </p:spPr>
        <p:txBody>
          <a:bodyPr>
            <a:normAutofit/>
          </a:bodyPr>
          <a:lstStyle/>
          <a:p>
            <a:pPr marL="171450" indent="-171450" algn="l">
              <a:buClr>
                <a:srgbClr val="0000FF"/>
              </a:buClr>
              <a:buFont typeface="Arial"/>
              <a:buChar char="•"/>
            </a:pPr>
            <a:r>
              <a:rPr lang="en-US" sz="2800" b="1" dirty="0">
                <a:latin typeface="+mj-lt"/>
              </a:rPr>
              <a:t>Privatisation</a:t>
            </a:r>
            <a:br>
              <a:rPr lang="en-US" sz="2800" b="1" dirty="0">
                <a:latin typeface="+mj-lt"/>
              </a:rPr>
            </a:br>
            <a:endParaRPr lang="en-US" sz="2800" b="1" dirty="0">
              <a:latin typeface="+mj-lt"/>
            </a:endParaRPr>
          </a:p>
          <a:p>
            <a:pPr marL="171450" indent="-171450" algn="l">
              <a:buClr>
                <a:srgbClr val="0000FF"/>
              </a:buClr>
              <a:buFont typeface="Arial"/>
              <a:buChar char="•"/>
            </a:pPr>
            <a:r>
              <a:rPr lang="en-US" sz="2800" b="1" dirty="0">
                <a:latin typeface="+mj-lt"/>
              </a:rPr>
              <a:t>Deregulation</a:t>
            </a:r>
            <a:br>
              <a:rPr lang="en-US" sz="2800" b="1" dirty="0">
                <a:latin typeface="+mj-lt"/>
              </a:rPr>
            </a:br>
            <a:endParaRPr lang="en-GB" sz="2800" b="1" dirty="0">
              <a:latin typeface="+mj-lt"/>
            </a:endParaRPr>
          </a:p>
          <a:p>
            <a:pPr marL="171450" indent="-171450" algn="l">
              <a:buClr>
                <a:srgbClr val="0000FF"/>
              </a:buClr>
              <a:buFont typeface="Arial"/>
              <a:buChar char="•"/>
            </a:pPr>
            <a:r>
              <a:rPr lang="en-GB" sz="2800" b="1" dirty="0">
                <a:latin typeface="+mj-lt"/>
              </a:rPr>
              <a:t>Financialisation</a:t>
            </a:r>
            <a:br>
              <a:rPr lang="en-GB" sz="2800" b="1" dirty="0">
                <a:latin typeface="+mj-lt"/>
              </a:rPr>
            </a:br>
            <a:endParaRPr lang="en-GB" sz="2800" b="1" dirty="0">
              <a:latin typeface="+mj-lt"/>
            </a:endParaRPr>
          </a:p>
          <a:p>
            <a:pPr marL="171450" indent="-171450" algn="l">
              <a:buClr>
                <a:srgbClr val="0000FF"/>
              </a:buClr>
              <a:buFont typeface="Arial"/>
              <a:buChar char="•"/>
            </a:pPr>
            <a:r>
              <a:rPr lang="en-GB" sz="2800" b="1" dirty="0">
                <a:latin typeface="+mj-lt"/>
              </a:rPr>
              <a:t>Globalisation</a:t>
            </a:r>
            <a:br>
              <a:rPr lang="en-GB" sz="2800" b="1" dirty="0">
                <a:latin typeface="+mj-lt"/>
              </a:rPr>
            </a:br>
            <a:endParaRPr lang="en-GB" sz="2800" b="1" dirty="0">
              <a:latin typeface="+mj-lt"/>
            </a:endParaRPr>
          </a:p>
          <a:p>
            <a:pPr marL="171450" indent="-171450" algn="l">
              <a:buClr>
                <a:srgbClr val="0000FF"/>
              </a:buClr>
              <a:buFont typeface="Arial"/>
              <a:buChar char="•"/>
            </a:pPr>
            <a:r>
              <a:rPr lang="en-GB" sz="2800" b="1" dirty="0" smtClean="0">
                <a:latin typeface="+mj-lt"/>
              </a:rPr>
              <a:t>Uberisation</a:t>
            </a:r>
            <a:endParaRPr lang="en-US" b="1" dirty="0">
              <a:solidFill>
                <a:srgbClr val="0000FF"/>
              </a:solidFill>
            </a:endParaRPr>
          </a:p>
          <a:p>
            <a:pPr algn="l"/>
            <a:endParaRPr lang="en-US" b="1" dirty="0">
              <a:latin typeface="+mj-lt"/>
            </a:endParaRPr>
          </a:p>
        </p:txBody>
      </p:sp>
      <p:sp>
        <p:nvSpPr>
          <p:cNvPr id="4" name="Subtitle 3"/>
          <p:cNvSpPr>
            <a:spLocks noGrp="1"/>
          </p:cNvSpPr>
          <p:nvPr>
            <p:ph type="subTitle" idx="1"/>
          </p:nvPr>
        </p:nvSpPr>
        <p:spPr>
          <a:xfrm>
            <a:off x="585399" y="337212"/>
            <a:ext cx="7958526" cy="2202656"/>
          </a:xfrm>
        </p:spPr>
        <p:txBody>
          <a:bodyPr>
            <a:normAutofit/>
          </a:bodyPr>
          <a:lstStyle/>
          <a:p>
            <a:r>
              <a:rPr lang="en-US" sz="3200" b="1" dirty="0">
                <a:solidFill>
                  <a:srgbClr val="0000FF"/>
                </a:solidFill>
              </a:rPr>
              <a:t>Whose Imaginary: Political Economy of Neoliberalism?</a:t>
            </a:r>
          </a:p>
          <a:p>
            <a:endParaRPr lang="en-US" sz="5400" b="1" dirty="0">
              <a:solidFill>
                <a:srgbClr val="3366FF"/>
              </a:solidFill>
            </a:endParaRPr>
          </a:p>
          <a:p>
            <a:endParaRPr lang="en-US" dirty="0"/>
          </a:p>
        </p:txBody>
      </p:sp>
      <p:pic>
        <p:nvPicPr>
          <p:cNvPr id="5" name="Picture 9" descr="MP900442452[1]"/>
          <p:cNvPicPr>
            <a:picLocks noGrp="1" noChangeAspect="1" noChangeArrowheads="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2312683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p:cNvPicPr>
            <a:picLocks noGrp="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bwMode="auto">
          <a:prstGeom prst="rect">
            <a:avLst/>
          </a:prstGeom>
          <a:noFill/>
          <a:ln>
            <a:noFill/>
          </a:ln>
        </p:spPr>
      </p:pic>
      <p:sp>
        <p:nvSpPr>
          <p:cNvPr id="3" name="Text Placeholder 2"/>
          <p:cNvSpPr>
            <a:spLocks noGrp="1"/>
          </p:cNvSpPr>
          <p:nvPr>
            <p:ph type="body" sz="quarter" idx="11"/>
          </p:nvPr>
        </p:nvSpPr>
        <p:spPr>
          <a:xfrm>
            <a:off x="4737898" y="1583850"/>
            <a:ext cx="4406102" cy="3995298"/>
          </a:xfrm>
        </p:spPr>
        <p:txBody>
          <a:bodyPr>
            <a:noAutofit/>
          </a:bodyPr>
          <a:lstStyle/>
          <a:p>
            <a:pPr marL="285750" indent="-285750" algn="l">
              <a:buClr>
                <a:srgbClr val="0000FF"/>
              </a:buClr>
              <a:buFont typeface="Arial"/>
              <a:buChar char="•"/>
            </a:pPr>
            <a:r>
              <a:rPr lang="en-GB" sz="1400" b="1" dirty="0">
                <a:latin typeface="+mj-lt"/>
              </a:rPr>
              <a:t>Narratives of state failure</a:t>
            </a:r>
          </a:p>
          <a:p>
            <a:pPr marL="285750" indent="-285750" algn="l">
              <a:buClr>
                <a:srgbClr val="0000FF"/>
              </a:buClr>
              <a:buFont typeface="Arial"/>
              <a:buChar char="•"/>
            </a:pPr>
            <a:r>
              <a:rPr lang="en-GB" sz="1400" b="1" dirty="0">
                <a:latin typeface="+mj-lt"/>
              </a:rPr>
              <a:t>Generalisation of economic form to social fields</a:t>
            </a:r>
          </a:p>
          <a:p>
            <a:pPr marL="285750" indent="-285750" algn="l">
              <a:buClr>
                <a:srgbClr val="0000FF"/>
              </a:buClr>
              <a:buFont typeface="Arial"/>
              <a:buChar char="•"/>
            </a:pPr>
            <a:r>
              <a:rPr lang="en-US" sz="1400" b="1" dirty="0">
                <a:latin typeface="+mj-lt"/>
              </a:rPr>
              <a:t>Human Beings = Human Capital</a:t>
            </a:r>
          </a:p>
          <a:p>
            <a:pPr marL="285750" indent="-285750" algn="l">
              <a:buClr>
                <a:srgbClr val="0000FF"/>
              </a:buClr>
              <a:buFont typeface="Arial"/>
              <a:buChar char="•"/>
            </a:pPr>
            <a:r>
              <a:rPr lang="en-US" sz="1400" b="1" dirty="0">
                <a:latin typeface="+mj-lt"/>
              </a:rPr>
              <a:t>Rankings/ ratings systems determine value</a:t>
            </a:r>
          </a:p>
          <a:p>
            <a:pPr marL="285750" indent="-285750" algn="l">
              <a:buClr>
                <a:srgbClr val="0000FF"/>
              </a:buClr>
              <a:buFont typeface="Arial"/>
              <a:buChar char="•"/>
            </a:pPr>
            <a:r>
              <a:rPr lang="en-US" sz="1400" b="1" dirty="0">
                <a:latin typeface="+mj-lt"/>
              </a:rPr>
              <a:t>Ratings govern pedagogy/ research</a:t>
            </a:r>
          </a:p>
          <a:p>
            <a:pPr marL="285750" indent="-285750" algn="l">
              <a:buClr>
                <a:srgbClr val="0000FF"/>
              </a:buClr>
              <a:buFont typeface="Arial"/>
              <a:buChar char="•"/>
            </a:pPr>
            <a:r>
              <a:rPr lang="en-US" sz="1400" b="1" dirty="0">
                <a:latin typeface="+mj-lt"/>
              </a:rPr>
              <a:t>Live and Let Die</a:t>
            </a:r>
          </a:p>
          <a:p>
            <a:pPr marL="285750" indent="-285750" algn="l">
              <a:buClr>
                <a:srgbClr val="0000FF"/>
              </a:buClr>
              <a:buFont typeface="Arial"/>
              <a:buChar char="•"/>
            </a:pPr>
            <a:r>
              <a:rPr lang="en-GB" sz="1400" b="1" dirty="0">
                <a:latin typeface="+mj-lt"/>
              </a:rPr>
              <a:t>Education = Attracting Investors</a:t>
            </a:r>
          </a:p>
          <a:p>
            <a:pPr marL="285750" indent="-285750" algn="l">
              <a:buClr>
                <a:srgbClr val="0000FF"/>
              </a:buClr>
              <a:buFont typeface="Arial"/>
              <a:buChar char="•"/>
            </a:pPr>
            <a:r>
              <a:rPr lang="en-US" sz="1400" b="1" dirty="0">
                <a:latin typeface="+mj-lt"/>
              </a:rPr>
              <a:t>Values reinforced via Funding Regimes </a:t>
            </a:r>
            <a:r>
              <a:rPr lang="en-GB" sz="1400" b="1" dirty="0">
                <a:latin typeface="+mj-lt"/>
              </a:rPr>
              <a:t> </a:t>
            </a:r>
          </a:p>
          <a:p>
            <a:pPr marL="285750" indent="-285750" algn="l">
              <a:buClr>
                <a:srgbClr val="0000FF"/>
              </a:buClr>
              <a:buFont typeface="Arial"/>
              <a:buChar char="•"/>
            </a:pPr>
            <a:r>
              <a:rPr lang="en-US" sz="1400" b="1" dirty="0">
                <a:latin typeface="+mj-lt"/>
              </a:rPr>
              <a:t>Beneficence of state patronage only for those sharing/ performing the values of the new times</a:t>
            </a:r>
          </a:p>
          <a:p>
            <a:pPr marL="285750" indent="-285750" algn="l">
              <a:buClr>
                <a:srgbClr val="0000FF"/>
              </a:buClr>
              <a:buFont typeface="Arial"/>
              <a:buChar char="•"/>
            </a:pPr>
            <a:r>
              <a:rPr lang="en-US" sz="1400" b="1" dirty="0" err="1">
                <a:latin typeface="+mj-lt"/>
              </a:rPr>
              <a:t>Privatised</a:t>
            </a:r>
            <a:r>
              <a:rPr lang="en-US" sz="1400" b="1" dirty="0">
                <a:latin typeface="+mj-lt"/>
              </a:rPr>
              <a:t> higher education = anti-critical spaces of learning</a:t>
            </a:r>
          </a:p>
          <a:p>
            <a:pPr marL="285750" indent="-285750" algn="l">
              <a:buClr>
                <a:srgbClr val="0000FF"/>
              </a:buClr>
              <a:buFont typeface="Arial"/>
              <a:buChar char="•"/>
            </a:pPr>
            <a:r>
              <a:rPr lang="en-GB" sz="1400" b="1" dirty="0">
                <a:latin typeface="+mj-lt"/>
              </a:rPr>
              <a:t>Erasure of intelligible, legitimate alternatives to economic rationality.</a:t>
            </a:r>
          </a:p>
        </p:txBody>
      </p:sp>
      <p:sp>
        <p:nvSpPr>
          <p:cNvPr id="4" name="Content Placeholder 3"/>
          <p:cNvSpPr>
            <a:spLocks noGrp="1"/>
          </p:cNvSpPr>
          <p:nvPr>
            <p:ph type="subTitle" idx="1"/>
          </p:nvPr>
        </p:nvSpPr>
        <p:spPr/>
        <p:txBody>
          <a:bodyPr>
            <a:normAutofit/>
          </a:bodyPr>
          <a:lstStyle/>
          <a:p>
            <a:pPr>
              <a:buClr>
                <a:srgbClr val="FF66FF"/>
              </a:buClr>
            </a:pPr>
            <a:endParaRPr lang="en-US" b="1" dirty="0"/>
          </a:p>
          <a:p>
            <a:pPr>
              <a:buClr>
                <a:srgbClr val="FF66FF"/>
              </a:buClr>
            </a:pPr>
            <a:endParaRPr lang="en-GB" b="1" dirty="0" smtClean="0"/>
          </a:p>
          <a:p>
            <a:pPr>
              <a:buClr>
                <a:srgbClr val="FF66FF"/>
              </a:buClr>
            </a:pPr>
            <a:endParaRPr lang="en-GB" b="1" dirty="0"/>
          </a:p>
          <a:p>
            <a:pPr>
              <a:buClr>
                <a:srgbClr val="FF66FF"/>
              </a:buClr>
            </a:pPr>
            <a:endParaRPr lang="en-US" b="1" dirty="0"/>
          </a:p>
          <a:p>
            <a:endParaRPr lang="en-US" dirty="0"/>
          </a:p>
        </p:txBody>
      </p:sp>
      <p:sp>
        <p:nvSpPr>
          <p:cNvPr id="2" name="Title 1"/>
          <p:cNvSpPr>
            <a:spLocks noGrp="1"/>
          </p:cNvSpPr>
          <p:nvPr>
            <p:ph type="title" idx="4294967295"/>
          </p:nvPr>
        </p:nvSpPr>
        <p:spPr>
          <a:xfrm>
            <a:off x="585101" y="0"/>
            <a:ext cx="8219967" cy="1417638"/>
          </a:xfrm>
          <a:prstGeom prst="rect">
            <a:avLst/>
          </a:prstGeom>
        </p:spPr>
        <p:txBody>
          <a:bodyPr>
            <a:normAutofit/>
          </a:bodyPr>
          <a:lstStyle/>
          <a:p>
            <a:r>
              <a:rPr lang="en-US" sz="3600" b="1" dirty="0" smtClean="0">
                <a:solidFill>
                  <a:srgbClr val="0000FF"/>
                </a:solidFill>
              </a:rPr>
              <a:t>Entangling Neoliberalism and Higher Education</a:t>
            </a:r>
            <a:endParaRPr lang="en-US" sz="3600" b="1" dirty="0">
              <a:solidFill>
                <a:srgbClr val="0000FF"/>
              </a:solidFill>
            </a:endParaRPr>
          </a:p>
        </p:txBody>
      </p:sp>
    </p:spTree>
    <p:extLst>
      <p:ext uri="{BB962C8B-B14F-4D97-AF65-F5344CB8AC3E}">
        <p14:creationId xmlns:p14="http://schemas.microsoft.com/office/powerpoint/2010/main" val="2388673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arn(inVertical)">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barn(inVertical)">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barn(inVertical)">
                                      <p:cBhvr>
                                        <p:cTn id="5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4680814" y="1227127"/>
            <a:ext cx="4295503" cy="4865702"/>
          </a:xfrm>
        </p:spPr>
        <p:txBody>
          <a:bodyPr>
            <a:normAutofit/>
          </a:bodyPr>
          <a:lstStyle/>
          <a:p>
            <a:pPr algn="l"/>
            <a:endParaRPr lang="en-US" b="1" dirty="0">
              <a:solidFill>
                <a:srgbClr val="0000FF"/>
              </a:solidFill>
            </a:endParaRPr>
          </a:p>
          <a:p>
            <a:pPr marL="342900" indent="-342900" algn="l">
              <a:buFont typeface="Arial"/>
              <a:buChar char="•"/>
            </a:pPr>
            <a:r>
              <a:rPr lang="en-GB" sz="1900" b="1" dirty="0">
                <a:solidFill>
                  <a:srgbClr val="0000FF"/>
                </a:solidFill>
                <a:latin typeface="+mj-lt"/>
              </a:rPr>
              <a:t>Market Dominance</a:t>
            </a:r>
          </a:p>
          <a:p>
            <a:pPr algn="l"/>
            <a:r>
              <a:rPr lang="en-GB" sz="1600" b="1" i="1" dirty="0">
                <a:latin typeface="+mj-lt"/>
              </a:rPr>
              <a:t>Market principles frame every sphere and activity </a:t>
            </a:r>
            <a:r>
              <a:rPr lang="en-GB" sz="1300" b="1" dirty="0">
                <a:solidFill>
                  <a:srgbClr val="0000FF"/>
                </a:solidFill>
                <a:latin typeface="+mj-lt"/>
              </a:rPr>
              <a:t>(Brown, </a:t>
            </a:r>
            <a:r>
              <a:rPr lang="en-GB" sz="1300" b="1" dirty="0" smtClean="0">
                <a:solidFill>
                  <a:srgbClr val="0000FF"/>
                </a:solidFill>
                <a:latin typeface="+mj-lt"/>
              </a:rPr>
              <a:t>2015:67</a:t>
            </a:r>
            <a:r>
              <a:rPr lang="en-GB" sz="1300" b="1" dirty="0">
                <a:solidFill>
                  <a:srgbClr val="0000FF"/>
                </a:solidFill>
                <a:latin typeface="+mj-lt"/>
              </a:rPr>
              <a:t>). </a:t>
            </a:r>
            <a:endParaRPr lang="en-US" sz="1300" b="1" dirty="0">
              <a:latin typeface="+mj-lt"/>
            </a:endParaRPr>
          </a:p>
          <a:p>
            <a:pPr marL="342900" indent="-342900" algn="l">
              <a:buFont typeface="Arial"/>
              <a:buChar char="•"/>
            </a:pPr>
            <a:r>
              <a:rPr lang="en-US" sz="1900" b="1" dirty="0">
                <a:solidFill>
                  <a:srgbClr val="0000FF"/>
                </a:solidFill>
                <a:latin typeface="+mj-lt"/>
              </a:rPr>
              <a:t>Accounts and Accountability</a:t>
            </a:r>
          </a:p>
          <a:p>
            <a:pPr algn="l"/>
            <a:r>
              <a:rPr lang="en-US" sz="1600" b="1" dirty="0">
                <a:latin typeface="+mj-lt"/>
              </a:rPr>
              <a:t>Higher education placed within a system of accounts </a:t>
            </a:r>
            <a:r>
              <a:rPr lang="en-US" sz="1300" b="1" dirty="0">
                <a:solidFill>
                  <a:srgbClr val="0000FF"/>
                </a:solidFill>
                <a:latin typeface="+mj-lt"/>
              </a:rPr>
              <a:t>(McGettigan 2013).</a:t>
            </a:r>
          </a:p>
          <a:p>
            <a:pPr marL="285750" indent="-285750" algn="l">
              <a:buFont typeface="Arial"/>
              <a:buChar char="•"/>
            </a:pPr>
            <a:r>
              <a:rPr lang="en-US" sz="1800" b="1" dirty="0">
                <a:solidFill>
                  <a:srgbClr val="0000FF"/>
                </a:solidFill>
                <a:latin typeface="+mj-lt"/>
              </a:rPr>
              <a:t>Investment and Enterprise</a:t>
            </a:r>
          </a:p>
          <a:p>
            <a:pPr algn="l"/>
            <a:r>
              <a:rPr lang="en-US" sz="1600" b="1" dirty="0" smtClean="0">
                <a:latin typeface="+mj-lt"/>
              </a:rPr>
              <a:t>Citizens = </a:t>
            </a:r>
            <a:r>
              <a:rPr lang="en-US" sz="1600" b="1" dirty="0">
                <a:latin typeface="+mj-lt"/>
              </a:rPr>
              <a:t>entrepreneurs </a:t>
            </a:r>
            <a:endParaRPr lang="en-US" sz="1600" b="1" dirty="0">
              <a:solidFill>
                <a:srgbClr val="0000FF"/>
              </a:solidFill>
              <a:latin typeface="+mj-lt"/>
            </a:endParaRPr>
          </a:p>
          <a:p>
            <a:pPr algn="l"/>
            <a:r>
              <a:rPr lang="en-US" sz="1800" b="1" dirty="0" smtClean="0">
                <a:solidFill>
                  <a:srgbClr val="0000FF"/>
                </a:solidFill>
                <a:latin typeface="+mj-lt"/>
              </a:rPr>
              <a:t>Shifting </a:t>
            </a:r>
            <a:r>
              <a:rPr lang="en-US" sz="1800" b="1" dirty="0">
                <a:solidFill>
                  <a:srgbClr val="0000FF"/>
                </a:solidFill>
                <a:latin typeface="+mj-lt"/>
              </a:rPr>
              <a:t>Values</a:t>
            </a:r>
          </a:p>
          <a:p>
            <a:pPr algn="l"/>
            <a:r>
              <a:rPr lang="en-US" sz="1600" b="1" dirty="0" smtClean="0">
                <a:latin typeface="+mj-lt"/>
              </a:rPr>
              <a:t>Higher Education </a:t>
            </a:r>
            <a:r>
              <a:rPr lang="en-US" sz="1600" b="1" dirty="0">
                <a:latin typeface="+mj-lt"/>
              </a:rPr>
              <a:t>= </a:t>
            </a:r>
          </a:p>
          <a:p>
            <a:pPr algn="l"/>
            <a:r>
              <a:rPr lang="en-US" sz="1600" b="1" dirty="0">
                <a:latin typeface="+mj-lt"/>
              </a:rPr>
              <a:t>Product/service with commercial, market, and financial benefits. </a:t>
            </a:r>
          </a:p>
          <a:p>
            <a:endParaRPr lang="en-US" dirty="0"/>
          </a:p>
        </p:txBody>
      </p:sp>
      <p:sp>
        <p:nvSpPr>
          <p:cNvPr id="4" name="Subtitle 3"/>
          <p:cNvSpPr>
            <a:spLocks noGrp="1"/>
          </p:cNvSpPr>
          <p:nvPr>
            <p:ph type="subTitle" idx="1"/>
          </p:nvPr>
        </p:nvSpPr>
        <p:spPr/>
        <p:txBody>
          <a:bodyPr>
            <a:normAutofit fontScale="40000" lnSpcReduction="20000"/>
          </a:bodyPr>
          <a:lstStyle/>
          <a:p>
            <a:endParaRPr lang="en-US" b="1" dirty="0" smtClean="0">
              <a:solidFill>
                <a:srgbClr val="0000FF"/>
              </a:solidFill>
            </a:endParaRPr>
          </a:p>
          <a:p>
            <a:r>
              <a:rPr lang="en-US" sz="9000" b="1" dirty="0" smtClean="0">
                <a:solidFill>
                  <a:srgbClr val="0000FF"/>
                </a:solidFill>
              </a:rPr>
              <a:t>Cognitive </a:t>
            </a:r>
            <a:r>
              <a:rPr lang="en-US" sz="9000" b="1" dirty="0">
                <a:solidFill>
                  <a:srgbClr val="0000FF"/>
                </a:solidFill>
              </a:rPr>
              <a:t>Capitalism</a:t>
            </a:r>
          </a:p>
          <a:p>
            <a:endParaRPr lang="en-US" dirty="0"/>
          </a:p>
        </p:txBody>
      </p:sp>
      <p:pic>
        <p:nvPicPr>
          <p:cNvPr id="5" name="Content Placeholder 5" descr="MP900448538[1]"/>
          <p:cNvPicPr>
            <a:picLocks noGrp="1" noChangeAspect="1" noChangeArrowheads="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xfrm>
            <a:off x="0" y="2518347"/>
            <a:ext cx="4442208" cy="3163895"/>
          </a:xfrm>
          <a:prstGeom prst="rect">
            <a:avLst/>
          </a:prstGeom>
        </p:spPr>
      </p:pic>
    </p:spTree>
    <p:extLst>
      <p:ext uri="{BB962C8B-B14F-4D97-AF65-F5344CB8AC3E}">
        <p14:creationId xmlns:p14="http://schemas.microsoft.com/office/powerpoint/2010/main" val="22773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trips(down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trips(down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strips(downLeft)">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strips(downLeft)">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strips(downLeft)">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strips(downLeft)">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strips(downLeft)">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strips(downLeft)">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t="4069" b="4069"/>
          <a:stretch>
            <a:fillRect/>
          </a:stretch>
        </p:blipFill>
        <p:spPr/>
      </p:pic>
      <p:sp>
        <p:nvSpPr>
          <p:cNvPr id="3" name="Text Placeholder 2"/>
          <p:cNvSpPr>
            <a:spLocks noGrp="1"/>
          </p:cNvSpPr>
          <p:nvPr>
            <p:ph type="body" sz="quarter" idx="11"/>
          </p:nvPr>
        </p:nvSpPr>
        <p:spPr>
          <a:xfrm>
            <a:off x="4666544" y="1070169"/>
            <a:ext cx="4252691" cy="5236694"/>
          </a:xfrm>
        </p:spPr>
        <p:txBody>
          <a:bodyPr>
            <a:normAutofit/>
          </a:bodyPr>
          <a:lstStyle/>
          <a:p>
            <a:pPr algn="l"/>
            <a:r>
              <a:rPr lang="en-US" sz="1600" b="1" dirty="0">
                <a:solidFill>
                  <a:srgbClr val="0000FF"/>
                </a:solidFill>
                <a:latin typeface="+mj-lt"/>
              </a:rPr>
              <a:t>Material</a:t>
            </a:r>
          </a:p>
          <a:p>
            <a:pPr marL="285750" indent="-285750" algn="l">
              <a:buClr>
                <a:srgbClr val="0000FF"/>
              </a:buClr>
              <a:buFont typeface="Arial"/>
              <a:buChar char="•"/>
            </a:pPr>
            <a:r>
              <a:rPr lang="en-US" sz="1600" b="1" dirty="0">
                <a:latin typeface="+mj-lt"/>
              </a:rPr>
              <a:t>Funding/ Employment regimes </a:t>
            </a:r>
          </a:p>
          <a:p>
            <a:pPr marL="285750" indent="-285750" algn="l">
              <a:buClr>
                <a:srgbClr val="0000FF"/>
              </a:buClr>
              <a:buFont typeface="Arial"/>
              <a:buChar char="•"/>
            </a:pPr>
            <a:r>
              <a:rPr lang="en-US" sz="1600" b="1" dirty="0">
                <a:latin typeface="+mj-lt"/>
              </a:rPr>
              <a:t>Promotion/ Tenure/ Precarity </a:t>
            </a:r>
            <a:endParaRPr lang="en-US" sz="1600" b="1" dirty="0" smtClean="0">
              <a:latin typeface="+mj-lt"/>
            </a:endParaRPr>
          </a:p>
          <a:p>
            <a:pPr marL="285750" indent="-285750" algn="l">
              <a:buClr>
                <a:srgbClr val="0000FF"/>
              </a:buClr>
              <a:buFont typeface="Arial"/>
              <a:buChar char="•"/>
            </a:pPr>
            <a:r>
              <a:rPr lang="en-US" sz="1600" b="1" dirty="0" smtClean="0">
                <a:latin typeface="+mj-lt"/>
              </a:rPr>
              <a:t>Financial Rewards/ Grants</a:t>
            </a:r>
          </a:p>
          <a:p>
            <a:pPr marL="285750" indent="-285750" algn="l">
              <a:buClr>
                <a:srgbClr val="0000FF"/>
              </a:buClr>
              <a:buFont typeface="Arial"/>
              <a:buChar char="•"/>
            </a:pPr>
            <a:r>
              <a:rPr lang="en-US" sz="1600" b="1" dirty="0">
                <a:latin typeface="+mj-lt"/>
              </a:rPr>
              <a:t>Accelerated Academy/Hyper </a:t>
            </a:r>
            <a:r>
              <a:rPr lang="en-US" sz="1600" b="1" dirty="0" smtClean="0">
                <a:latin typeface="+mj-lt"/>
              </a:rPr>
              <a:t>Productivity</a:t>
            </a:r>
            <a:endParaRPr lang="en-US" sz="1600" b="1" dirty="0" smtClean="0">
              <a:solidFill>
                <a:srgbClr val="0000FF"/>
              </a:solidFill>
              <a:latin typeface="+mj-lt"/>
            </a:endParaRPr>
          </a:p>
          <a:p>
            <a:pPr algn="l">
              <a:buClr>
                <a:srgbClr val="0000FF"/>
              </a:buClr>
            </a:pPr>
            <a:r>
              <a:rPr lang="en-US" sz="1600" b="1" dirty="0" smtClean="0">
                <a:solidFill>
                  <a:srgbClr val="0000FF"/>
                </a:solidFill>
                <a:latin typeface="+mj-lt"/>
              </a:rPr>
              <a:t>Discursive</a:t>
            </a:r>
            <a:endParaRPr lang="en-US" sz="1600" b="1" dirty="0">
              <a:latin typeface="+mj-lt"/>
            </a:endParaRPr>
          </a:p>
          <a:p>
            <a:pPr marL="285750" indent="-285750" algn="l">
              <a:buClr>
                <a:srgbClr val="0000FF"/>
              </a:buClr>
              <a:buFont typeface="Arial"/>
              <a:buChar char="•"/>
            </a:pPr>
            <a:r>
              <a:rPr lang="en-US" sz="1600" b="1" dirty="0">
                <a:latin typeface="+mj-lt"/>
              </a:rPr>
              <a:t>There is No </a:t>
            </a:r>
            <a:r>
              <a:rPr lang="en-US" sz="1600" b="1" dirty="0" smtClean="0">
                <a:latin typeface="+mj-lt"/>
              </a:rPr>
              <a:t>Alternative</a:t>
            </a:r>
            <a:endParaRPr lang="en-US" sz="1600" b="1" dirty="0" smtClean="0">
              <a:solidFill>
                <a:srgbClr val="0000FF"/>
              </a:solidFill>
              <a:latin typeface="+mj-lt"/>
            </a:endParaRPr>
          </a:p>
          <a:p>
            <a:pPr algn="l">
              <a:buClr>
                <a:srgbClr val="0000FF"/>
              </a:buClr>
            </a:pPr>
            <a:r>
              <a:rPr lang="en-US" sz="1600" b="1" dirty="0" smtClean="0">
                <a:solidFill>
                  <a:srgbClr val="0000FF"/>
                </a:solidFill>
                <a:latin typeface="+mj-lt"/>
              </a:rPr>
              <a:t>Affective </a:t>
            </a:r>
            <a:endParaRPr lang="en-US" sz="1600" b="1" dirty="0">
              <a:solidFill>
                <a:srgbClr val="0000FF"/>
              </a:solidFill>
              <a:latin typeface="+mj-lt"/>
            </a:endParaRPr>
          </a:p>
          <a:p>
            <a:pPr marL="285750" indent="-285750" algn="l">
              <a:buClr>
                <a:srgbClr val="0000FF"/>
              </a:buClr>
              <a:buFont typeface="Arial"/>
              <a:buChar char="•"/>
            </a:pPr>
            <a:r>
              <a:rPr lang="en-US" sz="1600" b="1" dirty="0">
                <a:latin typeface="+mj-lt"/>
              </a:rPr>
              <a:t>Governance by fear/ </a:t>
            </a:r>
            <a:r>
              <a:rPr lang="en-US" sz="1600" b="1" dirty="0" smtClean="0">
                <a:latin typeface="+mj-lt"/>
              </a:rPr>
              <a:t>desire</a:t>
            </a:r>
            <a:endParaRPr lang="en-US" sz="1600" b="1" dirty="0">
              <a:solidFill>
                <a:srgbClr val="0000FF"/>
              </a:solidFill>
              <a:latin typeface="+mj-lt"/>
            </a:endParaRPr>
          </a:p>
          <a:p>
            <a:pPr marL="285750" indent="-285750" algn="l">
              <a:buClr>
                <a:srgbClr val="0000FF"/>
              </a:buClr>
              <a:buFont typeface="Arial"/>
              <a:buChar char="•"/>
            </a:pPr>
            <a:r>
              <a:rPr lang="en-US" sz="1600" b="1" dirty="0">
                <a:latin typeface="+mj-lt"/>
              </a:rPr>
              <a:t>Fear, shame, </a:t>
            </a:r>
            <a:r>
              <a:rPr lang="en-US" sz="1600" b="1" dirty="0" smtClean="0">
                <a:latin typeface="+mj-lt"/>
              </a:rPr>
              <a:t>anxiety, competitiveness</a:t>
            </a:r>
            <a:r>
              <a:rPr lang="en-US" sz="1600" b="1" dirty="0">
                <a:latin typeface="+mj-lt"/>
              </a:rPr>
              <a:t>, </a:t>
            </a:r>
            <a:r>
              <a:rPr lang="en-US" sz="1600" b="1" dirty="0" smtClean="0">
                <a:latin typeface="+mj-lt"/>
              </a:rPr>
              <a:t>pride</a:t>
            </a:r>
            <a:endParaRPr lang="en-US" sz="1600" b="1" dirty="0">
              <a:latin typeface="+mj-lt"/>
            </a:endParaRPr>
          </a:p>
          <a:p>
            <a:pPr marL="285750" indent="-285750" algn="l">
              <a:buClr>
                <a:srgbClr val="0000FF"/>
              </a:buClr>
              <a:buFont typeface="Arial"/>
              <a:buChar char="•"/>
            </a:pPr>
            <a:r>
              <a:rPr lang="en-US" sz="1600" b="1" dirty="0">
                <a:latin typeface="+mj-lt"/>
              </a:rPr>
              <a:t>Circulation of affect produces self-governing subjects and </a:t>
            </a:r>
            <a:r>
              <a:rPr lang="en-US" sz="1600" b="1" dirty="0" smtClean="0">
                <a:latin typeface="+mj-lt"/>
              </a:rPr>
              <a:t>actors</a:t>
            </a:r>
          </a:p>
          <a:p>
            <a:pPr marL="285750" indent="-285750" algn="l">
              <a:buClr>
                <a:srgbClr val="0000FF"/>
              </a:buClr>
              <a:buFont typeface="Arial"/>
              <a:buChar char="•"/>
            </a:pPr>
            <a:r>
              <a:rPr lang="en-US" sz="1600" b="1" dirty="0" smtClean="0">
                <a:latin typeface="+mj-lt"/>
              </a:rPr>
              <a:t>Occupational Stress.</a:t>
            </a:r>
            <a:endParaRPr lang="en-US" sz="1600" b="1" dirty="0">
              <a:latin typeface="+mj-lt"/>
            </a:endParaRPr>
          </a:p>
          <a:p>
            <a:endParaRPr lang="en-US" dirty="0"/>
          </a:p>
        </p:txBody>
      </p:sp>
      <p:sp>
        <p:nvSpPr>
          <p:cNvPr id="4" name="Subtitle 3"/>
          <p:cNvSpPr>
            <a:spLocks noGrp="1"/>
          </p:cNvSpPr>
          <p:nvPr>
            <p:ph type="subTitle" idx="1"/>
          </p:nvPr>
        </p:nvSpPr>
        <p:spPr>
          <a:xfrm>
            <a:off x="585399" y="337213"/>
            <a:ext cx="7958526" cy="1103948"/>
          </a:xfrm>
        </p:spPr>
        <p:txBody>
          <a:bodyPr>
            <a:normAutofit fontScale="92500"/>
          </a:bodyPr>
          <a:lstStyle/>
          <a:p>
            <a:r>
              <a:rPr lang="en-US" b="1" dirty="0">
                <a:solidFill>
                  <a:srgbClr val="0000FF"/>
                </a:solidFill>
              </a:rPr>
              <a:t>Installing Neoliberalism</a:t>
            </a:r>
          </a:p>
          <a:p>
            <a:endParaRPr lang="en-US" dirty="0"/>
          </a:p>
        </p:txBody>
      </p:sp>
    </p:spTree>
    <p:extLst>
      <p:ext uri="{BB962C8B-B14F-4D97-AF65-F5344CB8AC3E}">
        <p14:creationId xmlns:p14="http://schemas.microsoft.com/office/powerpoint/2010/main" val="987965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trips(down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strips(down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strips(downLeft)">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strips(downLeft)">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strips(downLeft)">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strips(downLeft)">
                                      <p:cBhvr>
                                        <p:cTn id="6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4754957" y="1517976"/>
            <a:ext cx="4389042" cy="4941168"/>
          </a:xfrm>
        </p:spPr>
        <p:txBody>
          <a:bodyPr>
            <a:normAutofit fontScale="40000" lnSpcReduction="20000"/>
          </a:bodyPr>
          <a:lstStyle/>
          <a:p>
            <a:pPr algn="l">
              <a:buClr>
                <a:srgbClr val="00FFFF"/>
              </a:buClr>
              <a:defRPr/>
            </a:pPr>
            <a:endParaRPr lang="en-GB" sz="800" b="1" dirty="0">
              <a:latin typeface="+mj-lt"/>
            </a:endParaRPr>
          </a:p>
          <a:p>
            <a:pPr algn="l">
              <a:buClr>
                <a:srgbClr val="0000FF"/>
              </a:buClr>
              <a:defRPr/>
            </a:pPr>
            <a:endParaRPr lang="en-US" sz="4500" b="1" dirty="0" smtClean="0">
              <a:solidFill>
                <a:srgbClr val="0000FF"/>
              </a:solidFill>
              <a:latin typeface="+mj-lt"/>
            </a:endParaRPr>
          </a:p>
          <a:p>
            <a:pPr marL="685800" indent="-685800" algn="l">
              <a:buClr>
                <a:srgbClr val="0000FF"/>
              </a:buClr>
              <a:buFont typeface="Arial"/>
              <a:buChar char="•"/>
              <a:defRPr/>
            </a:pPr>
            <a:r>
              <a:rPr lang="en-GB" sz="4800" b="1" dirty="0">
                <a:latin typeface="+mj-lt"/>
              </a:rPr>
              <a:t>Who is credentialised to produce knowledge?</a:t>
            </a:r>
            <a:r>
              <a:rPr lang="en-GB" sz="4800" b="1" dirty="0">
                <a:solidFill>
                  <a:schemeClr val="tx2"/>
                </a:solidFill>
                <a:latin typeface="+mj-lt"/>
              </a:rPr>
              <a:t> </a:t>
            </a:r>
            <a:endParaRPr lang="en-GB" sz="4800" b="1" dirty="0" smtClean="0">
              <a:solidFill>
                <a:schemeClr val="tx2"/>
              </a:solidFill>
              <a:latin typeface="+mj-lt"/>
            </a:endParaRPr>
          </a:p>
          <a:p>
            <a:pPr algn="l">
              <a:buClr>
                <a:srgbClr val="0000FF"/>
              </a:buClr>
              <a:defRPr/>
            </a:pPr>
            <a:r>
              <a:rPr lang="en-GB" sz="4800" b="1" dirty="0">
                <a:solidFill>
                  <a:schemeClr val="tx2"/>
                </a:solidFill>
                <a:latin typeface="+mj-lt"/>
              </a:rPr>
              <a:t> </a:t>
            </a:r>
            <a:r>
              <a:rPr lang="en-GB" sz="4800" b="1" dirty="0" smtClean="0">
                <a:solidFill>
                  <a:schemeClr val="tx2"/>
                </a:solidFill>
                <a:latin typeface="+mj-lt"/>
              </a:rPr>
              <a:t>         </a:t>
            </a:r>
            <a:r>
              <a:rPr lang="en-US" sz="3600" b="1" dirty="0" smtClean="0">
                <a:solidFill>
                  <a:srgbClr val="0000FF"/>
                </a:solidFill>
                <a:latin typeface="+mj-lt"/>
              </a:rPr>
              <a:t>(</a:t>
            </a:r>
            <a:r>
              <a:rPr lang="en-US" sz="3600" b="1" dirty="0">
                <a:solidFill>
                  <a:srgbClr val="0000FF"/>
                </a:solidFill>
                <a:latin typeface="+mj-lt"/>
              </a:rPr>
              <a:t>Fricker, 2007</a:t>
            </a:r>
            <a:r>
              <a:rPr lang="en-US" sz="3600" b="1" dirty="0" smtClean="0">
                <a:solidFill>
                  <a:srgbClr val="0000FF"/>
                </a:solidFill>
                <a:latin typeface="+mj-lt"/>
              </a:rPr>
              <a:t>)</a:t>
            </a:r>
          </a:p>
          <a:p>
            <a:pPr marL="571500" indent="-571500" algn="l">
              <a:buClr>
                <a:srgbClr val="0000FF"/>
              </a:buClr>
              <a:buFont typeface="Arial"/>
              <a:buChar char="•"/>
              <a:defRPr/>
            </a:pPr>
            <a:r>
              <a:rPr lang="en-US" sz="4500" b="1" dirty="0" smtClean="0">
                <a:latin typeface="+mj-lt"/>
              </a:rPr>
              <a:t>Unequal </a:t>
            </a:r>
            <a:r>
              <a:rPr lang="en-US" sz="4500" b="1" dirty="0">
                <a:latin typeface="+mj-lt"/>
              </a:rPr>
              <a:t>geographies of knowledge</a:t>
            </a:r>
            <a:r>
              <a:rPr lang="en-US" sz="4500" b="1" dirty="0" smtClean="0">
                <a:latin typeface="+mj-lt"/>
              </a:rPr>
              <a:t>?</a:t>
            </a:r>
            <a:endParaRPr lang="en-US" sz="3600" dirty="0">
              <a:solidFill>
                <a:srgbClr val="0000FF"/>
              </a:solidFill>
              <a:latin typeface="+mj-lt"/>
            </a:endParaRPr>
          </a:p>
          <a:p>
            <a:pPr algn="l">
              <a:buClr>
                <a:srgbClr val="0000FF"/>
              </a:buClr>
              <a:defRPr/>
            </a:pPr>
            <a:r>
              <a:rPr lang="en-US" sz="4500" b="1" dirty="0" smtClean="0">
                <a:solidFill>
                  <a:srgbClr val="0000FF"/>
                </a:solidFill>
                <a:latin typeface="+mj-lt"/>
              </a:rPr>
              <a:t>Has </a:t>
            </a:r>
            <a:r>
              <a:rPr lang="en-US" sz="4500" b="1" dirty="0">
                <a:solidFill>
                  <a:srgbClr val="0000FF"/>
                </a:solidFill>
                <a:latin typeface="+mj-lt"/>
              </a:rPr>
              <a:t>knowledge: </a:t>
            </a:r>
            <a:endParaRPr lang="en-US" sz="4500" b="1" dirty="0">
              <a:latin typeface="+mj-lt"/>
            </a:endParaRPr>
          </a:p>
          <a:p>
            <a:pPr marL="685800" indent="-685800" algn="l">
              <a:buClr>
                <a:srgbClr val="0000FF"/>
              </a:buClr>
              <a:buFont typeface="Arial"/>
              <a:buChar char="•"/>
              <a:defRPr/>
            </a:pPr>
            <a:r>
              <a:rPr lang="en-US" sz="4500" b="1" dirty="0" smtClean="0">
                <a:latin typeface="+mj-lt"/>
              </a:rPr>
              <a:t>Been </a:t>
            </a:r>
            <a:r>
              <a:rPr lang="en-US" sz="4500" b="1" dirty="0">
                <a:latin typeface="+mj-lt"/>
              </a:rPr>
              <a:t>colonised by the ‘cultural circuits’ of </a:t>
            </a:r>
            <a:r>
              <a:rPr lang="en-US" sz="4500" b="1" dirty="0" smtClean="0">
                <a:latin typeface="+mj-lt"/>
              </a:rPr>
              <a:t>capitalism</a:t>
            </a:r>
            <a:r>
              <a:rPr lang="en-US" sz="4800" b="1" dirty="0" smtClean="0">
                <a:latin typeface="+mj-lt"/>
              </a:rPr>
              <a:t>?</a:t>
            </a:r>
            <a:r>
              <a:rPr lang="en-US" sz="4500" b="1" dirty="0" smtClean="0">
                <a:latin typeface="+mj-lt"/>
              </a:rPr>
              <a:t> </a:t>
            </a:r>
          </a:p>
          <a:p>
            <a:pPr algn="l">
              <a:buClr>
                <a:srgbClr val="0000FF"/>
              </a:buClr>
              <a:defRPr/>
            </a:pPr>
            <a:r>
              <a:rPr lang="en-US" sz="2900" b="1" dirty="0" smtClean="0">
                <a:solidFill>
                  <a:srgbClr val="0000FF"/>
                </a:solidFill>
                <a:latin typeface="+mj-lt"/>
              </a:rPr>
              <a:t>                 (</a:t>
            </a:r>
            <a:r>
              <a:rPr lang="en-US" sz="2900" b="1" dirty="0">
                <a:solidFill>
                  <a:srgbClr val="0000FF"/>
                </a:solidFill>
                <a:latin typeface="+mj-lt"/>
              </a:rPr>
              <a:t>Mills and Ratcliffe, 2012</a:t>
            </a:r>
            <a:r>
              <a:rPr lang="en-US" sz="2900" b="1" dirty="0" smtClean="0">
                <a:solidFill>
                  <a:srgbClr val="0000FF"/>
                </a:solidFill>
                <a:latin typeface="+mj-lt"/>
              </a:rPr>
              <a:t>) </a:t>
            </a:r>
          </a:p>
          <a:p>
            <a:pPr marL="685800" indent="-685800" algn="l">
              <a:buClr>
                <a:srgbClr val="0000FF"/>
              </a:buClr>
              <a:buFont typeface="Arial"/>
              <a:buChar char="•"/>
              <a:defRPr/>
            </a:pPr>
            <a:r>
              <a:rPr lang="en-US" sz="4500" b="1" dirty="0" smtClean="0">
                <a:latin typeface="+mj-lt"/>
              </a:rPr>
              <a:t>Become </a:t>
            </a:r>
            <a:r>
              <a:rPr lang="en-US" sz="4500" b="1" dirty="0">
                <a:latin typeface="+mj-lt"/>
              </a:rPr>
              <a:t>overtly aligned with the values of </a:t>
            </a:r>
            <a:r>
              <a:rPr lang="en-US" sz="4500" b="1" dirty="0" smtClean="0">
                <a:latin typeface="+mj-lt"/>
              </a:rPr>
              <a:t>neo</a:t>
            </a:r>
            <a:r>
              <a:rPr lang="en-US" sz="4500" b="1" dirty="0">
                <a:latin typeface="+mj-lt"/>
              </a:rPr>
              <a:t>l</a:t>
            </a:r>
            <a:r>
              <a:rPr lang="en-US" sz="4500" b="1" dirty="0" smtClean="0">
                <a:latin typeface="+mj-lt"/>
              </a:rPr>
              <a:t>iberal </a:t>
            </a:r>
            <a:r>
              <a:rPr lang="en-US" sz="4500" b="1" dirty="0">
                <a:latin typeface="+mj-lt"/>
              </a:rPr>
              <a:t>and austerity policy cultures</a:t>
            </a:r>
            <a:r>
              <a:rPr lang="en-US" sz="4500" b="1" dirty="0" smtClean="0">
                <a:latin typeface="+mj-lt"/>
              </a:rPr>
              <a:t>? </a:t>
            </a:r>
          </a:p>
          <a:p>
            <a:pPr algn="l">
              <a:buClr>
                <a:srgbClr val="0000FF"/>
              </a:buClr>
              <a:defRPr/>
            </a:pPr>
            <a:r>
              <a:rPr lang="en-US" sz="2900" b="1" dirty="0" smtClean="0">
                <a:solidFill>
                  <a:srgbClr val="0000FF"/>
                </a:solidFill>
                <a:latin typeface="+mj-lt"/>
              </a:rPr>
              <a:t>                 (Morley 2015)</a:t>
            </a:r>
            <a:endParaRPr lang="en-GB" sz="2900" b="1" dirty="0">
              <a:latin typeface="+mj-lt"/>
            </a:endParaRPr>
          </a:p>
          <a:p>
            <a:pPr marL="685800" indent="-685800" algn="l">
              <a:buClr>
                <a:srgbClr val="0000FF"/>
              </a:buClr>
              <a:buFont typeface="Arial"/>
              <a:buChar char="•"/>
              <a:defRPr/>
            </a:pPr>
            <a:r>
              <a:rPr lang="en-GB" sz="4500" b="1" dirty="0">
                <a:latin typeface="+mj-lt"/>
              </a:rPr>
              <a:t>O</a:t>
            </a:r>
            <a:r>
              <a:rPr lang="en-GB" sz="4500" b="1" dirty="0" smtClean="0">
                <a:latin typeface="+mj-lt"/>
              </a:rPr>
              <a:t>f/from some social groups been misrecognised/absent </a:t>
            </a:r>
          </a:p>
          <a:p>
            <a:pPr algn="l">
              <a:buClr>
                <a:srgbClr val="0000FF"/>
              </a:buClr>
              <a:defRPr/>
            </a:pPr>
            <a:r>
              <a:rPr lang="en-GB" sz="3000" b="1" dirty="0" smtClean="0">
                <a:solidFill>
                  <a:srgbClr val="0000FF"/>
                </a:solidFill>
                <a:latin typeface="+mj-lt"/>
              </a:rPr>
              <a:t>                 (</a:t>
            </a:r>
            <a:r>
              <a:rPr lang="en-GB" sz="3000" b="1" dirty="0">
                <a:solidFill>
                  <a:srgbClr val="0000FF"/>
                </a:solidFill>
                <a:latin typeface="+mj-lt"/>
              </a:rPr>
              <a:t>De Souza Santos, 2001; Walby, 2011</a:t>
            </a:r>
            <a:r>
              <a:rPr lang="en-GB" sz="3000" b="1" dirty="0" smtClean="0">
                <a:solidFill>
                  <a:srgbClr val="0000FF"/>
                </a:solidFill>
                <a:latin typeface="+mj-lt"/>
              </a:rPr>
              <a:t>)</a:t>
            </a:r>
          </a:p>
          <a:p>
            <a:pPr marL="571500" indent="-571500" algn="l">
              <a:buClr>
                <a:srgbClr val="0000FF"/>
              </a:buClr>
              <a:buFont typeface="Arial"/>
              <a:buChar char="•"/>
              <a:defRPr/>
            </a:pPr>
            <a:endParaRPr lang="en-US" sz="4200" b="1" dirty="0">
              <a:latin typeface="+mj-lt"/>
            </a:endParaRPr>
          </a:p>
          <a:p>
            <a:pPr algn="l">
              <a:buClr>
                <a:srgbClr val="00FFFF"/>
              </a:buClr>
              <a:defRPr/>
            </a:pPr>
            <a:endParaRPr lang="en-GB" sz="3000" b="1" dirty="0" smtClean="0">
              <a:solidFill>
                <a:srgbClr val="0000FF"/>
              </a:solidFill>
              <a:latin typeface="+mj-lt"/>
            </a:endParaRPr>
          </a:p>
          <a:p>
            <a:pPr algn="l">
              <a:buClr>
                <a:srgbClr val="00FFFF"/>
              </a:buClr>
              <a:defRPr/>
            </a:pPr>
            <a:endParaRPr lang="en-GB" sz="2000" b="1" dirty="0">
              <a:solidFill>
                <a:srgbClr val="0000FF"/>
              </a:solidFill>
              <a:latin typeface="+mj-lt"/>
            </a:endParaRPr>
          </a:p>
          <a:p>
            <a:pPr algn="l">
              <a:buClr>
                <a:srgbClr val="00FFFF"/>
              </a:buClr>
              <a:defRPr/>
            </a:pPr>
            <a:endParaRPr lang="en-GB" sz="2000" b="1" dirty="0">
              <a:solidFill>
                <a:srgbClr val="0000FF"/>
              </a:solidFill>
              <a:latin typeface="+mj-lt"/>
            </a:endParaRPr>
          </a:p>
          <a:p>
            <a:endParaRPr lang="en-US" dirty="0"/>
          </a:p>
        </p:txBody>
      </p:sp>
      <p:sp>
        <p:nvSpPr>
          <p:cNvPr id="4" name="Subtitle 3"/>
          <p:cNvSpPr>
            <a:spLocks noGrp="1"/>
          </p:cNvSpPr>
          <p:nvPr>
            <p:ph type="subTitle" idx="1"/>
          </p:nvPr>
        </p:nvSpPr>
        <p:spPr/>
        <p:txBody>
          <a:bodyPr>
            <a:normAutofit fontScale="62500" lnSpcReduction="20000"/>
          </a:bodyPr>
          <a:lstStyle/>
          <a:p>
            <a:r>
              <a:rPr lang="en-US" b="1" dirty="0" smtClean="0">
                <a:solidFill>
                  <a:srgbClr val="0000FF"/>
                </a:solidFill>
              </a:rPr>
              <a:t>Whose Knowledge Economy: </a:t>
            </a:r>
            <a:r>
              <a:rPr lang="en-US" sz="4800" b="1" dirty="0" smtClean="0">
                <a:solidFill>
                  <a:srgbClr val="0000FF"/>
                </a:solidFill>
              </a:rPr>
              <a:t>Cognitive</a:t>
            </a:r>
            <a:r>
              <a:rPr lang="en-US" sz="4800" b="1" dirty="0">
                <a:solidFill>
                  <a:srgbClr val="0000FF"/>
                </a:solidFill>
              </a:rPr>
              <a:t>/ Epistemic </a:t>
            </a:r>
            <a:r>
              <a:rPr lang="en-US" sz="4800" b="1" dirty="0" smtClean="0">
                <a:solidFill>
                  <a:srgbClr val="0000FF"/>
                </a:solidFill>
              </a:rPr>
              <a:t>Injustic</a:t>
            </a:r>
            <a:r>
              <a:rPr lang="en-US" sz="4800" dirty="0" smtClean="0">
                <a:solidFill>
                  <a:srgbClr val="0000FF"/>
                </a:solidFill>
              </a:rPr>
              <a:t>e</a:t>
            </a:r>
            <a:r>
              <a:rPr lang="en-US" b="1" dirty="0" smtClean="0">
                <a:solidFill>
                  <a:srgbClr val="0000FF"/>
                </a:solidFill>
              </a:rPr>
              <a:t>?</a:t>
            </a:r>
            <a:endParaRPr lang="en-US" b="1" dirty="0">
              <a:solidFill>
                <a:srgbClr val="0000FF"/>
              </a:solidFill>
            </a:endParaRPr>
          </a:p>
        </p:txBody>
      </p:sp>
      <p:pic>
        <p:nvPicPr>
          <p:cNvPr id="6" name="Content Placeholder 4"/>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122245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strips(downLeft)">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strips(downLeft)">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strips(downLeft)">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strips(downLeft)">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strips(downLeft)">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strips(downLeft)">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strips(downLeft)">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strips(downLeft)">
                                      <p:cBhvr>
                                        <p:cTn id="47" dur="500"/>
                                        <p:tgtEl>
                                          <p:spTgt spid="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strips(downLeft)">
                                      <p:cBhvr>
                                        <p:cTn id="5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4429700" y="570757"/>
            <a:ext cx="4714300" cy="6043283"/>
          </a:xfrm>
        </p:spPr>
        <p:txBody>
          <a:bodyPr>
            <a:normAutofit/>
          </a:bodyPr>
          <a:lstStyle/>
          <a:p>
            <a:pPr marL="285750" indent="-285750" algn="l">
              <a:buClr>
                <a:srgbClr val="0000FF"/>
              </a:buClr>
              <a:buFont typeface="Arial"/>
              <a:buChar char="•"/>
            </a:pPr>
            <a:endParaRPr lang="en-US" sz="1600" b="1" dirty="0">
              <a:latin typeface="+mj-lt"/>
            </a:endParaRPr>
          </a:p>
          <a:p>
            <a:pPr marL="285750" indent="-285750" algn="l">
              <a:buClr>
                <a:srgbClr val="0000FF"/>
              </a:buClr>
              <a:buFont typeface="Arial"/>
              <a:buChar char="•"/>
            </a:pPr>
            <a:r>
              <a:rPr lang="en-US" sz="1600" b="1" dirty="0">
                <a:latin typeface="+mj-lt"/>
              </a:rPr>
              <a:t>D</a:t>
            </a:r>
            <a:r>
              <a:rPr lang="en-US" sz="1600" b="1" dirty="0" smtClean="0">
                <a:latin typeface="+mj-lt"/>
              </a:rPr>
              <a:t>esire </a:t>
            </a:r>
            <a:r>
              <a:rPr lang="en-US" sz="1600" b="1" dirty="0">
                <a:latin typeface="+mj-lt"/>
              </a:rPr>
              <a:t>for </a:t>
            </a:r>
            <a:r>
              <a:rPr lang="en-US" sz="1600" b="1" dirty="0" smtClean="0">
                <a:latin typeface="+mj-lt"/>
              </a:rPr>
              <a:t>Global </a:t>
            </a:r>
            <a:r>
              <a:rPr lang="en-US" sz="1600" b="1" dirty="0">
                <a:latin typeface="+mj-lt"/>
              </a:rPr>
              <a:t>S</a:t>
            </a:r>
            <a:r>
              <a:rPr lang="en-US" sz="1600" b="1" dirty="0" smtClean="0">
                <a:latin typeface="+mj-lt"/>
              </a:rPr>
              <a:t>paces </a:t>
            </a:r>
            <a:r>
              <a:rPr lang="en-US" sz="1600" b="1" dirty="0">
                <a:latin typeface="+mj-lt"/>
              </a:rPr>
              <a:t>of E</a:t>
            </a:r>
            <a:r>
              <a:rPr lang="en-US" sz="1600" b="1" dirty="0" smtClean="0">
                <a:latin typeface="+mj-lt"/>
              </a:rPr>
              <a:t>quivalence </a:t>
            </a:r>
            <a:r>
              <a:rPr lang="en-US" b="1" dirty="0" smtClean="0">
                <a:solidFill>
                  <a:srgbClr val="0000FF"/>
                </a:solidFill>
                <a:latin typeface="+mj-lt"/>
              </a:rPr>
              <a:t>(Shahjahana &amp; Morgan 2016)</a:t>
            </a:r>
            <a:endParaRPr lang="en-US" b="1" dirty="0">
              <a:solidFill>
                <a:srgbClr val="0000FF"/>
              </a:solidFill>
              <a:latin typeface="+mj-lt"/>
            </a:endParaRPr>
          </a:p>
          <a:p>
            <a:pPr marL="285750" indent="-285750" algn="l">
              <a:buClr>
                <a:srgbClr val="0000FF"/>
              </a:buClr>
              <a:buFont typeface="Arial"/>
              <a:buChar char="•"/>
            </a:pPr>
            <a:r>
              <a:rPr lang="en-US" sz="1600" b="1" dirty="0" smtClean="0">
                <a:latin typeface="+mj-lt"/>
              </a:rPr>
              <a:t>Geopolitics of Knowledge </a:t>
            </a:r>
            <a:r>
              <a:rPr lang="en-US" sz="1600" b="1" dirty="0">
                <a:latin typeface="+mj-lt"/>
              </a:rPr>
              <a:t>privileges </a:t>
            </a:r>
            <a:r>
              <a:rPr lang="en-US" sz="1600" b="1" dirty="0" smtClean="0">
                <a:latin typeface="+mj-lt"/>
              </a:rPr>
              <a:t>universal, delocalised knowledge </a:t>
            </a:r>
            <a:r>
              <a:rPr lang="en-US" sz="1600" b="1" dirty="0">
                <a:latin typeface="+mj-lt"/>
              </a:rPr>
              <a:t>systems </a:t>
            </a:r>
            <a:r>
              <a:rPr lang="en-US" b="1" dirty="0" smtClean="0">
                <a:solidFill>
                  <a:srgbClr val="0000FF"/>
                </a:solidFill>
                <a:latin typeface="+mj-lt"/>
              </a:rPr>
              <a:t>(Mignolo 2003) </a:t>
            </a:r>
            <a:endParaRPr lang="en-GB" b="1" dirty="0">
              <a:solidFill>
                <a:srgbClr val="0000FF"/>
              </a:solidFill>
              <a:latin typeface="+mj-lt"/>
            </a:endParaRPr>
          </a:p>
          <a:p>
            <a:pPr marL="285750" indent="-285750" algn="l">
              <a:buClr>
                <a:srgbClr val="0000FF"/>
              </a:buClr>
              <a:buFont typeface="Arial"/>
              <a:buChar char="•"/>
            </a:pPr>
            <a:r>
              <a:rPr lang="de-DE" sz="1600" b="1" dirty="0" smtClean="0">
                <a:latin typeface="+mj-lt"/>
              </a:rPr>
              <a:t>Competitive </a:t>
            </a:r>
            <a:r>
              <a:rPr lang="de-DE" sz="1600" b="1" dirty="0">
                <a:latin typeface="+mj-lt"/>
              </a:rPr>
              <a:t>measuring </a:t>
            </a:r>
            <a:r>
              <a:rPr lang="de-DE" sz="1600" b="1" dirty="0">
                <a:solidFill>
                  <a:srgbClr val="0000FF"/>
                </a:solidFill>
                <a:latin typeface="+mj-lt"/>
              </a:rPr>
              <a:t>= </a:t>
            </a:r>
            <a:r>
              <a:rPr lang="de-DE" sz="1600" b="1" dirty="0">
                <a:latin typeface="+mj-lt"/>
              </a:rPr>
              <a:t> essence of the global </a:t>
            </a:r>
            <a:r>
              <a:rPr lang="de-DE" sz="1600" b="1" dirty="0" err="1">
                <a:latin typeface="+mj-lt"/>
              </a:rPr>
              <a:t>prestige</a:t>
            </a:r>
            <a:r>
              <a:rPr lang="de-DE" sz="1600" b="1" dirty="0">
                <a:latin typeface="+mj-lt"/>
              </a:rPr>
              <a:t> </a:t>
            </a:r>
            <a:r>
              <a:rPr lang="de-DE" sz="1600" b="1" dirty="0" err="1" smtClean="0">
                <a:latin typeface="+mj-lt"/>
              </a:rPr>
              <a:t>economy</a:t>
            </a:r>
            <a:endParaRPr lang="en-US" sz="1600" b="1" dirty="0">
              <a:latin typeface="+mj-lt"/>
            </a:endParaRPr>
          </a:p>
          <a:p>
            <a:pPr marL="285750" indent="-285750" algn="l">
              <a:buClr>
                <a:srgbClr val="0000FF"/>
              </a:buClr>
              <a:buFont typeface="Arial"/>
              <a:buChar char="•"/>
            </a:pPr>
            <a:r>
              <a:rPr lang="en-GB" sz="1600" b="1" dirty="0">
                <a:latin typeface="+mj-lt"/>
              </a:rPr>
              <a:t>Academic labour, activity and productivity</a:t>
            </a:r>
            <a:r>
              <a:rPr lang="en-GB" sz="1600" b="1" dirty="0">
                <a:solidFill>
                  <a:srgbClr val="0000FF"/>
                </a:solidFill>
                <a:latin typeface="+mj-lt"/>
              </a:rPr>
              <a:t> = </a:t>
            </a:r>
            <a:r>
              <a:rPr lang="en-GB" sz="1600" b="1" dirty="0">
                <a:latin typeface="+mj-lt"/>
              </a:rPr>
              <a:t>made intelligible via dominant metrics and norms</a:t>
            </a:r>
            <a:r>
              <a:rPr lang="en-GB" sz="1600" b="1" dirty="0" smtClean="0">
                <a:latin typeface="+mj-lt"/>
              </a:rPr>
              <a:t>.</a:t>
            </a:r>
            <a:endParaRPr lang="en-GB" sz="1600" b="1" dirty="0">
              <a:latin typeface="+mj-lt"/>
            </a:endParaRPr>
          </a:p>
          <a:p>
            <a:pPr algn="l"/>
            <a:r>
              <a:rPr lang="en-US" sz="1600" b="1" dirty="0">
                <a:solidFill>
                  <a:srgbClr val="0000FF"/>
                </a:solidFill>
                <a:latin typeface="+mj-lt"/>
              </a:rPr>
              <a:t> </a:t>
            </a:r>
            <a:r>
              <a:rPr lang="en-US" sz="1600" b="1" dirty="0" smtClean="0">
                <a:solidFill>
                  <a:srgbClr val="0000FF"/>
                </a:solidFill>
                <a:latin typeface="+mj-lt"/>
              </a:rPr>
              <a:t>  Metrics</a:t>
            </a:r>
            <a:r>
              <a:rPr lang="en-US" sz="1600" b="1" dirty="0" smtClean="0">
                <a:latin typeface="+mj-lt"/>
              </a:rPr>
              <a:t> </a:t>
            </a:r>
            <a:endParaRPr lang="en-US" sz="1600" b="1" dirty="0">
              <a:latin typeface="+mj-lt"/>
            </a:endParaRPr>
          </a:p>
          <a:p>
            <a:pPr marL="171450" indent="-171450" algn="l">
              <a:buClr>
                <a:srgbClr val="0000FF"/>
              </a:buClr>
              <a:buFont typeface="Arial"/>
              <a:buChar char="•"/>
            </a:pPr>
            <a:r>
              <a:rPr lang="en-US" sz="1600" b="1" dirty="0">
                <a:latin typeface="+mj-lt"/>
              </a:rPr>
              <a:t>Impose the </a:t>
            </a:r>
            <a:r>
              <a:rPr lang="en-US" sz="1600" b="1" i="1" dirty="0">
                <a:latin typeface="+mj-lt"/>
              </a:rPr>
              <a:t>‘</a:t>
            </a:r>
            <a:r>
              <a:rPr lang="en-US" sz="1600" b="1" dirty="0">
                <a:latin typeface="+mj-lt"/>
              </a:rPr>
              <a:t>law of value</a:t>
            </a:r>
            <a:r>
              <a:rPr lang="en-US" sz="1600" b="1" i="1" dirty="0" smtClean="0">
                <a:latin typeface="+mj-lt"/>
              </a:rPr>
              <a:t>’</a:t>
            </a:r>
            <a:endParaRPr lang="en-US" sz="1600" b="1" i="1" dirty="0">
              <a:latin typeface="+mj-lt"/>
            </a:endParaRPr>
          </a:p>
          <a:p>
            <a:pPr marL="171450" indent="-171450" algn="l">
              <a:buClr>
                <a:srgbClr val="0000FF"/>
              </a:buClr>
              <a:buFont typeface="Arial"/>
              <a:buChar char="•"/>
            </a:pPr>
            <a:r>
              <a:rPr lang="en-US" sz="1600" b="1" dirty="0">
                <a:latin typeface="+mj-lt"/>
              </a:rPr>
              <a:t>Can be reductive and simplistic</a:t>
            </a:r>
          </a:p>
          <a:p>
            <a:pPr marL="171450" indent="-171450" algn="l">
              <a:buClr>
                <a:srgbClr val="0000FF"/>
              </a:buClr>
              <a:buFont typeface="Arial"/>
              <a:buChar char="•"/>
            </a:pPr>
            <a:r>
              <a:rPr lang="en-US" sz="1600" b="1" dirty="0">
                <a:latin typeface="+mj-lt"/>
              </a:rPr>
              <a:t> Imply </a:t>
            </a:r>
            <a:r>
              <a:rPr lang="en-US" sz="1600" b="1" dirty="0" smtClean="0">
                <a:latin typeface="+mj-lt"/>
              </a:rPr>
              <a:t>norms</a:t>
            </a:r>
          </a:p>
          <a:p>
            <a:pPr marL="171450" indent="-171450" algn="l">
              <a:buClr>
                <a:srgbClr val="0000FF"/>
              </a:buClr>
              <a:buFont typeface="Arial"/>
              <a:buChar char="•"/>
            </a:pPr>
            <a:r>
              <a:rPr lang="en-US" sz="1600" b="1" dirty="0" smtClean="0">
                <a:latin typeface="+mj-lt"/>
              </a:rPr>
              <a:t>What is/not measured? </a:t>
            </a:r>
            <a:endParaRPr lang="en-US" sz="1600" b="1" dirty="0">
              <a:latin typeface="+mj-lt"/>
            </a:endParaRPr>
          </a:p>
          <a:p>
            <a:pPr marL="285750" indent="-285750" algn="l">
              <a:buClr>
                <a:srgbClr val="0000FF"/>
              </a:buClr>
              <a:buFont typeface="Arial"/>
              <a:buChar char="•"/>
            </a:pPr>
            <a:endParaRPr lang="en-US" sz="800" b="1" dirty="0"/>
          </a:p>
        </p:txBody>
      </p:sp>
      <p:sp>
        <p:nvSpPr>
          <p:cNvPr id="4" name="Subtitle 3"/>
          <p:cNvSpPr>
            <a:spLocks noGrp="1"/>
          </p:cNvSpPr>
          <p:nvPr>
            <p:ph type="subTitle" idx="1"/>
          </p:nvPr>
        </p:nvSpPr>
        <p:spPr/>
        <p:txBody>
          <a:bodyPr>
            <a:normAutofit fontScale="25000" lnSpcReduction="20000"/>
          </a:bodyPr>
          <a:lstStyle/>
          <a:p>
            <a:endParaRPr lang="en-US" sz="11200" b="1" dirty="0" smtClean="0">
              <a:solidFill>
                <a:srgbClr val="0000FF"/>
              </a:solidFill>
            </a:endParaRPr>
          </a:p>
          <a:p>
            <a:r>
              <a:rPr lang="en-US" sz="11200" b="1" dirty="0" smtClean="0">
                <a:solidFill>
                  <a:srgbClr val="0000FF"/>
                </a:solidFill>
              </a:rPr>
              <a:t>Measurement </a:t>
            </a:r>
            <a:r>
              <a:rPr lang="en-US" sz="11200" b="1" dirty="0">
                <a:solidFill>
                  <a:srgbClr val="0000FF"/>
                </a:solidFill>
              </a:rPr>
              <a:t>and </a:t>
            </a:r>
            <a:r>
              <a:rPr lang="en-US" sz="11200" b="1" dirty="0" smtClean="0">
                <a:solidFill>
                  <a:srgbClr val="0000FF"/>
                </a:solidFill>
              </a:rPr>
              <a:t>Metrification: Ideology </a:t>
            </a:r>
            <a:r>
              <a:rPr lang="en-US" sz="11200" b="1" dirty="0">
                <a:solidFill>
                  <a:srgbClr val="0000FF"/>
                </a:solidFill>
              </a:rPr>
              <a:t>Posing as a </a:t>
            </a:r>
            <a:r>
              <a:rPr lang="en-US" sz="11200" b="1" dirty="0" smtClean="0">
                <a:solidFill>
                  <a:srgbClr val="0000FF"/>
                </a:solidFill>
              </a:rPr>
              <a:t>Technology? </a:t>
            </a:r>
            <a:endParaRPr lang="en-US" sz="11200" b="1" dirty="0">
              <a:solidFill>
                <a:srgbClr val="0000FF"/>
              </a:solidFill>
            </a:endParaRPr>
          </a:p>
          <a:p>
            <a:endParaRPr lang="en-US" dirty="0"/>
          </a:p>
        </p:txBody>
      </p:sp>
      <p:pic>
        <p:nvPicPr>
          <p:cNvPr id="5" name="Picture 7" descr="MPj04011390000[1]"/>
          <p:cNvPicPr>
            <a:picLocks noGrp="1" noChangeAspect="1" noChangeArrowheads="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420717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trips(down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trips(down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strips(downLeft)">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strips(downLeft)">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strips(downLeft)">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strips(downLeft)">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strips(downLeft)">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strips(downLeft)">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3" name="Text Placeholder 2"/>
          <p:cNvSpPr>
            <a:spLocks noGrp="1"/>
          </p:cNvSpPr>
          <p:nvPr>
            <p:ph type="body" sz="quarter" idx="11"/>
          </p:nvPr>
        </p:nvSpPr>
        <p:spPr>
          <a:xfrm>
            <a:off x="4695084" y="1526775"/>
            <a:ext cx="4266963" cy="4594592"/>
          </a:xfrm>
        </p:spPr>
        <p:txBody>
          <a:bodyPr>
            <a:normAutofit fontScale="55000" lnSpcReduction="20000"/>
          </a:bodyPr>
          <a:lstStyle/>
          <a:p>
            <a:pPr algn="l">
              <a:buClr>
                <a:srgbClr val="00FFFF"/>
              </a:buClr>
              <a:defRPr/>
            </a:pPr>
            <a:r>
              <a:rPr lang="en-GB" sz="2200" b="1" dirty="0">
                <a:latin typeface="+mj-lt"/>
              </a:rPr>
              <a:t>Aligning </a:t>
            </a:r>
            <a:r>
              <a:rPr lang="en-GB" sz="2200" b="1" dirty="0" smtClean="0">
                <a:latin typeface="+mj-lt"/>
              </a:rPr>
              <a:t>personal aspirations </a:t>
            </a:r>
            <a:r>
              <a:rPr lang="en-GB" sz="2200" b="1" dirty="0">
                <a:latin typeface="+mj-lt"/>
              </a:rPr>
              <a:t>with </a:t>
            </a:r>
            <a:r>
              <a:rPr lang="en-GB" sz="2200" b="1" dirty="0" smtClean="0">
                <a:latin typeface="+mj-lt"/>
              </a:rPr>
              <a:t>the needs </a:t>
            </a:r>
            <a:r>
              <a:rPr lang="en-GB" sz="2200" b="1" dirty="0">
                <a:latin typeface="+mj-lt"/>
              </a:rPr>
              <a:t>of economy </a:t>
            </a:r>
            <a:r>
              <a:rPr lang="en-GB" b="1" dirty="0" smtClean="0">
                <a:solidFill>
                  <a:srgbClr val="0000FF"/>
                </a:solidFill>
                <a:latin typeface="+mj-lt"/>
              </a:rPr>
              <a:t>(</a:t>
            </a:r>
            <a:r>
              <a:rPr lang="en-GB" b="1" dirty="0">
                <a:solidFill>
                  <a:srgbClr val="0000FF"/>
                </a:solidFill>
                <a:latin typeface="+mj-lt"/>
              </a:rPr>
              <a:t>Morley et al. 2010; Walkerdine, 2003)</a:t>
            </a:r>
            <a:r>
              <a:rPr lang="en-GB" b="1" dirty="0" smtClean="0">
                <a:solidFill>
                  <a:srgbClr val="0000FF"/>
                </a:solidFill>
                <a:latin typeface="+mj-lt"/>
              </a:rPr>
              <a:t>.</a:t>
            </a:r>
            <a:endParaRPr lang="en-US" b="1" dirty="0" smtClean="0">
              <a:solidFill>
                <a:srgbClr val="0000FF"/>
              </a:solidFill>
              <a:latin typeface="+mj-lt"/>
            </a:endParaRPr>
          </a:p>
          <a:p>
            <a:pPr algn="l"/>
            <a:endParaRPr lang="en-US" sz="2000" b="1" dirty="0" smtClean="0">
              <a:solidFill>
                <a:srgbClr val="0000FF"/>
              </a:solidFill>
              <a:latin typeface="+mj-lt"/>
            </a:endParaRPr>
          </a:p>
          <a:p>
            <a:pPr algn="l"/>
            <a:r>
              <a:rPr lang="en-US" sz="2000" b="1" dirty="0" smtClean="0">
                <a:solidFill>
                  <a:srgbClr val="0000FF"/>
                </a:solidFill>
                <a:latin typeface="+mj-lt"/>
              </a:rPr>
              <a:t>Growing Global </a:t>
            </a:r>
            <a:r>
              <a:rPr lang="en-US" sz="2000" b="1" dirty="0">
                <a:solidFill>
                  <a:srgbClr val="0000FF"/>
                </a:solidFill>
                <a:latin typeface="+mj-lt"/>
              </a:rPr>
              <a:t>Gross Tertiary Enrolment </a:t>
            </a:r>
            <a:r>
              <a:rPr lang="en-US" sz="2000" b="1" dirty="0" smtClean="0">
                <a:solidFill>
                  <a:srgbClr val="0000FF"/>
                </a:solidFill>
                <a:latin typeface="+mj-lt"/>
              </a:rPr>
              <a:t>Ratio</a:t>
            </a:r>
            <a:endParaRPr lang="en-US" sz="2000" dirty="0">
              <a:latin typeface="+mj-lt"/>
            </a:endParaRPr>
          </a:p>
          <a:p>
            <a:pPr algn="l"/>
            <a:r>
              <a:rPr lang="en-US" sz="2000" b="1" dirty="0" smtClean="0">
                <a:latin typeface="+mj-lt"/>
              </a:rPr>
              <a:t>1992 – 14% </a:t>
            </a:r>
          </a:p>
          <a:p>
            <a:pPr marL="228600" indent="-228600" algn="l">
              <a:buAutoNum type="arabicPlain" startAt="2012"/>
            </a:pPr>
            <a:r>
              <a:rPr lang="en-US" sz="2000" b="1" dirty="0" smtClean="0">
                <a:latin typeface="+mj-lt"/>
              </a:rPr>
              <a:t> -  32% / 54 </a:t>
            </a:r>
            <a:r>
              <a:rPr lang="en-US" sz="2000" b="1" dirty="0">
                <a:latin typeface="+mj-lt"/>
              </a:rPr>
              <a:t>countries </a:t>
            </a:r>
            <a:r>
              <a:rPr lang="en-US" sz="2000" b="1" dirty="0" smtClean="0">
                <a:latin typeface="+mj-lt"/>
              </a:rPr>
              <a:t>50+%</a:t>
            </a:r>
          </a:p>
          <a:p>
            <a:pPr marL="228600" indent="-228600" algn="l">
              <a:buAutoNum type="arabicPlain" startAt="2025"/>
            </a:pPr>
            <a:r>
              <a:rPr lang="en-US" sz="2000" b="1" dirty="0" smtClean="0">
                <a:latin typeface="+mj-lt"/>
              </a:rPr>
              <a:t>- 50%</a:t>
            </a:r>
          </a:p>
          <a:p>
            <a:pPr algn="l"/>
            <a:r>
              <a:rPr lang="en-US" sz="2000" b="1" dirty="0" smtClean="0">
                <a:solidFill>
                  <a:srgbClr val="0000FF"/>
                </a:solidFill>
                <a:latin typeface="+mj-lt"/>
              </a:rPr>
              <a:t>Why?</a:t>
            </a:r>
            <a:endParaRPr lang="en-US" sz="2000" b="1" dirty="0">
              <a:latin typeface="+mj-lt"/>
            </a:endParaRPr>
          </a:p>
          <a:p>
            <a:pPr marL="171450" indent="-171450" algn="l">
              <a:buClr>
                <a:srgbClr val="0000FF"/>
              </a:buClr>
              <a:buFont typeface="Arial"/>
              <a:buChar char="•"/>
            </a:pPr>
            <a:r>
              <a:rPr lang="en-US" sz="1800" b="1" dirty="0" smtClean="0">
                <a:latin typeface="+mj-lt"/>
              </a:rPr>
              <a:t>Rise of the Middle Classes</a:t>
            </a:r>
          </a:p>
          <a:p>
            <a:pPr marL="171450" indent="-171450" algn="l">
              <a:buClr>
                <a:srgbClr val="0000FF"/>
              </a:buClr>
              <a:buFont typeface="Arial"/>
              <a:buChar char="•"/>
            </a:pPr>
            <a:r>
              <a:rPr lang="en-US" sz="1800" b="1" dirty="0" smtClean="0">
                <a:latin typeface="+mj-lt"/>
              </a:rPr>
              <a:t>Women’s Empowerment</a:t>
            </a:r>
          </a:p>
          <a:p>
            <a:pPr marL="171450" indent="-171450" algn="l">
              <a:buClr>
                <a:srgbClr val="0000FF"/>
              </a:buClr>
              <a:buFont typeface="Arial"/>
              <a:buChar char="•"/>
            </a:pPr>
            <a:r>
              <a:rPr lang="en-US" sz="1800" b="1" dirty="0" smtClean="0">
                <a:latin typeface="+mj-lt"/>
              </a:rPr>
              <a:t>Labour Market Demands</a:t>
            </a:r>
          </a:p>
          <a:p>
            <a:pPr marL="171450" indent="-171450" algn="l">
              <a:buClr>
                <a:srgbClr val="0000FF"/>
              </a:buClr>
              <a:buFont typeface="Arial"/>
              <a:buChar char="•"/>
            </a:pPr>
            <a:r>
              <a:rPr lang="en-US" sz="1800" b="1" dirty="0">
                <a:solidFill>
                  <a:srgbClr val="FFFFFF"/>
                </a:solidFill>
                <a:latin typeface="+mj-lt"/>
              </a:rPr>
              <a:t>Meta-cognitive skills </a:t>
            </a:r>
            <a:endParaRPr lang="en-US" sz="1800" b="1" dirty="0" smtClean="0">
              <a:solidFill>
                <a:srgbClr val="FFFFFF"/>
              </a:solidFill>
              <a:latin typeface="+mj-lt"/>
            </a:endParaRPr>
          </a:p>
          <a:p>
            <a:pPr marL="171450" indent="-171450" algn="l">
              <a:buClr>
                <a:srgbClr val="0000FF"/>
              </a:buClr>
              <a:buFont typeface="Arial"/>
              <a:buChar char="•"/>
            </a:pPr>
            <a:r>
              <a:rPr lang="en-US" sz="1800" b="1" dirty="0" smtClean="0">
                <a:solidFill>
                  <a:srgbClr val="FFFFFF"/>
                </a:solidFill>
                <a:latin typeface="+mj-lt"/>
              </a:rPr>
              <a:t>Technology and Digital Economy</a:t>
            </a:r>
          </a:p>
          <a:p>
            <a:pPr marL="171450" indent="-171450" algn="l">
              <a:buClr>
                <a:srgbClr val="0000FF"/>
              </a:buClr>
              <a:buFont typeface="Arial"/>
              <a:buChar char="•"/>
            </a:pPr>
            <a:r>
              <a:rPr lang="en-US" sz="1800" b="1" dirty="0">
                <a:solidFill>
                  <a:srgbClr val="FFFFFF"/>
                </a:solidFill>
                <a:latin typeface="+mj-lt"/>
              </a:rPr>
              <a:t>Social and geographical </a:t>
            </a:r>
            <a:r>
              <a:rPr lang="en-US" sz="1800" b="1" dirty="0" smtClean="0">
                <a:solidFill>
                  <a:srgbClr val="FFFFFF"/>
                </a:solidFill>
                <a:latin typeface="+mj-lt"/>
              </a:rPr>
              <a:t>mobility</a:t>
            </a:r>
          </a:p>
          <a:p>
            <a:pPr marL="171450" indent="-171450" algn="l">
              <a:buClr>
                <a:srgbClr val="0000FF"/>
              </a:buClr>
              <a:buFont typeface="Arial"/>
              <a:buChar char="•"/>
            </a:pPr>
            <a:r>
              <a:rPr lang="en-US" sz="1800" b="1" dirty="0">
                <a:solidFill>
                  <a:srgbClr val="FFFFFF"/>
                </a:solidFill>
                <a:latin typeface="+mj-lt"/>
              </a:rPr>
              <a:t>Insurance against pubic/ private </a:t>
            </a:r>
            <a:r>
              <a:rPr lang="en-US" sz="1800" b="1" dirty="0" smtClean="0">
                <a:solidFill>
                  <a:srgbClr val="FFFFFF"/>
                </a:solidFill>
                <a:latin typeface="+mj-lt"/>
              </a:rPr>
              <a:t>poverty</a:t>
            </a:r>
            <a:endParaRPr lang="en-US" sz="1800" b="1" dirty="0" smtClean="0">
              <a:latin typeface="+mj-lt"/>
            </a:endParaRPr>
          </a:p>
          <a:p>
            <a:pPr marL="171450" indent="-171450" algn="l">
              <a:buClr>
                <a:srgbClr val="0000FF"/>
              </a:buClr>
              <a:buFont typeface="Arial"/>
              <a:buChar char="•"/>
            </a:pPr>
            <a:r>
              <a:rPr lang="en-US" sz="1800" b="1" dirty="0" smtClean="0">
                <a:latin typeface="+mj-lt"/>
              </a:rPr>
              <a:t>Urbanisation/ Changing Spatialities</a:t>
            </a:r>
          </a:p>
          <a:p>
            <a:pPr marL="171450" indent="-171450" algn="l">
              <a:buClr>
                <a:srgbClr val="0000FF"/>
              </a:buClr>
              <a:buFont typeface="Arial"/>
              <a:buChar char="•"/>
            </a:pPr>
            <a:r>
              <a:rPr lang="en-US" sz="1800" b="1" dirty="0">
                <a:solidFill>
                  <a:srgbClr val="FFFFFF"/>
                </a:solidFill>
                <a:latin typeface="+mj-lt"/>
              </a:rPr>
              <a:t>De-territorialization </a:t>
            </a:r>
            <a:r>
              <a:rPr lang="en-US" sz="1800" b="1" dirty="0" smtClean="0">
                <a:solidFill>
                  <a:srgbClr val="FFFFFF"/>
                </a:solidFill>
                <a:latin typeface="+mj-lt"/>
              </a:rPr>
              <a:t>of Universities</a:t>
            </a:r>
            <a:endParaRPr lang="en-US" sz="1800" b="1" dirty="0" smtClean="0">
              <a:latin typeface="+mj-lt"/>
            </a:endParaRPr>
          </a:p>
          <a:p>
            <a:pPr marL="171450" indent="-171450" algn="l">
              <a:buClr>
                <a:srgbClr val="0000FF"/>
              </a:buClr>
              <a:buFont typeface="Arial"/>
              <a:buChar char="•"/>
            </a:pPr>
            <a:r>
              <a:rPr lang="en-US" sz="1800" b="1" dirty="0" smtClean="0">
                <a:latin typeface="+mj-lt"/>
              </a:rPr>
              <a:t>Liquification of HE</a:t>
            </a:r>
          </a:p>
          <a:p>
            <a:pPr algn="l">
              <a:buClr>
                <a:srgbClr val="0000FF"/>
              </a:buClr>
            </a:pPr>
            <a:endParaRPr lang="en-US" sz="1400" b="1" dirty="0">
              <a:latin typeface="+mj-lt"/>
            </a:endParaRPr>
          </a:p>
          <a:p>
            <a:pPr algn="l">
              <a:buClr>
                <a:srgbClr val="0000FF"/>
              </a:buClr>
            </a:pPr>
            <a:r>
              <a:rPr lang="en-US" sz="2000" b="1" dirty="0" smtClean="0">
                <a:latin typeface="+mj-lt"/>
              </a:rPr>
              <a:t>Victory for Equity and Inclusion or Cruel Optimism?</a:t>
            </a:r>
          </a:p>
          <a:p>
            <a:pPr algn="l">
              <a:buClr>
                <a:srgbClr val="0000FF"/>
              </a:buClr>
            </a:pPr>
            <a:r>
              <a:rPr lang="en-US" sz="1400" b="1" dirty="0" smtClean="0">
                <a:solidFill>
                  <a:srgbClr val="0000FF"/>
                </a:solidFill>
                <a:latin typeface="+mj-lt"/>
              </a:rPr>
              <a:t>(Berlant 2011)</a:t>
            </a:r>
          </a:p>
          <a:p>
            <a:pPr algn="l"/>
            <a:endParaRPr lang="en-US" b="1" dirty="0"/>
          </a:p>
        </p:txBody>
      </p:sp>
      <p:sp>
        <p:nvSpPr>
          <p:cNvPr id="4" name="Subtitle 3"/>
          <p:cNvSpPr>
            <a:spLocks noGrp="1"/>
          </p:cNvSpPr>
          <p:nvPr>
            <p:ph type="subTitle" idx="1"/>
          </p:nvPr>
        </p:nvSpPr>
        <p:spPr/>
        <p:txBody>
          <a:bodyPr>
            <a:normAutofit fontScale="77500" lnSpcReduction="20000"/>
          </a:bodyPr>
          <a:lstStyle/>
          <a:p>
            <a:r>
              <a:rPr lang="en-US" b="1" dirty="0" smtClean="0">
                <a:solidFill>
                  <a:srgbClr val="0000FF"/>
                </a:solidFill>
              </a:rPr>
              <a:t>Desiring Higher Education</a:t>
            </a:r>
            <a:endParaRPr lang="en-US" b="1" dirty="0">
              <a:solidFill>
                <a:srgbClr val="0000FF"/>
              </a:solidFill>
            </a:endParaRPr>
          </a:p>
        </p:txBody>
      </p:sp>
    </p:spTree>
    <p:extLst>
      <p:ext uri="{BB962C8B-B14F-4D97-AF65-F5344CB8AC3E}">
        <p14:creationId xmlns:p14="http://schemas.microsoft.com/office/powerpoint/2010/main" val="11345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trips(down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strips(downLeft)">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strips(downLeft)">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strips(downLeft)">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strips(downLeft)">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strips(downLeft)">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strips(downLeft)">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strips(downLeft)">
                                      <p:cBhvr>
                                        <p:cTn id="52" dur="500"/>
                                        <p:tgtEl>
                                          <p:spTgt spid="3">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strips(downLeft)">
                                      <p:cBhvr>
                                        <p:cTn id="57" dur="500"/>
                                        <p:tgtEl>
                                          <p:spTgt spid="3">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3">
                                            <p:txEl>
                                              <p:pRg st="12" end="12"/>
                                            </p:txEl>
                                          </p:spTgt>
                                        </p:tgtEl>
                                        <p:attrNameLst>
                                          <p:attrName>style.visibility</p:attrName>
                                        </p:attrNameLst>
                                      </p:cBhvr>
                                      <p:to>
                                        <p:strVal val="visible"/>
                                      </p:to>
                                    </p:set>
                                    <p:animEffect transition="in" filter="strips(downLeft)">
                                      <p:cBhvr>
                                        <p:cTn id="62" dur="500"/>
                                        <p:tgtEl>
                                          <p:spTgt spid="3">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nodeType="clickEffect">
                                  <p:stCondLst>
                                    <p:cond delay="0"/>
                                  </p:stCondLst>
                                  <p:childTnLst>
                                    <p:set>
                                      <p:cBhvr>
                                        <p:cTn id="66" dur="1" fill="hold">
                                          <p:stCondLst>
                                            <p:cond delay="0"/>
                                          </p:stCondLst>
                                        </p:cTn>
                                        <p:tgtEl>
                                          <p:spTgt spid="3">
                                            <p:txEl>
                                              <p:pRg st="13" end="13"/>
                                            </p:txEl>
                                          </p:spTgt>
                                        </p:tgtEl>
                                        <p:attrNameLst>
                                          <p:attrName>style.visibility</p:attrName>
                                        </p:attrNameLst>
                                      </p:cBhvr>
                                      <p:to>
                                        <p:strVal val="visible"/>
                                      </p:to>
                                    </p:set>
                                    <p:animEffect transition="in" filter="strips(downLeft)">
                                      <p:cBhvr>
                                        <p:cTn id="67" dur="500"/>
                                        <p:tgtEl>
                                          <p:spTgt spid="3">
                                            <p:txEl>
                                              <p:pRg st="13" end="1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12" fill="hold" nodeType="clickEffect">
                                  <p:stCondLst>
                                    <p:cond delay="0"/>
                                  </p:stCondLst>
                                  <p:childTnLst>
                                    <p:set>
                                      <p:cBhvr>
                                        <p:cTn id="71" dur="1" fill="hold">
                                          <p:stCondLst>
                                            <p:cond delay="0"/>
                                          </p:stCondLst>
                                        </p:cTn>
                                        <p:tgtEl>
                                          <p:spTgt spid="3">
                                            <p:txEl>
                                              <p:pRg st="14" end="14"/>
                                            </p:txEl>
                                          </p:spTgt>
                                        </p:tgtEl>
                                        <p:attrNameLst>
                                          <p:attrName>style.visibility</p:attrName>
                                        </p:attrNameLst>
                                      </p:cBhvr>
                                      <p:to>
                                        <p:strVal val="visible"/>
                                      </p:to>
                                    </p:set>
                                    <p:animEffect transition="in" filter="strips(downLeft)">
                                      <p:cBhvr>
                                        <p:cTn id="72" dur="500"/>
                                        <p:tgtEl>
                                          <p:spTgt spid="3">
                                            <p:txEl>
                                              <p:pRg st="14" end="1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8" presetClass="entr" presetSubtype="12" fill="hold" nodeType="clickEffect">
                                  <p:stCondLst>
                                    <p:cond delay="0"/>
                                  </p:stCondLst>
                                  <p:childTnLst>
                                    <p:set>
                                      <p:cBhvr>
                                        <p:cTn id="76" dur="1" fill="hold">
                                          <p:stCondLst>
                                            <p:cond delay="0"/>
                                          </p:stCondLst>
                                        </p:cTn>
                                        <p:tgtEl>
                                          <p:spTgt spid="3">
                                            <p:txEl>
                                              <p:pRg st="15" end="15"/>
                                            </p:txEl>
                                          </p:spTgt>
                                        </p:tgtEl>
                                        <p:attrNameLst>
                                          <p:attrName>style.visibility</p:attrName>
                                        </p:attrNameLst>
                                      </p:cBhvr>
                                      <p:to>
                                        <p:strVal val="visible"/>
                                      </p:to>
                                    </p:set>
                                    <p:animEffect transition="in" filter="strips(downLeft)">
                                      <p:cBhvr>
                                        <p:cTn id="77" dur="500"/>
                                        <p:tgtEl>
                                          <p:spTgt spid="3">
                                            <p:txEl>
                                              <p:pRg st="15" end="1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8" presetClass="entr" presetSubtype="12" fill="hold" nodeType="clickEffect">
                                  <p:stCondLst>
                                    <p:cond delay="0"/>
                                  </p:stCondLst>
                                  <p:childTnLst>
                                    <p:set>
                                      <p:cBhvr>
                                        <p:cTn id="81" dur="1" fill="hold">
                                          <p:stCondLst>
                                            <p:cond delay="0"/>
                                          </p:stCondLst>
                                        </p:cTn>
                                        <p:tgtEl>
                                          <p:spTgt spid="3">
                                            <p:txEl>
                                              <p:pRg st="16" end="16"/>
                                            </p:txEl>
                                          </p:spTgt>
                                        </p:tgtEl>
                                        <p:attrNameLst>
                                          <p:attrName>style.visibility</p:attrName>
                                        </p:attrNameLst>
                                      </p:cBhvr>
                                      <p:to>
                                        <p:strVal val="visible"/>
                                      </p:to>
                                    </p:set>
                                    <p:animEffect transition="in" filter="strips(downLeft)">
                                      <p:cBhvr>
                                        <p:cTn id="82" dur="500"/>
                                        <p:tgtEl>
                                          <p:spTgt spid="3">
                                            <p:txEl>
                                              <p:pRg st="16" end="16"/>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8" presetClass="entr" presetSubtype="12" fill="hold" nodeType="clickEffect">
                                  <p:stCondLst>
                                    <p:cond delay="0"/>
                                  </p:stCondLst>
                                  <p:childTnLst>
                                    <p:set>
                                      <p:cBhvr>
                                        <p:cTn id="86" dur="1" fill="hold">
                                          <p:stCondLst>
                                            <p:cond delay="0"/>
                                          </p:stCondLst>
                                        </p:cTn>
                                        <p:tgtEl>
                                          <p:spTgt spid="3">
                                            <p:txEl>
                                              <p:pRg st="18" end="18"/>
                                            </p:txEl>
                                          </p:spTgt>
                                        </p:tgtEl>
                                        <p:attrNameLst>
                                          <p:attrName>style.visibility</p:attrName>
                                        </p:attrNameLst>
                                      </p:cBhvr>
                                      <p:to>
                                        <p:strVal val="visible"/>
                                      </p:to>
                                    </p:set>
                                    <p:animEffect transition="in" filter="strips(downLeft)">
                                      <p:cBhvr>
                                        <p:cTn id="87" dur="500"/>
                                        <p:tgtEl>
                                          <p:spTgt spid="3">
                                            <p:txEl>
                                              <p:pRg st="18" end="18"/>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8" presetClass="entr" presetSubtype="12" fill="hold" nodeType="clickEffect">
                                  <p:stCondLst>
                                    <p:cond delay="0"/>
                                  </p:stCondLst>
                                  <p:childTnLst>
                                    <p:set>
                                      <p:cBhvr>
                                        <p:cTn id="91" dur="1" fill="hold">
                                          <p:stCondLst>
                                            <p:cond delay="0"/>
                                          </p:stCondLst>
                                        </p:cTn>
                                        <p:tgtEl>
                                          <p:spTgt spid="3">
                                            <p:txEl>
                                              <p:pRg st="19" end="19"/>
                                            </p:txEl>
                                          </p:spTgt>
                                        </p:tgtEl>
                                        <p:attrNameLst>
                                          <p:attrName>style.visibility</p:attrName>
                                        </p:attrNameLst>
                                      </p:cBhvr>
                                      <p:to>
                                        <p:strVal val="visible"/>
                                      </p:to>
                                    </p:set>
                                    <p:animEffect transition="in" filter="strips(downLeft)">
                                      <p:cBhvr>
                                        <p:cTn id="92" dur="500"/>
                                        <p:tgtEl>
                                          <p:spTgt spid="3">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1"/>
          </p:nvPr>
        </p:nvSpPr>
        <p:spPr>
          <a:xfrm>
            <a:off x="4794980" y="1526775"/>
            <a:ext cx="4349019" cy="4680205"/>
          </a:xfrm>
        </p:spPr>
        <p:txBody>
          <a:bodyPr>
            <a:normAutofit fontScale="62500" lnSpcReduction="20000"/>
          </a:bodyPr>
          <a:lstStyle/>
          <a:p>
            <a:pPr algn="l">
              <a:buClr>
                <a:srgbClr val="0000FF"/>
              </a:buClr>
              <a:defRPr/>
            </a:pPr>
            <a:r>
              <a:rPr lang="en-GB" sz="2100" b="1" dirty="0">
                <a:solidFill>
                  <a:srgbClr val="0000FF"/>
                </a:solidFill>
                <a:latin typeface="+mj-lt"/>
              </a:rPr>
              <a:t>IS NOT</a:t>
            </a:r>
          </a:p>
          <a:p>
            <a:pPr marL="342900" indent="-342900" algn="l">
              <a:buClr>
                <a:srgbClr val="0000FF"/>
              </a:buClr>
              <a:buFont typeface="Arial"/>
              <a:buChar char="•"/>
              <a:defRPr/>
            </a:pPr>
            <a:r>
              <a:rPr lang="en-GB" sz="2100" b="1" dirty="0">
                <a:latin typeface="+mj-lt"/>
              </a:rPr>
              <a:t>Access to knowledge/ knowledge production systems and organisations monopolised/ dominated by the elite. </a:t>
            </a:r>
          </a:p>
          <a:p>
            <a:pPr marL="342900" indent="-342900" algn="l">
              <a:buClr>
                <a:srgbClr val="0000FF"/>
              </a:buClr>
              <a:buFont typeface="Arial"/>
              <a:buChar char="•"/>
              <a:defRPr/>
            </a:pPr>
            <a:endParaRPr lang="en-GB" sz="2100" b="1" dirty="0">
              <a:latin typeface="+mj-lt"/>
            </a:endParaRPr>
          </a:p>
          <a:p>
            <a:pPr marL="342900" indent="-342900" algn="l">
              <a:buClr>
                <a:srgbClr val="0000FF"/>
              </a:buClr>
              <a:buFont typeface="Arial"/>
              <a:buChar char="•"/>
              <a:defRPr/>
            </a:pPr>
            <a:r>
              <a:rPr lang="en-GB" sz="2100" b="1" dirty="0" smtClean="0">
                <a:latin typeface="+mj-lt"/>
              </a:rPr>
              <a:t>Decontextualised/ Colonised </a:t>
            </a:r>
            <a:r>
              <a:rPr lang="en-GB" sz="2100" b="1" dirty="0">
                <a:latin typeface="+mj-lt"/>
              </a:rPr>
              <a:t>knowledge.</a:t>
            </a:r>
          </a:p>
          <a:p>
            <a:pPr marL="342900" indent="-342900" algn="l">
              <a:buClr>
                <a:srgbClr val="0000FF"/>
              </a:buClr>
              <a:buFont typeface="Arial"/>
              <a:buChar char="•"/>
              <a:defRPr/>
            </a:pPr>
            <a:endParaRPr lang="en-GB" sz="2100" b="1" dirty="0">
              <a:latin typeface="+mj-lt"/>
            </a:endParaRPr>
          </a:p>
          <a:p>
            <a:pPr marL="342900" indent="-342900" algn="l">
              <a:buClr>
                <a:srgbClr val="0000FF"/>
              </a:buClr>
              <a:buFont typeface="Arial"/>
              <a:buChar char="•"/>
              <a:defRPr/>
            </a:pPr>
            <a:r>
              <a:rPr lang="en-GB" sz="2100" b="1" dirty="0">
                <a:latin typeface="+mj-lt"/>
              </a:rPr>
              <a:t>Commodifying knowledge/ exchange value.</a:t>
            </a:r>
          </a:p>
          <a:p>
            <a:pPr marL="342900" indent="-342900" algn="l">
              <a:buClr>
                <a:srgbClr val="0000FF"/>
              </a:buClr>
              <a:buFont typeface="Arial"/>
              <a:buChar char="•"/>
              <a:defRPr/>
            </a:pPr>
            <a:endParaRPr lang="en-GB" sz="2100" b="1" dirty="0">
              <a:latin typeface="+mj-lt"/>
            </a:endParaRPr>
          </a:p>
          <a:p>
            <a:pPr marL="342900" indent="-342900" algn="l">
              <a:buClr>
                <a:srgbClr val="0000FF"/>
              </a:buClr>
              <a:buFont typeface="Arial"/>
              <a:buChar char="•"/>
              <a:defRPr/>
            </a:pPr>
            <a:r>
              <a:rPr lang="en-GB" sz="2100" b="1" dirty="0">
                <a:latin typeface="+mj-lt"/>
              </a:rPr>
              <a:t>Overlapping social with epistemological hierarchies</a:t>
            </a:r>
            <a:r>
              <a:rPr lang="en-GB" sz="2100" b="1" dirty="0" smtClean="0">
                <a:latin typeface="+mj-lt"/>
              </a:rPr>
              <a:t>.</a:t>
            </a:r>
          </a:p>
          <a:p>
            <a:pPr algn="l">
              <a:buClr>
                <a:srgbClr val="0000FF"/>
              </a:buClr>
              <a:defRPr/>
            </a:pPr>
            <a:endParaRPr lang="en-GB" sz="2100" b="1" dirty="0">
              <a:latin typeface="+mj-lt"/>
            </a:endParaRPr>
          </a:p>
          <a:p>
            <a:pPr algn="l">
              <a:lnSpc>
                <a:spcPct val="105000"/>
              </a:lnSpc>
              <a:buClr>
                <a:srgbClr val="0000FF"/>
              </a:buClr>
              <a:defRPr/>
            </a:pPr>
            <a:r>
              <a:rPr lang="en-GB" sz="2100" b="1" dirty="0">
                <a:solidFill>
                  <a:srgbClr val="0000FF"/>
                </a:solidFill>
                <a:latin typeface="+mj-lt"/>
              </a:rPr>
              <a:t>COULD </a:t>
            </a:r>
            <a:r>
              <a:rPr lang="en-GB" sz="2100" b="1" dirty="0" smtClean="0">
                <a:solidFill>
                  <a:srgbClr val="0000FF"/>
                </a:solidFill>
                <a:latin typeface="+mj-lt"/>
              </a:rPr>
              <a:t>INVOLVE</a:t>
            </a:r>
            <a:endParaRPr lang="en-GB" sz="2100" b="1" dirty="0">
              <a:latin typeface="+mj-lt"/>
            </a:endParaRPr>
          </a:p>
          <a:p>
            <a:pPr marL="342900" indent="-342900" algn="l">
              <a:lnSpc>
                <a:spcPct val="105000"/>
              </a:lnSpc>
              <a:buClr>
                <a:srgbClr val="0000FF"/>
              </a:buClr>
              <a:buFont typeface="Arial"/>
              <a:buChar char="•"/>
              <a:defRPr/>
            </a:pPr>
            <a:r>
              <a:rPr lang="en-GB" sz="2100" b="1" dirty="0">
                <a:latin typeface="+mj-lt"/>
              </a:rPr>
              <a:t>Discovering new conceptual grammars to include social identities and cognitive/ epistemic inclusion.</a:t>
            </a:r>
          </a:p>
          <a:p>
            <a:pPr marL="342900" indent="-342900" algn="l">
              <a:lnSpc>
                <a:spcPct val="105000"/>
              </a:lnSpc>
              <a:buClr>
                <a:srgbClr val="0000FF"/>
              </a:buClr>
              <a:buFont typeface="Arial"/>
              <a:buChar char="•"/>
              <a:defRPr/>
            </a:pPr>
            <a:endParaRPr lang="en-GB" sz="2100" b="1" dirty="0">
              <a:latin typeface="+mj-lt"/>
            </a:endParaRPr>
          </a:p>
          <a:p>
            <a:pPr marL="342900" indent="-342900" algn="l">
              <a:lnSpc>
                <a:spcPct val="105000"/>
              </a:lnSpc>
              <a:buClr>
                <a:srgbClr val="0000FF"/>
              </a:buClr>
              <a:buFont typeface="Arial"/>
              <a:buChar char="•"/>
              <a:defRPr/>
            </a:pPr>
            <a:r>
              <a:rPr lang="en-GB" sz="2100" b="1" dirty="0">
                <a:latin typeface="+mj-lt"/>
              </a:rPr>
              <a:t>Contributing to wealth/ opportunity distribution as well as to wealth creation.</a:t>
            </a:r>
          </a:p>
          <a:p>
            <a:pPr marL="171450" indent="-171450">
              <a:buClr>
                <a:srgbClr val="00FFFF"/>
              </a:buClr>
              <a:buFont typeface="Arial"/>
              <a:buChar char="•"/>
              <a:defRPr/>
            </a:pPr>
            <a:endParaRPr lang="en-GB" b="1" dirty="0">
              <a:solidFill>
                <a:schemeClr val="tx2"/>
              </a:solidFill>
            </a:endParaRPr>
          </a:p>
          <a:p>
            <a:pPr>
              <a:buClr>
                <a:srgbClr val="00FFFF"/>
              </a:buClr>
              <a:defRPr/>
            </a:pPr>
            <a:endParaRPr lang="en-GB" sz="1100" b="1" dirty="0">
              <a:solidFill>
                <a:schemeClr val="tx2"/>
              </a:solidFill>
            </a:endParaRPr>
          </a:p>
          <a:p>
            <a:endParaRPr lang="en-US" dirty="0"/>
          </a:p>
        </p:txBody>
      </p:sp>
      <p:sp>
        <p:nvSpPr>
          <p:cNvPr id="5" name="Subtitle 4"/>
          <p:cNvSpPr>
            <a:spLocks noGrp="1"/>
          </p:cNvSpPr>
          <p:nvPr>
            <p:ph type="subTitle" idx="1"/>
          </p:nvPr>
        </p:nvSpPr>
        <p:spPr/>
        <p:txBody>
          <a:bodyPr>
            <a:normAutofit fontScale="55000" lnSpcReduction="20000"/>
          </a:bodyPr>
          <a:lstStyle/>
          <a:p>
            <a:r>
              <a:rPr lang="en-GB" sz="5400" b="1" dirty="0" smtClean="0">
                <a:solidFill>
                  <a:srgbClr val="0000FF"/>
                </a:solidFill>
              </a:rPr>
              <a:t>Democratisation/Participation </a:t>
            </a:r>
            <a:r>
              <a:rPr lang="en-GB" sz="5400" b="1" dirty="0">
                <a:solidFill>
                  <a:srgbClr val="0000FF"/>
                </a:solidFill>
              </a:rPr>
              <a:t>in Higher Education</a:t>
            </a:r>
            <a:endParaRPr lang="en-US" b="1" dirty="0">
              <a:solidFill>
                <a:srgbClr val="0000FF"/>
              </a:solidFill>
            </a:endParaRPr>
          </a:p>
        </p:txBody>
      </p:sp>
      <p:pic>
        <p:nvPicPr>
          <p:cNvPr id="8" name="Content Placeholder 4"/>
          <p:cNvPicPr>
            <a:picLocks noGrp="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bwMode="auto">
          <a:prstGeom prst="rect">
            <a:avLst/>
          </a:prstGeom>
          <a:noFill/>
          <a:ln>
            <a:noFill/>
          </a:ln>
        </p:spPr>
      </p:pic>
    </p:spTree>
    <p:extLst>
      <p:ext uri="{BB962C8B-B14F-4D97-AF65-F5344CB8AC3E}">
        <p14:creationId xmlns:p14="http://schemas.microsoft.com/office/powerpoint/2010/main" val="239253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strips(down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strips(downLeft)">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strips(downLeft)">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strips(downLeft)">
                                      <p:cBhvr>
                                        <p:cTn id="22" dur="500"/>
                                        <p:tgtEl>
                                          <p:spTgt spid="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animEffect transition="in" filter="strips(downLeft)">
                                      <p:cBhvr>
                                        <p:cTn id="27" dur="500"/>
                                        <p:tgtEl>
                                          <p:spTgt spid="7">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7">
                                            <p:txEl>
                                              <p:pRg st="9" end="9"/>
                                            </p:txEl>
                                          </p:spTgt>
                                        </p:tgtEl>
                                        <p:attrNameLst>
                                          <p:attrName>style.visibility</p:attrName>
                                        </p:attrNameLst>
                                      </p:cBhvr>
                                      <p:to>
                                        <p:strVal val="visible"/>
                                      </p:to>
                                    </p:set>
                                    <p:animEffect transition="in" filter="strips(downLeft)">
                                      <p:cBhvr>
                                        <p:cTn id="32" dur="500"/>
                                        <p:tgtEl>
                                          <p:spTgt spid="7">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7">
                                            <p:txEl>
                                              <p:pRg st="10" end="10"/>
                                            </p:txEl>
                                          </p:spTgt>
                                        </p:tgtEl>
                                        <p:attrNameLst>
                                          <p:attrName>style.visibility</p:attrName>
                                        </p:attrNameLst>
                                      </p:cBhvr>
                                      <p:to>
                                        <p:strVal val="visible"/>
                                      </p:to>
                                    </p:set>
                                    <p:animEffect transition="in" filter="strips(downLeft)">
                                      <p:cBhvr>
                                        <p:cTn id="37" dur="500"/>
                                        <p:tgtEl>
                                          <p:spTgt spid="7">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7">
                                            <p:txEl>
                                              <p:pRg st="12" end="12"/>
                                            </p:txEl>
                                          </p:spTgt>
                                        </p:tgtEl>
                                        <p:attrNameLst>
                                          <p:attrName>style.visibility</p:attrName>
                                        </p:attrNameLst>
                                      </p:cBhvr>
                                      <p:to>
                                        <p:strVal val="visible"/>
                                      </p:to>
                                    </p:set>
                                    <p:animEffect transition="in" filter="strips(downLeft)">
                                      <p:cBhvr>
                                        <p:cTn id="42" dur="500"/>
                                        <p:tgtEl>
                                          <p:spTgt spid="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4780710" y="1327010"/>
            <a:ext cx="4195608" cy="5151080"/>
          </a:xfrm>
        </p:spPr>
        <p:txBody>
          <a:bodyPr>
            <a:normAutofit fontScale="92500" lnSpcReduction="10000"/>
          </a:bodyPr>
          <a:lstStyle/>
          <a:p>
            <a:pPr marL="171450" indent="-171450" algn="l">
              <a:buFont typeface="Arial"/>
              <a:buChar char="•"/>
            </a:pPr>
            <a:endParaRPr lang="en-GB" b="1" dirty="0">
              <a:latin typeface="+mj-lt"/>
            </a:endParaRPr>
          </a:p>
          <a:p>
            <a:pPr algn="l"/>
            <a:r>
              <a:rPr lang="en-US" sz="1500" b="1" dirty="0">
                <a:latin typeface="+mj-lt"/>
              </a:rPr>
              <a:t>Prestige </a:t>
            </a:r>
            <a:r>
              <a:rPr lang="en-US" sz="1500" b="1" dirty="0" smtClean="0">
                <a:latin typeface="+mj-lt"/>
              </a:rPr>
              <a:t>Economy</a:t>
            </a:r>
            <a:r>
              <a:rPr lang="en-GB" sz="1500" b="1" dirty="0">
                <a:latin typeface="+mj-lt"/>
              </a:rPr>
              <a:t> </a:t>
            </a:r>
            <a:r>
              <a:rPr lang="en-GB" sz="1500" b="1" dirty="0" smtClean="0">
                <a:latin typeface="+mj-lt"/>
              </a:rPr>
              <a:t>Constructing Rationalities</a:t>
            </a:r>
          </a:p>
          <a:p>
            <a:pPr marL="171450" indent="-171450" algn="l">
              <a:buFont typeface="Arial"/>
              <a:buChar char="•"/>
            </a:pPr>
            <a:r>
              <a:rPr lang="en-GB" sz="1300" b="1" dirty="0" smtClean="0">
                <a:solidFill>
                  <a:srgbClr val="0000FF"/>
                </a:solidFill>
                <a:latin typeface="+mj-lt"/>
              </a:rPr>
              <a:t>Japan: </a:t>
            </a:r>
            <a:r>
              <a:rPr lang="en-GB" sz="1300" b="1" dirty="0" smtClean="0">
                <a:latin typeface="+mj-lt"/>
              </a:rPr>
              <a:t>5 universities in Top 100 (QS)</a:t>
            </a:r>
          </a:p>
          <a:p>
            <a:pPr marL="171450" indent="-171450" algn="l">
              <a:buFont typeface="Arial"/>
              <a:buChar char="•"/>
            </a:pPr>
            <a:r>
              <a:rPr lang="en-GB" sz="1300" b="1" dirty="0" smtClean="0">
                <a:solidFill>
                  <a:srgbClr val="0000FF"/>
                </a:solidFill>
                <a:latin typeface="+mj-lt"/>
              </a:rPr>
              <a:t>UK:      </a:t>
            </a:r>
            <a:r>
              <a:rPr lang="en-GB" sz="1300" b="1" dirty="0" smtClean="0">
                <a:latin typeface="+mj-lt"/>
              </a:rPr>
              <a:t>18</a:t>
            </a:r>
            <a:endParaRPr lang="en-GB" sz="1300" b="1" dirty="0">
              <a:latin typeface="+mj-lt"/>
            </a:endParaRPr>
          </a:p>
          <a:p>
            <a:pPr algn="l"/>
            <a:r>
              <a:rPr lang="en-US" sz="1300" b="1" dirty="0">
                <a:latin typeface="+mj-lt"/>
              </a:rPr>
              <a:t>Research Concentration/ University Stratification </a:t>
            </a:r>
          </a:p>
          <a:p>
            <a:pPr marL="171450" indent="-171450" algn="l">
              <a:buFont typeface="Arial"/>
              <a:buChar char="•"/>
            </a:pPr>
            <a:r>
              <a:rPr lang="en-US" sz="1300" b="1" dirty="0" smtClean="0">
                <a:solidFill>
                  <a:srgbClr val="0000FF"/>
                </a:solidFill>
                <a:latin typeface="+mj-lt"/>
              </a:rPr>
              <a:t>Japan: </a:t>
            </a:r>
            <a:r>
              <a:rPr lang="en-US" sz="1300" b="1" dirty="0" smtClean="0">
                <a:latin typeface="+mj-lt"/>
              </a:rPr>
              <a:t>15  universities receive</a:t>
            </a:r>
            <a:r>
              <a:rPr lang="en-GB" sz="1300" b="1" dirty="0">
                <a:latin typeface="+mj-lt"/>
              </a:rPr>
              <a:t> </a:t>
            </a:r>
            <a:r>
              <a:rPr lang="en-US" sz="1300" b="1" dirty="0" smtClean="0">
                <a:latin typeface="+mj-lt"/>
              </a:rPr>
              <a:t>50% governmental </a:t>
            </a:r>
            <a:r>
              <a:rPr lang="en-US" sz="1300" b="1" dirty="0">
                <a:latin typeface="+mj-lt"/>
              </a:rPr>
              <a:t>research </a:t>
            </a:r>
            <a:r>
              <a:rPr lang="en-US" sz="1300" b="1" dirty="0" smtClean="0">
                <a:latin typeface="+mj-lt"/>
              </a:rPr>
              <a:t>grants</a:t>
            </a:r>
            <a:endParaRPr lang="en-GB" sz="1300" b="1" dirty="0">
              <a:latin typeface="+mj-lt"/>
            </a:endParaRPr>
          </a:p>
          <a:p>
            <a:pPr marL="171450" indent="-171450" algn="l">
              <a:buFont typeface="Arial"/>
              <a:buChar char="•"/>
            </a:pPr>
            <a:r>
              <a:rPr lang="en-US" sz="1300" b="1" dirty="0">
                <a:solidFill>
                  <a:srgbClr val="0000FF"/>
                </a:solidFill>
                <a:latin typeface="+mj-lt"/>
              </a:rPr>
              <a:t> </a:t>
            </a:r>
            <a:r>
              <a:rPr lang="en-US" sz="1300" b="1" dirty="0" smtClean="0">
                <a:solidFill>
                  <a:srgbClr val="0000FF"/>
                </a:solidFill>
                <a:latin typeface="+mj-lt"/>
              </a:rPr>
              <a:t>UK:     </a:t>
            </a:r>
            <a:r>
              <a:rPr lang="en-US" sz="1300" b="1" dirty="0" smtClean="0">
                <a:latin typeface="+mj-lt"/>
              </a:rPr>
              <a:t>24 receive 75% research funding</a:t>
            </a:r>
            <a:endParaRPr lang="en-GB" sz="1300" b="1" dirty="0">
              <a:latin typeface="+mj-lt"/>
            </a:endParaRPr>
          </a:p>
          <a:p>
            <a:pPr algn="l"/>
            <a:r>
              <a:rPr lang="en-US" sz="1500" b="1" dirty="0" smtClean="0">
                <a:solidFill>
                  <a:srgbClr val="FFFFFF"/>
                </a:solidFill>
                <a:latin typeface="+mj-lt"/>
              </a:rPr>
              <a:t>Male </a:t>
            </a:r>
            <a:r>
              <a:rPr lang="en-US" sz="1500" b="1" dirty="0">
                <a:solidFill>
                  <a:srgbClr val="FFFFFF"/>
                </a:solidFill>
                <a:latin typeface="+mj-lt"/>
              </a:rPr>
              <a:t>Dominance </a:t>
            </a:r>
            <a:endParaRPr lang="en-US" sz="1500" b="1" dirty="0" smtClean="0">
              <a:solidFill>
                <a:srgbClr val="FFFFFF"/>
              </a:solidFill>
              <a:latin typeface="+mj-lt"/>
            </a:endParaRPr>
          </a:p>
          <a:p>
            <a:pPr algn="l"/>
            <a:r>
              <a:rPr lang="en-US" sz="1300" b="1" dirty="0" smtClean="0">
                <a:solidFill>
                  <a:srgbClr val="0000FF"/>
                </a:solidFill>
                <a:latin typeface="+mj-lt"/>
              </a:rPr>
              <a:t>Japan: </a:t>
            </a:r>
            <a:r>
              <a:rPr lang="en-US" sz="1300" b="1" dirty="0" smtClean="0">
                <a:latin typeface="+mj-lt"/>
              </a:rPr>
              <a:t>2.3% of university leaders are women; </a:t>
            </a:r>
            <a:r>
              <a:rPr lang="en-US" sz="1300" b="1" dirty="0">
                <a:latin typeface="+mj-lt"/>
              </a:rPr>
              <a:t>lowest </a:t>
            </a:r>
            <a:r>
              <a:rPr lang="en-US" sz="1300" b="1" dirty="0" smtClean="0">
                <a:latin typeface="+mj-lt"/>
              </a:rPr>
              <a:t>female academic </a:t>
            </a:r>
            <a:r>
              <a:rPr lang="en-US" sz="1300" b="1" dirty="0">
                <a:latin typeface="+mj-lt"/>
              </a:rPr>
              <a:t>staff participation rates in the </a:t>
            </a:r>
            <a:r>
              <a:rPr lang="en-US" sz="1300" b="1" dirty="0" smtClean="0">
                <a:latin typeface="+mj-lt"/>
              </a:rPr>
              <a:t>OECD.</a:t>
            </a:r>
          </a:p>
          <a:p>
            <a:pPr marL="171450" indent="-171450" algn="l">
              <a:buFont typeface="Arial"/>
              <a:buChar char="•"/>
            </a:pPr>
            <a:r>
              <a:rPr lang="en-US" sz="1300" b="1" dirty="0" smtClean="0">
                <a:solidFill>
                  <a:srgbClr val="0000FF"/>
                </a:solidFill>
                <a:latin typeface="+mj-lt"/>
              </a:rPr>
              <a:t> UK: </a:t>
            </a:r>
            <a:r>
              <a:rPr lang="en-US" sz="1300" b="1" dirty="0" smtClean="0">
                <a:latin typeface="+mj-lt"/>
              </a:rPr>
              <a:t>22% Vice-Chancellors are women</a:t>
            </a:r>
            <a:r>
              <a:rPr lang="en-US" sz="1300" b="1" dirty="0">
                <a:latin typeface="+mj-lt"/>
              </a:rPr>
              <a:t>;</a:t>
            </a:r>
            <a:r>
              <a:rPr lang="en-US" sz="1300" b="1" dirty="0" smtClean="0">
                <a:latin typeface="+mj-lt"/>
              </a:rPr>
              <a:t> majority of fixed term contracts are held by women</a:t>
            </a:r>
          </a:p>
          <a:p>
            <a:pPr algn="l"/>
            <a:r>
              <a:rPr lang="en-US" sz="1500" b="1" dirty="0" smtClean="0">
                <a:latin typeface="+mj-lt"/>
              </a:rPr>
              <a:t>Privatisation</a:t>
            </a:r>
            <a:endParaRPr lang="en-US" sz="1500" b="1" dirty="0">
              <a:latin typeface="+mj-lt"/>
            </a:endParaRPr>
          </a:p>
          <a:p>
            <a:pPr marL="171450" indent="-171450" algn="l">
              <a:buFont typeface="Arial"/>
              <a:buChar char="•"/>
            </a:pPr>
            <a:r>
              <a:rPr lang="en-US" sz="1300" b="1" dirty="0" smtClean="0">
                <a:solidFill>
                  <a:srgbClr val="0000FF"/>
                </a:solidFill>
                <a:latin typeface="+mj-lt"/>
              </a:rPr>
              <a:t>Japan</a:t>
            </a:r>
            <a:r>
              <a:rPr lang="en-US" sz="1300" b="1" dirty="0">
                <a:solidFill>
                  <a:srgbClr val="0000FF"/>
                </a:solidFill>
                <a:latin typeface="+mj-lt"/>
              </a:rPr>
              <a:t>: </a:t>
            </a:r>
            <a:r>
              <a:rPr lang="en-US" sz="1300" b="1" dirty="0" smtClean="0">
                <a:latin typeface="+mj-lt"/>
              </a:rPr>
              <a:t>two thirds places provided by private sector</a:t>
            </a:r>
          </a:p>
          <a:p>
            <a:pPr marL="171450" indent="-171450" algn="l">
              <a:buFont typeface="Arial"/>
              <a:buChar char="•"/>
            </a:pPr>
            <a:r>
              <a:rPr lang="en-US" sz="1300" b="1" dirty="0" smtClean="0">
                <a:solidFill>
                  <a:srgbClr val="0000FF"/>
                </a:solidFill>
                <a:latin typeface="+mj-lt"/>
              </a:rPr>
              <a:t>UK: </a:t>
            </a:r>
            <a:r>
              <a:rPr lang="en-US" sz="1300" b="1" dirty="0" smtClean="0">
                <a:solidFill>
                  <a:srgbClr val="FFFFFF"/>
                </a:solidFill>
                <a:latin typeface="+mj-lt"/>
              </a:rPr>
              <a:t> Higher Education Research Act 2017 (</a:t>
            </a:r>
            <a:r>
              <a:rPr lang="en-US" sz="1400" b="1" dirty="0">
                <a:latin typeface="+mj-lt"/>
              </a:rPr>
              <a:t>‘alternative’</a:t>
            </a:r>
            <a:r>
              <a:rPr lang="en-US" sz="1400" b="1" dirty="0" smtClean="0">
                <a:latin typeface="+mj-lt"/>
              </a:rPr>
              <a:t>, ‘</a:t>
            </a:r>
            <a:r>
              <a:rPr lang="en-US" sz="1400" b="1" dirty="0">
                <a:latin typeface="+mj-lt"/>
              </a:rPr>
              <a:t>challenger’, ‘private’, ‘independent’ and ‘non-</a:t>
            </a:r>
            <a:r>
              <a:rPr lang="en-US" sz="1400" b="1" dirty="0" smtClean="0">
                <a:latin typeface="+mj-lt"/>
              </a:rPr>
              <a:t>traditional’ providers).</a:t>
            </a:r>
            <a:endParaRPr lang="en-US" sz="1300" b="1" dirty="0">
              <a:solidFill>
                <a:srgbClr val="FFFFFF"/>
              </a:solidFill>
              <a:latin typeface="+mj-lt"/>
            </a:endParaRPr>
          </a:p>
          <a:p>
            <a:pPr marL="171450" indent="-171450" algn="l">
              <a:buFont typeface="Arial"/>
              <a:buChar char="•"/>
            </a:pPr>
            <a:endParaRPr lang="en-GB" b="1" dirty="0">
              <a:latin typeface="+mj-lt"/>
            </a:endParaRPr>
          </a:p>
          <a:p>
            <a:pPr algn="l"/>
            <a:r>
              <a:rPr lang="en-US" dirty="0">
                <a:latin typeface="+mj-lt"/>
              </a:rPr>
              <a:t> </a:t>
            </a:r>
            <a:endParaRPr lang="en-GB" dirty="0">
              <a:latin typeface="+mj-lt"/>
            </a:endParaRPr>
          </a:p>
          <a:p>
            <a:endParaRPr lang="en-US" dirty="0"/>
          </a:p>
        </p:txBody>
      </p:sp>
      <p:sp>
        <p:nvSpPr>
          <p:cNvPr id="4" name="Subtitle 3"/>
          <p:cNvSpPr>
            <a:spLocks noGrp="1"/>
          </p:cNvSpPr>
          <p:nvPr>
            <p:ph type="subTitle" idx="1"/>
          </p:nvPr>
        </p:nvSpPr>
        <p:spPr/>
        <p:txBody>
          <a:bodyPr>
            <a:normAutofit fontScale="62500" lnSpcReduction="20000"/>
          </a:bodyPr>
          <a:lstStyle/>
          <a:p>
            <a:r>
              <a:rPr lang="en-US" b="1" dirty="0" smtClean="0">
                <a:solidFill>
                  <a:srgbClr val="0000FF"/>
                </a:solidFill>
              </a:rPr>
              <a:t>Exchanging Knowledge: Common Challenges in Japan and the UK</a:t>
            </a:r>
            <a:endParaRPr lang="en-US" b="1" dirty="0">
              <a:solidFill>
                <a:srgbClr val="0000FF"/>
              </a:solidFill>
            </a:endParaRPr>
          </a:p>
        </p:txBody>
      </p:sp>
      <p:pic>
        <p:nvPicPr>
          <p:cNvPr id="5" name="Picture Placeholder 4"/>
          <p:cNvPicPr>
            <a:picLocks noGrp="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bwMode="auto">
          <a:prstGeom prst="rect">
            <a:avLst/>
          </a:prstGeom>
          <a:noFill/>
          <a:ln>
            <a:noFill/>
          </a:ln>
        </p:spPr>
      </p:pic>
    </p:spTree>
    <p:extLst>
      <p:ext uri="{BB962C8B-B14F-4D97-AF65-F5344CB8AC3E}">
        <p14:creationId xmlns:p14="http://schemas.microsoft.com/office/powerpoint/2010/main" val="2061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trips(down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trips(down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strips(downLeft)">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strips(downLeft)">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strips(downLeft)">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strips(downLeft)">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strips(downLeft)">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strips(downLeft)">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strips(downLeft)">
                                      <p:cBhvr>
                                        <p:cTn id="52" dur="500"/>
                                        <p:tgtEl>
                                          <p:spTgt spid="3">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strips(downLeft)">
                                      <p:cBhvr>
                                        <p:cTn id="57" dur="500"/>
                                        <p:tgtEl>
                                          <p:spTgt spid="3">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3">
                                            <p:txEl>
                                              <p:pRg st="12" end="12"/>
                                            </p:txEl>
                                          </p:spTgt>
                                        </p:tgtEl>
                                        <p:attrNameLst>
                                          <p:attrName>style.visibility</p:attrName>
                                        </p:attrNameLst>
                                      </p:cBhvr>
                                      <p:to>
                                        <p:strVal val="visible"/>
                                      </p:to>
                                    </p:set>
                                    <p:animEffect transition="in" filter="strips(downLeft)">
                                      <p:cBhvr>
                                        <p:cTn id="6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p:sp>
      <p:sp>
        <p:nvSpPr>
          <p:cNvPr id="3" name="Text Placeholder 2"/>
          <p:cNvSpPr>
            <a:spLocks noGrp="1"/>
          </p:cNvSpPr>
          <p:nvPr>
            <p:ph type="body" sz="quarter" idx="11"/>
          </p:nvPr>
        </p:nvSpPr>
        <p:spPr>
          <a:xfrm>
            <a:off x="4971796" y="1533466"/>
            <a:ext cx="4172204" cy="4151200"/>
          </a:xfrm>
        </p:spPr>
        <p:txBody>
          <a:bodyPr>
            <a:noAutofit/>
          </a:bodyPr>
          <a:lstStyle/>
          <a:p>
            <a:pPr algn="l"/>
            <a:r>
              <a:rPr lang="en-US" b="1" dirty="0">
                <a:solidFill>
                  <a:srgbClr val="0000FF"/>
                </a:solidFill>
                <a:latin typeface="+mj-lt"/>
              </a:rPr>
              <a:t>Multiple Ideologies </a:t>
            </a:r>
          </a:p>
          <a:p>
            <a:pPr algn="l">
              <a:buClr>
                <a:srgbClr val="FF66FF"/>
              </a:buClr>
            </a:pPr>
            <a:r>
              <a:rPr lang="en-US" b="1" dirty="0">
                <a:latin typeface="+mj-lt"/>
              </a:rPr>
              <a:t>Idealism </a:t>
            </a:r>
          </a:p>
          <a:p>
            <a:pPr algn="l">
              <a:buClr>
                <a:srgbClr val="FF66FF"/>
              </a:buClr>
            </a:pPr>
            <a:r>
              <a:rPr lang="en-US" b="1" dirty="0">
                <a:latin typeface="+mj-lt"/>
              </a:rPr>
              <a:t>Instrumentalism </a:t>
            </a:r>
          </a:p>
          <a:p>
            <a:pPr algn="l">
              <a:buClr>
                <a:srgbClr val="FF66FF"/>
              </a:buClr>
            </a:pPr>
            <a:r>
              <a:rPr lang="en-US" b="1" dirty="0">
                <a:latin typeface="+mj-lt"/>
              </a:rPr>
              <a:t>Educationalism  </a:t>
            </a:r>
            <a:r>
              <a:rPr lang="en-US" b="1" dirty="0">
                <a:solidFill>
                  <a:srgbClr val="0000FF"/>
                </a:solidFill>
                <a:latin typeface="+mj-lt"/>
              </a:rPr>
              <a:t>(Stier 2004)</a:t>
            </a:r>
          </a:p>
          <a:p>
            <a:pPr algn="l">
              <a:buClr>
                <a:srgbClr val="FF66FF"/>
              </a:buClr>
            </a:pPr>
            <a:r>
              <a:rPr lang="en-GB" b="1" dirty="0">
                <a:solidFill>
                  <a:srgbClr val="0000FF"/>
                </a:solidFill>
                <a:latin typeface="+mj-lt"/>
              </a:rPr>
              <a:t>Linked to </a:t>
            </a:r>
          </a:p>
          <a:p>
            <a:pPr algn="l">
              <a:buClr>
                <a:srgbClr val="FF66FF"/>
              </a:buClr>
            </a:pPr>
            <a:r>
              <a:rPr lang="en-GB" b="1" dirty="0">
                <a:solidFill>
                  <a:srgbClr val="FFFFFF"/>
                </a:solidFill>
                <a:latin typeface="+mj-lt"/>
              </a:rPr>
              <a:t>Economic growth</a:t>
            </a:r>
          </a:p>
          <a:p>
            <a:pPr algn="l">
              <a:buClr>
                <a:srgbClr val="FF66FF"/>
              </a:buClr>
            </a:pPr>
            <a:r>
              <a:rPr lang="en-GB" b="1" dirty="0">
                <a:solidFill>
                  <a:srgbClr val="FFFFFF"/>
                </a:solidFill>
                <a:latin typeface="+mj-lt"/>
              </a:rPr>
              <a:t>Sustainability</a:t>
            </a:r>
            <a:r>
              <a:rPr lang="en-GB" b="1" dirty="0">
                <a:latin typeface="+mj-lt"/>
              </a:rPr>
              <a:t>  </a:t>
            </a:r>
            <a:r>
              <a:rPr lang="en-GB" b="1" dirty="0">
                <a:solidFill>
                  <a:srgbClr val="0000FF"/>
                </a:solidFill>
                <a:latin typeface="+mj-lt"/>
              </a:rPr>
              <a:t>(Bone 2008)</a:t>
            </a:r>
            <a:endParaRPr lang="en-US" b="1" dirty="0">
              <a:solidFill>
                <a:srgbClr val="0000FF"/>
              </a:solidFill>
              <a:latin typeface="+mj-lt"/>
            </a:endParaRPr>
          </a:p>
          <a:p>
            <a:pPr algn="l">
              <a:buClr>
                <a:srgbClr val="FF66FF"/>
              </a:buClr>
            </a:pPr>
            <a:r>
              <a:rPr lang="en-US" b="1" dirty="0">
                <a:solidFill>
                  <a:srgbClr val="0000FF"/>
                </a:solidFill>
                <a:latin typeface="+mj-lt"/>
              </a:rPr>
              <a:t>Promotes </a:t>
            </a:r>
          </a:p>
          <a:p>
            <a:pPr algn="l">
              <a:buClr>
                <a:srgbClr val="FF66FF"/>
              </a:buClr>
            </a:pPr>
            <a:r>
              <a:rPr lang="en-US" b="1" dirty="0">
                <a:solidFill>
                  <a:srgbClr val="FFFFFF"/>
                </a:solidFill>
                <a:latin typeface="+mj-lt"/>
              </a:rPr>
              <a:t>Employability/ intercultural competencies </a:t>
            </a:r>
          </a:p>
          <a:p>
            <a:pPr algn="l">
              <a:buClr>
                <a:srgbClr val="FF66FF"/>
              </a:buClr>
            </a:pPr>
            <a:r>
              <a:rPr lang="en-US" b="1" dirty="0">
                <a:solidFill>
                  <a:srgbClr val="FFFFFF"/>
                </a:solidFill>
                <a:latin typeface="+mj-lt"/>
              </a:rPr>
              <a:t>Innovation</a:t>
            </a:r>
          </a:p>
          <a:p>
            <a:pPr algn="l">
              <a:buClr>
                <a:srgbClr val="FF66FF"/>
              </a:buClr>
            </a:pPr>
            <a:r>
              <a:rPr lang="en-US" b="1" dirty="0">
                <a:solidFill>
                  <a:srgbClr val="FFFFFF"/>
                </a:solidFill>
                <a:latin typeface="+mj-lt"/>
              </a:rPr>
              <a:t>Marketability </a:t>
            </a:r>
          </a:p>
          <a:p>
            <a:pPr algn="l">
              <a:buClr>
                <a:srgbClr val="FF66FF"/>
              </a:buClr>
            </a:pPr>
            <a:r>
              <a:rPr lang="en-US" b="1" dirty="0">
                <a:solidFill>
                  <a:srgbClr val="FFFFFF"/>
                </a:solidFill>
                <a:latin typeface="+mj-lt"/>
              </a:rPr>
              <a:t>Transnational coalitions and networks</a:t>
            </a:r>
          </a:p>
          <a:p>
            <a:pPr algn="l">
              <a:buClr>
                <a:srgbClr val="FF66FF"/>
              </a:buClr>
            </a:pPr>
            <a:r>
              <a:rPr lang="en-US" b="1" dirty="0">
                <a:solidFill>
                  <a:srgbClr val="FFFFFF"/>
                </a:solidFill>
                <a:latin typeface="+mj-lt"/>
              </a:rPr>
              <a:t>Influence/ Soft Power  </a:t>
            </a:r>
            <a:r>
              <a:rPr lang="en-US" b="1" dirty="0" smtClean="0">
                <a:solidFill>
                  <a:srgbClr val="0000FF"/>
                </a:solidFill>
                <a:latin typeface="+mj-lt"/>
              </a:rPr>
              <a:t>(</a:t>
            </a:r>
            <a:r>
              <a:rPr lang="en-US" b="1" dirty="0">
                <a:solidFill>
                  <a:srgbClr val="0000FF"/>
                </a:solidFill>
                <a:latin typeface="+mj-lt"/>
              </a:rPr>
              <a:t>De Wit et al 2015)</a:t>
            </a:r>
          </a:p>
          <a:p>
            <a:pPr algn="l">
              <a:buClr>
                <a:srgbClr val="FF66FF"/>
              </a:buClr>
            </a:pPr>
            <a:r>
              <a:rPr lang="en-US" b="1" dirty="0">
                <a:solidFill>
                  <a:srgbClr val="0000FF"/>
                </a:solidFill>
                <a:latin typeface="+mj-lt"/>
              </a:rPr>
              <a:t>Disrupts</a:t>
            </a:r>
          </a:p>
          <a:p>
            <a:pPr algn="l">
              <a:buClr>
                <a:srgbClr val="FF66FF"/>
              </a:buClr>
            </a:pPr>
            <a:r>
              <a:rPr lang="en-US" b="1" dirty="0">
                <a:solidFill>
                  <a:srgbClr val="FFFFFF"/>
                </a:solidFill>
                <a:latin typeface="+mj-lt"/>
              </a:rPr>
              <a:t>Borders/ Boundaries</a:t>
            </a:r>
          </a:p>
          <a:p>
            <a:pPr algn="l">
              <a:buClr>
                <a:srgbClr val="FF66FF"/>
              </a:buClr>
            </a:pPr>
            <a:r>
              <a:rPr lang="en-US" b="1" dirty="0">
                <a:solidFill>
                  <a:srgbClr val="FFFFFF"/>
                </a:solidFill>
                <a:latin typeface="+mj-lt"/>
              </a:rPr>
              <a:t>Intellectual Parochialism</a:t>
            </a:r>
          </a:p>
          <a:p>
            <a:pPr algn="l">
              <a:buClr>
                <a:srgbClr val="FF66FF"/>
              </a:buClr>
            </a:pPr>
            <a:r>
              <a:rPr lang="en-US" b="1" dirty="0">
                <a:solidFill>
                  <a:srgbClr val="FFFFFF"/>
                </a:solidFill>
                <a:latin typeface="+mj-lt"/>
              </a:rPr>
              <a:t>Traditional Geographies of Knowledge</a:t>
            </a:r>
            <a:r>
              <a:rPr lang="en-GB" b="1" dirty="0">
                <a:solidFill>
                  <a:srgbClr val="FFFFFF"/>
                </a:solidFill>
                <a:latin typeface="+mj-lt"/>
              </a:rPr>
              <a:t> </a:t>
            </a:r>
            <a:endParaRPr lang="en-US" b="1" dirty="0">
              <a:solidFill>
                <a:srgbClr val="FFFFFF"/>
              </a:solidFill>
              <a:latin typeface="+mj-lt"/>
            </a:endParaRPr>
          </a:p>
        </p:txBody>
      </p:sp>
      <p:sp>
        <p:nvSpPr>
          <p:cNvPr id="4" name="Subtitle 3"/>
          <p:cNvSpPr>
            <a:spLocks noGrp="1"/>
          </p:cNvSpPr>
          <p:nvPr>
            <p:ph type="subTitle" idx="1"/>
          </p:nvPr>
        </p:nvSpPr>
        <p:spPr>
          <a:xfrm>
            <a:off x="271146" y="337213"/>
            <a:ext cx="8591006" cy="1161024"/>
          </a:xfrm>
        </p:spPr>
        <p:txBody>
          <a:bodyPr>
            <a:normAutofit fontScale="62500" lnSpcReduction="20000"/>
          </a:bodyPr>
          <a:lstStyle/>
          <a:p>
            <a:pPr algn="l"/>
            <a:endParaRPr lang="en-US" sz="4600" b="1" dirty="0" smtClean="0">
              <a:solidFill>
                <a:srgbClr val="0000FF"/>
              </a:solidFill>
            </a:endParaRPr>
          </a:p>
          <a:p>
            <a:pPr algn="l"/>
            <a:r>
              <a:rPr lang="en-US" sz="4600" b="1" dirty="0" smtClean="0">
                <a:solidFill>
                  <a:srgbClr val="0000FF"/>
                </a:solidFill>
              </a:rPr>
              <a:t>Internationalisation</a:t>
            </a:r>
            <a:r>
              <a:rPr lang="en-GB" sz="4600" b="1" dirty="0">
                <a:solidFill>
                  <a:srgbClr val="0000FF"/>
                </a:solidFill>
              </a:rPr>
              <a:t>: Mobility of People and Knowledge</a:t>
            </a:r>
            <a:endParaRPr lang="en-US" sz="4600" dirty="0">
              <a:solidFill>
                <a:srgbClr val="0000FF"/>
              </a:solidFill>
            </a:endParaRPr>
          </a:p>
          <a:p>
            <a:pPr marL="685800" indent="-685800" algn="l">
              <a:buFont typeface="Arial"/>
              <a:buChar char="•"/>
            </a:pPr>
            <a:endParaRPr lang="en-US" sz="5400" b="1" dirty="0">
              <a:solidFill>
                <a:srgbClr val="0000FF"/>
              </a:solidFill>
            </a:endParaRPr>
          </a:p>
          <a:p>
            <a:pPr marL="685800" indent="-685800">
              <a:buFont typeface="Arial"/>
              <a:buChar char="•"/>
            </a:pPr>
            <a:endParaRPr lang="en-US" dirty="0"/>
          </a:p>
        </p:txBody>
      </p:sp>
      <p:pic>
        <p:nvPicPr>
          <p:cNvPr id="5" name="Picture 14" descr="http://previews.123rf.com/images/lightwise/lightwise1110/lightwise111000274/10909930-International-education-symbol-with-graduation-cap-and-mortar-board-on-a-sphere-with-flags-of-the-gl-Stock-Photo.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7639" y="1532743"/>
            <a:ext cx="4434668" cy="532525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55513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trips(down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strips(down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strips(downLeft)">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strips(downLeft)">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strips(downLeft)">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strips(downLeft)">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strips(downLeft)">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12" fill="hold"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strips(downLeft)">
                                      <p:cBhvr>
                                        <p:cTn id="72" dur="500"/>
                                        <p:tgtEl>
                                          <p:spTgt spid="3">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8" presetClass="entr" presetSubtype="12" fill="hold" nodeType="clickEffect">
                                  <p:stCondLst>
                                    <p:cond delay="0"/>
                                  </p:stCondLst>
                                  <p:childTnLst>
                                    <p:set>
                                      <p:cBhvr>
                                        <p:cTn id="76" dur="1" fill="hold">
                                          <p:stCondLst>
                                            <p:cond delay="0"/>
                                          </p:stCondLst>
                                        </p:cTn>
                                        <p:tgtEl>
                                          <p:spTgt spid="3">
                                            <p:txEl>
                                              <p:pRg st="14" end="14"/>
                                            </p:txEl>
                                          </p:spTgt>
                                        </p:tgtEl>
                                        <p:attrNameLst>
                                          <p:attrName>style.visibility</p:attrName>
                                        </p:attrNameLst>
                                      </p:cBhvr>
                                      <p:to>
                                        <p:strVal val="visible"/>
                                      </p:to>
                                    </p:set>
                                    <p:animEffect transition="in" filter="strips(downLeft)">
                                      <p:cBhvr>
                                        <p:cTn id="77" dur="500"/>
                                        <p:tgtEl>
                                          <p:spTgt spid="3">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8" presetClass="entr" presetSubtype="12" fill="hold" nodeType="clickEffect">
                                  <p:stCondLst>
                                    <p:cond delay="0"/>
                                  </p:stCondLst>
                                  <p:childTnLst>
                                    <p:set>
                                      <p:cBhvr>
                                        <p:cTn id="81" dur="1" fill="hold">
                                          <p:stCondLst>
                                            <p:cond delay="0"/>
                                          </p:stCondLst>
                                        </p:cTn>
                                        <p:tgtEl>
                                          <p:spTgt spid="3">
                                            <p:txEl>
                                              <p:pRg st="15" end="15"/>
                                            </p:txEl>
                                          </p:spTgt>
                                        </p:tgtEl>
                                        <p:attrNameLst>
                                          <p:attrName>style.visibility</p:attrName>
                                        </p:attrNameLst>
                                      </p:cBhvr>
                                      <p:to>
                                        <p:strVal val="visible"/>
                                      </p:to>
                                    </p:set>
                                    <p:animEffect transition="in" filter="strips(downLeft)">
                                      <p:cBhvr>
                                        <p:cTn id="82" dur="500"/>
                                        <p:tgtEl>
                                          <p:spTgt spid="3">
                                            <p:txEl>
                                              <p:pRg st="15" end="1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8" presetClass="entr" presetSubtype="12" fill="hold" nodeType="clickEffect">
                                  <p:stCondLst>
                                    <p:cond delay="0"/>
                                  </p:stCondLst>
                                  <p:childTnLst>
                                    <p:set>
                                      <p:cBhvr>
                                        <p:cTn id="86" dur="1" fill="hold">
                                          <p:stCondLst>
                                            <p:cond delay="0"/>
                                          </p:stCondLst>
                                        </p:cTn>
                                        <p:tgtEl>
                                          <p:spTgt spid="3">
                                            <p:txEl>
                                              <p:pRg st="16" end="16"/>
                                            </p:txEl>
                                          </p:spTgt>
                                        </p:tgtEl>
                                        <p:attrNameLst>
                                          <p:attrName>style.visibility</p:attrName>
                                        </p:attrNameLst>
                                      </p:cBhvr>
                                      <p:to>
                                        <p:strVal val="visible"/>
                                      </p:to>
                                    </p:set>
                                    <p:animEffect transition="in" filter="strips(downLeft)">
                                      <p:cBhvr>
                                        <p:cTn id="87" dur="500"/>
                                        <p:tgtEl>
                                          <p:spTgt spid="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756253"/>
            <a:ext cx="4542936" cy="4033882"/>
          </a:xfrm>
        </p:spPr>
        <p:txBody>
          <a:bodyPr>
            <a:noAutofit/>
          </a:bodyPr>
          <a:lstStyle/>
          <a:p>
            <a:pPr marL="342900" indent="-342900" algn="l">
              <a:buFont typeface="Arial"/>
              <a:buChar char="•"/>
            </a:pPr>
            <a:r>
              <a:rPr lang="en-GB" sz="2000" b="1" dirty="0" smtClean="0">
                <a:latin typeface="+mn-lt"/>
              </a:rPr>
              <a:t/>
            </a:r>
            <a:br>
              <a:rPr lang="en-GB" sz="2000" b="1" dirty="0" smtClean="0">
                <a:latin typeface="+mn-lt"/>
              </a:rPr>
            </a:br>
            <a:r>
              <a:rPr lang="en-GB" sz="2000" b="1" dirty="0" smtClean="0">
                <a:latin typeface="+mn-lt"/>
              </a:rPr>
              <a:t/>
            </a:r>
            <a:br>
              <a:rPr lang="en-GB" sz="2000" b="1" dirty="0" smtClean="0">
                <a:latin typeface="+mn-lt"/>
              </a:rPr>
            </a:br>
            <a:r>
              <a:rPr lang="en-GB" sz="2000" b="1" dirty="0">
                <a:latin typeface="+mn-lt"/>
              </a:rPr>
              <a:t/>
            </a:r>
            <a:br>
              <a:rPr lang="en-GB" sz="2000" b="1" dirty="0">
                <a:latin typeface="+mn-lt"/>
              </a:rPr>
            </a:br>
            <a:r>
              <a:rPr lang="en-GB" sz="2000" b="1" dirty="0" smtClean="0">
                <a:latin typeface="+mn-lt"/>
              </a:rPr>
              <a:t/>
            </a:r>
            <a:br>
              <a:rPr lang="en-GB" sz="2000" b="1" dirty="0" smtClean="0">
                <a:latin typeface="+mn-lt"/>
              </a:rPr>
            </a:br>
            <a:r>
              <a:rPr lang="en-GB" sz="2000" b="1" dirty="0">
                <a:latin typeface="+mn-lt"/>
              </a:rPr>
              <a:t/>
            </a:r>
            <a:br>
              <a:rPr lang="en-GB" sz="2000" b="1" dirty="0">
                <a:latin typeface="+mn-lt"/>
              </a:rPr>
            </a:br>
            <a:r>
              <a:rPr lang="en-GB" sz="2000" b="1" dirty="0" smtClean="0">
                <a:latin typeface="+mn-lt"/>
              </a:rPr>
              <a:t/>
            </a:r>
            <a:br>
              <a:rPr lang="en-GB" sz="2000" b="1" dirty="0" smtClean="0">
                <a:latin typeface="+mn-lt"/>
              </a:rPr>
            </a:br>
            <a:r>
              <a:rPr lang="en-GB" sz="2000" b="1" dirty="0">
                <a:latin typeface="+mn-lt"/>
              </a:rPr>
              <a:t/>
            </a:r>
            <a:br>
              <a:rPr lang="en-GB" sz="2000" b="1" dirty="0">
                <a:latin typeface="+mn-lt"/>
              </a:rPr>
            </a:br>
            <a:r>
              <a:rPr lang="en-GB" sz="2000" b="1" dirty="0" smtClean="0">
                <a:latin typeface="+mn-lt"/>
              </a:rPr>
              <a:t/>
            </a:r>
            <a:br>
              <a:rPr lang="en-GB" sz="2000" b="1" dirty="0" smtClean="0">
                <a:latin typeface="+mn-lt"/>
              </a:rPr>
            </a:br>
            <a:r>
              <a:rPr lang="en-GB" sz="2000" b="1" dirty="0" smtClean="0">
                <a:latin typeface="+mn-lt"/>
              </a:rPr>
              <a:t/>
            </a:r>
            <a:br>
              <a:rPr lang="en-GB" sz="2000" b="1" dirty="0" smtClean="0">
                <a:latin typeface="+mn-lt"/>
              </a:rPr>
            </a:br>
            <a:r>
              <a:rPr lang="en-GB" sz="1600" b="1" dirty="0" smtClean="0"/>
              <a:t>Are </a:t>
            </a:r>
            <a:r>
              <a:rPr lang="en-GB" sz="1600" b="1" dirty="0"/>
              <a:t>international opportunities dominated by the elite</a:t>
            </a:r>
            <a:r>
              <a:rPr lang="en-GB" sz="1600" b="1" dirty="0" smtClean="0"/>
              <a:t>?</a:t>
            </a:r>
            <a:r>
              <a:rPr lang="en-GB" sz="1600" b="1" dirty="0"/>
              <a:t/>
            </a:r>
            <a:br>
              <a:rPr lang="en-GB" sz="1600" b="1" dirty="0"/>
            </a:br>
            <a:r>
              <a:rPr lang="en-GB" sz="1600" b="1" dirty="0"/>
              <a:t/>
            </a:r>
            <a:br>
              <a:rPr lang="en-GB" sz="1600" b="1" dirty="0"/>
            </a:br>
            <a:r>
              <a:rPr lang="en-US" sz="1600" b="1" dirty="0" smtClean="0"/>
              <a:t>Survey </a:t>
            </a:r>
            <a:r>
              <a:rPr lang="en-US" sz="1600" b="1" dirty="0"/>
              <a:t>of 1,300+ institutions worldwide identified that internationalisation primarily benefits wealthier students </a:t>
            </a:r>
            <a:r>
              <a:rPr lang="en-US" sz="1200" b="1" dirty="0" smtClean="0">
                <a:solidFill>
                  <a:srgbClr val="0000FF"/>
                </a:solidFill>
              </a:rPr>
              <a:t>(</a:t>
            </a:r>
            <a:r>
              <a:rPr lang="en-US" sz="1200" b="1" dirty="0">
                <a:solidFill>
                  <a:srgbClr val="0000FF"/>
                </a:solidFill>
              </a:rPr>
              <a:t>IAU, 2014).</a:t>
            </a:r>
            <a:r>
              <a:rPr lang="en-GB" sz="1200" b="1" dirty="0">
                <a:solidFill>
                  <a:srgbClr val="0000FF"/>
                </a:solidFill>
              </a:rPr>
              <a:t> </a:t>
            </a:r>
            <a:r>
              <a:rPr lang="en-US" sz="1200" b="1" dirty="0">
                <a:solidFill>
                  <a:srgbClr val="0000FF"/>
                </a:solidFill>
              </a:rPr>
              <a:t/>
            </a:r>
            <a:br>
              <a:rPr lang="en-US" sz="1200" b="1" dirty="0">
                <a:solidFill>
                  <a:srgbClr val="0000FF"/>
                </a:solidFill>
              </a:rPr>
            </a:br>
            <a:r>
              <a:rPr lang="en-US" sz="2200" b="1" dirty="0" smtClean="0">
                <a:solidFill>
                  <a:srgbClr val="0000FF"/>
                </a:solidFill>
              </a:rPr>
              <a:t/>
            </a:r>
            <a:br>
              <a:rPr lang="en-US" sz="2200" b="1" dirty="0" smtClean="0">
                <a:solidFill>
                  <a:srgbClr val="0000FF"/>
                </a:solidFill>
              </a:rPr>
            </a:br>
            <a:r>
              <a:rPr lang="en-GB" sz="1600" b="1" dirty="0" smtClean="0"/>
              <a:t>Who is the </a:t>
            </a:r>
            <a:r>
              <a:rPr lang="en-GB" sz="1600" b="1" dirty="0"/>
              <a:t>ideal mobile </a:t>
            </a:r>
            <a:r>
              <a:rPr lang="en-GB" sz="1600" b="1" dirty="0" smtClean="0"/>
              <a:t>academic subject e.g. young</a:t>
            </a:r>
            <a:r>
              <a:rPr lang="en-GB" sz="1600" b="1" dirty="0"/>
              <a:t>, male, able-bodied and </a:t>
            </a:r>
            <a:r>
              <a:rPr lang="en-GB" sz="1600" b="1" dirty="0" smtClean="0"/>
              <a:t>white</a:t>
            </a:r>
            <a:r>
              <a:rPr lang="en-GB" sz="1600" b="1" dirty="0"/>
              <a:t>?</a:t>
            </a:r>
            <a:br>
              <a:rPr lang="en-GB" sz="1600" b="1" dirty="0"/>
            </a:br>
            <a:r>
              <a:rPr lang="en-GB" sz="1600" b="1" dirty="0" smtClean="0"/>
              <a:t/>
            </a:r>
            <a:br>
              <a:rPr lang="en-GB" sz="1600" b="1" dirty="0" smtClean="0"/>
            </a:br>
            <a:r>
              <a:rPr lang="en-GB" sz="1600" b="1" dirty="0" smtClean="0"/>
              <a:t>Voluntary/ Coercive Migration?</a:t>
            </a:r>
            <a:br>
              <a:rPr lang="en-GB" sz="1600" b="1" dirty="0" smtClean="0"/>
            </a:br>
            <a:r>
              <a:rPr lang="en-US" sz="1600" b="1" dirty="0"/>
              <a:t/>
            </a:r>
            <a:br>
              <a:rPr lang="en-US" sz="1600" b="1" dirty="0"/>
            </a:br>
            <a:r>
              <a:rPr lang="en-US" sz="1600" b="1" dirty="0" smtClean="0"/>
              <a:t>Geopolitics/Visa </a:t>
            </a:r>
            <a:r>
              <a:rPr lang="en-US" sz="1600" b="1" dirty="0"/>
              <a:t>and Immigration </a:t>
            </a:r>
            <a:r>
              <a:rPr lang="en-US" sz="1600" b="1" dirty="0" smtClean="0"/>
              <a:t>restrictions.</a:t>
            </a:r>
            <a:r>
              <a:rPr lang="en-US" sz="1600" b="1" dirty="0"/>
              <a:t/>
            </a:r>
            <a:br>
              <a:rPr lang="en-US" sz="1600" b="1" dirty="0"/>
            </a:br>
            <a:r>
              <a:rPr lang="en-US" sz="1600" b="1" dirty="0"/>
              <a:t/>
            </a:r>
            <a:br>
              <a:rPr lang="en-US" sz="1600" b="1" dirty="0"/>
            </a:br>
            <a:r>
              <a:rPr lang="en-US" sz="1600" b="1" dirty="0" smtClean="0"/>
              <a:t>Hidden Narratives?</a:t>
            </a:r>
            <a:r>
              <a:rPr lang="en-US" sz="1800" b="1" dirty="0"/>
              <a:t/>
            </a:r>
            <a:br>
              <a:rPr lang="en-US" sz="1800" b="1" dirty="0"/>
            </a:br>
            <a:r>
              <a:rPr lang="en-US" sz="1300" b="1" dirty="0" smtClean="0">
                <a:solidFill>
                  <a:srgbClr val="0000FF"/>
                </a:solidFill>
              </a:rPr>
              <a:t> (Morley et al, 2017)</a:t>
            </a:r>
            <a:r>
              <a:rPr lang="en-GB" sz="1300" b="1" dirty="0">
                <a:solidFill>
                  <a:srgbClr val="0000FF"/>
                </a:solidFill>
              </a:rPr>
              <a:t/>
            </a:r>
            <a:br>
              <a:rPr lang="en-GB" sz="1300" b="1" dirty="0">
                <a:solidFill>
                  <a:srgbClr val="0000FF"/>
                </a:solidFill>
              </a:rPr>
            </a:br>
            <a:r>
              <a:rPr lang="en-GB" sz="2200" b="1" dirty="0" smtClean="0"/>
              <a:t/>
            </a:r>
            <a:br>
              <a:rPr lang="en-GB" sz="2200" b="1" dirty="0" smtClean="0"/>
            </a:br>
            <a:endParaRPr lang="en-US" sz="2200" dirty="0"/>
          </a:p>
        </p:txBody>
      </p:sp>
      <p:sp>
        <p:nvSpPr>
          <p:cNvPr id="5" name="Subtitle 4"/>
          <p:cNvSpPr>
            <a:spLocks noGrp="1"/>
          </p:cNvSpPr>
          <p:nvPr>
            <p:ph type="subTitle" idx="1"/>
          </p:nvPr>
        </p:nvSpPr>
        <p:spPr/>
        <p:txBody>
          <a:bodyPr>
            <a:noAutofit/>
          </a:bodyPr>
          <a:lstStyle/>
          <a:p>
            <a:r>
              <a:rPr lang="en-US" sz="3200" b="1" dirty="0">
                <a:solidFill>
                  <a:srgbClr val="0000FF"/>
                </a:solidFill>
              </a:rPr>
              <a:t>Equity Considerations: Who Has the Right to Mobility?</a:t>
            </a:r>
            <a:endParaRPr lang="en-US" sz="3200" dirty="0">
              <a:solidFill>
                <a:srgbClr val="0000FF"/>
              </a:solidFill>
            </a:endParaRPr>
          </a:p>
        </p:txBody>
      </p:sp>
      <p:pic>
        <p:nvPicPr>
          <p:cNvPr id="7" name="Picture 7" descr="MP900178610[1]"/>
          <p:cNvPicPr>
            <a:picLocks noGrp="1" noChangeAspect="1" noChangeArrowheads="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spTree>
    <p:extLst>
      <p:ext uri="{BB962C8B-B14F-4D97-AF65-F5344CB8AC3E}">
        <p14:creationId xmlns:p14="http://schemas.microsoft.com/office/powerpoint/2010/main" val="321062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4752169" y="1455431"/>
            <a:ext cx="4195608" cy="4680206"/>
          </a:xfrm>
        </p:spPr>
        <p:txBody>
          <a:bodyPr>
            <a:normAutofit lnSpcReduction="10000"/>
          </a:bodyPr>
          <a:lstStyle/>
          <a:p>
            <a:pPr marL="171450" indent="-171450" algn="l">
              <a:buClr>
                <a:srgbClr val="0000FF"/>
              </a:buClr>
              <a:buFont typeface="Arial"/>
              <a:buChar char="•"/>
            </a:pPr>
            <a:r>
              <a:rPr lang="en-US" sz="1800" b="1" dirty="0" smtClean="0">
                <a:solidFill>
                  <a:srgbClr val="0000FF"/>
                </a:solidFill>
                <a:latin typeface="+mj-lt"/>
              </a:rPr>
              <a:t>Brexit</a:t>
            </a:r>
            <a:r>
              <a:rPr lang="en-US" sz="1800" b="1" dirty="0" smtClean="0">
                <a:latin typeface="+mj-lt"/>
              </a:rPr>
              <a:t>: Shifting Mobilities/ Alliances</a:t>
            </a:r>
          </a:p>
          <a:p>
            <a:pPr marL="171450" indent="-171450" algn="l">
              <a:buClr>
                <a:srgbClr val="0000FF"/>
              </a:buClr>
              <a:buFont typeface="Arial"/>
              <a:buChar char="•"/>
            </a:pPr>
            <a:r>
              <a:rPr lang="en-US" sz="1800" b="1" dirty="0">
                <a:solidFill>
                  <a:srgbClr val="0000FF"/>
                </a:solidFill>
                <a:latin typeface="+mj-lt"/>
              </a:rPr>
              <a:t>Toxic Correlation </a:t>
            </a:r>
            <a:r>
              <a:rPr lang="en-US" sz="1800" b="1" dirty="0">
                <a:latin typeface="+mj-lt"/>
              </a:rPr>
              <a:t>between Social Class and HE </a:t>
            </a:r>
            <a:r>
              <a:rPr lang="en-US" sz="1800" b="1" dirty="0" smtClean="0">
                <a:latin typeface="+mj-lt"/>
              </a:rPr>
              <a:t>Participation</a:t>
            </a:r>
          </a:p>
          <a:p>
            <a:pPr marL="171450" indent="-171450" algn="l">
              <a:buClr>
                <a:srgbClr val="0000FF"/>
              </a:buClr>
              <a:buFont typeface="Arial"/>
              <a:buChar char="•"/>
            </a:pPr>
            <a:r>
              <a:rPr lang="en-US" sz="1800" b="1" dirty="0" smtClean="0">
                <a:solidFill>
                  <a:srgbClr val="0000FF"/>
                </a:solidFill>
                <a:latin typeface="+mj-lt"/>
              </a:rPr>
              <a:t>Financing: </a:t>
            </a:r>
            <a:r>
              <a:rPr lang="en-US" sz="1800" b="1" dirty="0" smtClean="0">
                <a:latin typeface="+mj-lt"/>
              </a:rPr>
              <a:t>Tuition Fees/ Student Debt</a:t>
            </a:r>
            <a:endParaRPr lang="en-GB" sz="1800" b="1" dirty="0">
              <a:latin typeface="+mj-lt"/>
            </a:endParaRPr>
          </a:p>
          <a:p>
            <a:pPr marL="171450" indent="-171450" algn="l">
              <a:buClr>
                <a:srgbClr val="0000FF"/>
              </a:buClr>
              <a:buFont typeface="Arial"/>
              <a:buChar char="•"/>
            </a:pPr>
            <a:r>
              <a:rPr lang="en-US" sz="1800" b="1" dirty="0">
                <a:solidFill>
                  <a:srgbClr val="0000FF"/>
                </a:solidFill>
                <a:latin typeface="+mj-lt"/>
              </a:rPr>
              <a:t>Epistemic</a:t>
            </a:r>
            <a:r>
              <a:rPr lang="en-US" sz="1800" b="1" dirty="0">
                <a:latin typeface="+mj-lt"/>
              </a:rPr>
              <a:t> and </a:t>
            </a:r>
            <a:r>
              <a:rPr lang="en-US" sz="1800" b="1" dirty="0">
                <a:solidFill>
                  <a:srgbClr val="0000FF"/>
                </a:solidFill>
                <a:latin typeface="+mj-lt"/>
              </a:rPr>
              <a:t>Social</a:t>
            </a:r>
            <a:r>
              <a:rPr lang="en-US" sz="1800" b="1" dirty="0">
                <a:latin typeface="+mj-lt"/>
              </a:rPr>
              <a:t> </a:t>
            </a:r>
            <a:r>
              <a:rPr lang="en-US" sz="1800" b="1" dirty="0" smtClean="0">
                <a:latin typeface="+mj-lt"/>
              </a:rPr>
              <a:t>Exclusions</a:t>
            </a:r>
            <a:endParaRPr lang="en-GB" sz="1800" b="1" dirty="0">
              <a:latin typeface="+mj-lt"/>
            </a:endParaRPr>
          </a:p>
          <a:p>
            <a:pPr marL="171450" indent="-171450" algn="l">
              <a:buClr>
                <a:srgbClr val="0000FF"/>
              </a:buClr>
              <a:buFont typeface="Arial"/>
              <a:buChar char="•"/>
            </a:pPr>
            <a:r>
              <a:rPr lang="en-US" sz="1800" b="1" dirty="0">
                <a:solidFill>
                  <a:srgbClr val="0000FF"/>
                </a:solidFill>
                <a:latin typeface="+mj-lt"/>
              </a:rPr>
              <a:t>Elitist</a:t>
            </a:r>
            <a:r>
              <a:rPr lang="en-US" sz="1800" b="1" dirty="0">
                <a:latin typeface="+mj-lt"/>
              </a:rPr>
              <a:t> Research </a:t>
            </a:r>
            <a:r>
              <a:rPr lang="en-US" sz="1800" b="1" dirty="0" smtClean="0">
                <a:latin typeface="+mj-lt"/>
              </a:rPr>
              <a:t>Economy</a:t>
            </a:r>
            <a:endParaRPr lang="en-GB" sz="1800" b="1" dirty="0">
              <a:latin typeface="+mj-lt"/>
            </a:endParaRPr>
          </a:p>
          <a:p>
            <a:pPr marL="171450" indent="-171450" algn="l">
              <a:buClr>
                <a:srgbClr val="0000FF"/>
              </a:buClr>
              <a:buFont typeface="Arial"/>
              <a:buChar char="•"/>
            </a:pPr>
            <a:r>
              <a:rPr lang="en-US" sz="1800" b="1" dirty="0">
                <a:solidFill>
                  <a:srgbClr val="0000FF"/>
                </a:solidFill>
                <a:latin typeface="+mj-lt"/>
              </a:rPr>
              <a:t>Audit Culture</a:t>
            </a:r>
            <a:r>
              <a:rPr lang="en-US" sz="1800" b="1" dirty="0">
                <a:latin typeface="+mj-lt"/>
              </a:rPr>
              <a:t>/ </a:t>
            </a:r>
            <a:r>
              <a:rPr lang="en-US" sz="1800" b="1" dirty="0" smtClean="0">
                <a:latin typeface="+mj-lt"/>
              </a:rPr>
              <a:t>Accountability/  Performance Management- research, teaching</a:t>
            </a:r>
            <a:endParaRPr lang="en-GB" sz="1800" b="1" dirty="0">
              <a:latin typeface="+mj-lt"/>
            </a:endParaRPr>
          </a:p>
          <a:p>
            <a:pPr marL="171450" indent="-171450" algn="l">
              <a:buClr>
                <a:srgbClr val="0000FF"/>
              </a:buClr>
              <a:buFont typeface="Arial"/>
              <a:buChar char="•"/>
            </a:pPr>
            <a:r>
              <a:rPr lang="en-US" sz="1800" b="1" dirty="0" smtClean="0">
                <a:solidFill>
                  <a:srgbClr val="0000FF"/>
                </a:solidFill>
                <a:latin typeface="+mj-lt"/>
              </a:rPr>
              <a:t>Precarious/ Uberised</a:t>
            </a:r>
            <a:r>
              <a:rPr lang="en-US" sz="1800" b="1" dirty="0" smtClean="0">
                <a:latin typeface="+mj-lt"/>
              </a:rPr>
              <a:t> </a:t>
            </a:r>
            <a:r>
              <a:rPr lang="en-US" sz="1800" b="1" dirty="0">
                <a:latin typeface="+mj-lt"/>
              </a:rPr>
              <a:t>Employment </a:t>
            </a:r>
            <a:r>
              <a:rPr lang="en-US" sz="1800" b="1" dirty="0" smtClean="0">
                <a:latin typeface="+mj-lt"/>
              </a:rPr>
              <a:t>Regimes</a:t>
            </a:r>
          </a:p>
          <a:p>
            <a:pPr marL="171450" indent="-171450" algn="l">
              <a:buClr>
                <a:srgbClr val="0000FF"/>
              </a:buClr>
              <a:buFont typeface="Arial"/>
              <a:buChar char="•"/>
            </a:pPr>
            <a:r>
              <a:rPr lang="en-US" sz="1800" b="1" dirty="0" smtClean="0">
                <a:latin typeface="+mj-lt"/>
              </a:rPr>
              <a:t>Higher Education </a:t>
            </a:r>
            <a:r>
              <a:rPr lang="en-US" sz="1800" b="1" dirty="0" smtClean="0">
                <a:solidFill>
                  <a:srgbClr val="0000FF"/>
                </a:solidFill>
                <a:latin typeface="+mj-lt"/>
              </a:rPr>
              <a:t>Reform </a:t>
            </a:r>
            <a:r>
              <a:rPr lang="en-US" sz="1800" b="1" dirty="0" smtClean="0">
                <a:latin typeface="+mj-lt"/>
              </a:rPr>
              <a:t>introducing new providers </a:t>
            </a:r>
            <a:endParaRPr lang="en-GB" sz="1800" b="1" dirty="0">
              <a:latin typeface="+mj-lt"/>
            </a:endParaRPr>
          </a:p>
          <a:p>
            <a:endParaRPr lang="en-US" dirty="0"/>
          </a:p>
        </p:txBody>
      </p:sp>
      <p:sp>
        <p:nvSpPr>
          <p:cNvPr id="4" name="Subtitle 3"/>
          <p:cNvSpPr>
            <a:spLocks noGrp="1"/>
          </p:cNvSpPr>
          <p:nvPr>
            <p:ph type="subTitle" idx="1"/>
          </p:nvPr>
        </p:nvSpPr>
        <p:spPr/>
        <p:txBody>
          <a:bodyPr>
            <a:normAutofit fontScale="85000" lnSpcReduction="10000"/>
          </a:bodyPr>
          <a:lstStyle/>
          <a:p>
            <a:r>
              <a:rPr lang="en-US" b="1" dirty="0" smtClean="0">
                <a:solidFill>
                  <a:srgbClr val="0000FF"/>
                </a:solidFill>
              </a:rPr>
              <a:t>UK’s Current Complexities</a:t>
            </a:r>
            <a:endParaRPr lang="en-US" b="1" dirty="0">
              <a:solidFill>
                <a:srgbClr val="0000FF"/>
              </a:solidFill>
            </a:endParaRPr>
          </a:p>
        </p:txBody>
      </p:sp>
      <p:pic>
        <p:nvPicPr>
          <p:cNvPr id="5" name="Content Placeholder 4"/>
          <p:cNvPicPr>
            <a:picLocks noGrp="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bwMode="auto">
          <a:prstGeom prst="rect">
            <a:avLst/>
          </a:prstGeom>
          <a:noFill/>
          <a:ln>
            <a:noFill/>
          </a:ln>
        </p:spPr>
      </p:pic>
    </p:spTree>
    <p:extLst>
      <p:ext uri="{BB962C8B-B14F-4D97-AF65-F5344CB8AC3E}">
        <p14:creationId xmlns:p14="http://schemas.microsoft.com/office/powerpoint/2010/main" val="3032145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trips(down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strips(downLeft)">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4695085" y="1212858"/>
            <a:ext cx="4448915" cy="5379383"/>
          </a:xfrm>
        </p:spPr>
        <p:txBody>
          <a:bodyPr>
            <a:normAutofit/>
          </a:bodyPr>
          <a:lstStyle/>
          <a:p>
            <a:pPr marL="285750" indent="-285750" algn="l">
              <a:buFont typeface="Arial"/>
              <a:buChar char="•"/>
            </a:pPr>
            <a:r>
              <a:rPr lang="en-US" sz="1600" b="1" dirty="0" smtClean="0">
                <a:solidFill>
                  <a:srgbClr val="0000FF"/>
                </a:solidFill>
                <a:latin typeface="+mj-lt"/>
              </a:rPr>
              <a:t>Finance</a:t>
            </a:r>
          </a:p>
          <a:p>
            <a:pPr algn="l"/>
            <a:r>
              <a:rPr lang="en-US" sz="1400" b="1" dirty="0" smtClean="0">
                <a:latin typeface="+mj-lt"/>
              </a:rPr>
              <a:t>Japan’s </a:t>
            </a:r>
            <a:r>
              <a:rPr lang="en-US" sz="1400" b="1" dirty="0">
                <a:latin typeface="+mj-lt"/>
              </a:rPr>
              <a:t>national universities </a:t>
            </a:r>
            <a:r>
              <a:rPr lang="en-US" sz="1400" b="1" dirty="0" smtClean="0">
                <a:latin typeface="+mj-lt"/>
              </a:rPr>
              <a:t> - 20% HE students but 80% national higher</a:t>
            </a:r>
            <a:r>
              <a:rPr lang="en-GB" sz="1400" b="1" dirty="0">
                <a:latin typeface="+mj-lt"/>
              </a:rPr>
              <a:t> </a:t>
            </a:r>
            <a:r>
              <a:rPr lang="en-US" sz="1400" b="1" dirty="0" smtClean="0">
                <a:latin typeface="+mj-lt"/>
              </a:rPr>
              <a:t>education budget.</a:t>
            </a:r>
          </a:p>
          <a:p>
            <a:pPr marL="285750" indent="-285750" algn="l">
              <a:buFont typeface="Arial"/>
              <a:buChar char="•"/>
            </a:pPr>
            <a:r>
              <a:rPr lang="en-US" sz="1600" b="1" dirty="0" smtClean="0">
                <a:solidFill>
                  <a:srgbClr val="0000FF"/>
                </a:solidFill>
                <a:latin typeface="+mj-lt"/>
              </a:rPr>
              <a:t>Stratification</a:t>
            </a:r>
            <a:endParaRPr lang="en-US" sz="1600" b="1" dirty="0">
              <a:latin typeface="+mj-lt"/>
            </a:endParaRPr>
          </a:p>
          <a:p>
            <a:pPr algn="l"/>
            <a:r>
              <a:rPr lang="en-US" sz="1400" b="1" dirty="0">
                <a:latin typeface="+mj-lt"/>
              </a:rPr>
              <a:t>C</a:t>
            </a:r>
            <a:r>
              <a:rPr lang="en-US" sz="1400" b="1" dirty="0" smtClean="0">
                <a:latin typeface="+mj-lt"/>
              </a:rPr>
              <a:t>orrelation </a:t>
            </a:r>
            <a:r>
              <a:rPr lang="en-US" sz="1400" b="1" dirty="0">
                <a:latin typeface="+mj-lt"/>
              </a:rPr>
              <a:t>between students’ social class background and </a:t>
            </a:r>
            <a:r>
              <a:rPr lang="en-US" sz="1400" b="1" dirty="0" smtClean="0">
                <a:latin typeface="+mj-lt"/>
              </a:rPr>
              <a:t>choice of university </a:t>
            </a:r>
            <a:r>
              <a:rPr lang="en-US" b="1" dirty="0" smtClean="0">
                <a:solidFill>
                  <a:srgbClr val="0000FF"/>
                </a:solidFill>
                <a:latin typeface="+mj-lt"/>
              </a:rPr>
              <a:t>(</a:t>
            </a:r>
            <a:r>
              <a:rPr lang="en-US" b="1" dirty="0">
                <a:solidFill>
                  <a:srgbClr val="0000FF"/>
                </a:solidFill>
                <a:latin typeface="+mj-lt"/>
              </a:rPr>
              <a:t>Kariya, </a:t>
            </a:r>
            <a:r>
              <a:rPr lang="en-US" b="1" dirty="0" smtClean="0">
                <a:solidFill>
                  <a:srgbClr val="0000FF"/>
                </a:solidFill>
                <a:latin typeface="+mj-lt"/>
              </a:rPr>
              <a:t>2009).</a:t>
            </a:r>
            <a:endParaRPr lang="en-GB" b="1" dirty="0">
              <a:latin typeface="+mj-lt"/>
            </a:endParaRPr>
          </a:p>
          <a:p>
            <a:pPr marL="285750" indent="-285750" algn="l">
              <a:buFont typeface="Arial"/>
              <a:buChar char="•"/>
            </a:pPr>
            <a:r>
              <a:rPr lang="en-US" sz="1600" b="1" dirty="0" smtClean="0">
                <a:solidFill>
                  <a:srgbClr val="0000FF"/>
                </a:solidFill>
                <a:latin typeface="+mj-lt"/>
              </a:rPr>
              <a:t>Higher Education Pedagogies</a:t>
            </a:r>
            <a:endParaRPr lang="en-US" sz="1600" dirty="0">
              <a:latin typeface="+mj-lt"/>
            </a:endParaRPr>
          </a:p>
          <a:p>
            <a:pPr algn="l"/>
            <a:r>
              <a:rPr lang="en-US" sz="1400" b="1" i="1" dirty="0">
                <a:latin typeface="+mj-lt"/>
              </a:rPr>
              <a:t>The word ‘to learn</a:t>
            </a:r>
            <a:r>
              <a:rPr lang="en-US" sz="1400" b="1" i="1" dirty="0" smtClean="0">
                <a:latin typeface="+mj-lt"/>
              </a:rPr>
              <a:t>’(</a:t>
            </a:r>
            <a:r>
              <a:rPr lang="en-US" sz="1400" b="1" i="1" dirty="0">
                <a:latin typeface="+mj-lt"/>
              </a:rPr>
              <a:t>manabu) in Japanese has the same stem as maneru meaning ‘to imitate’ and </a:t>
            </a:r>
            <a:r>
              <a:rPr lang="en-US" sz="1400" b="1" i="1" dirty="0" smtClean="0">
                <a:latin typeface="+mj-lt"/>
              </a:rPr>
              <a:t>therefore</a:t>
            </a:r>
            <a:r>
              <a:rPr lang="en-GB" sz="1400" b="1" i="1" dirty="0">
                <a:latin typeface="+mj-lt"/>
              </a:rPr>
              <a:t> </a:t>
            </a:r>
            <a:r>
              <a:rPr lang="en-US" sz="1400" b="1" i="1" dirty="0" smtClean="0">
                <a:latin typeface="+mj-lt"/>
              </a:rPr>
              <a:t>a </a:t>
            </a:r>
            <a:r>
              <a:rPr lang="en-US" sz="1400" b="1" i="1" dirty="0">
                <a:latin typeface="+mj-lt"/>
              </a:rPr>
              <a:t>very different origin from the English </a:t>
            </a:r>
            <a:r>
              <a:rPr lang="en-US" sz="1400" b="1" i="1" dirty="0" smtClean="0">
                <a:latin typeface="+mj-lt"/>
              </a:rPr>
              <a:t>word ‘educator</a:t>
            </a:r>
            <a:r>
              <a:rPr lang="en-US" sz="1400" b="1" i="1" dirty="0">
                <a:latin typeface="+mj-lt"/>
              </a:rPr>
              <a:t>’ (from the Latin, </a:t>
            </a:r>
            <a:r>
              <a:rPr lang="en-US" sz="1400" b="1" i="1" dirty="0" err="1">
                <a:latin typeface="+mj-lt"/>
              </a:rPr>
              <a:t>educare</a:t>
            </a:r>
            <a:r>
              <a:rPr lang="en-US" sz="1400" b="1" i="1" dirty="0" smtClean="0">
                <a:latin typeface="+mj-lt"/>
              </a:rPr>
              <a:t>,</a:t>
            </a:r>
            <a:r>
              <a:rPr lang="en-GB" sz="1400" b="1" i="1" dirty="0">
                <a:latin typeface="+mj-lt"/>
              </a:rPr>
              <a:t> </a:t>
            </a:r>
            <a:r>
              <a:rPr lang="en-US" sz="1400" b="1" i="1" dirty="0" smtClean="0">
                <a:latin typeface="+mj-lt"/>
              </a:rPr>
              <a:t>meaning </a:t>
            </a:r>
            <a:r>
              <a:rPr lang="en-US" sz="1400" b="1" i="1" dirty="0">
                <a:latin typeface="+mj-lt"/>
              </a:rPr>
              <a:t>‘one who draws out’</a:t>
            </a:r>
            <a:r>
              <a:rPr lang="en-US" sz="1400" b="1" i="1" dirty="0" smtClean="0">
                <a:latin typeface="+mj-lt"/>
              </a:rPr>
              <a:t>)</a:t>
            </a:r>
            <a:r>
              <a:rPr lang="en-GB" sz="1400" dirty="0" smtClean="0">
                <a:latin typeface="+mj-lt"/>
              </a:rPr>
              <a:t>.</a:t>
            </a:r>
          </a:p>
          <a:p>
            <a:pPr algn="l"/>
            <a:r>
              <a:rPr lang="en-GB" b="1" dirty="0" smtClean="0">
                <a:solidFill>
                  <a:srgbClr val="0000FF"/>
                </a:solidFill>
                <a:latin typeface="+mj-lt"/>
              </a:rPr>
              <a:t>(</a:t>
            </a:r>
            <a:r>
              <a:rPr lang="en-GB" b="1" dirty="0">
                <a:solidFill>
                  <a:srgbClr val="0000FF"/>
                </a:solidFill>
                <a:latin typeface="+mj-lt"/>
              </a:rPr>
              <a:t>G</a:t>
            </a:r>
            <a:r>
              <a:rPr lang="en-GB" b="1" dirty="0" smtClean="0">
                <a:solidFill>
                  <a:srgbClr val="0000FF"/>
                </a:solidFill>
                <a:latin typeface="+mj-lt"/>
              </a:rPr>
              <a:t>oodman, 2007: 74).</a:t>
            </a:r>
            <a:endParaRPr lang="en-GB" b="1" dirty="0">
              <a:solidFill>
                <a:srgbClr val="0000FF"/>
              </a:solidFill>
              <a:latin typeface="+mj-lt"/>
            </a:endParaRPr>
          </a:p>
          <a:p>
            <a:pPr algn="l"/>
            <a:r>
              <a:rPr lang="en-GB" sz="1400" b="1" dirty="0">
                <a:latin typeface="+mj-lt"/>
              </a:rPr>
              <a:t>Robotics</a:t>
            </a:r>
            <a:r>
              <a:rPr lang="en-GB" sz="1400" b="1" dirty="0" smtClean="0">
                <a:latin typeface="+mj-lt"/>
              </a:rPr>
              <a:t>?</a:t>
            </a:r>
            <a:endParaRPr lang="en-GB" b="1" dirty="0" smtClean="0">
              <a:solidFill>
                <a:srgbClr val="0000FF"/>
              </a:solidFill>
              <a:latin typeface="+mj-lt"/>
            </a:endParaRPr>
          </a:p>
          <a:p>
            <a:pPr marL="285750" indent="-285750" algn="l">
              <a:buFont typeface="Arial"/>
              <a:buChar char="•"/>
            </a:pPr>
            <a:r>
              <a:rPr lang="en-US" sz="1600" b="1" dirty="0">
                <a:solidFill>
                  <a:srgbClr val="0000FF"/>
                </a:solidFill>
                <a:latin typeface="+mj-lt"/>
              </a:rPr>
              <a:t>High Participation Rates/ Over-</a:t>
            </a:r>
            <a:r>
              <a:rPr lang="en-US" sz="1600" b="1" dirty="0" smtClean="0">
                <a:solidFill>
                  <a:srgbClr val="0000FF"/>
                </a:solidFill>
                <a:latin typeface="+mj-lt"/>
              </a:rPr>
              <a:t>supply/ Shifting Demographics</a:t>
            </a:r>
            <a:endParaRPr lang="en-US" sz="1600" b="1" dirty="0">
              <a:solidFill>
                <a:srgbClr val="0000FF"/>
              </a:solidFill>
              <a:latin typeface="+mj-lt"/>
            </a:endParaRPr>
          </a:p>
          <a:p>
            <a:pPr algn="l"/>
            <a:endParaRPr lang="en-US" b="1" dirty="0" smtClean="0">
              <a:solidFill>
                <a:srgbClr val="0000FF"/>
              </a:solidFill>
            </a:endParaRPr>
          </a:p>
          <a:p>
            <a:endParaRPr lang="en-US" dirty="0"/>
          </a:p>
        </p:txBody>
      </p:sp>
      <p:sp>
        <p:nvSpPr>
          <p:cNvPr id="4" name="Subtitle 3"/>
          <p:cNvSpPr>
            <a:spLocks noGrp="1"/>
          </p:cNvSpPr>
          <p:nvPr>
            <p:ph type="subTitle" idx="1"/>
          </p:nvPr>
        </p:nvSpPr>
        <p:spPr/>
        <p:txBody>
          <a:bodyPr>
            <a:normAutofit/>
          </a:bodyPr>
          <a:lstStyle/>
          <a:p>
            <a:r>
              <a:rPr lang="en-US" b="1" dirty="0" smtClean="0">
                <a:solidFill>
                  <a:srgbClr val="0000FF"/>
                </a:solidFill>
              </a:rPr>
              <a:t>Characterising Japan</a:t>
            </a:r>
            <a:endParaRPr lang="en-US" b="1" dirty="0">
              <a:solidFill>
                <a:srgbClr val="0000FF"/>
              </a:solidFill>
            </a:endParaRPr>
          </a:p>
        </p:txBody>
      </p:sp>
      <p:pic>
        <p:nvPicPr>
          <p:cNvPr id="6" name="Picture Placeholder 5"/>
          <p:cNvPicPr>
            <a:picLocks noGrp="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bwMode="auto">
          <a:prstGeom prst="rect">
            <a:avLst/>
          </a:prstGeom>
          <a:noFill/>
          <a:ln>
            <a:noFill/>
          </a:ln>
        </p:spPr>
      </p:pic>
    </p:spTree>
    <p:extLst>
      <p:ext uri="{BB962C8B-B14F-4D97-AF65-F5344CB8AC3E}">
        <p14:creationId xmlns:p14="http://schemas.microsoft.com/office/powerpoint/2010/main" val="3935223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trips(down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strips(down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strips(downLeft)">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p:sp>
      <p:sp>
        <p:nvSpPr>
          <p:cNvPr id="3" name="Text Placeholder 2"/>
          <p:cNvSpPr>
            <a:spLocks noGrp="1"/>
          </p:cNvSpPr>
          <p:nvPr>
            <p:ph type="body" sz="quarter" idx="11"/>
          </p:nvPr>
        </p:nvSpPr>
        <p:spPr>
          <a:xfrm>
            <a:off x="4695084" y="684908"/>
            <a:ext cx="4309776" cy="5393651"/>
          </a:xfrm>
        </p:spPr>
        <p:txBody>
          <a:bodyPr>
            <a:noAutofit/>
          </a:bodyPr>
          <a:lstStyle/>
          <a:p>
            <a:pPr marL="342900" indent="-342900" algn="l">
              <a:buClr>
                <a:srgbClr val="0000FF"/>
              </a:buClr>
              <a:buFontTx/>
              <a:buChar char="•"/>
            </a:pPr>
            <a:endParaRPr lang="en-US" sz="2000" b="1" dirty="0" smtClean="0">
              <a:latin typeface="+mj-lt"/>
            </a:endParaRPr>
          </a:p>
          <a:p>
            <a:pPr marL="342900" indent="-342900" algn="l">
              <a:buClr>
                <a:srgbClr val="0000FF"/>
              </a:buClr>
              <a:buFontTx/>
              <a:buChar char="•"/>
            </a:pPr>
            <a:endParaRPr lang="en-US" sz="2000" b="1" dirty="0" smtClean="0">
              <a:latin typeface="+mj-lt"/>
            </a:endParaRPr>
          </a:p>
          <a:p>
            <a:pPr marL="342900" indent="-342900" algn="l">
              <a:buClr>
                <a:srgbClr val="0000FF"/>
              </a:buClr>
              <a:buFontTx/>
              <a:buChar char="•"/>
            </a:pPr>
            <a:endParaRPr lang="en-US" sz="2000" b="1" dirty="0" smtClean="0">
              <a:latin typeface="+mj-lt"/>
            </a:endParaRPr>
          </a:p>
          <a:p>
            <a:pPr algn="l">
              <a:buClr>
                <a:srgbClr val="0000FF"/>
              </a:buClr>
            </a:pPr>
            <a:endParaRPr lang="en-US" sz="2000" b="1" dirty="0" smtClean="0">
              <a:latin typeface="+mj-lt"/>
            </a:endParaRPr>
          </a:p>
          <a:p>
            <a:pPr algn="l">
              <a:buClr>
                <a:srgbClr val="0000FF"/>
              </a:buClr>
            </a:pPr>
            <a:r>
              <a:rPr lang="en-US" sz="1600" b="1" dirty="0" smtClean="0">
                <a:solidFill>
                  <a:srgbClr val="0000FF"/>
                </a:solidFill>
                <a:latin typeface="+mj-lt"/>
              </a:rPr>
              <a:t>Hypermodernisation</a:t>
            </a:r>
            <a:endParaRPr lang="en-US" sz="1600" b="1" dirty="0">
              <a:solidFill>
                <a:srgbClr val="0000FF"/>
              </a:solidFill>
              <a:latin typeface="+mj-lt"/>
            </a:endParaRPr>
          </a:p>
          <a:p>
            <a:pPr marL="342900" indent="-342900" algn="l">
              <a:buClr>
                <a:srgbClr val="0000FF"/>
              </a:buClr>
              <a:buFontTx/>
              <a:buChar char="•"/>
            </a:pPr>
            <a:r>
              <a:rPr lang="en-US" sz="1600" b="1" dirty="0" smtClean="0">
                <a:latin typeface="+mj-lt"/>
              </a:rPr>
              <a:t>Knowledge Capitalism</a:t>
            </a:r>
          </a:p>
          <a:p>
            <a:pPr marL="342900" indent="-342900" algn="l">
              <a:buClr>
                <a:srgbClr val="0000FF"/>
              </a:buClr>
              <a:buFontTx/>
              <a:buChar char="•"/>
            </a:pPr>
            <a:r>
              <a:rPr lang="en-US" sz="1600" b="1" dirty="0" smtClean="0">
                <a:latin typeface="+mj-lt"/>
              </a:rPr>
              <a:t>Digital Economy</a:t>
            </a:r>
            <a:endParaRPr lang="en-US" sz="1600" b="1" dirty="0">
              <a:latin typeface="+mj-lt"/>
            </a:endParaRPr>
          </a:p>
          <a:p>
            <a:pPr marL="342900" indent="-342900" algn="l">
              <a:buClr>
                <a:srgbClr val="0000FF"/>
              </a:buClr>
              <a:buFontTx/>
              <a:buChar char="•"/>
            </a:pPr>
            <a:r>
              <a:rPr lang="en-US" sz="1600" b="1" dirty="0" smtClean="0">
                <a:latin typeface="+mj-lt"/>
              </a:rPr>
              <a:t>Shifting Spatialities/ Liquified Borders (for some)</a:t>
            </a:r>
          </a:p>
          <a:p>
            <a:pPr marL="342900" indent="-342900" algn="l">
              <a:buClr>
                <a:srgbClr val="0000FF"/>
              </a:buClr>
              <a:buFontTx/>
              <a:buChar char="•"/>
            </a:pPr>
            <a:r>
              <a:rPr lang="en-US" sz="1600" b="1" dirty="0" smtClean="0">
                <a:latin typeface="+mj-lt"/>
              </a:rPr>
              <a:t>New Constituencies</a:t>
            </a:r>
          </a:p>
          <a:p>
            <a:pPr algn="l">
              <a:buClr>
                <a:srgbClr val="0000FF"/>
              </a:buClr>
            </a:pPr>
            <a:r>
              <a:rPr lang="en-US" sz="1600" b="1" dirty="0" smtClean="0">
                <a:solidFill>
                  <a:srgbClr val="0000FF"/>
                </a:solidFill>
                <a:latin typeface="+mj-lt"/>
              </a:rPr>
              <a:t>Archaism</a:t>
            </a:r>
          </a:p>
          <a:p>
            <a:pPr marL="342900" indent="-342900" algn="l">
              <a:buClr>
                <a:srgbClr val="0000FF"/>
              </a:buClr>
              <a:buFont typeface="Arial"/>
              <a:buChar char="•"/>
            </a:pPr>
            <a:r>
              <a:rPr lang="en-US" sz="1600" b="1" dirty="0" smtClean="0">
                <a:latin typeface="+mj-lt"/>
              </a:rPr>
              <a:t>Maldistributions </a:t>
            </a:r>
            <a:r>
              <a:rPr lang="en-US" sz="1600" b="1" dirty="0">
                <a:latin typeface="+mj-lt"/>
              </a:rPr>
              <a:t>of Opportunity </a:t>
            </a:r>
            <a:r>
              <a:rPr lang="en-US" sz="1600" b="1" dirty="0" smtClean="0">
                <a:latin typeface="+mj-lt"/>
              </a:rPr>
              <a:t>Structures</a:t>
            </a:r>
          </a:p>
          <a:p>
            <a:pPr marL="342900" indent="-342900" algn="l">
              <a:buClr>
                <a:srgbClr val="0000FF"/>
              </a:buClr>
              <a:buFont typeface="Arial"/>
              <a:buChar char="•"/>
            </a:pPr>
            <a:r>
              <a:rPr lang="en-US" sz="1600" b="1" dirty="0" smtClean="0">
                <a:latin typeface="+mj-lt"/>
              </a:rPr>
              <a:t>Male Dominance</a:t>
            </a:r>
          </a:p>
          <a:p>
            <a:pPr marL="342900" indent="-342900" algn="l">
              <a:buClr>
                <a:srgbClr val="0000FF"/>
              </a:buClr>
              <a:buFont typeface="Arial"/>
              <a:buChar char="•"/>
            </a:pPr>
            <a:r>
              <a:rPr lang="en-US" sz="1600" b="1" dirty="0" smtClean="0">
                <a:latin typeface="+mj-lt"/>
              </a:rPr>
              <a:t>Socio-economic advantage maps on to elite provision.</a:t>
            </a:r>
            <a:endParaRPr lang="en-US" sz="1600" b="1" dirty="0">
              <a:latin typeface="+mj-lt"/>
            </a:endParaRPr>
          </a:p>
          <a:p>
            <a:pPr algn="l">
              <a:buClr>
                <a:srgbClr val="0000FF"/>
              </a:buClr>
            </a:pPr>
            <a:r>
              <a:rPr lang="en-GB" sz="1600" b="1" dirty="0">
                <a:solidFill>
                  <a:srgbClr val="0000FF"/>
                </a:solidFill>
                <a:latin typeface="+mj-lt"/>
              </a:rPr>
              <a:t>The University of the Future in Japan and the UK must not be the University of the Past.</a:t>
            </a:r>
            <a:br>
              <a:rPr lang="en-GB" sz="1600" b="1" dirty="0">
                <a:solidFill>
                  <a:srgbClr val="0000FF"/>
                </a:solidFill>
                <a:latin typeface="+mj-lt"/>
              </a:rPr>
            </a:br>
            <a:endParaRPr lang="en-US" sz="1600" dirty="0">
              <a:solidFill>
                <a:srgbClr val="0000FF"/>
              </a:solidFill>
              <a:latin typeface="+mj-lt"/>
            </a:endParaRPr>
          </a:p>
          <a:p>
            <a:pPr marL="342900" indent="-342900" algn="l">
              <a:buClr>
                <a:srgbClr val="0000FF"/>
              </a:buClr>
              <a:buFontTx/>
              <a:buChar char="•"/>
            </a:pPr>
            <a:endParaRPr lang="en-US" sz="2000" b="1" dirty="0" smtClean="0">
              <a:latin typeface="+mj-lt"/>
            </a:endParaRPr>
          </a:p>
          <a:p>
            <a:pPr algn="l"/>
            <a:endParaRPr lang="en-US" sz="2000" b="1" dirty="0">
              <a:latin typeface="+mj-lt"/>
            </a:endParaRPr>
          </a:p>
        </p:txBody>
      </p:sp>
      <p:sp>
        <p:nvSpPr>
          <p:cNvPr id="4" name="Subtitle 3"/>
          <p:cNvSpPr>
            <a:spLocks noGrp="1"/>
          </p:cNvSpPr>
          <p:nvPr>
            <p:ph type="subTitle" idx="1"/>
          </p:nvPr>
        </p:nvSpPr>
        <p:spPr/>
        <p:txBody>
          <a:bodyPr>
            <a:normAutofit fontScale="62500" lnSpcReduction="20000"/>
          </a:bodyPr>
          <a:lstStyle/>
          <a:p>
            <a:r>
              <a:rPr lang="en-US" b="1" dirty="0" smtClean="0">
                <a:solidFill>
                  <a:srgbClr val="0000FF"/>
                </a:solidFill>
              </a:rPr>
              <a:t>Current Contradictory Assemblage?</a:t>
            </a:r>
            <a:endParaRPr lang="en-US" b="1" dirty="0">
              <a:solidFill>
                <a:srgbClr val="0000FF"/>
              </a:solidFill>
            </a:endParaRPr>
          </a:p>
        </p:txBody>
      </p:sp>
      <p:pic>
        <p:nvPicPr>
          <p:cNvPr id="6" name="Picture Placeholder 5"/>
          <p:cNvPicPr>
            <a:picLocks/>
          </p:cNvPicPr>
          <p:nvPr/>
        </p:nvPicPr>
        <p:blipFill>
          <a:blip r:embed="rId2" cstate="email">
            <a:extLst>
              <a:ext uri="{28A0092B-C50C-407E-A947-70E740481C1C}">
                <a14:useLocalDpi xmlns:a14="http://schemas.microsoft.com/office/drawing/2010/main"/>
              </a:ext>
            </a:extLst>
          </a:blip>
          <a:srcRect/>
          <a:stretch>
            <a:fillRect/>
          </a:stretch>
        </p:blipFill>
        <p:spPr bwMode="auto">
          <a:xfrm>
            <a:off x="119437" y="1436275"/>
            <a:ext cx="4381129" cy="5325257"/>
          </a:xfrm>
          <a:prstGeom prst="rect">
            <a:avLst/>
          </a:prstGeom>
          <a:noFill/>
          <a:ln>
            <a:noFill/>
          </a:ln>
        </p:spPr>
      </p:pic>
    </p:spTree>
    <p:extLst>
      <p:ext uri="{BB962C8B-B14F-4D97-AF65-F5344CB8AC3E}">
        <p14:creationId xmlns:p14="http://schemas.microsoft.com/office/powerpoint/2010/main" val="1178694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strips(downLeft)">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strips(downLeft)">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strips(downLeft)">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strips(downLeft)">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strips(downLeft)">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strips(downLeft)">
                                      <p:cBhvr>
                                        <p:cTn id="32" dur="500"/>
                                        <p:tgtEl>
                                          <p:spTgt spid="3">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strips(downLeft)">
                                      <p:cBhvr>
                                        <p:cTn id="37" dur="500"/>
                                        <p:tgtEl>
                                          <p:spTgt spid="3">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strips(downLeft)">
                                      <p:cBhvr>
                                        <p:cTn id="42" dur="500"/>
                                        <p:tgtEl>
                                          <p:spTgt spid="3">
                                            <p:txEl>
                                              <p:pRg st="11" end="1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Effect transition="in" filter="strips(downLeft)">
                                      <p:cBhvr>
                                        <p:cTn id="47" dur="500"/>
                                        <p:tgtEl>
                                          <p:spTgt spid="3">
                                            <p:txEl>
                                              <p:pRg st="12" end="1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3">
                                            <p:txEl>
                                              <p:pRg st="13" end="13"/>
                                            </p:txEl>
                                          </p:spTgt>
                                        </p:tgtEl>
                                        <p:attrNameLst>
                                          <p:attrName>style.visibility</p:attrName>
                                        </p:attrNameLst>
                                      </p:cBhvr>
                                      <p:to>
                                        <p:strVal val="visible"/>
                                      </p:to>
                                    </p:set>
                                    <p:animEffect transition="in" filter="strips(downLeft)">
                                      <p:cBhvr>
                                        <p:cTn id="5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6"/>
          </p:nvPr>
        </p:nvSpPr>
        <p:spPr>
          <a:xfrm>
            <a:off x="500743" y="1409549"/>
            <a:ext cx="4022102" cy="4091785"/>
          </a:xfrm>
        </p:spPr>
        <p:txBody>
          <a:bodyPr>
            <a:normAutofit/>
          </a:bodyPr>
          <a:lstStyle/>
          <a:p>
            <a:r>
              <a:rPr lang="en-GB" sz="1400" b="1" dirty="0" smtClean="0">
                <a:latin typeface="+mj-lt"/>
              </a:rPr>
              <a:t>The </a:t>
            </a:r>
            <a:r>
              <a:rPr lang="en-GB" sz="1400" b="1" dirty="0">
                <a:latin typeface="+mj-lt"/>
              </a:rPr>
              <a:t>future of HE is often theorised using </a:t>
            </a:r>
            <a:r>
              <a:rPr lang="en-GB" sz="1400" b="1" dirty="0">
                <a:solidFill>
                  <a:srgbClr val="0000FF"/>
                </a:solidFill>
                <a:latin typeface="+mj-lt"/>
              </a:rPr>
              <a:t>disaster</a:t>
            </a:r>
            <a:r>
              <a:rPr lang="en-GB" sz="1400" b="1" dirty="0">
                <a:latin typeface="+mj-lt"/>
              </a:rPr>
              <a:t> and </a:t>
            </a:r>
            <a:r>
              <a:rPr lang="en-GB" sz="1400" b="1" dirty="0">
                <a:solidFill>
                  <a:srgbClr val="0000FF"/>
                </a:solidFill>
                <a:latin typeface="+mj-lt"/>
              </a:rPr>
              <a:t>crisis</a:t>
            </a:r>
            <a:r>
              <a:rPr lang="en-GB" sz="1400" b="1" dirty="0">
                <a:latin typeface="+mj-lt"/>
              </a:rPr>
              <a:t> </a:t>
            </a:r>
            <a:r>
              <a:rPr lang="en-GB" sz="1400" b="1" dirty="0" smtClean="0">
                <a:latin typeface="+mj-lt"/>
              </a:rPr>
              <a:t>metaphors to </a:t>
            </a:r>
            <a:r>
              <a:rPr lang="en-GB" sz="1400" b="1" dirty="0">
                <a:latin typeface="+mj-lt"/>
              </a:rPr>
              <a:t>justify </a:t>
            </a:r>
            <a:r>
              <a:rPr lang="en-GB" sz="1400" b="1" dirty="0" smtClean="0">
                <a:latin typeface="+mj-lt"/>
              </a:rPr>
              <a:t>reform:</a:t>
            </a:r>
            <a:endParaRPr lang="en-GB" sz="1400" b="1" dirty="0">
              <a:latin typeface="+mj-lt"/>
            </a:endParaRPr>
          </a:p>
          <a:p>
            <a:r>
              <a:rPr lang="en-GB" sz="1400" b="1" dirty="0" smtClean="0">
                <a:latin typeface="+mj-lt"/>
              </a:rPr>
              <a:t>Ruins </a:t>
            </a:r>
            <a:r>
              <a:rPr lang="en-GB" sz="1400" b="1" dirty="0" smtClean="0">
                <a:solidFill>
                  <a:srgbClr val="0000FF"/>
                </a:solidFill>
                <a:latin typeface="+mj-lt"/>
              </a:rPr>
              <a:t> </a:t>
            </a:r>
            <a:r>
              <a:rPr lang="en-GB" sz="1200" b="1" dirty="0" smtClean="0">
                <a:solidFill>
                  <a:srgbClr val="0000FF"/>
                </a:solidFill>
                <a:latin typeface="+mj-lt"/>
              </a:rPr>
              <a:t>(Readings 1996)</a:t>
            </a:r>
          </a:p>
          <a:p>
            <a:r>
              <a:rPr lang="en-GB" sz="1400" b="1" dirty="0">
                <a:latin typeface="+mj-lt"/>
              </a:rPr>
              <a:t>T</a:t>
            </a:r>
            <a:r>
              <a:rPr lang="en-GB" sz="1400" b="1" dirty="0" smtClean="0">
                <a:latin typeface="+mj-lt"/>
              </a:rPr>
              <a:t>sunamis </a:t>
            </a:r>
            <a:r>
              <a:rPr lang="en-GB" sz="1200" b="1" dirty="0">
                <a:solidFill>
                  <a:srgbClr val="0000FF"/>
                </a:solidFill>
                <a:latin typeface="+mj-lt"/>
              </a:rPr>
              <a:t>(</a:t>
            </a:r>
            <a:r>
              <a:rPr lang="en-US" sz="1200" b="1" dirty="0" smtClean="0">
                <a:solidFill>
                  <a:srgbClr val="0000FF"/>
                </a:solidFill>
                <a:latin typeface="+mj-lt"/>
              </a:rPr>
              <a:t>Popenici 2014</a:t>
            </a:r>
            <a:r>
              <a:rPr lang="en-GB" sz="1200" b="1" dirty="0" smtClean="0">
                <a:solidFill>
                  <a:srgbClr val="0000FF"/>
                </a:solidFill>
                <a:latin typeface="+mj-lt"/>
              </a:rPr>
              <a:t>)</a:t>
            </a:r>
          </a:p>
          <a:p>
            <a:r>
              <a:rPr lang="en-GB" sz="1400" b="1" dirty="0" smtClean="0">
                <a:latin typeface="+mj-lt"/>
              </a:rPr>
              <a:t>Avalanches </a:t>
            </a:r>
            <a:r>
              <a:rPr lang="en-GB" sz="1200" b="1" dirty="0">
                <a:solidFill>
                  <a:srgbClr val="0000FF"/>
                </a:solidFill>
                <a:latin typeface="+mj-lt"/>
              </a:rPr>
              <a:t>(</a:t>
            </a:r>
            <a:r>
              <a:rPr lang="en-GB" sz="1200" b="1" dirty="0" smtClean="0">
                <a:solidFill>
                  <a:srgbClr val="0000FF"/>
                </a:solidFill>
                <a:latin typeface="+mj-lt"/>
              </a:rPr>
              <a:t>Barber </a:t>
            </a:r>
            <a:r>
              <a:rPr lang="en-GB" sz="1200" b="1" dirty="0">
                <a:solidFill>
                  <a:srgbClr val="0000FF"/>
                </a:solidFill>
                <a:latin typeface="+mj-lt"/>
              </a:rPr>
              <a:t>et al, 2013</a:t>
            </a:r>
            <a:r>
              <a:rPr lang="en-GB" sz="1200" b="1" dirty="0" smtClean="0">
                <a:solidFill>
                  <a:srgbClr val="0000FF"/>
                </a:solidFill>
                <a:latin typeface="+mj-lt"/>
              </a:rPr>
              <a:t>)</a:t>
            </a:r>
            <a:endParaRPr lang="en-GB" sz="1200" b="1" dirty="0">
              <a:latin typeface="+mj-lt"/>
            </a:endParaRPr>
          </a:p>
          <a:p>
            <a:r>
              <a:rPr lang="en-US" sz="1400" b="1" dirty="0">
                <a:solidFill>
                  <a:srgbClr val="0000FF"/>
                </a:solidFill>
                <a:latin typeface="+mj-lt"/>
              </a:rPr>
              <a:t>Q</a:t>
            </a:r>
            <a:r>
              <a:rPr lang="en-US" sz="1400" b="1" dirty="0" smtClean="0">
                <a:solidFill>
                  <a:srgbClr val="0000FF"/>
                </a:solidFill>
                <a:latin typeface="+mj-lt"/>
              </a:rPr>
              <a:t>uality Concerns in </a:t>
            </a:r>
            <a:r>
              <a:rPr lang="en-US" sz="1400" b="1" dirty="0">
                <a:solidFill>
                  <a:srgbClr val="0000FF"/>
                </a:solidFill>
                <a:latin typeface="+mj-lt"/>
              </a:rPr>
              <a:t>HE </a:t>
            </a:r>
            <a:r>
              <a:rPr lang="en-US" sz="1400" b="1" dirty="0" smtClean="0">
                <a:solidFill>
                  <a:srgbClr val="0000FF"/>
                </a:solidFill>
                <a:latin typeface="+mj-lt"/>
              </a:rPr>
              <a:t>linked to:</a:t>
            </a:r>
          </a:p>
          <a:p>
            <a:r>
              <a:rPr lang="en-US" sz="1400" b="1" dirty="0" smtClean="0">
                <a:latin typeface="+mj-lt"/>
              </a:rPr>
              <a:t> </a:t>
            </a:r>
            <a:r>
              <a:rPr lang="en-US" sz="1400" b="1" dirty="0">
                <a:latin typeface="+mj-lt"/>
              </a:rPr>
              <a:t>M</a:t>
            </a:r>
            <a:r>
              <a:rPr lang="en-US" sz="1400" b="1" dirty="0" smtClean="0">
                <a:latin typeface="+mj-lt"/>
              </a:rPr>
              <a:t>assification </a:t>
            </a:r>
            <a:r>
              <a:rPr lang="en-US" sz="1400" b="1" dirty="0">
                <a:latin typeface="+mj-lt"/>
              </a:rPr>
              <a:t>of </a:t>
            </a:r>
            <a:r>
              <a:rPr lang="en-US" sz="1400" b="1" dirty="0" smtClean="0">
                <a:latin typeface="+mj-lt"/>
              </a:rPr>
              <a:t>HE e.g. dilution, contamination, pollution of elite space. </a:t>
            </a:r>
          </a:p>
          <a:p>
            <a:r>
              <a:rPr lang="en-US" sz="1400" b="1" dirty="0" smtClean="0">
                <a:latin typeface="+mj-lt"/>
              </a:rPr>
              <a:t>State monopolies e.g. in the UK policy documents, competition is invoked to drive up quality.</a:t>
            </a:r>
            <a:endParaRPr lang="en-GB" sz="1400" b="1" dirty="0">
              <a:latin typeface="+mj-lt"/>
            </a:endParaRPr>
          </a:p>
          <a:p>
            <a:endParaRPr lang="en-GB" dirty="0" smtClean="0"/>
          </a:p>
          <a:p>
            <a:endParaRPr lang="en-GB" dirty="0"/>
          </a:p>
          <a:p>
            <a:endParaRPr lang="en-GB" dirty="0"/>
          </a:p>
          <a:p>
            <a:endParaRPr lang="en-US" dirty="0"/>
          </a:p>
        </p:txBody>
      </p:sp>
      <p:sp>
        <p:nvSpPr>
          <p:cNvPr id="9" name="Text Placeholder 8"/>
          <p:cNvSpPr>
            <a:spLocks noGrp="1"/>
          </p:cNvSpPr>
          <p:nvPr>
            <p:ph type="body" sz="quarter" idx="18"/>
          </p:nvPr>
        </p:nvSpPr>
        <p:spPr>
          <a:xfrm>
            <a:off x="4621152" y="1440529"/>
            <a:ext cx="4253735" cy="4060805"/>
          </a:xfrm>
        </p:spPr>
        <p:txBody>
          <a:bodyPr>
            <a:normAutofit fontScale="92500" lnSpcReduction="20000"/>
          </a:bodyPr>
          <a:lstStyle/>
          <a:p>
            <a:r>
              <a:rPr lang="en-GB" sz="1600" b="1" i="1" dirty="0">
                <a:latin typeface="+mj-lt"/>
              </a:rPr>
              <a:t>My point is not that everything is bad, but that everything is dangerous, which is not exactly the same as bad. If everything is dangerous, then we always have something to do. So my position leads not to apathy but to hyper - and pessimistic </a:t>
            </a:r>
            <a:r>
              <a:rPr lang="en-US" sz="1600" b="1" i="1" dirty="0">
                <a:latin typeface="+mj-lt"/>
              </a:rPr>
              <a:t>–</a:t>
            </a:r>
            <a:r>
              <a:rPr lang="en-GB" sz="1600" b="1" i="1" dirty="0">
                <a:latin typeface="+mj-lt"/>
              </a:rPr>
              <a:t> activism. I think that the ethico-political choice we have to make every day is to determine which is the main danger</a:t>
            </a:r>
            <a:r>
              <a:rPr lang="en-GB" sz="1600" b="1" i="1" dirty="0" smtClean="0">
                <a:latin typeface="+mj-lt"/>
              </a:rPr>
              <a:t>. </a:t>
            </a:r>
            <a:r>
              <a:rPr lang="en-GB" sz="1400" b="1" dirty="0" smtClean="0">
                <a:solidFill>
                  <a:srgbClr val="0000FF"/>
                </a:solidFill>
                <a:latin typeface="+mj-lt"/>
              </a:rPr>
              <a:t>(Foucault 1983</a:t>
            </a:r>
            <a:r>
              <a:rPr lang="en-GB" sz="1400" b="1" dirty="0">
                <a:solidFill>
                  <a:srgbClr val="0000FF"/>
                </a:solidFill>
                <a:latin typeface="+mj-lt"/>
              </a:rPr>
              <a:t>: 231/2</a:t>
            </a:r>
            <a:r>
              <a:rPr lang="en-GB" sz="1400" b="1" dirty="0" smtClean="0">
                <a:solidFill>
                  <a:srgbClr val="0000FF"/>
                </a:solidFill>
                <a:latin typeface="+mj-lt"/>
              </a:rPr>
              <a:t>)</a:t>
            </a:r>
            <a:endParaRPr lang="en-GB" sz="1400" b="1" dirty="0">
              <a:latin typeface="+mj-lt"/>
            </a:endParaRPr>
          </a:p>
          <a:p>
            <a:pPr lvl="0"/>
            <a:r>
              <a:rPr lang="en-GB" sz="1600" b="1" dirty="0" smtClean="0">
                <a:latin typeface="+mj-lt"/>
              </a:rPr>
              <a:t>How can we </a:t>
            </a:r>
            <a:r>
              <a:rPr lang="en-GB" sz="1600" b="1" dirty="0" smtClean="0">
                <a:solidFill>
                  <a:srgbClr val="0000FF"/>
                </a:solidFill>
                <a:latin typeface="+mj-lt"/>
              </a:rPr>
              <a:t>celebrate</a:t>
            </a:r>
            <a:r>
              <a:rPr lang="en-GB" sz="1600" b="1" dirty="0" smtClean="0">
                <a:latin typeface="+mj-lt"/>
              </a:rPr>
              <a:t> the gains and successes of the global higher education sector while being aware of future </a:t>
            </a:r>
            <a:r>
              <a:rPr lang="en-GB" sz="1600" b="1" dirty="0" smtClean="0">
                <a:solidFill>
                  <a:srgbClr val="0000FF"/>
                </a:solidFill>
                <a:latin typeface="+mj-lt"/>
              </a:rPr>
              <a:t>dangers</a:t>
            </a:r>
            <a:r>
              <a:rPr lang="en-GB" sz="1600" b="1" dirty="0" smtClean="0">
                <a:latin typeface="+mj-lt"/>
              </a:rPr>
              <a:t>?</a:t>
            </a:r>
          </a:p>
          <a:p>
            <a:r>
              <a:rPr lang="en-GB" sz="1600" b="1" dirty="0">
                <a:latin typeface="+mj-lt"/>
              </a:rPr>
              <a:t>What </a:t>
            </a:r>
            <a:r>
              <a:rPr lang="en-GB" sz="1600" b="1" dirty="0">
                <a:solidFill>
                  <a:srgbClr val="0000FF"/>
                </a:solidFill>
                <a:latin typeface="+mj-lt"/>
              </a:rPr>
              <a:t>new vocabularies </a:t>
            </a:r>
            <a:r>
              <a:rPr lang="en-GB" sz="1600" b="1" dirty="0">
                <a:latin typeface="+mj-lt"/>
              </a:rPr>
              <a:t>can be marshalled to consider the morphology of the university of the future?</a:t>
            </a:r>
          </a:p>
          <a:p>
            <a:pPr lvl="0"/>
            <a:endParaRPr lang="en-GB" sz="1600" b="1" dirty="0" smtClean="0">
              <a:latin typeface="+mj-lt"/>
            </a:endParaRPr>
          </a:p>
          <a:p>
            <a:pPr lvl="0"/>
            <a:endParaRPr lang="en-GB" sz="1600" dirty="0">
              <a:latin typeface="+mj-lt"/>
            </a:endParaRPr>
          </a:p>
          <a:p>
            <a:endParaRPr lang="en-GB" dirty="0">
              <a:solidFill>
                <a:srgbClr val="0000FF"/>
              </a:solidFill>
            </a:endParaRPr>
          </a:p>
          <a:p>
            <a:endParaRPr lang="en-US" dirty="0"/>
          </a:p>
        </p:txBody>
      </p:sp>
      <p:sp>
        <p:nvSpPr>
          <p:cNvPr id="5" name="Subtitle 4"/>
          <p:cNvSpPr>
            <a:spLocks noGrp="1"/>
          </p:cNvSpPr>
          <p:nvPr>
            <p:ph type="subTitle" idx="1"/>
          </p:nvPr>
        </p:nvSpPr>
        <p:spPr/>
        <p:txBody>
          <a:bodyPr>
            <a:normAutofit/>
          </a:bodyPr>
          <a:lstStyle/>
          <a:p>
            <a:r>
              <a:rPr lang="en-US" b="1" dirty="0" smtClean="0">
                <a:solidFill>
                  <a:srgbClr val="0000FF"/>
                </a:solidFill>
              </a:rPr>
              <a:t>Crisis Discourse</a:t>
            </a:r>
            <a:endParaRPr lang="en-US" b="1" dirty="0">
              <a:solidFill>
                <a:srgbClr val="0000FF"/>
              </a:solidFill>
            </a:endParaRPr>
          </a:p>
        </p:txBody>
      </p:sp>
      <p:sp>
        <p:nvSpPr>
          <p:cNvPr id="8" name="Rectangle 7"/>
          <p:cNvSpPr/>
          <p:nvPr/>
        </p:nvSpPr>
        <p:spPr>
          <a:xfrm>
            <a:off x="4595190" y="2828836"/>
            <a:ext cx="2262810" cy="369332"/>
          </a:xfrm>
          <a:prstGeom prst="rect">
            <a:avLst/>
          </a:prstGeom>
        </p:spPr>
        <p:txBody>
          <a:bodyPr wrap="square">
            <a:spAutoFit/>
          </a:bodyPr>
          <a:lstStyle/>
          <a:p>
            <a:r>
              <a:rPr lang="en-GB" dirty="0" smtClean="0"/>
              <a:t>, </a:t>
            </a:r>
            <a:endParaRPr lang="en-US" dirty="0"/>
          </a:p>
        </p:txBody>
      </p:sp>
      <p:pic>
        <p:nvPicPr>
          <p:cNvPr id="11" name="Pictur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405854"/>
            <a:ext cx="9144000" cy="1307973"/>
          </a:xfrm>
          <a:prstGeom prst="rect">
            <a:avLst/>
          </a:prstGeom>
        </p:spPr>
      </p:pic>
    </p:spTree>
    <p:extLst>
      <p:ext uri="{BB962C8B-B14F-4D97-AF65-F5344CB8AC3E}">
        <p14:creationId xmlns:p14="http://schemas.microsoft.com/office/powerpoint/2010/main" val="3442650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strips(down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strips(downLeft)">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strips(downLeft)">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strips(downLeft)">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strips(downLeft)">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strips(downLeft)">
                                      <p:cBhvr>
                                        <p:cTn id="32" dur="500"/>
                                        <p:tgtEl>
                                          <p:spTgt spid="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Effect transition="in" filter="strips(downLeft)">
                                      <p:cBhvr>
                                        <p:cTn id="37" dur="500"/>
                                        <p:tgtEl>
                                          <p:spTgt spid="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9">
                                            <p:txEl>
                                              <p:pRg st="0" end="0"/>
                                            </p:txEl>
                                          </p:spTgt>
                                        </p:tgtEl>
                                        <p:attrNameLst>
                                          <p:attrName>style.visibility</p:attrName>
                                        </p:attrNameLst>
                                      </p:cBhvr>
                                      <p:to>
                                        <p:strVal val="visible"/>
                                      </p:to>
                                    </p:set>
                                    <p:animEffect transition="in" filter="strips(downLeft)">
                                      <p:cBhvr>
                                        <p:cTn id="42" dur="500"/>
                                        <p:tgtEl>
                                          <p:spTgt spid="9">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9">
                                            <p:txEl>
                                              <p:pRg st="1" end="1"/>
                                            </p:txEl>
                                          </p:spTgt>
                                        </p:tgtEl>
                                        <p:attrNameLst>
                                          <p:attrName>style.visibility</p:attrName>
                                        </p:attrNameLst>
                                      </p:cBhvr>
                                      <p:to>
                                        <p:strVal val="visible"/>
                                      </p:to>
                                    </p:set>
                                    <p:animEffect transition="in" filter="strips(downLeft)">
                                      <p:cBhvr>
                                        <p:cTn id="47" dur="500"/>
                                        <p:tgtEl>
                                          <p:spTgt spid="9">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9">
                                            <p:txEl>
                                              <p:pRg st="2" end="2"/>
                                            </p:txEl>
                                          </p:spTgt>
                                        </p:tgtEl>
                                        <p:attrNameLst>
                                          <p:attrName>style.visibility</p:attrName>
                                        </p:attrNameLst>
                                      </p:cBhvr>
                                      <p:to>
                                        <p:strVal val="visible"/>
                                      </p:to>
                                    </p:set>
                                    <p:animEffect transition="in" filter="strips(downLeft)">
                                      <p:cBhvr>
                                        <p:cTn id="52"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p:sp>
      <p:sp>
        <p:nvSpPr>
          <p:cNvPr id="8" name="Title 7"/>
          <p:cNvSpPr>
            <a:spLocks noGrp="1"/>
          </p:cNvSpPr>
          <p:nvPr>
            <p:ph type="ctrTitle"/>
          </p:nvPr>
        </p:nvSpPr>
        <p:spPr>
          <a:xfrm>
            <a:off x="218974" y="1503723"/>
            <a:ext cx="4218904" cy="3970997"/>
          </a:xfrm>
        </p:spPr>
        <p:txBody>
          <a:bodyPr>
            <a:noAutofit/>
          </a:bodyPr>
          <a:lstStyle/>
          <a:p>
            <a:pPr algn="l">
              <a:buClr>
                <a:srgbClr val="0000FF"/>
              </a:buClr>
              <a:defRPr/>
            </a:pPr>
            <a:r>
              <a:rPr lang="en-GB" sz="1800" b="1" dirty="0" smtClean="0">
                <a:latin typeface="+mn-lt"/>
              </a:rPr>
              <a:t/>
            </a:r>
            <a:br>
              <a:rPr lang="en-GB" sz="1800" b="1" dirty="0" smtClean="0">
                <a:latin typeface="+mn-lt"/>
              </a:rPr>
            </a:br>
            <a:r>
              <a:rPr lang="en-GB" sz="1800" b="1" dirty="0" smtClean="0">
                <a:solidFill>
                  <a:srgbClr val="0000FF"/>
                </a:solidFill>
              </a:rPr>
              <a:t/>
            </a:r>
            <a:br>
              <a:rPr lang="en-GB" sz="1800" b="1" dirty="0" smtClean="0">
                <a:solidFill>
                  <a:srgbClr val="0000FF"/>
                </a:solidFill>
              </a:rPr>
            </a:br>
            <a:r>
              <a:rPr lang="en-GB" sz="1800" b="1" dirty="0" smtClean="0">
                <a:solidFill>
                  <a:srgbClr val="0000FF"/>
                </a:solidFill>
              </a:rPr>
              <a:t>Trouble </a:t>
            </a:r>
            <a:r>
              <a:rPr lang="en-GB" sz="1800" b="1" dirty="0" smtClean="0"/>
              <a:t>neoliberal realism</a:t>
            </a:r>
            <a:br>
              <a:rPr lang="en-GB" sz="1800" b="1" dirty="0" smtClean="0"/>
            </a:br>
            <a:r>
              <a:rPr lang="en-GB" sz="1800" b="1" dirty="0" smtClean="0">
                <a:solidFill>
                  <a:srgbClr val="0000FF"/>
                </a:solidFill>
              </a:rPr>
              <a:t>Resist</a:t>
            </a:r>
            <a:r>
              <a:rPr lang="en-GB" sz="1800" b="1" dirty="0" smtClean="0"/>
              <a:t> co-option by narrow policy agendas</a:t>
            </a:r>
            <a:br>
              <a:rPr lang="en-GB" sz="1800" b="1" dirty="0" smtClean="0"/>
            </a:br>
            <a:r>
              <a:rPr lang="en-GB" sz="1800" b="1" dirty="0" smtClean="0">
                <a:solidFill>
                  <a:srgbClr val="0000FF"/>
                </a:solidFill>
              </a:rPr>
              <a:t>Challenge</a:t>
            </a:r>
            <a:r>
              <a:rPr lang="en-GB" sz="1800" b="1" dirty="0" smtClean="0"/>
              <a:t>/ expose increasing socio-economic inequalities/ exclusions</a:t>
            </a:r>
            <a:br>
              <a:rPr lang="en-GB" sz="1800" b="1" dirty="0" smtClean="0"/>
            </a:br>
            <a:r>
              <a:rPr lang="en-GB" sz="1800" b="1" dirty="0" smtClean="0">
                <a:solidFill>
                  <a:srgbClr val="0000FF"/>
                </a:solidFill>
              </a:rPr>
              <a:t>Recover </a:t>
            </a:r>
            <a:r>
              <a:rPr lang="en-GB" sz="1800" b="1" dirty="0">
                <a:solidFill>
                  <a:srgbClr val="FFFFFF"/>
                </a:solidFill>
              </a:rPr>
              <a:t>critical knowledge and be a think tank and policy driver.</a:t>
            </a:r>
            <a:br>
              <a:rPr lang="en-GB" sz="1800" b="1" dirty="0">
                <a:solidFill>
                  <a:srgbClr val="FFFFFF"/>
                </a:solidFill>
              </a:rPr>
            </a:br>
            <a:r>
              <a:rPr lang="en-GB" sz="1800" b="1" dirty="0" smtClean="0">
                <a:solidFill>
                  <a:srgbClr val="0000FF"/>
                </a:solidFill>
              </a:rPr>
              <a:t>Re-invigorate </a:t>
            </a:r>
            <a:r>
              <a:rPr lang="en-GB" sz="1800" b="1" dirty="0" smtClean="0"/>
              <a:t>knowledge production as a creative site of transformation/ possibility </a:t>
            </a:r>
            <a:br>
              <a:rPr lang="en-GB" sz="1800" b="1" dirty="0" smtClean="0"/>
            </a:br>
            <a:r>
              <a:rPr lang="en-GB" sz="1800" b="1" dirty="0" smtClean="0">
                <a:solidFill>
                  <a:srgbClr val="0000FF"/>
                </a:solidFill>
              </a:rPr>
              <a:t>Identify</a:t>
            </a:r>
            <a:r>
              <a:rPr lang="en-GB" sz="1800" b="1" dirty="0" smtClean="0"/>
              <a:t> new optics/ discursive formations for viewing the social world</a:t>
            </a:r>
            <a:br>
              <a:rPr lang="en-GB" sz="1800" b="1" dirty="0" smtClean="0"/>
            </a:br>
            <a:r>
              <a:rPr lang="en-GB" sz="1800" b="1" dirty="0" smtClean="0">
                <a:solidFill>
                  <a:srgbClr val="0000FF"/>
                </a:solidFill>
              </a:rPr>
              <a:t>Imagine</a:t>
            </a:r>
            <a:r>
              <a:rPr lang="en-GB" sz="1800" b="1" dirty="0" smtClean="0"/>
              <a:t> and research the future that we want to see.</a:t>
            </a:r>
            <a:br>
              <a:rPr lang="en-GB" sz="1800" b="1" dirty="0" smtClean="0"/>
            </a:br>
            <a:r>
              <a:rPr lang="en-GB" sz="1800" b="1" dirty="0" smtClean="0"/>
              <a:t/>
            </a:r>
            <a:br>
              <a:rPr lang="en-GB" sz="1800" b="1" dirty="0" smtClean="0"/>
            </a:br>
            <a:endParaRPr lang="en-US" sz="1800" b="1" dirty="0"/>
          </a:p>
        </p:txBody>
      </p:sp>
      <p:sp>
        <p:nvSpPr>
          <p:cNvPr id="9" name="Subtitle 8"/>
          <p:cNvSpPr>
            <a:spLocks noGrp="1"/>
          </p:cNvSpPr>
          <p:nvPr>
            <p:ph type="subTitle" idx="1"/>
          </p:nvPr>
        </p:nvSpPr>
        <p:spPr/>
        <p:txBody>
          <a:bodyPr>
            <a:normAutofit fontScale="62500" lnSpcReduction="20000"/>
          </a:bodyPr>
          <a:lstStyle/>
          <a:p>
            <a:r>
              <a:rPr lang="en-US" b="1" dirty="0">
                <a:solidFill>
                  <a:srgbClr val="0000FF"/>
                </a:solidFill>
              </a:rPr>
              <a:t>Making Alternativity Imaginable: </a:t>
            </a:r>
            <a:br>
              <a:rPr lang="en-US" b="1" dirty="0">
                <a:solidFill>
                  <a:srgbClr val="0000FF"/>
                </a:solidFill>
              </a:rPr>
            </a:br>
            <a:r>
              <a:rPr lang="en-US" b="1" dirty="0">
                <a:solidFill>
                  <a:srgbClr val="0000FF"/>
                </a:solidFill>
              </a:rPr>
              <a:t>How </a:t>
            </a:r>
            <a:r>
              <a:rPr lang="en-US" b="1" dirty="0" smtClean="0">
                <a:solidFill>
                  <a:srgbClr val="0000FF"/>
                </a:solidFill>
              </a:rPr>
              <a:t>Can We ….</a:t>
            </a:r>
            <a:endParaRPr lang="en-US" dirty="0">
              <a:solidFill>
                <a:srgbClr val="0000FF"/>
              </a:solidFill>
            </a:endParaRPr>
          </a:p>
        </p:txBody>
      </p:sp>
      <p:pic>
        <p:nvPicPr>
          <p:cNvPr id="11" name="Content Placeholder 4" descr="IMG_1308.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4613059" y="1416128"/>
            <a:ext cx="4530942" cy="5315758"/>
          </a:xfrm>
          <a:prstGeom prst="rect">
            <a:avLst/>
          </a:prstGeom>
        </p:spPr>
      </p:pic>
    </p:spTree>
    <p:extLst>
      <p:ext uri="{BB962C8B-B14F-4D97-AF65-F5344CB8AC3E}">
        <p14:creationId xmlns:p14="http://schemas.microsoft.com/office/powerpoint/2010/main" val="3037711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4611690" y="1401528"/>
            <a:ext cx="4339525" cy="5456472"/>
          </a:xfrm>
          <a:prstGeom prst="rect">
            <a:avLst/>
          </a:prstGeom>
        </p:spPr>
      </p:pic>
      <p:sp>
        <p:nvSpPr>
          <p:cNvPr id="7" name="Title 6"/>
          <p:cNvSpPr>
            <a:spLocks noGrp="1"/>
          </p:cNvSpPr>
          <p:nvPr>
            <p:ph type="ctrTitle"/>
          </p:nvPr>
        </p:nvSpPr>
        <p:spPr/>
        <p:txBody>
          <a:bodyPr>
            <a:normAutofit fontScale="90000"/>
          </a:bodyPr>
          <a:lstStyle/>
          <a:p>
            <a:r>
              <a:rPr lang="en-GB" sz="3600" b="1" dirty="0" smtClean="0">
                <a:latin typeface="+mn-lt"/>
              </a:rPr>
              <a:t/>
            </a:r>
            <a:br>
              <a:rPr lang="en-GB" sz="3600" b="1" dirty="0" smtClean="0">
                <a:latin typeface="+mn-lt"/>
              </a:rPr>
            </a:br>
            <a:r>
              <a:rPr lang="en-GB" sz="3600" b="1" dirty="0">
                <a:latin typeface="+mn-lt"/>
              </a:rPr>
              <a:t/>
            </a:r>
            <a:br>
              <a:rPr lang="en-GB" sz="3600" b="1" dirty="0">
                <a:latin typeface="+mn-lt"/>
              </a:rPr>
            </a:br>
            <a:r>
              <a:rPr lang="en-GB" sz="3600" b="1" dirty="0" smtClean="0">
                <a:latin typeface="+mn-lt"/>
              </a:rPr>
              <a:t/>
            </a:r>
            <a:br>
              <a:rPr lang="en-GB" sz="3600" b="1" dirty="0" smtClean="0">
                <a:latin typeface="+mn-lt"/>
              </a:rPr>
            </a:br>
            <a:r>
              <a:rPr lang="en-GB" sz="3100" b="1" dirty="0" smtClean="0">
                <a:latin typeface="+mn-lt"/>
              </a:rPr>
              <a:t>www.sussex.ac.uk/education/cheer</a:t>
            </a:r>
            <a:r>
              <a:rPr lang="en-GB" b="1" dirty="0"/>
              <a:t/>
            </a:r>
            <a:br>
              <a:rPr lang="en-GB" b="1" dirty="0"/>
            </a:br>
            <a:r>
              <a:rPr lang="en-US" dirty="0"/>
              <a:t/>
            </a:r>
            <a:br>
              <a:rPr lang="en-US" dirty="0"/>
            </a:br>
            <a:endParaRPr lang="en-US" dirty="0"/>
          </a:p>
        </p:txBody>
      </p:sp>
      <p:sp>
        <p:nvSpPr>
          <p:cNvPr id="8" name="Subtitle 7"/>
          <p:cNvSpPr>
            <a:spLocks noGrp="1"/>
          </p:cNvSpPr>
          <p:nvPr>
            <p:ph type="subTitle" idx="1"/>
          </p:nvPr>
        </p:nvSpPr>
        <p:spPr/>
        <p:txBody>
          <a:bodyPr>
            <a:normAutofit fontScale="55000" lnSpcReduction="20000"/>
          </a:bodyPr>
          <a:lstStyle/>
          <a:p>
            <a:r>
              <a:rPr lang="en-US" sz="5400" b="1" dirty="0"/>
              <a:t>Centre for Higher Education and Equity Research (CHEER)</a:t>
            </a:r>
            <a:endParaRPr lang="en-US" dirty="0"/>
          </a:p>
        </p:txBody>
      </p:sp>
    </p:spTree>
    <p:extLst>
      <p:ext uri="{BB962C8B-B14F-4D97-AF65-F5344CB8AC3E}">
        <p14:creationId xmlns:p14="http://schemas.microsoft.com/office/powerpoint/2010/main" val="620382133"/>
      </p:ext>
    </p:extLst>
  </p:cSld>
  <p:clrMapOvr>
    <a:masterClrMapping/>
  </p:clrMapOvr>
  <p:timing>
    <p:tnLst>
      <p:par>
        <p:cTn id="1" dur="indefinite" restart="never" nodeType="tmRoot"/>
      </p:par>
    </p:tnLst>
  </p:timing>
</p:sld>
</file>

<file path=ppt/theme/theme1.xml><?xml version="1.0" encoding="utf-8"?>
<a:theme xmlns:a="http://schemas.openxmlformats.org/drawingml/2006/main" name="UoS Title 1">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D64202B7-D0FA-44D9-9909-DDFF8111F21C}"/>
    </a:ext>
  </a:extLst>
</a:theme>
</file>

<file path=ppt/theme/theme2.xml><?xml version="1.0" encoding="utf-8"?>
<a:theme xmlns:a="http://schemas.openxmlformats.org/drawingml/2006/main" name="UoS Title 1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CF2A52BC-AB4D-448C-8D98-DF3AF4E163E1}"/>
    </a:ext>
  </a:extLst>
</a:theme>
</file>

<file path=ppt/theme/theme3.xml><?xml version="1.0" encoding="utf-8"?>
<a:theme xmlns:a="http://schemas.openxmlformats.org/drawingml/2006/main" name="UoS Title 2">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8E228498-5DE1-4DDC-AFD4-D42D0F5D7794}"/>
    </a:ext>
  </a:extLst>
</a:theme>
</file>

<file path=ppt/theme/theme4.xml><?xml version="1.0" encoding="utf-8"?>
<a:theme xmlns:a="http://schemas.openxmlformats.org/drawingml/2006/main" name="UoS Title 2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3C79ECF0-6CC5-4BAC-816C-0A095970E9E1}"/>
    </a:ext>
  </a:extLst>
</a:theme>
</file>

<file path=ppt/theme/theme5.xml><?xml version="1.0" encoding="utf-8"?>
<a:theme xmlns:a="http://schemas.openxmlformats.org/drawingml/2006/main" name="Cobalt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294C94DA-1230-42E9-9F68-BE7A084D9CE3}"/>
    </a:ext>
  </a:extLst>
</a:theme>
</file>

<file path=ppt/theme/theme6.xml><?xml version="1.0" encoding="utf-8"?>
<a:theme xmlns:a="http://schemas.openxmlformats.org/drawingml/2006/main" name="Turquois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851A7CD1-E746-4D78-A807-E8ECFC4411D9}"/>
    </a:ext>
  </a:extLst>
</a:theme>
</file>

<file path=ppt/theme/theme7.xml><?xml version="1.0" encoding="utf-8"?>
<a:theme xmlns:a="http://schemas.openxmlformats.org/drawingml/2006/main" name="Orang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C729644C-C4D7-48A2-AB91-11884646E4F8}"/>
    </a:ext>
  </a:extLst>
</a:theme>
</file>

<file path=ppt/theme/theme8.xml><?xml version="1.0" encoding="utf-8"?>
<a:theme xmlns:a="http://schemas.openxmlformats.org/drawingml/2006/main" name="Blu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5A54AD74-E52F-40AC-A452-6C543D7D5177}"/>
    </a:ext>
  </a:extLst>
</a:theme>
</file>

<file path=ppt/theme/theme9.xml><?xml version="1.0" encoding="utf-8"?>
<a:theme xmlns:a="http://schemas.openxmlformats.org/drawingml/2006/main" name="Grap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7BC8D762-7DFA-4BC6-918C-273D95DB931E}"/>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PowerPoint template - Standard (4)</Template>
  <TotalTime>3450</TotalTime>
  <Words>1226</Words>
  <Application>Microsoft Office PowerPoint</Application>
  <PresentationFormat>On-screen Show (4:3)</PresentationFormat>
  <Paragraphs>240</Paragraphs>
  <Slides>21</Slides>
  <Notes>0</Notes>
  <HiddenSlides>0</HiddenSlides>
  <MMClips>0</MMClips>
  <ScaleCrop>false</ScaleCrop>
  <HeadingPairs>
    <vt:vector size="6" baseType="variant">
      <vt:variant>
        <vt:lpstr>Fonts Used</vt:lpstr>
      </vt:variant>
      <vt:variant>
        <vt:i4>4</vt:i4>
      </vt:variant>
      <vt:variant>
        <vt:lpstr>Theme</vt:lpstr>
      </vt:variant>
      <vt:variant>
        <vt:i4>9</vt:i4>
      </vt:variant>
      <vt:variant>
        <vt:lpstr>Slide Titles</vt:lpstr>
      </vt:variant>
      <vt:variant>
        <vt:i4>21</vt:i4>
      </vt:variant>
    </vt:vector>
  </HeadingPairs>
  <TitlesOfParts>
    <vt:vector size="34" baseType="lpstr">
      <vt:lpstr>Arial</vt:lpstr>
      <vt:lpstr>Calibri</vt:lpstr>
      <vt:lpstr>Georgia</vt:lpstr>
      <vt:lpstr>Wingdings</vt:lpstr>
      <vt:lpstr>UoS Title 1</vt:lpstr>
      <vt:lpstr>UoS Title 1 Photography</vt:lpstr>
      <vt:lpstr>UoS Title 2</vt:lpstr>
      <vt:lpstr>UoS Title 2 Photography</vt:lpstr>
      <vt:lpstr>Cobalt - UoS Content</vt:lpstr>
      <vt:lpstr>Turquoise - UoS Content</vt:lpstr>
      <vt:lpstr>Orange - UoS Content</vt:lpstr>
      <vt:lpstr>Blue - UoS Content</vt:lpstr>
      <vt:lpstr>Grape - UoS Content</vt:lpstr>
      <vt:lpstr>The Future of Higher Education in Japan and the UK</vt:lpstr>
      <vt:lpstr>PowerPoint Presentation</vt:lpstr>
      <vt:lpstr>PowerPoint Presentation</vt:lpstr>
      <vt:lpstr>PowerPoint Presentation</vt:lpstr>
      <vt:lpstr>PowerPoint Presentation</vt:lpstr>
      <vt:lpstr>Entangling Neoliberalism and Higher Education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Are international opportunities dominated by the elite?  Survey of 1,300+ institutions worldwide identified that internationalisation primarily benefits wealthier students (IAU, 2014).   Who is the ideal mobile academic subject e.g. young, male, able-bodied and white?  Voluntary/ Coercive Migration?  Geopolitics/Visa and Immigration restrictions.  Hidden Narratives?  (Morley et al, 2017)  </vt:lpstr>
      <vt:lpstr>PowerPoint Presentation</vt:lpstr>
      <vt:lpstr>PowerPoint Presentation</vt:lpstr>
      <vt:lpstr>PowerPoint Presentation</vt:lpstr>
      <vt:lpstr>PowerPoint Presentation</vt:lpstr>
      <vt:lpstr>  Trouble neoliberal realism Resist co-option by narrow policy agendas Challenge/ expose increasing socio-economic inequalities/ exclusions Recover critical knowledge and be a think tank and policy driver. Re-invigorate knowledge production as a creative site of transformation/ possibility  Identify new optics/ discursive formations for viewing the social world Imagine and research the future that we want to see.  </vt:lpstr>
      <vt:lpstr>   www.sussex.ac.uk/education/cheer  </vt:lpstr>
    </vt:vector>
  </TitlesOfParts>
  <Company>University of Sussex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Stanley</dc:creator>
  <cp:lastModifiedBy>Heather Stanley</cp:lastModifiedBy>
  <cp:revision>251</cp:revision>
  <dcterms:created xsi:type="dcterms:W3CDTF">2016-06-09T09:36:01Z</dcterms:created>
  <dcterms:modified xsi:type="dcterms:W3CDTF">2017-07-03T06:53:54Z</dcterms:modified>
</cp:coreProperties>
</file>