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1"/>
  </p:notesMasterIdLst>
  <p:handoutMasterIdLst>
    <p:handoutMasterId r:id="rId22"/>
  </p:handoutMasterIdLst>
  <p:sldIdLst>
    <p:sldId id="256" r:id="rId10"/>
    <p:sldId id="288" r:id="rId11"/>
    <p:sldId id="262" r:id="rId12"/>
    <p:sldId id="285" r:id="rId13"/>
    <p:sldId id="286" r:id="rId14"/>
    <p:sldId id="298" r:id="rId15"/>
    <p:sldId id="299" r:id="rId16"/>
    <p:sldId id="300" r:id="rId17"/>
    <p:sldId id="301" r:id="rId18"/>
    <p:sldId id="302" r:id="rId19"/>
    <p:sldId id="30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 autoAdjust="0"/>
  </p:normalViewPr>
  <p:slideViewPr>
    <p:cSldViewPr snapToGrid="0" showGuides="1">
      <p:cViewPr varScale="1">
        <p:scale>
          <a:sx n="74" d="100"/>
          <a:sy n="74" d="100"/>
        </p:scale>
        <p:origin x="116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13/09/2017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13/09/2017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072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0" r:id="rId2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2400" b="1" dirty="0" smtClean="0"/>
              <a:t>Professor Louise Morley</a:t>
            </a:r>
            <a:endParaRPr lang="en-GB" sz="2400" b="1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99" y="1009650"/>
            <a:ext cx="6858001" cy="1798843"/>
          </a:xfrm>
        </p:spPr>
        <p:txBody>
          <a:bodyPr>
            <a:noAutofit/>
          </a:bodyPr>
          <a:lstStyle/>
          <a:p>
            <a:r>
              <a:rPr lang="en-US" sz="3600" b="1" dirty="0"/>
              <a:t>Troubling </a:t>
            </a:r>
            <a:r>
              <a:rPr lang="en-US" sz="3600" b="1" dirty="0" smtClean="0"/>
              <a:t>Intra</a:t>
            </a:r>
            <a:r>
              <a:rPr lang="en-US" sz="3600" b="1" dirty="0"/>
              <a:t>-actions: </a:t>
            </a:r>
            <a:r>
              <a:rPr lang="en-US" sz="3600" b="1" dirty="0" smtClean="0"/>
              <a:t>Gender</a:t>
            </a:r>
            <a:r>
              <a:rPr lang="en-US" sz="3600" b="1" dirty="0"/>
              <a:t>, </a:t>
            </a:r>
            <a:r>
              <a:rPr lang="en-US" sz="3600" b="1" dirty="0" smtClean="0"/>
              <a:t>Neoliberalism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>and </a:t>
            </a:r>
            <a:r>
              <a:rPr lang="en-US" sz="3600" b="1" dirty="0" smtClean="0"/>
              <a:t>Research </a:t>
            </a:r>
            <a:r>
              <a:rPr lang="en-US" sz="3600" b="1" dirty="0"/>
              <a:t>in the </a:t>
            </a:r>
            <a:r>
              <a:rPr lang="en-US" sz="3600" b="1" dirty="0" smtClean="0"/>
              <a:t>Global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>Academy</a:t>
            </a:r>
            <a:endParaRPr lang="en-GB" sz="36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CENTRE FOR HIGHER EDUCATION AND EQUITY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8716" r="18716"/>
          <a:stretch>
            <a:fillRect/>
          </a:stretch>
        </p:blipFill>
        <p:spPr>
          <a:xfrm>
            <a:off x="242603" y="1412623"/>
            <a:ext cx="4252692" cy="5445377"/>
          </a:xfr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Provocations: Knowledge Reduced to Income-Generation?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4655042" y="964500"/>
            <a:ext cx="4295504" cy="458165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0000FF"/>
              </a:buClr>
            </a:pPr>
            <a:endParaRPr lang="en-US" sz="2000" b="1" dirty="0">
              <a:latin typeface="+mj-lt"/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800" b="1" dirty="0" smtClean="0"/>
              <a:t>Alignment</a:t>
            </a:r>
            <a:r>
              <a:rPr lang="en-US" sz="1800" b="1" dirty="0"/>
              <a:t> </a:t>
            </a:r>
            <a:r>
              <a:rPr lang="en-US" sz="1800" b="1" dirty="0" smtClean="0"/>
              <a:t>of research with the political economy of neoliberalism</a:t>
            </a:r>
          </a:p>
          <a:p>
            <a:pPr algn="l">
              <a:buClr>
                <a:srgbClr val="0000FF"/>
              </a:buClr>
            </a:pPr>
            <a:r>
              <a:rPr lang="en-US" sz="1800" b="1" dirty="0">
                <a:solidFill>
                  <a:srgbClr val="0000FF"/>
                </a:solidFill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</a:rPr>
              <a:t>                          =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800" b="1" dirty="0" err="1" smtClean="0"/>
              <a:t>Financialisation</a:t>
            </a:r>
            <a:r>
              <a:rPr lang="en-US" sz="1800" b="1" dirty="0" smtClean="0"/>
              <a:t> / </a:t>
            </a:r>
            <a:r>
              <a:rPr lang="en-US" sz="1800" b="1" dirty="0" err="1" smtClean="0"/>
              <a:t>marketisation</a:t>
            </a:r>
            <a:r>
              <a:rPr lang="en-US" sz="1800" b="1" dirty="0" smtClean="0"/>
              <a:t> / recalculation of research value(s)       </a:t>
            </a:r>
          </a:p>
          <a:p>
            <a:pPr algn="l">
              <a:buClr>
                <a:srgbClr val="0000FF"/>
              </a:buClr>
            </a:pPr>
            <a:r>
              <a:rPr lang="en-US" sz="1800" b="1" dirty="0">
                <a:solidFill>
                  <a:srgbClr val="0000FF"/>
                </a:solidFill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</a:rPr>
              <a:t>                           +</a:t>
            </a:r>
            <a:endParaRPr lang="en-GB" sz="1800" b="1" dirty="0" smtClean="0">
              <a:solidFill>
                <a:srgbClr val="0000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 smtClean="0"/>
              <a:t>Ongoing misrecognition of women as research leaders</a:t>
            </a:r>
            <a:br>
              <a:rPr lang="en-GB" sz="1800" b="1" dirty="0" smtClean="0"/>
            </a:br>
            <a:r>
              <a:rPr lang="en-GB" sz="1800" b="1" dirty="0" smtClean="0"/>
              <a:t>                         </a:t>
            </a:r>
            <a:r>
              <a:rPr lang="en-GB" sz="1800" b="1" dirty="0" smtClean="0">
                <a:solidFill>
                  <a:srgbClr val="0000FF"/>
                </a:solidFill>
              </a:rPr>
              <a:t>=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/>
              <a:t>G</a:t>
            </a:r>
            <a:r>
              <a:rPr lang="en-GB" sz="1800" b="1" dirty="0" smtClean="0"/>
              <a:t>endered and exclusionary research economy</a:t>
            </a:r>
          </a:p>
          <a:p>
            <a:pPr algn="l">
              <a:buClr>
                <a:srgbClr val="0000FF"/>
              </a:buClr>
            </a:pPr>
            <a:endParaRPr lang="en-GB" sz="1800" b="1" dirty="0" smtClean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 smtClean="0"/>
              <a:t>Epistemic Injustice?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1170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-111126" y="337213"/>
            <a:ext cx="9255125" cy="80630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Entangling </a:t>
            </a:r>
            <a:r>
              <a:rPr lang="en-US" sz="2800" b="1" dirty="0">
                <a:solidFill>
                  <a:srgbClr val="0000FF"/>
                </a:solidFill>
              </a:rPr>
              <a:t>Research and </a:t>
            </a:r>
            <a:r>
              <a:rPr lang="en-US" sz="2800" b="1" dirty="0" smtClean="0">
                <a:solidFill>
                  <a:srgbClr val="0000FF"/>
                </a:solidFill>
              </a:rPr>
              <a:t>Neoliberalism: Cognitive Capitalism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6" name="Content Placeholder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5" r="20235"/>
          <a:stretch>
            <a:fillRect/>
          </a:stretch>
        </p:blipFill>
        <p:spPr bwMode="auto">
          <a:xfrm>
            <a:off x="4650249" y="1395302"/>
            <a:ext cx="4364081" cy="546269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174625" y="-349250"/>
            <a:ext cx="4714875" cy="66992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1800" b="1" dirty="0" smtClean="0">
              <a:latin typeface="+mj-lt"/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1800" b="1" dirty="0">
              <a:latin typeface="+mj-lt"/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1800" b="1" dirty="0" smtClean="0">
              <a:latin typeface="+mj-lt"/>
            </a:endParaRPr>
          </a:p>
          <a:p>
            <a:pPr algn="l">
              <a:buClr>
                <a:srgbClr val="0000FF"/>
              </a:buClr>
            </a:pPr>
            <a:endParaRPr lang="en-US" sz="1400" b="1" dirty="0" smtClean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800" b="1" dirty="0" smtClean="0">
                <a:solidFill>
                  <a:srgbClr val="0000FF"/>
                </a:solidFill>
              </a:rPr>
              <a:t>Material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 smtClean="0"/>
              <a:t>Funding: linked to policy narratives/ research concentration agenda.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 smtClean="0"/>
              <a:t>Audit: Academic identities constructed/ calculated via metrics/ quantification.</a:t>
            </a:r>
            <a:endParaRPr lang="en-US" sz="1400" b="1" dirty="0"/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 smtClean="0"/>
              <a:t>Employment Regimes: Performance pay/ 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 smtClean="0"/>
              <a:t>tenure/ promotion =  epistemic hierarchies.</a:t>
            </a:r>
            <a:endParaRPr lang="en-US" sz="1400" b="1" dirty="0" smtClean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800" b="1" dirty="0" smtClean="0">
                <a:solidFill>
                  <a:srgbClr val="0000FF"/>
                </a:solidFill>
              </a:rPr>
              <a:t>Discursive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 smtClean="0"/>
              <a:t>Truth-telling – peer review/ impact/ appraisal/ search agencies/ esteem/ reputation.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400" b="1" dirty="0"/>
              <a:t>Closing of the political </a:t>
            </a:r>
            <a:r>
              <a:rPr lang="en-GB" sz="1400" b="1" dirty="0" smtClean="0"/>
              <a:t>universe/ TINA Effect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400" b="1" dirty="0" smtClean="0"/>
              <a:t>P</a:t>
            </a:r>
            <a:r>
              <a:rPr lang="de-DE" sz="1400" b="1" dirty="0" err="1" smtClean="0"/>
              <a:t>erformative</a:t>
            </a:r>
            <a:r>
              <a:rPr lang="de-DE" sz="1400" b="1" dirty="0" smtClean="0"/>
              <a:t> </a:t>
            </a:r>
            <a:r>
              <a:rPr lang="de-DE" sz="1400" b="1" dirty="0"/>
              <a:t>R</a:t>
            </a:r>
            <a:r>
              <a:rPr lang="de-DE" sz="1400" b="1" dirty="0" smtClean="0"/>
              <a:t>epetition</a:t>
            </a:r>
            <a:r>
              <a:rPr lang="en-GB" sz="1400" b="1" dirty="0" smtClean="0"/>
              <a:t>. </a:t>
            </a:r>
          </a:p>
          <a:p>
            <a:pPr algn="l">
              <a:buClr>
                <a:srgbClr val="0000FF"/>
              </a:buClr>
            </a:pPr>
            <a:r>
              <a:rPr lang="en-GB" sz="1800" b="1" dirty="0" smtClean="0">
                <a:solidFill>
                  <a:srgbClr val="0000FF"/>
                </a:solidFill>
              </a:rPr>
              <a:t>Affective 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400" b="1" dirty="0" smtClean="0"/>
              <a:t>Guilt / pride / shame / fear/ desire.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400" b="1" dirty="0" smtClean="0"/>
              <a:t>Success / failure narratives.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/>
              <a:t>Competition erodes solidarity</a:t>
            </a:r>
            <a:r>
              <a:rPr lang="en-US" sz="1400" b="1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472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68135" y="1380311"/>
            <a:ext cx="4317132" cy="4940099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800" b="1" dirty="0"/>
              <a:t>The optic or apparatus </a:t>
            </a:r>
            <a:r>
              <a:rPr lang="en-US" sz="1800" b="1" dirty="0" smtClean="0"/>
              <a:t>for observation </a:t>
            </a:r>
            <a:r>
              <a:rPr lang="en-US" sz="1800" b="1" dirty="0"/>
              <a:t>can determine what is </a:t>
            </a:r>
            <a:r>
              <a:rPr lang="en-US" sz="1800" b="1" dirty="0" smtClean="0"/>
              <a:t>seen </a:t>
            </a:r>
            <a:endParaRPr lang="en-US" sz="1800" b="1" dirty="0" smtClean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800" b="1" dirty="0" smtClean="0">
                <a:solidFill>
                  <a:srgbClr val="0000FF"/>
                </a:solidFill>
              </a:rPr>
              <a:t>Barad </a:t>
            </a:r>
            <a:r>
              <a:rPr lang="en-US" sz="1800" b="1" dirty="0">
                <a:solidFill>
                  <a:srgbClr val="0000FF"/>
                </a:solidFill>
              </a:rPr>
              <a:t>(2007) </a:t>
            </a:r>
            <a:r>
              <a:rPr lang="en-US" sz="1800" b="1" dirty="0" smtClean="0">
                <a:solidFill>
                  <a:srgbClr val="0000FF"/>
                </a:solidFill>
              </a:rPr>
              <a:t>asks: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800" b="1" dirty="0"/>
              <a:t>W</a:t>
            </a:r>
            <a:r>
              <a:rPr lang="en-US" sz="1800" b="1" dirty="0" smtClean="0"/>
              <a:t>hat </a:t>
            </a:r>
            <a:r>
              <a:rPr lang="en-US" sz="1800" b="1" dirty="0"/>
              <a:t>is </a:t>
            </a:r>
            <a:r>
              <a:rPr lang="en-US" sz="1800" b="1" dirty="0" smtClean="0"/>
              <a:t>it that </a:t>
            </a:r>
            <a:r>
              <a:rPr lang="en-US" sz="1800" b="1" dirty="0"/>
              <a:t>people don’t </a:t>
            </a:r>
            <a:r>
              <a:rPr lang="en-US" sz="1800" b="1" dirty="0" smtClean="0"/>
              <a:t>see?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800" b="1" dirty="0" smtClean="0"/>
              <a:t>Why </a:t>
            </a:r>
            <a:r>
              <a:rPr lang="en-US" sz="1800" b="1" dirty="0"/>
              <a:t>don’t they see </a:t>
            </a:r>
            <a:r>
              <a:rPr lang="en-US" sz="1800" b="1" dirty="0" smtClean="0"/>
              <a:t>it?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800" b="1" dirty="0"/>
              <a:t>W</a:t>
            </a:r>
            <a:r>
              <a:rPr lang="en-US" sz="1800" b="1" dirty="0" smtClean="0"/>
              <a:t>hat </a:t>
            </a:r>
            <a:r>
              <a:rPr lang="en-US" sz="1800" b="1" dirty="0"/>
              <a:t>do current </a:t>
            </a:r>
            <a:endParaRPr lang="en-US" sz="1800" b="1" dirty="0" smtClean="0"/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800" b="1" dirty="0" smtClean="0"/>
              <a:t>Optics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800" b="1" dirty="0" smtClean="0"/>
              <a:t>Practices 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800" b="1" dirty="0" smtClean="0"/>
              <a:t>Specifications 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800" b="1" dirty="0"/>
              <a:t>R</a:t>
            </a:r>
            <a:r>
              <a:rPr lang="en-US" sz="1800" b="1" dirty="0" smtClean="0"/>
              <a:t>eveal </a:t>
            </a:r>
            <a:r>
              <a:rPr lang="en-US" sz="1800" b="1" dirty="0"/>
              <a:t>and obscure</a:t>
            </a:r>
            <a:r>
              <a:rPr lang="en-US" sz="1800" b="1" dirty="0" smtClean="0"/>
              <a:t>?</a:t>
            </a:r>
            <a:endParaRPr lang="en-US" sz="18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800" b="1" dirty="0" smtClean="0"/>
              <a:t>How </a:t>
            </a:r>
            <a:r>
              <a:rPr lang="en-US" sz="1800" b="1" dirty="0"/>
              <a:t>does neoliberal apparatus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‘</a:t>
            </a:r>
            <a:r>
              <a:rPr lang="en-US" sz="1800" b="1" dirty="0"/>
              <a:t>intra-act’ with women’s </a:t>
            </a:r>
            <a:r>
              <a:rPr lang="en-US" sz="1800" b="1" dirty="0" smtClean="0"/>
              <a:t>intellectual capital</a:t>
            </a:r>
            <a:r>
              <a:rPr lang="en-US" sz="1800" b="1" dirty="0"/>
              <a:t>?  </a:t>
            </a:r>
            <a:r>
              <a:rPr lang="en-GB" sz="1800" b="1" dirty="0"/>
              <a:t> </a:t>
            </a:r>
          </a:p>
          <a:p>
            <a:pPr algn="l"/>
            <a:r>
              <a:rPr lang="en-GB" sz="1800" b="1" dirty="0" smtClean="0">
                <a:latin typeface="+mj-lt"/>
              </a:rPr>
              <a:t> </a:t>
            </a:r>
            <a:endParaRPr lang="en-GB" sz="18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00FF"/>
                </a:solidFill>
              </a:rPr>
              <a:t>Karen Barad  </a:t>
            </a:r>
            <a:endParaRPr lang="en-US" sz="4400" b="1" dirty="0">
              <a:solidFill>
                <a:srgbClr val="0000FF"/>
              </a:solidFill>
            </a:endParaRPr>
          </a:p>
        </p:txBody>
      </p:sp>
      <p:pic>
        <p:nvPicPr>
          <p:cNvPr id="3" name="Picture Placeholder 2" descr="Goth 2016 Barad IMG_7269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1" b="58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101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781073" y="1855330"/>
            <a:ext cx="4280481" cy="3825942"/>
          </a:xfrm>
        </p:spPr>
        <p:txBody>
          <a:bodyPr>
            <a:noAutofit/>
          </a:bodyPr>
          <a:lstStyle/>
          <a:p>
            <a:pPr algn="l">
              <a:buClr>
                <a:srgbClr val="FF66FF"/>
              </a:buClr>
              <a:defRPr/>
            </a:pPr>
            <a:r>
              <a:rPr lang="en-GB" sz="2000" b="1" dirty="0">
                <a:solidFill>
                  <a:srgbClr val="0000FF"/>
                </a:solidFill>
                <a:latin typeface="+mj-lt"/>
              </a:rPr>
              <a:t>Women less likely to be: 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  <a:latin typeface="+mj-lt"/>
              </a:rPr>
              <a:t>Journal editors/cited in </a:t>
            </a:r>
            <a:r>
              <a:rPr lang="en-GB" sz="1600" b="1" dirty="0" smtClean="0">
                <a:solidFill>
                  <a:srgbClr val="FFFFFF"/>
                </a:solidFill>
                <a:latin typeface="+mj-lt"/>
              </a:rPr>
              <a:t>top-rated</a:t>
            </a:r>
            <a:br>
              <a:rPr lang="en-GB" sz="1600" b="1" dirty="0" smtClean="0">
                <a:solidFill>
                  <a:srgbClr val="FFFFFF"/>
                </a:solidFill>
                <a:latin typeface="+mj-lt"/>
              </a:rPr>
            </a:br>
            <a:r>
              <a:rPr lang="en-GB" sz="1600" b="1" dirty="0" smtClean="0">
                <a:solidFill>
                  <a:srgbClr val="FFFFFF"/>
                </a:solidFill>
                <a:latin typeface="+mj-lt"/>
              </a:rPr>
              <a:t>    journals 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Tight 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2008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)</a:t>
            </a:r>
            <a:endParaRPr lang="en-GB" sz="1400" b="1" dirty="0">
              <a:solidFill>
                <a:srgbClr val="0000FF"/>
              </a:solidFill>
              <a:latin typeface="+mj-lt"/>
            </a:endParaRP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  <a:latin typeface="+mj-lt"/>
              </a:rPr>
              <a:t>Principal investigators 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EC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2011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)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  <a:latin typeface="+mj-lt"/>
              </a:rPr>
              <a:t>On research boards</a:t>
            </a:r>
            <a:endParaRPr lang="en-GB" sz="1600" b="1" dirty="0">
              <a:solidFill>
                <a:srgbClr val="00FFFF"/>
              </a:solidFill>
              <a:latin typeface="+mj-lt"/>
            </a:endParaRP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  <a:latin typeface="+mj-lt"/>
              </a:rPr>
              <a:t>Awarded large grants 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Husu 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2014)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  <a:latin typeface="+mj-lt"/>
              </a:rPr>
              <a:t>Awarded research </a:t>
            </a:r>
            <a:r>
              <a:rPr lang="en-GB" sz="1600" b="1" dirty="0" smtClean="0">
                <a:solidFill>
                  <a:srgbClr val="FFFFFF"/>
                </a:solidFill>
                <a:latin typeface="+mj-lt"/>
              </a:rPr>
              <a:t>prizes</a:t>
            </a:r>
            <a:r>
              <a:rPr lang="en-GB" sz="1600" b="1" dirty="0">
                <a:solidFill>
                  <a:srgbClr val="00FFFF"/>
                </a:solidFill>
                <a:latin typeface="+mj-lt"/>
              </a:rPr>
              <a:t/>
            </a:r>
            <a:br>
              <a:rPr lang="en-GB" sz="1600" b="1" dirty="0">
                <a:solidFill>
                  <a:srgbClr val="00FFFF"/>
                </a:solidFill>
                <a:latin typeface="+mj-lt"/>
              </a:rPr>
            </a:br>
            <a:r>
              <a:rPr lang="en-GB" sz="1600" b="1" dirty="0" smtClean="0">
                <a:solidFill>
                  <a:srgbClr val="00FFFF"/>
                </a:solidFill>
                <a:latin typeface="+mj-lt"/>
              </a:rPr>
              <a:t>   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1400" b="1" dirty="0" err="1" smtClean="0">
                <a:solidFill>
                  <a:srgbClr val="0000FF"/>
                </a:solidFill>
                <a:latin typeface="+mj-lt"/>
              </a:rPr>
              <a:t>Nikiforova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2011)</a:t>
            </a:r>
          </a:p>
          <a:p>
            <a:pPr algn="l">
              <a:buClr>
                <a:srgbClr val="3366FF"/>
              </a:buClr>
              <a:buFont typeface="Wingdings" charset="2"/>
              <a:buChar char="ü"/>
              <a:defRPr/>
            </a:pPr>
            <a:r>
              <a:rPr lang="en-GB" sz="1600" b="1" dirty="0">
                <a:latin typeface="+mj-lt"/>
              </a:rPr>
              <a:t>Conference keynote </a:t>
            </a:r>
            <a:r>
              <a:rPr lang="en-GB" sz="1600" b="1" dirty="0" smtClean="0">
                <a:latin typeface="+mj-lt"/>
              </a:rPr>
              <a:t>speakers</a:t>
            </a:r>
            <a:br>
              <a:rPr lang="en-GB" sz="1600" b="1" dirty="0" smtClean="0">
                <a:latin typeface="+mj-lt"/>
              </a:rPr>
            </a:br>
            <a:r>
              <a:rPr lang="en-GB" sz="1600" b="1" dirty="0" smtClean="0">
                <a:latin typeface="+mj-lt"/>
              </a:rPr>
              <a:t>   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(</a:t>
            </a:r>
            <a:r>
              <a:rPr lang="en-US" sz="1400" b="1" dirty="0">
                <a:solidFill>
                  <a:srgbClr val="0000FF"/>
                </a:solidFill>
                <a:latin typeface="+mj-lt"/>
              </a:rPr>
              <a:t>Schroeder et al</a:t>
            </a:r>
            <a:r>
              <a:rPr lang="en-US" sz="1400" b="1" dirty="0" smtClean="0">
                <a:solidFill>
                  <a:srgbClr val="0000FF"/>
                </a:solidFill>
                <a:latin typeface="+mj-lt"/>
              </a:rPr>
              <a:t>. 2013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)</a:t>
            </a:r>
            <a:endParaRPr lang="en-GB" sz="1400" b="1" dirty="0">
              <a:solidFill>
                <a:srgbClr val="0000FF"/>
              </a:solidFill>
              <a:latin typeface="+mj-lt"/>
            </a:endParaRPr>
          </a:p>
          <a:p>
            <a:pPr algn="l">
              <a:buClr>
                <a:srgbClr val="3366FF"/>
              </a:buClr>
              <a:defRPr/>
            </a:pPr>
            <a:endParaRPr lang="en-GB" sz="1600" b="1" dirty="0" smtClean="0">
              <a:solidFill>
                <a:srgbClr val="0000FF"/>
              </a:solidFill>
              <a:latin typeface="+mj-lt"/>
            </a:endParaRPr>
          </a:p>
          <a:p>
            <a:pPr algn="l">
              <a:buClr>
                <a:srgbClr val="3366FF"/>
              </a:buClr>
              <a:defRPr/>
            </a:pPr>
            <a:r>
              <a:rPr lang="en-GB" sz="2000" b="1" dirty="0" smtClean="0">
                <a:solidFill>
                  <a:srgbClr val="0000FF"/>
                </a:solidFill>
                <a:latin typeface="+mj-lt"/>
              </a:rPr>
              <a:t>Women </a:t>
            </a:r>
            <a:r>
              <a:rPr lang="en-GB" sz="2000" b="1" dirty="0">
                <a:solidFill>
                  <a:srgbClr val="0000FF"/>
                </a:solidFill>
                <a:latin typeface="+mj-lt"/>
              </a:rPr>
              <a:t>likely to be:</a:t>
            </a:r>
          </a:p>
          <a:p>
            <a:pPr algn="l">
              <a:buClr>
                <a:srgbClr val="3366FF"/>
              </a:buClr>
              <a:buFont typeface="Wingdings" charset="2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  <a:latin typeface="+mj-lt"/>
              </a:rPr>
              <a:t>Cast as unreliable </a:t>
            </a:r>
            <a:r>
              <a:rPr lang="en-GB" sz="1600" b="1" dirty="0">
                <a:latin typeface="+mj-lt"/>
              </a:rPr>
              <a:t>knowers </a:t>
            </a:r>
            <a:r>
              <a:rPr lang="en-GB" sz="1600" b="1" dirty="0">
                <a:solidFill>
                  <a:srgbClr val="E74CFF"/>
                </a:solidFill>
                <a:latin typeface="+mj-lt"/>
              </a:rPr>
              <a:t> </a:t>
            </a:r>
            <a:br>
              <a:rPr lang="en-GB" sz="1600" b="1" dirty="0">
                <a:solidFill>
                  <a:srgbClr val="E74CFF"/>
                </a:solidFill>
                <a:latin typeface="+mj-lt"/>
              </a:rPr>
            </a:br>
            <a:r>
              <a:rPr lang="en-GB" sz="1400" b="1" dirty="0" smtClean="0">
                <a:solidFill>
                  <a:srgbClr val="E74CFF"/>
                </a:solidFill>
                <a:latin typeface="+mj-lt"/>
              </a:rPr>
              <a:t>   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1400" b="1" dirty="0">
                <a:solidFill>
                  <a:srgbClr val="0000FF"/>
                </a:solidFill>
                <a:latin typeface="+mj-lt"/>
              </a:rPr>
              <a:t>Code </a:t>
            </a:r>
            <a:r>
              <a:rPr lang="en-GB" sz="1400" b="1" dirty="0" smtClean="0">
                <a:solidFill>
                  <a:srgbClr val="0000FF"/>
                </a:solidFill>
                <a:latin typeface="+mj-lt"/>
              </a:rPr>
              <a:t>1991)</a:t>
            </a:r>
            <a:endParaRPr lang="en-GB" sz="1400" b="1" dirty="0">
              <a:solidFill>
                <a:srgbClr val="E74CFF"/>
              </a:solidFill>
              <a:latin typeface="+mj-lt"/>
            </a:endParaRPr>
          </a:p>
          <a:p>
            <a:pPr algn="l"/>
            <a:endParaRPr lang="en-US" sz="16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Women’s Credibility Deficit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9" name="Content Placeholder 5" descr="BU005915.pn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46" r="-43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0100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GB" sz="11200" b="1" dirty="0" smtClean="0">
                <a:solidFill>
                  <a:srgbClr val="0000FF"/>
                </a:solidFill>
              </a:rPr>
              <a:t>Absent Talent: Women in Research and Academic Leadership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200" b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74CFF"/>
              </a:buClr>
            </a:pPr>
            <a:endParaRPr lang="en-GB" b="1" dirty="0">
              <a:solidFill>
                <a:srgbClr val="E74CFF"/>
              </a:solidFill>
            </a:endParaRPr>
          </a:p>
          <a:p>
            <a:pPr>
              <a:buClr>
                <a:srgbClr val="E74CFF"/>
              </a:buClr>
            </a:pPr>
            <a:endParaRPr lang="en-GB" dirty="0"/>
          </a:p>
        </p:txBody>
      </p:sp>
      <p:pic>
        <p:nvPicPr>
          <p:cNvPr id="9" name="Content Placeholder 5" descr="IMG_0035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1" r="1729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Text Placeholder 2"/>
          <p:cNvSpPr txBox="1">
            <a:spLocks/>
          </p:cNvSpPr>
          <p:nvPr/>
        </p:nvSpPr>
        <p:spPr>
          <a:xfrm>
            <a:off x="220138" y="1655141"/>
            <a:ext cx="4163235" cy="389000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 smtClean="0">
                <a:latin typeface="+mj-lt"/>
              </a:rPr>
              <a:t>British Council Seminars: </a:t>
            </a:r>
            <a:br>
              <a:rPr lang="en-US" sz="2000" b="1" dirty="0" smtClean="0">
                <a:latin typeface="+mj-lt"/>
              </a:rPr>
            </a:br>
            <a:r>
              <a:rPr lang="en-US" sz="2000" b="1" dirty="0" smtClean="0">
                <a:latin typeface="+mj-lt"/>
              </a:rPr>
              <a:t>Hong Kong / Tokyo / Dubai</a:t>
            </a:r>
            <a:br>
              <a:rPr lang="en-US" sz="2000" b="1" dirty="0" smtClean="0">
                <a:latin typeface="+mj-lt"/>
              </a:rPr>
            </a:br>
            <a:endParaRPr lang="en-US" sz="2000" b="1" dirty="0" smtClean="0">
              <a:latin typeface="+mj-lt"/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 smtClean="0">
                <a:latin typeface="+mj-lt"/>
              </a:rPr>
              <a:t>Total of 72 participants from South and East Asia, the Middle East, North Africa, Australasia and Europe</a:t>
            </a:r>
            <a:br>
              <a:rPr lang="en-US" sz="2000" b="1" dirty="0" smtClean="0">
                <a:latin typeface="+mj-lt"/>
              </a:rPr>
            </a:br>
            <a:endParaRPr lang="en-GB" sz="2000" b="1" dirty="0" smtClean="0">
              <a:latin typeface="+mj-lt"/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2000" b="1" dirty="0" smtClean="0">
                <a:latin typeface="+mj-lt"/>
              </a:rPr>
              <a:t>20 surveys, 3 discussion groups, 3 panels and 13 presentations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984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77367" y="337213"/>
            <a:ext cx="8598390" cy="806302"/>
          </a:xfrm>
        </p:spPr>
        <p:txBody>
          <a:bodyPr>
            <a:normAutofit fontScale="25000" lnSpcReduction="20000"/>
          </a:bodyPr>
          <a:lstStyle/>
          <a:p>
            <a:endParaRPr lang="en-GB" b="1" dirty="0" smtClean="0">
              <a:solidFill>
                <a:srgbClr val="0000FF"/>
              </a:solidFill>
            </a:endParaRPr>
          </a:p>
          <a:p>
            <a:r>
              <a:rPr lang="en-GB" sz="17600" b="1" dirty="0">
                <a:solidFill>
                  <a:srgbClr val="0000FF"/>
                </a:solidFill>
              </a:rPr>
              <a:t>Women N</a:t>
            </a:r>
            <a:r>
              <a:rPr lang="en-GB" sz="17600" b="1" dirty="0" smtClean="0">
                <a:solidFill>
                  <a:srgbClr val="0000FF"/>
                </a:solidFill>
              </a:rPr>
              <a:t>arrating</a:t>
            </a:r>
            <a:r>
              <a:rPr lang="en-GB" sz="14400" b="1" dirty="0"/>
              <a:t/>
            </a:r>
            <a:br>
              <a:rPr lang="en-GB" sz="14400" b="1" dirty="0"/>
            </a:br>
            <a:endParaRPr lang="en-US" sz="14400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5018" r="2501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277367" y="1640151"/>
            <a:ext cx="4163235" cy="3890005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 err="1" smtClean="0"/>
              <a:t>Precarity</a:t>
            </a:r>
            <a:endParaRPr lang="en-US" sz="2000" b="1" dirty="0" smtClean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 err="1" smtClean="0"/>
              <a:t>Unbelonging</a:t>
            </a:r>
            <a:endParaRPr lang="en-US" sz="2000" b="1" dirty="0" smtClean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 smtClean="0"/>
              <a:t>Exclusion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 smtClean="0"/>
              <a:t>Lack of authority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 smtClean="0"/>
              <a:t>Affective economy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 smtClean="0"/>
              <a:t>Gendered career pathways</a:t>
            </a:r>
            <a:endParaRPr lang="en-GB" sz="2000" b="1" dirty="0" smtClean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2000" b="1" dirty="0" smtClean="0"/>
              <a:t>Gendered networks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2000" b="1" dirty="0" smtClean="0"/>
              <a:t>Lack of sponsorship / investment/ transparency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2000" b="1" dirty="0"/>
              <a:t>G</a:t>
            </a:r>
            <a:r>
              <a:rPr lang="de-DE" sz="2000" b="1" dirty="0" err="1" smtClean="0"/>
              <a:t>ood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academic</a:t>
            </a:r>
            <a:r>
              <a:rPr lang="de-DE" sz="2000" b="1" dirty="0" smtClean="0"/>
              <a:t> = </a:t>
            </a:r>
            <a:r>
              <a:rPr lang="de-DE" sz="2000" b="1" dirty="0" err="1"/>
              <a:t>the</a:t>
            </a:r>
            <a:r>
              <a:rPr lang="de-DE" sz="2000" b="1" dirty="0"/>
              <a:t> </a:t>
            </a:r>
            <a:r>
              <a:rPr lang="de-DE" sz="2000" b="1" dirty="0" err="1"/>
              <a:t>effective</a:t>
            </a:r>
            <a:r>
              <a:rPr lang="de-DE" sz="2000" b="1" dirty="0"/>
              <a:t> </a:t>
            </a:r>
            <a:r>
              <a:rPr lang="de-DE" sz="2000" b="1" dirty="0" err="1"/>
              <a:t>market</a:t>
            </a:r>
            <a:r>
              <a:rPr lang="de-DE" sz="2000" b="1" dirty="0"/>
              <a:t> </a:t>
            </a:r>
            <a:r>
              <a:rPr lang="de-DE" sz="2000" b="1" dirty="0" err="1" smtClean="0"/>
              <a:t>competitor</a:t>
            </a:r>
            <a:r>
              <a:rPr lang="de-DE" sz="2000" b="1" dirty="0" smtClean="0"/>
              <a:t>/</a:t>
            </a:r>
            <a:r>
              <a:rPr lang="de-DE" sz="2000" b="1" dirty="0" err="1" smtClean="0"/>
              <a:t>actor</a:t>
            </a:r>
            <a:endParaRPr lang="en-GB" sz="2000" b="1" dirty="0" smtClean="0"/>
          </a:p>
          <a:p>
            <a:pPr algn="l">
              <a:buClr>
                <a:srgbClr val="0000FF"/>
              </a:buClr>
            </a:pPr>
            <a:r>
              <a:rPr lang="en-GB" sz="1600" b="1" dirty="0" smtClean="0">
                <a:solidFill>
                  <a:srgbClr val="0000FF"/>
                </a:solidFill>
              </a:rPr>
              <a:t>(Morley 2015).</a:t>
            </a:r>
            <a:endParaRPr lang="en-US" sz="1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00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4621153" y="1426892"/>
            <a:ext cx="4022102" cy="3624793"/>
          </a:xfrm>
        </p:spPr>
        <p:txBody>
          <a:bodyPr>
            <a:normAutofit fontScale="55000" lnSpcReduction="20000"/>
          </a:bodyPr>
          <a:lstStyle/>
          <a:p>
            <a:r>
              <a:rPr lang="en-US" sz="2900" b="1" dirty="0">
                <a:solidFill>
                  <a:srgbClr val="0000FF"/>
                </a:solidFill>
                <a:latin typeface="+mj-lt"/>
              </a:rPr>
              <a:t>Domestic </a:t>
            </a:r>
            <a:r>
              <a:rPr lang="en-US" sz="2900" b="1" dirty="0" err="1" smtClean="0">
                <a:solidFill>
                  <a:srgbClr val="0000FF"/>
                </a:solidFill>
                <a:latin typeface="+mj-lt"/>
              </a:rPr>
              <a:t>Labour</a:t>
            </a:r>
            <a:endParaRPr lang="en-US" sz="2900" b="1" dirty="0">
              <a:latin typeface="+mj-lt"/>
            </a:endParaRPr>
          </a:p>
          <a:p>
            <a:r>
              <a:rPr lang="en-GB" sz="2500" b="1" i="1" dirty="0">
                <a:latin typeface="+mj-lt"/>
              </a:rPr>
              <a:t>Women are found in low professional titles, low-level management and administrative positions, most of them are responsible for student affairs </a:t>
            </a:r>
            <a:r>
              <a:rPr lang="en-GB" sz="3200" b="1" i="1" dirty="0" smtClean="0">
                <a:latin typeface="+mj-lt"/>
              </a:rPr>
              <a:t/>
            </a:r>
            <a:br>
              <a:rPr lang="en-GB" sz="3200" b="1" i="1" dirty="0" smtClean="0">
                <a:latin typeface="+mj-lt"/>
              </a:rPr>
            </a:br>
            <a:r>
              <a:rPr lang="en-GB" sz="2200" b="1" dirty="0" smtClean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2200" b="1" dirty="0">
                <a:solidFill>
                  <a:srgbClr val="0000FF"/>
                </a:solidFill>
                <a:latin typeface="+mj-lt"/>
              </a:rPr>
              <a:t>Chinese woman academic</a:t>
            </a:r>
            <a:r>
              <a:rPr lang="en-GB" sz="2200" b="1" dirty="0" smtClean="0">
                <a:solidFill>
                  <a:srgbClr val="0000FF"/>
                </a:solidFill>
                <a:latin typeface="+mj-lt"/>
              </a:rPr>
              <a:t>)</a:t>
            </a:r>
            <a:endParaRPr lang="en-GB" sz="2200" b="1" dirty="0">
              <a:solidFill>
                <a:srgbClr val="0000FF"/>
              </a:solidFill>
              <a:latin typeface="+mj-lt"/>
            </a:endParaRPr>
          </a:p>
          <a:p>
            <a:endParaRPr lang="en-GB" sz="1500" b="1" dirty="0">
              <a:solidFill>
                <a:srgbClr val="0000FF"/>
              </a:solidFill>
              <a:latin typeface="+mj-lt"/>
            </a:endParaRPr>
          </a:p>
          <a:p>
            <a:r>
              <a:rPr lang="en-GB" sz="2900" b="1" dirty="0">
                <a:solidFill>
                  <a:srgbClr val="0000FF"/>
                </a:solidFill>
                <a:latin typeface="+mj-lt"/>
              </a:rPr>
              <a:t>Gendered Networks and Lack Sponsorship from </a:t>
            </a:r>
            <a:r>
              <a:rPr lang="en-GB" sz="2900" b="1" dirty="0" smtClean="0">
                <a:solidFill>
                  <a:srgbClr val="0000FF"/>
                </a:solidFill>
                <a:latin typeface="+mj-lt"/>
              </a:rPr>
              <a:t>Neo</a:t>
            </a:r>
            <a:r>
              <a:rPr lang="en-GB" sz="2900" b="1" dirty="0">
                <a:solidFill>
                  <a:srgbClr val="0000FF"/>
                </a:solidFill>
                <a:latin typeface="+mj-lt"/>
              </a:rPr>
              <a:t>l</a:t>
            </a:r>
            <a:r>
              <a:rPr lang="en-GB" sz="2900" b="1" dirty="0" smtClean="0">
                <a:solidFill>
                  <a:srgbClr val="0000FF"/>
                </a:solidFill>
                <a:latin typeface="+mj-lt"/>
              </a:rPr>
              <a:t>iberal Winners</a:t>
            </a:r>
            <a:endParaRPr lang="en-GB" sz="2900" b="1" dirty="0">
              <a:solidFill>
                <a:srgbClr val="E74CFF"/>
              </a:solidFill>
              <a:latin typeface="+mj-lt"/>
            </a:endParaRPr>
          </a:p>
          <a:p>
            <a:r>
              <a:rPr lang="en-GB" sz="2500" b="1" i="1" dirty="0">
                <a:latin typeface="+mj-lt"/>
              </a:rPr>
              <a:t>It also requires the capacity to play politics, be aligned with the right people, get publications in the right journals and win research grants </a:t>
            </a:r>
            <a:r>
              <a:rPr lang="en-GB" sz="2500" b="1" i="1" dirty="0" smtClean="0">
                <a:latin typeface="+mj-lt"/>
              </a:rPr>
              <a:t/>
            </a:r>
            <a:br>
              <a:rPr lang="en-GB" sz="2500" b="1" i="1" dirty="0" smtClean="0">
                <a:latin typeface="+mj-lt"/>
              </a:rPr>
            </a:br>
            <a:r>
              <a:rPr lang="en-GB" sz="2200" b="1" dirty="0" smtClean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2200" b="1" dirty="0">
                <a:solidFill>
                  <a:srgbClr val="0000FF"/>
                </a:solidFill>
                <a:latin typeface="+mj-lt"/>
              </a:rPr>
              <a:t>Australian woman academic</a:t>
            </a:r>
            <a:r>
              <a:rPr lang="en-GB" sz="2200" b="1" dirty="0" smtClean="0">
                <a:solidFill>
                  <a:srgbClr val="0000FF"/>
                </a:solidFill>
                <a:latin typeface="+mj-lt"/>
              </a:rPr>
              <a:t>)</a:t>
            </a:r>
            <a:endParaRPr lang="en-GB" sz="2200" b="1" dirty="0">
              <a:solidFill>
                <a:srgbClr val="0000FF"/>
              </a:solidFill>
              <a:latin typeface="+mj-lt"/>
            </a:endParaRPr>
          </a:p>
          <a:p>
            <a:endParaRPr lang="en-GB" dirty="0">
              <a:solidFill>
                <a:srgbClr val="E74CFF"/>
              </a:solidFill>
            </a:endParaRPr>
          </a:p>
          <a:p>
            <a:endParaRPr lang="en-GB" dirty="0">
              <a:solidFill>
                <a:srgbClr val="E74CFF"/>
              </a:solidFill>
            </a:endParaRPr>
          </a:p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b="1" dirty="0"/>
              <a:t>Do Women Matter </a:t>
            </a:r>
            <a:endParaRPr lang="en-GB" b="1" dirty="0" smtClean="0"/>
          </a:p>
          <a:p>
            <a:r>
              <a:rPr lang="en-GB" b="1" dirty="0" smtClean="0"/>
              <a:t>in </a:t>
            </a:r>
            <a:r>
              <a:rPr lang="en-GB" b="1" dirty="0"/>
              <a:t>the Research Economy? </a:t>
            </a:r>
            <a:endParaRPr lang="en-US" dirty="0"/>
          </a:p>
        </p:txBody>
      </p:sp>
      <p:sp>
        <p:nvSpPr>
          <p:cNvPr id="9" name="Text Placeholder 8"/>
          <p:cNvSpPr txBox="1">
            <a:spLocks noGrp="1"/>
          </p:cNvSpPr>
          <p:nvPr>
            <p:ph type="body" sz="quarter" idx="16"/>
          </p:nvPr>
        </p:nvSpPr>
        <p:spPr>
          <a:xfrm>
            <a:off x="328228" y="1384086"/>
            <a:ext cx="4194617" cy="4633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00FF"/>
                </a:solidFill>
                <a:latin typeface="+mj-lt"/>
              </a:rPr>
              <a:t>Research Authority Does not Stick to Women </a:t>
            </a:r>
            <a:endParaRPr lang="en-GB" sz="1600" b="1" dirty="0">
              <a:solidFill>
                <a:srgbClr val="E74CFF"/>
              </a:solidFill>
              <a:latin typeface="+mj-lt"/>
            </a:endParaRPr>
          </a:p>
          <a:p>
            <a:r>
              <a:rPr lang="en-GB" sz="1400" b="1" i="1" dirty="0">
                <a:latin typeface="+mj-lt"/>
              </a:rPr>
              <a:t>It is the </a:t>
            </a:r>
            <a:r>
              <a:rPr lang="en-GB" sz="1400" b="1" i="1" dirty="0" err="1">
                <a:latin typeface="+mj-lt"/>
              </a:rPr>
              <a:t>mindset</a:t>
            </a:r>
            <a:r>
              <a:rPr lang="en-GB" sz="1400" b="1" i="1" dirty="0">
                <a:latin typeface="+mj-lt"/>
              </a:rPr>
              <a:t> of the organisation that senior positions should only be held by male colleagues and the perception that conducting research is a ‘masculine’ job which can be carried out better by male researchers </a:t>
            </a:r>
            <a:r>
              <a:rPr lang="en-GB" sz="1600" b="1" i="1" dirty="0" smtClean="0">
                <a:latin typeface="+mj-lt"/>
              </a:rPr>
              <a:t/>
            </a:r>
            <a:br>
              <a:rPr lang="en-GB" sz="1600" b="1" i="1" dirty="0" smtClean="0">
                <a:latin typeface="+mj-lt"/>
              </a:rPr>
            </a:br>
            <a:r>
              <a:rPr lang="en-GB" sz="1200" b="1" dirty="0" smtClean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1200" b="1" dirty="0">
                <a:solidFill>
                  <a:srgbClr val="0000FF"/>
                </a:solidFill>
                <a:latin typeface="+mj-lt"/>
              </a:rPr>
              <a:t>Malaysian woman academic</a:t>
            </a:r>
            <a:r>
              <a:rPr lang="en-GB" sz="1200" b="1" dirty="0" smtClean="0">
                <a:solidFill>
                  <a:srgbClr val="0000FF"/>
                </a:solidFill>
                <a:latin typeface="+mj-lt"/>
              </a:rPr>
              <a:t>) </a:t>
            </a:r>
            <a:r>
              <a:rPr lang="en-GB" sz="1200" b="1" dirty="0">
                <a:solidFill>
                  <a:srgbClr val="0000FF"/>
                </a:solidFill>
                <a:latin typeface="+mj-lt"/>
              </a:rPr>
              <a:t/>
            </a:r>
            <a:br>
              <a:rPr lang="en-GB" sz="1200" b="1" dirty="0">
                <a:solidFill>
                  <a:srgbClr val="0000FF"/>
                </a:solidFill>
                <a:latin typeface="+mj-lt"/>
              </a:rPr>
            </a:br>
            <a:endParaRPr lang="en-GB" sz="800" b="1" dirty="0">
              <a:solidFill>
                <a:srgbClr val="0000FF"/>
              </a:solidFill>
              <a:latin typeface="+mj-lt"/>
            </a:endParaRPr>
          </a:p>
          <a:p>
            <a:r>
              <a:rPr lang="en-GB" sz="1600" b="1" dirty="0">
                <a:solidFill>
                  <a:srgbClr val="0000FF"/>
                </a:solidFill>
                <a:latin typeface="+mj-lt"/>
              </a:rPr>
              <a:t>Exclusionary </a:t>
            </a:r>
            <a:r>
              <a:rPr lang="en-GB" sz="1600" b="1" dirty="0" smtClean="0">
                <a:solidFill>
                  <a:srgbClr val="0000FF"/>
                </a:solidFill>
                <a:latin typeface="+mj-lt"/>
              </a:rPr>
              <a:t>Practices</a:t>
            </a:r>
            <a:endParaRPr lang="en-GB" sz="1600" b="1" dirty="0">
              <a:solidFill>
                <a:srgbClr val="E74CFF"/>
              </a:solidFill>
              <a:latin typeface="+mj-lt"/>
            </a:endParaRPr>
          </a:p>
          <a:p>
            <a:r>
              <a:rPr lang="en-GB" sz="1400" b="1" i="1" dirty="0">
                <a:latin typeface="+mj-lt"/>
              </a:rPr>
              <a:t>Quite often editing roles aren’t advertised, you are tapped on the shoulder ... there are many other things: the narrative, the discourse, that impede women </a:t>
            </a:r>
            <a:r>
              <a:rPr lang="en-GB" sz="1600" b="1" i="1" dirty="0" smtClean="0">
                <a:latin typeface="+mj-lt"/>
              </a:rPr>
              <a:t/>
            </a:r>
            <a:br>
              <a:rPr lang="en-GB" sz="1600" b="1" i="1" dirty="0" smtClean="0">
                <a:latin typeface="+mj-lt"/>
              </a:rPr>
            </a:br>
            <a:r>
              <a:rPr lang="en-GB" sz="1200" b="1" dirty="0" smtClean="0">
                <a:solidFill>
                  <a:srgbClr val="0000FF"/>
                </a:solidFill>
                <a:latin typeface="+mj-lt"/>
              </a:rPr>
              <a:t>(</a:t>
            </a:r>
            <a:r>
              <a:rPr lang="en-GB" sz="1200" b="1" dirty="0">
                <a:solidFill>
                  <a:srgbClr val="0000FF"/>
                </a:solidFill>
                <a:latin typeface="+mj-lt"/>
              </a:rPr>
              <a:t>British woman academic</a:t>
            </a:r>
            <a:r>
              <a:rPr lang="en-GB" sz="1200" b="1" dirty="0" smtClean="0">
                <a:solidFill>
                  <a:srgbClr val="0000FF"/>
                </a:solidFill>
                <a:latin typeface="+mj-lt"/>
              </a:rPr>
              <a:t>)</a:t>
            </a:r>
            <a:endParaRPr lang="en-GB" sz="1200" b="1" dirty="0">
              <a:solidFill>
                <a:srgbClr val="0000FF"/>
              </a:solidFill>
              <a:latin typeface="+mj-lt"/>
            </a:endParaRPr>
          </a:p>
          <a:p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73" y="4870605"/>
            <a:ext cx="3121152" cy="188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3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subTitle" idx="1"/>
          </p:nvPr>
        </p:nvSpPr>
        <p:spPr>
          <a:xfrm>
            <a:off x="154538" y="754401"/>
            <a:ext cx="4423941" cy="3847579"/>
          </a:xfrm>
          <a:prstGeom prst="rect">
            <a:avLst/>
          </a:prstGeom>
        </p:spPr>
        <p:txBody>
          <a:bodyPr/>
          <a:lstStyle/>
          <a:p>
            <a:r>
              <a:rPr lang="en-US" sz="2000" b="1" dirty="0">
                <a:solidFill>
                  <a:srgbClr val="0000FF"/>
                </a:solidFill>
              </a:rPr>
              <a:t>Neoliberalism is not</a:t>
            </a:r>
            <a:r>
              <a:rPr lang="en-US" sz="2000" b="1" dirty="0" smtClean="0">
                <a:solidFill>
                  <a:srgbClr val="0000FF"/>
                </a:solidFill>
              </a:rPr>
              <a:t>…</a:t>
            </a:r>
            <a:endParaRPr lang="en-US" sz="2000" b="1" dirty="0">
              <a:solidFill>
                <a:srgbClr val="0000FF"/>
              </a:solidFill>
            </a:endParaRP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 smtClean="0"/>
              <a:t>An </a:t>
            </a:r>
            <a:r>
              <a:rPr lang="en-US" sz="1600" b="1" dirty="0"/>
              <a:t>external, material entity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A seamless monolithic apparatus </a:t>
            </a:r>
            <a:endParaRPr lang="en-US" sz="1600" b="1" dirty="0" smtClean="0"/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 smtClean="0"/>
              <a:t>Easily </a:t>
            </a:r>
            <a:r>
              <a:rPr lang="en-US" sz="1600" b="1" dirty="0"/>
              <a:t>identified and resisted </a:t>
            </a:r>
            <a:endParaRPr lang="en-US" sz="1600" b="1" dirty="0" smtClean="0"/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 smtClean="0"/>
              <a:t>Non</a:t>
            </a:r>
            <a:r>
              <a:rPr lang="en-US" sz="1600" b="1" dirty="0"/>
              <a:t>-human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Essentially </a:t>
            </a:r>
            <a:r>
              <a:rPr lang="en-US" sz="1600" b="1" dirty="0" smtClean="0"/>
              <a:t>male </a:t>
            </a:r>
            <a:r>
              <a:rPr lang="en-US" sz="1400" b="1" dirty="0" smtClean="0">
                <a:solidFill>
                  <a:srgbClr val="0000FF"/>
                </a:solidFill>
              </a:rPr>
              <a:t>(</a:t>
            </a:r>
            <a:r>
              <a:rPr lang="en-US" sz="1400" b="1" dirty="0" err="1" smtClean="0">
                <a:solidFill>
                  <a:srgbClr val="0000FF"/>
                </a:solidFill>
              </a:rPr>
              <a:t>Rottenberg</a:t>
            </a:r>
            <a:r>
              <a:rPr lang="en-US" sz="1400" b="1" dirty="0" smtClean="0">
                <a:solidFill>
                  <a:srgbClr val="0000FF"/>
                </a:solidFill>
              </a:rPr>
              <a:t> </a:t>
            </a:r>
            <a:r>
              <a:rPr lang="en-US" sz="1400" b="1" dirty="0">
                <a:solidFill>
                  <a:srgbClr val="0000FF"/>
                </a:solidFill>
              </a:rPr>
              <a:t>2014)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 smtClean="0"/>
              <a:t>Just </a:t>
            </a:r>
            <a:r>
              <a:rPr lang="en-US" sz="1600" b="1" dirty="0"/>
              <a:t>about injury or </a:t>
            </a:r>
            <a:r>
              <a:rPr lang="en-US" sz="1600" b="1" dirty="0" err="1" smtClean="0"/>
              <a:t>subjectification</a:t>
            </a:r>
            <a:endParaRPr lang="en-US" sz="1600" b="1" dirty="0" smtClean="0"/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 smtClean="0"/>
              <a:t>Binary opposite of an </a:t>
            </a:r>
            <a:r>
              <a:rPr lang="en-US" sz="1600" b="1" dirty="0"/>
              <a:t>absent, pure ‘other</a:t>
            </a:r>
            <a:r>
              <a:rPr lang="en-US" sz="1600" b="1" dirty="0" smtClean="0"/>
              <a:t>’/ golden age?</a:t>
            </a:r>
            <a:endParaRPr lang="en-US" sz="1600" b="1" dirty="0"/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endParaRPr lang="en-US" sz="20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4820092" y="-889000"/>
            <a:ext cx="4076570" cy="504127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0000FF"/>
              </a:solidFill>
              <a:latin typeface="+mj-lt"/>
            </a:endParaRPr>
          </a:p>
          <a:p>
            <a:pPr marL="0" indent="0">
              <a:buNone/>
            </a:pPr>
            <a:endParaRPr lang="en-US" sz="18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00FF"/>
                </a:solidFill>
              </a:rPr>
              <a:t>Neoliberalism </a:t>
            </a:r>
            <a:r>
              <a:rPr lang="en-US" sz="2000" b="1" dirty="0">
                <a:solidFill>
                  <a:srgbClr val="0000FF"/>
                </a:solidFill>
              </a:rPr>
              <a:t>is</a:t>
            </a:r>
            <a:r>
              <a:rPr lang="en-US" sz="2000" b="1" dirty="0" smtClean="0">
                <a:solidFill>
                  <a:srgbClr val="0000FF"/>
                </a:solidFill>
              </a:rPr>
              <a:t>…</a:t>
            </a:r>
            <a:endParaRPr lang="en-US" sz="2000" b="1" dirty="0">
              <a:solidFill>
                <a:srgbClr val="0000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 smtClean="0">
                <a:solidFill>
                  <a:srgbClr val="FFFFFF"/>
                </a:solidFill>
              </a:rPr>
              <a:t>Normative order of reason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 smtClean="0">
                <a:solidFill>
                  <a:srgbClr val="FFFFFF"/>
                </a:solidFill>
              </a:rPr>
              <a:t>F</a:t>
            </a:r>
            <a:r>
              <a:rPr lang="en-GB" sz="1400" b="1" dirty="0" err="1" smtClean="0">
                <a:solidFill>
                  <a:srgbClr val="FFFFFF"/>
                </a:solidFill>
              </a:rPr>
              <a:t>luid</a:t>
            </a:r>
            <a:r>
              <a:rPr lang="en-GB" sz="1400" b="1" dirty="0" smtClean="0">
                <a:solidFill>
                  <a:srgbClr val="FFFFFF"/>
                </a:solidFill>
              </a:rPr>
              <a:t>, capricious, stealthy 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M</a:t>
            </a:r>
            <a:r>
              <a:rPr lang="en-GB" sz="1400" b="1" dirty="0" smtClean="0">
                <a:solidFill>
                  <a:srgbClr val="FFFFFF"/>
                </a:solidFill>
              </a:rPr>
              <a:t>arket fundamentalism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de-DE" sz="1400" b="1" dirty="0" err="1" smtClean="0">
                <a:solidFill>
                  <a:srgbClr val="FFFFFF"/>
                </a:solidFill>
              </a:rPr>
              <a:t>Harnessing</a:t>
            </a:r>
            <a:r>
              <a:rPr lang="de-DE" sz="1400" b="1" dirty="0" smtClean="0">
                <a:solidFill>
                  <a:srgbClr val="FFFFFF"/>
                </a:solidFill>
              </a:rPr>
              <a:t> </a:t>
            </a:r>
            <a:r>
              <a:rPr lang="de-DE" sz="1400" b="1" dirty="0" err="1" smtClean="0">
                <a:solidFill>
                  <a:srgbClr val="FFFFFF"/>
                </a:solidFill>
              </a:rPr>
              <a:t>desires</a:t>
            </a:r>
            <a:r>
              <a:rPr lang="de-DE" sz="1400" b="1" dirty="0" smtClean="0">
                <a:solidFill>
                  <a:srgbClr val="FFFFFF"/>
                </a:solidFill>
              </a:rPr>
              <a:t>/ </a:t>
            </a:r>
            <a:r>
              <a:rPr lang="de-DE" sz="1400" b="1" dirty="0" err="1" smtClean="0">
                <a:solidFill>
                  <a:srgbClr val="FFFFFF"/>
                </a:solidFill>
              </a:rPr>
              <a:t>aspirations</a:t>
            </a:r>
            <a:r>
              <a:rPr lang="de-DE" sz="1400" b="1" dirty="0" smtClean="0">
                <a:solidFill>
                  <a:srgbClr val="FFFFFF"/>
                </a:solidFill>
              </a:rPr>
              <a:t> </a:t>
            </a:r>
            <a:r>
              <a:rPr lang="de-DE" sz="1400" b="1" dirty="0" err="1">
                <a:solidFill>
                  <a:srgbClr val="FFFFFF"/>
                </a:solidFill>
              </a:rPr>
              <a:t>to</a:t>
            </a:r>
            <a:r>
              <a:rPr lang="de-DE" sz="1400" b="1" dirty="0">
                <a:solidFill>
                  <a:srgbClr val="FFFFFF"/>
                </a:solidFill>
              </a:rPr>
              <a:t> </a:t>
            </a:r>
            <a:r>
              <a:rPr lang="de-DE" sz="1400" b="1" dirty="0" err="1">
                <a:solidFill>
                  <a:srgbClr val="FFFFFF"/>
                </a:solidFill>
              </a:rPr>
              <a:t>the</a:t>
            </a:r>
            <a:r>
              <a:rPr lang="de-DE" sz="1400" b="1" dirty="0">
                <a:solidFill>
                  <a:srgbClr val="FFFFFF"/>
                </a:solidFill>
              </a:rPr>
              <a:t> </a:t>
            </a:r>
            <a:r>
              <a:rPr lang="de-DE" sz="1400" b="1" dirty="0" err="1">
                <a:solidFill>
                  <a:srgbClr val="FFFFFF"/>
                </a:solidFill>
              </a:rPr>
              <a:t>needs</a:t>
            </a:r>
            <a:r>
              <a:rPr lang="de-DE" sz="1400" b="1" dirty="0">
                <a:solidFill>
                  <a:srgbClr val="FFFFFF"/>
                </a:solidFill>
              </a:rPr>
              <a:t> </a:t>
            </a:r>
            <a:r>
              <a:rPr lang="de-DE" sz="1400" b="1" dirty="0" err="1">
                <a:solidFill>
                  <a:srgbClr val="FFFFFF"/>
                </a:solidFill>
              </a:rPr>
              <a:t>of</a:t>
            </a:r>
            <a:r>
              <a:rPr lang="de-DE" sz="1400" b="1" dirty="0">
                <a:solidFill>
                  <a:srgbClr val="FFFFFF"/>
                </a:solidFill>
              </a:rPr>
              <a:t> </a:t>
            </a:r>
            <a:r>
              <a:rPr lang="de-DE" sz="1400" b="1" dirty="0" err="1">
                <a:solidFill>
                  <a:srgbClr val="FFFFFF"/>
                </a:solidFill>
              </a:rPr>
              <a:t>the</a:t>
            </a:r>
            <a:r>
              <a:rPr lang="de-DE" sz="1400" b="1" dirty="0">
                <a:solidFill>
                  <a:srgbClr val="FFFFFF"/>
                </a:solidFill>
              </a:rPr>
              <a:t> </a:t>
            </a:r>
            <a:r>
              <a:rPr lang="de-DE" sz="1400" b="1" dirty="0" err="1">
                <a:solidFill>
                  <a:srgbClr val="FFFFFF"/>
                </a:solidFill>
              </a:rPr>
              <a:t>economy</a:t>
            </a:r>
            <a:r>
              <a:rPr lang="en-GB" sz="1400" b="1" dirty="0">
                <a:solidFill>
                  <a:srgbClr val="FFFFFF"/>
                </a:solidFill>
              </a:rPr>
              <a:t> 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 smtClean="0">
                <a:solidFill>
                  <a:srgbClr val="FFFFFF"/>
                </a:solidFill>
              </a:rPr>
              <a:t>Absorbed </a:t>
            </a:r>
            <a:r>
              <a:rPr lang="en-US" sz="1400" b="1" dirty="0">
                <a:solidFill>
                  <a:srgbClr val="FFFFFF"/>
                </a:solidFill>
              </a:rPr>
              <a:t>into professional </a:t>
            </a:r>
            <a:r>
              <a:rPr lang="en-US" sz="1400" b="1" dirty="0" smtClean="0">
                <a:solidFill>
                  <a:srgbClr val="FFFFFF"/>
                </a:solidFill>
              </a:rPr>
              <a:t>identities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smtClean="0">
                <a:solidFill>
                  <a:srgbClr val="FFFFFF"/>
                </a:solidFill>
              </a:rPr>
              <a:t>A policy </a:t>
            </a:r>
            <a:r>
              <a:rPr lang="en-US" sz="1400" b="1" dirty="0">
                <a:solidFill>
                  <a:srgbClr val="FFFFFF"/>
                </a:solidFill>
              </a:rPr>
              <a:t>and affective </a:t>
            </a:r>
            <a:r>
              <a:rPr lang="en-US" sz="1400" b="1" dirty="0" smtClean="0">
                <a:solidFill>
                  <a:srgbClr val="FFFFFF"/>
                </a:solidFill>
              </a:rPr>
              <a:t>installation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 smtClean="0">
                <a:solidFill>
                  <a:srgbClr val="FFFFFF"/>
                </a:solidFill>
              </a:rPr>
              <a:t>Disarticulating structural inequalities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 smtClean="0">
                <a:solidFill>
                  <a:srgbClr val="FFFFFF"/>
                </a:solidFill>
              </a:rPr>
              <a:t>Promoting competitive individualism 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Beneficial for those who comply with the performance indicators. </a:t>
            </a:r>
            <a:endParaRPr lang="en-US" sz="1400" b="1" dirty="0" smtClean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 smtClean="0">
                <a:solidFill>
                  <a:srgbClr val="FFFFFF"/>
                </a:solidFill>
              </a:rPr>
              <a:t>R</a:t>
            </a:r>
            <a:r>
              <a:rPr lang="en-GB" sz="1400" b="1" dirty="0" err="1" smtClean="0">
                <a:solidFill>
                  <a:srgbClr val="FFFFFF"/>
                </a:solidFill>
              </a:rPr>
              <a:t>einforcing</a:t>
            </a:r>
            <a:r>
              <a:rPr lang="en-GB" sz="1400" b="1" dirty="0" smtClean="0">
                <a:solidFill>
                  <a:srgbClr val="FFFFFF"/>
                </a:solidFill>
              </a:rPr>
              <a:t> epistemic hierarchies by </a:t>
            </a:r>
            <a:r>
              <a:rPr lang="en-GB" sz="1400" b="1" dirty="0">
                <a:solidFill>
                  <a:srgbClr val="FFFFFF"/>
                </a:solidFill>
              </a:rPr>
              <a:t>valuing and rewarding the areas and activities in which </a:t>
            </a:r>
            <a:r>
              <a:rPr lang="en-GB" sz="1400" b="1" dirty="0" smtClean="0">
                <a:solidFill>
                  <a:srgbClr val="FFFFFF"/>
                </a:solidFill>
              </a:rPr>
              <a:t>elite groups have </a:t>
            </a:r>
            <a:r>
              <a:rPr lang="en-GB" sz="1400" b="1" dirty="0">
                <a:solidFill>
                  <a:srgbClr val="FFFFFF"/>
                </a:solidFill>
              </a:rPr>
              <a:t>traditionally succeeded. 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58" y="4810944"/>
            <a:ext cx="8877042" cy="204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0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42999" y="583970"/>
            <a:ext cx="6858001" cy="398559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What </a:t>
            </a:r>
            <a:r>
              <a:rPr lang="en-US" b="1" dirty="0"/>
              <a:t>is the Future of Counter-Hegemonic Knowledge?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3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83124" y="444501"/>
            <a:ext cx="4333875" cy="6096000"/>
          </a:xfrm>
        </p:spPr>
        <p:txBody>
          <a:bodyPr/>
          <a:lstStyle/>
          <a:p>
            <a:pPr lvl="0" algn="l"/>
            <a:endParaRPr lang="en-US" sz="1600" b="1" dirty="0" smtClean="0">
              <a:solidFill>
                <a:srgbClr val="0000FF"/>
              </a:solidFill>
            </a:endParaRPr>
          </a:p>
          <a:p>
            <a:pPr lvl="0" algn="l"/>
            <a:endParaRPr lang="en-US" sz="1600" b="1" dirty="0">
              <a:solidFill>
                <a:srgbClr val="0000FF"/>
              </a:solidFill>
            </a:endParaRPr>
          </a:p>
          <a:p>
            <a:pPr lvl="0" algn="l"/>
            <a:r>
              <a:rPr lang="en-US" sz="1600" b="1" dirty="0" smtClean="0">
                <a:solidFill>
                  <a:srgbClr val="0000FF"/>
                </a:solidFill>
              </a:rPr>
              <a:t>Morley</a:t>
            </a:r>
            <a:r>
              <a:rPr lang="en-US" sz="1600" b="1" dirty="0">
                <a:solidFill>
                  <a:srgbClr val="0000FF"/>
                </a:solidFill>
              </a:rPr>
              <a:t>, L. </a:t>
            </a:r>
            <a:r>
              <a:rPr lang="en-US" sz="1600" b="1" dirty="0"/>
              <a:t>(2015). Troubling Intra-actions: Gender, Neo-liberalism and Research in the Global Academy. </a:t>
            </a:r>
            <a:r>
              <a:rPr lang="en-US" sz="1600" b="1" i="1" dirty="0"/>
              <a:t>Journal of Education Policy </a:t>
            </a:r>
            <a:r>
              <a:rPr lang="en-US" sz="1600" b="1" dirty="0"/>
              <a:t>31(1): 28-45</a:t>
            </a:r>
            <a:r>
              <a:rPr lang="en-US" sz="1600" b="1" dirty="0" smtClean="0"/>
              <a:t>.</a:t>
            </a:r>
          </a:p>
          <a:p>
            <a:pPr lvl="0" algn="l"/>
            <a:endParaRPr lang="en-US" sz="1600" b="1" dirty="0"/>
          </a:p>
          <a:p>
            <a:pPr algn="l"/>
            <a:r>
              <a:rPr lang="en-GB" sz="1600" b="1" dirty="0">
                <a:solidFill>
                  <a:srgbClr val="0000FF"/>
                </a:solidFill>
              </a:rPr>
              <a:t>Morley, L. </a:t>
            </a:r>
            <a:r>
              <a:rPr lang="en-GB" sz="1600" b="1" dirty="0"/>
              <a:t>(In press, 2017) Gender in the Neoliberal Research Economy: An Enervating and Exclusionary Entanglement? In, </a:t>
            </a:r>
            <a:r>
              <a:rPr lang="en-GB" sz="1600" b="1" dirty="0" err="1"/>
              <a:t>Kahlert</a:t>
            </a:r>
            <a:r>
              <a:rPr lang="en-GB" sz="1600" b="1" dirty="0"/>
              <a:t>, H. (</a:t>
            </a:r>
            <a:r>
              <a:rPr lang="en-GB" sz="1600" b="1" dirty="0" err="1"/>
              <a:t>ed</a:t>
            </a:r>
            <a:r>
              <a:rPr lang="en-GB" sz="1600" b="1" dirty="0"/>
              <a:t>) </a:t>
            </a:r>
            <a:r>
              <a:rPr lang="en-GB" sz="1600" b="1" i="1" dirty="0"/>
              <a:t>Gender Studies and Gender Research in Times of the New Governance of Science. </a:t>
            </a:r>
            <a:r>
              <a:rPr lang="en-GB" sz="1600" b="1" dirty="0"/>
              <a:t>Dordrecht: Springer Publications</a:t>
            </a:r>
            <a:r>
              <a:rPr lang="en-GB" sz="1600" b="1" dirty="0" smtClean="0"/>
              <a:t>.</a:t>
            </a:r>
          </a:p>
          <a:p>
            <a:pPr algn="l"/>
            <a:endParaRPr lang="en-GB" sz="1600" b="1" dirty="0"/>
          </a:p>
          <a:p>
            <a:pPr algn="l"/>
            <a:r>
              <a:rPr lang="en-GB" sz="2000" b="1" dirty="0" err="1">
                <a:solidFill>
                  <a:srgbClr val="0000FF"/>
                </a:solidFill>
              </a:rPr>
              <a:t>www.sussex.ac.uk</a:t>
            </a:r>
            <a:r>
              <a:rPr lang="en-GB" sz="2000" b="1" dirty="0">
                <a:solidFill>
                  <a:srgbClr val="0000FF"/>
                </a:solidFill>
              </a:rPr>
              <a:t>/education/cheer</a:t>
            </a:r>
            <a:br>
              <a:rPr lang="en-GB" sz="2000" b="1" dirty="0">
                <a:solidFill>
                  <a:srgbClr val="0000FF"/>
                </a:solidFill>
              </a:rPr>
            </a:br>
            <a:endParaRPr lang="en-GB" sz="2000" b="1" dirty="0">
              <a:solidFill>
                <a:srgbClr val="0000FF"/>
              </a:solidFill>
            </a:endParaRPr>
          </a:p>
          <a:p>
            <a:pPr lvl="0" algn="l"/>
            <a:endParaRPr lang="en-GB" b="1" dirty="0"/>
          </a:p>
          <a:p>
            <a:pPr algn="l"/>
            <a:endParaRPr lang="en-US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Follow Up?</a:t>
            </a:r>
            <a:endParaRPr lang="en-US" b="1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944" b="794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56684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2236</TotalTime>
  <Words>489</Words>
  <Application>Microsoft Office PowerPoint</Application>
  <PresentationFormat>On-screen Show (4:3)</PresentationFormat>
  <Paragraphs>116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Troubling Intra-actions: Gender, Neoliberalism and Research in the Global Academy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What is the Future of Counter-Hegemonic Knowledge?</vt:lpstr>
      <vt:lpstr>PowerPoint Presentation</vt:lpstr>
    </vt:vector>
  </TitlesOfParts>
  <Company>University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Charlotte Morris</cp:lastModifiedBy>
  <cp:revision>198</cp:revision>
  <dcterms:created xsi:type="dcterms:W3CDTF">2016-06-09T09:36:01Z</dcterms:created>
  <dcterms:modified xsi:type="dcterms:W3CDTF">2017-09-13T09:23:40Z</dcterms:modified>
</cp:coreProperties>
</file>