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CFF"/>
    <a:srgbClr val="FF66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17" autoAdjust="0"/>
  </p:normalViewPr>
  <p:slideViewPr>
    <p:cSldViewPr snapToGrid="0" snapToObjects="1">
      <p:cViewPr varScale="1">
        <p:scale>
          <a:sx n="74" d="100"/>
          <a:sy n="74" d="100"/>
        </p:scale>
        <p:origin x="-20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CD373-67F6-441C-9451-D0DACB55CE87}" type="datetimeFigureOut">
              <a:rPr lang="en-GB" smtClean="0"/>
              <a:t>01/10/2014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18D03-7B4F-449A-B6B1-602B30C74C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62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1FBB-2528-B541-9AA9-8751724A935A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22F72-975A-9C4F-A804-3ADAD0D95C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53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1"/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01/10/2014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66FF"/>
                </a:solidFill>
              </a:defRPr>
            </a:lvl1pPr>
          </a:lstStyle>
          <a:p>
            <a:r>
              <a:rPr lang="en-GB" dirty="0" smtClean="0"/>
              <a:t>http://www.sussex.ac.uk/education/cheer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926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Diversity, Democratisation and Difference: Theories and Methodologies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310" y="274638"/>
            <a:ext cx="854949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Impact: Epistemic and Social Closures?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 flipH="1">
            <a:off x="137310" y="2174873"/>
            <a:ext cx="4360078" cy="1553748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Professor Louise Morley</a:t>
            </a:r>
          </a:p>
          <a:p>
            <a:endParaRPr lang="en-US" sz="3200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57200" y="3728621"/>
            <a:ext cx="4040188" cy="2397542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endParaRPr lang="en-GB" sz="3000" b="1" dirty="0">
              <a:solidFill>
                <a:schemeClr val="tx2"/>
              </a:solidFill>
            </a:endParaRPr>
          </a:p>
          <a:p>
            <a:pPr>
              <a:buFontTx/>
              <a:buNone/>
              <a:defRPr/>
            </a:pPr>
            <a:r>
              <a:rPr lang="en-GB" b="1" dirty="0">
                <a:solidFill>
                  <a:schemeClr val="tx2"/>
                </a:solidFill>
              </a:rPr>
              <a:t>Centre for </a:t>
            </a:r>
            <a:r>
              <a:rPr lang="en-GB" b="1" dirty="0" smtClean="0">
                <a:solidFill>
                  <a:schemeClr val="tx2"/>
                </a:solidFill>
              </a:rPr>
              <a:t>Higher Education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and Equity Research </a:t>
            </a:r>
            <a:r>
              <a:rPr lang="en-GB" b="1" dirty="0">
                <a:solidFill>
                  <a:schemeClr val="tx2"/>
                </a:solidFill>
              </a:rPr>
              <a:t>(CHEER</a:t>
            </a:r>
            <a:r>
              <a:rPr lang="en-GB" b="1" dirty="0" smtClean="0">
                <a:solidFill>
                  <a:schemeClr val="tx2"/>
                </a:solidFill>
              </a:rPr>
              <a:t>)</a:t>
            </a:r>
          </a:p>
          <a:p>
            <a:pPr>
              <a:buFontTx/>
              <a:buNone/>
              <a:defRPr/>
            </a:pPr>
            <a:r>
              <a:rPr lang="en-GB" b="1" dirty="0" smtClean="0">
                <a:solidFill>
                  <a:schemeClr val="tx2"/>
                </a:solidFill>
              </a:rPr>
              <a:t>University </a:t>
            </a:r>
            <a:r>
              <a:rPr lang="en-GB" b="1" dirty="0">
                <a:solidFill>
                  <a:schemeClr val="tx2"/>
                </a:solidFill>
              </a:rPr>
              <a:t>of Sussex, UK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3299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951" y="6180965"/>
            <a:ext cx="4305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66FF"/>
                </a:solidFill>
              </a:rPr>
              <a:t>http://www.sussex.ac.uk/education/cheer</a:t>
            </a:r>
          </a:p>
        </p:txBody>
      </p:sp>
      <p:pic>
        <p:nvPicPr>
          <p:cNvPr id="12" name="Picture 7" descr="US_Centre_for_Higher_Ed#1E8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7" y="193385"/>
            <a:ext cx="194310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MP900402540[1]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6" b="15106"/>
          <a:stretch>
            <a:fillRect/>
          </a:stretch>
        </p:blipFill>
        <p:spPr>
          <a:xfrm>
            <a:off x="4497388" y="1417638"/>
            <a:ext cx="4226299" cy="4708525"/>
          </a:xfrm>
        </p:spPr>
      </p:pic>
    </p:spTree>
    <p:extLst>
      <p:ext uri="{BB962C8B-B14F-4D97-AF65-F5344CB8AC3E}">
        <p14:creationId xmlns:p14="http://schemas.microsoft.com/office/powerpoint/2010/main" val="2923528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786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Provoking Impact</a:t>
            </a:r>
            <a:endParaRPr lang="en-US" b="1" dirty="0"/>
          </a:p>
        </p:txBody>
      </p:sp>
      <p:pic>
        <p:nvPicPr>
          <p:cNvPr id="9" name="Content Placeholder 8" descr="j028491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985" b="-35985"/>
          <a:stretch>
            <a:fillRect/>
          </a:stretch>
        </p:blipFill>
        <p:spPr>
          <a:xfrm>
            <a:off x="457200" y="1012504"/>
            <a:ext cx="2855408" cy="5845496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432755" y="1012504"/>
            <a:ext cx="5254045" cy="6023542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FF66FF"/>
              </a:buClr>
            </a:pPr>
            <a:r>
              <a:rPr lang="en-GB" sz="8000" b="1" dirty="0" smtClean="0"/>
              <a:t>Financialization = research an </a:t>
            </a:r>
            <a:r>
              <a:rPr lang="en-GB" sz="8000" b="1" dirty="0"/>
              <a:t>object of surveillance. </a:t>
            </a:r>
            <a:endParaRPr lang="en-GB" sz="8000" b="1" dirty="0" smtClean="0"/>
          </a:p>
          <a:p>
            <a:pPr>
              <a:buClr>
                <a:srgbClr val="FF66FF"/>
              </a:buClr>
            </a:pPr>
            <a:r>
              <a:rPr lang="en-GB" sz="8000" b="1" dirty="0"/>
              <a:t>T</a:t>
            </a:r>
            <a:r>
              <a:rPr lang="en-US" sz="8000" b="1" dirty="0"/>
              <a:t>echnicization</a:t>
            </a:r>
            <a:r>
              <a:rPr lang="en-GB" sz="8000" b="1" dirty="0"/>
              <a:t> of knowledge</a:t>
            </a:r>
            <a:r>
              <a:rPr lang="en-GB" sz="8000" b="1" dirty="0" smtClean="0"/>
              <a:t>?</a:t>
            </a:r>
          </a:p>
          <a:p>
            <a:pPr>
              <a:buClr>
                <a:srgbClr val="FF66FF"/>
              </a:buClr>
            </a:pPr>
            <a:r>
              <a:rPr lang="en-US" sz="8000" b="1" dirty="0"/>
              <a:t>Clumsy articulation of aspects of </a:t>
            </a:r>
            <a:r>
              <a:rPr lang="en-US" sz="8000" b="1" dirty="0" smtClean="0"/>
              <a:t>social attitudes </a:t>
            </a:r>
            <a:r>
              <a:rPr lang="en-US" sz="8000" b="1" dirty="0"/>
              <a:t>to which </a:t>
            </a:r>
            <a:r>
              <a:rPr lang="en-US" sz="8000" b="1" dirty="0" smtClean="0"/>
              <a:t>politicians </a:t>
            </a:r>
            <a:r>
              <a:rPr lang="en-US" sz="8000" b="1" dirty="0"/>
              <a:t>find it expedient to </a:t>
            </a:r>
            <a:r>
              <a:rPr lang="en-US" sz="8000" b="1" dirty="0" smtClean="0"/>
              <a:t>appeal </a:t>
            </a:r>
            <a:r>
              <a:rPr lang="en-US" sz="5600" b="1" dirty="0">
                <a:solidFill>
                  <a:srgbClr val="FF66FF"/>
                </a:solidFill>
              </a:rPr>
              <a:t>(Collini, </a:t>
            </a:r>
            <a:r>
              <a:rPr lang="en-US" sz="5600" b="1" dirty="0" smtClean="0">
                <a:solidFill>
                  <a:srgbClr val="FF66FF"/>
                </a:solidFill>
              </a:rPr>
              <a:t>2012</a:t>
            </a:r>
            <a:r>
              <a:rPr lang="en-GB" sz="5600" b="1" dirty="0" smtClean="0">
                <a:solidFill>
                  <a:srgbClr val="FF66FF"/>
                </a:solidFill>
              </a:rPr>
              <a:t>).</a:t>
            </a:r>
          </a:p>
          <a:p>
            <a:pPr>
              <a:buClr>
                <a:srgbClr val="FF66FF"/>
              </a:buClr>
            </a:pPr>
            <a:r>
              <a:rPr lang="en-US" sz="8000" b="1" dirty="0" smtClean="0"/>
              <a:t>Expository tactic/ social transparency</a:t>
            </a:r>
            <a:endParaRPr lang="en-GB" sz="8000" b="1" dirty="0"/>
          </a:p>
          <a:p>
            <a:pPr>
              <a:buClr>
                <a:srgbClr val="FF66FF"/>
              </a:buClr>
            </a:pPr>
            <a:r>
              <a:rPr lang="en-US" sz="8000" b="1" dirty="0" smtClean="0"/>
              <a:t>Idealised abstraction/Clearing discursive debris </a:t>
            </a:r>
          </a:p>
          <a:p>
            <a:pPr>
              <a:buClr>
                <a:srgbClr val="FF66FF"/>
              </a:buClr>
            </a:pPr>
            <a:r>
              <a:rPr lang="en-GB" sz="8000" b="1" dirty="0" smtClean="0"/>
              <a:t>Turning </a:t>
            </a:r>
            <a:r>
              <a:rPr lang="en-GB" sz="8000" b="1" dirty="0"/>
              <a:t>research into a contract </a:t>
            </a:r>
            <a:r>
              <a:rPr lang="en-GB" sz="8000" b="1" dirty="0" smtClean="0"/>
              <a:t>model</a:t>
            </a:r>
            <a:r>
              <a:rPr lang="en-GB" sz="8000" b="1" dirty="0" smtClean="0">
                <a:solidFill>
                  <a:srgbClr val="FF66FF"/>
                </a:solidFill>
              </a:rPr>
              <a:t> </a:t>
            </a:r>
            <a:r>
              <a:rPr lang="en-GB" sz="5600" b="1" dirty="0" smtClean="0">
                <a:solidFill>
                  <a:srgbClr val="FF66FF"/>
                </a:solidFill>
              </a:rPr>
              <a:t>(Holmwood, 2014).</a:t>
            </a:r>
          </a:p>
          <a:p>
            <a:pPr>
              <a:buClr>
                <a:srgbClr val="FF66FF"/>
              </a:buClr>
            </a:pPr>
            <a:r>
              <a:rPr lang="en-US" sz="8000" b="1" dirty="0"/>
              <a:t>Neo-liberal capitalism transferring research into an opportunity for consumerism</a:t>
            </a:r>
            <a:r>
              <a:rPr lang="en-US" sz="8000" b="1" dirty="0" smtClean="0"/>
              <a:t>.</a:t>
            </a:r>
            <a:endParaRPr lang="en-GB" sz="80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r>
              <a:rPr lang="en-GB" sz="8000" b="1" dirty="0" smtClean="0"/>
              <a:t>Rectilinear accounts of cause/ effect</a:t>
            </a:r>
          </a:p>
          <a:p>
            <a:pPr>
              <a:buClr>
                <a:srgbClr val="FF66FF"/>
              </a:buClr>
            </a:pPr>
            <a:r>
              <a:rPr lang="en-US" sz="8000" b="1" dirty="0" smtClean="0"/>
              <a:t>Management by Numbers/ Making individuals calculable </a:t>
            </a:r>
            <a:r>
              <a:rPr lang="en-US" sz="5600" b="1" dirty="0" smtClean="0">
                <a:solidFill>
                  <a:srgbClr val="FF66FF"/>
                </a:solidFill>
              </a:rPr>
              <a:t>(Cooke, 2013).</a:t>
            </a:r>
          </a:p>
          <a:p>
            <a:pPr>
              <a:buClr>
                <a:srgbClr val="FF66FF"/>
              </a:buClr>
            </a:pPr>
            <a:r>
              <a:rPr lang="en-US" sz="8000" b="1" dirty="0"/>
              <a:t>Bourdieu’s concept of </a:t>
            </a:r>
            <a:r>
              <a:rPr lang="en-US" sz="8000" b="1" i="1" dirty="0"/>
              <a:t>illusio</a:t>
            </a:r>
            <a:r>
              <a:rPr lang="en-US" sz="8000" b="1" dirty="0"/>
              <a:t> – the investment in the game </a:t>
            </a:r>
            <a:r>
              <a:rPr lang="en-US" sz="5600" b="1" dirty="0">
                <a:solidFill>
                  <a:srgbClr val="FF66FF"/>
                </a:solidFill>
              </a:rPr>
              <a:t>(Colley, 2013)</a:t>
            </a:r>
            <a:r>
              <a:rPr lang="en-US" sz="5600" b="1" dirty="0" smtClean="0">
                <a:solidFill>
                  <a:srgbClr val="FF66FF"/>
                </a:solidFill>
              </a:rPr>
              <a:t>.</a:t>
            </a:r>
          </a:p>
          <a:p>
            <a:pPr>
              <a:buClr>
                <a:srgbClr val="FF66FF"/>
              </a:buClr>
            </a:pPr>
            <a:r>
              <a:rPr lang="en-US" sz="8000" b="1" dirty="0" smtClean="0"/>
              <a:t>Academics affectively </a:t>
            </a:r>
            <a:r>
              <a:rPr lang="en-US" sz="8000" b="1" dirty="0"/>
              <a:t>orientated to participate in self-frustrating and punitive research funding </a:t>
            </a:r>
            <a:r>
              <a:rPr lang="en-US" sz="8000" b="1" dirty="0" smtClean="0"/>
              <a:t>regimes.</a:t>
            </a:r>
            <a:endParaRPr lang="en-GB" sz="8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Knowing Women: History Written by Victors</a:t>
            </a:r>
            <a:endParaRPr lang="en-US" sz="32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2608892" y="1046827"/>
            <a:ext cx="6316269" cy="6160830"/>
          </a:xfrm>
        </p:spPr>
        <p:txBody>
          <a:bodyPr>
            <a:noAutofit/>
          </a:bodyPr>
          <a:lstStyle/>
          <a:p>
            <a:pPr>
              <a:buClr>
                <a:srgbClr val="FF66FF"/>
              </a:buClr>
              <a:buFont typeface="Arial"/>
              <a:buChar char="•"/>
            </a:pPr>
            <a:r>
              <a:rPr lang="en-GB" sz="2400" b="1" dirty="0"/>
              <a:t>G</a:t>
            </a:r>
            <a:r>
              <a:rPr lang="en-GB" sz="2400" b="1" dirty="0" smtClean="0"/>
              <a:t>endered </a:t>
            </a:r>
            <a:r>
              <a:rPr lang="en-GB" sz="2400" b="1" dirty="0"/>
              <a:t>monopoly of the research </a:t>
            </a:r>
            <a:r>
              <a:rPr lang="en-GB" sz="2400" b="1" dirty="0" smtClean="0"/>
              <a:t>economy</a:t>
            </a:r>
          </a:p>
          <a:p>
            <a:pPr>
              <a:buClr>
                <a:srgbClr val="FF66FF"/>
              </a:buClr>
              <a:buFont typeface="Arial"/>
              <a:buChar char="•"/>
            </a:pPr>
            <a:r>
              <a:rPr lang="en-US" sz="2400" b="1" dirty="0" smtClean="0"/>
              <a:t>4 </a:t>
            </a:r>
            <a:r>
              <a:rPr lang="en-US" sz="2400" b="1" dirty="0"/>
              <a:t>out of 5</a:t>
            </a:r>
            <a:r>
              <a:rPr lang="en-US" sz="2400" b="1" dirty="0" smtClean="0"/>
              <a:t> </a:t>
            </a:r>
            <a:r>
              <a:rPr lang="en-US" sz="2400" b="1" dirty="0"/>
              <a:t>professors in Europe </a:t>
            </a:r>
            <a:r>
              <a:rPr lang="en-US" sz="2400" b="1" dirty="0" smtClean="0"/>
              <a:t>= men </a:t>
            </a:r>
            <a:r>
              <a:rPr lang="en-US" sz="1400" b="1" dirty="0" smtClean="0">
                <a:solidFill>
                  <a:srgbClr val="E74CFF"/>
                </a:solidFill>
              </a:rPr>
              <a:t>(Husu, 2014).</a:t>
            </a:r>
          </a:p>
          <a:p>
            <a:pPr>
              <a:buClr>
                <a:srgbClr val="FF66FF"/>
              </a:buClr>
              <a:buFont typeface="Arial"/>
              <a:buChar char="•"/>
            </a:pPr>
            <a:r>
              <a:rPr lang="en-US" sz="2400" b="1" dirty="0"/>
              <a:t>UK 2008 RAE </a:t>
            </a:r>
            <a:r>
              <a:rPr lang="en-US" sz="2400" b="1" dirty="0" smtClean="0"/>
              <a:t>= men 40</a:t>
            </a:r>
            <a:r>
              <a:rPr lang="en-US" sz="2400" b="1" dirty="0"/>
              <a:t>% more likely than </a:t>
            </a:r>
            <a:r>
              <a:rPr lang="en-US" sz="2400" b="1" dirty="0" smtClean="0"/>
              <a:t>women </a:t>
            </a:r>
            <a:r>
              <a:rPr lang="en-US" sz="2400" b="1" dirty="0"/>
              <a:t>to be </a:t>
            </a:r>
            <a:r>
              <a:rPr lang="en-US" sz="2400" b="1" dirty="0" smtClean="0"/>
              <a:t>entered.</a:t>
            </a:r>
          </a:p>
          <a:p>
            <a:pPr marL="0" indent="0">
              <a:buClr>
                <a:srgbClr val="FF66FF"/>
              </a:buClr>
              <a:buNone/>
            </a:pPr>
            <a:r>
              <a:rPr lang="en-GB" sz="2400" b="1" dirty="0" smtClean="0"/>
              <a:t>Women </a:t>
            </a:r>
            <a:r>
              <a:rPr lang="en-GB" sz="2400" b="1" dirty="0"/>
              <a:t>less likely to </a:t>
            </a:r>
            <a:r>
              <a:rPr lang="en-GB" sz="2400" b="1" dirty="0" smtClean="0"/>
              <a:t>be: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sz="2400" b="1" dirty="0"/>
              <a:t>J</a:t>
            </a:r>
            <a:r>
              <a:rPr lang="en-GB" sz="2400" b="1" dirty="0" smtClean="0"/>
              <a:t>ournal editors/ cited </a:t>
            </a:r>
            <a:r>
              <a:rPr lang="en-GB" sz="2400" b="1" dirty="0"/>
              <a:t>in top-rated academic journals </a:t>
            </a:r>
            <a:r>
              <a:rPr lang="en-GB" sz="1400" b="1" dirty="0" smtClean="0">
                <a:solidFill>
                  <a:srgbClr val="FF66FF"/>
                </a:solidFill>
              </a:rPr>
              <a:t>(Wilson</a:t>
            </a:r>
            <a:r>
              <a:rPr lang="en-GB" sz="1400" b="1" dirty="0">
                <a:solidFill>
                  <a:srgbClr val="FF66FF"/>
                </a:solidFill>
              </a:rPr>
              <a:t>, 2012</a:t>
            </a:r>
            <a:r>
              <a:rPr lang="en-GB" sz="1400" b="1" dirty="0" smtClean="0">
                <a:solidFill>
                  <a:srgbClr val="FF66FF"/>
                </a:solidFill>
              </a:rPr>
              <a:t>)</a:t>
            </a:r>
            <a:r>
              <a:rPr lang="en-GB" sz="1400" b="1" dirty="0">
                <a:solidFill>
                  <a:srgbClr val="FF66FF"/>
                </a:solidFill>
              </a:rPr>
              <a:t>.</a:t>
            </a:r>
            <a:endParaRPr lang="en-GB" sz="14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sz="2400" b="1" dirty="0"/>
              <a:t>P</a:t>
            </a:r>
            <a:r>
              <a:rPr lang="en-GB" sz="2400" b="1" dirty="0" smtClean="0"/>
              <a:t>rincipal investigators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sz="2400" b="1" dirty="0"/>
              <a:t>R</a:t>
            </a:r>
            <a:r>
              <a:rPr lang="en-GB" sz="2400" b="1" dirty="0" smtClean="0"/>
              <a:t>epresented </a:t>
            </a:r>
            <a:r>
              <a:rPr lang="en-GB" sz="2400" b="1" dirty="0"/>
              <a:t>on research </a:t>
            </a:r>
            <a:r>
              <a:rPr lang="en-GB" sz="2400" b="1" dirty="0" smtClean="0"/>
              <a:t>boards/peer </a:t>
            </a:r>
            <a:r>
              <a:rPr lang="en-GB" sz="2400" b="1" dirty="0"/>
              <a:t>review </a:t>
            </a:r>
            <a:r>
              <a:rPr lang="en-GB" sz="2400" b="1" dirty="0" smtClean="0"/>
              <a:t>structures allocating </a:t>
            </a:r>
            <a:r>
              <a:rPr lang="en-GB" sz="2400" b="1" dirty="0"/>
              <a:t>funding </a:t>
            </a:r>
            <a:r>
              <a:rPr lang="en-GB" sz="1400" b="1" dirty="0">
                <a:solidFill>
                  <a:srgbClr val="FF66FF"/>
                </a:solidFill>
              </a:rPr>
              <a:t>(EC, </a:t>
            </a:r>
            <a:r>
              <a:rPr lang="en-GB" sz="1400" b="1" dirty="0" smtClean="0">
                <a:solidFill>
                  <a:srgbClr val="FF66FF"/>
                </a:solidFill>
              </a:rPr>
              <a:t>2011</a:t>
            </a:r>
            <a:r>
              <a:rPr lang="en-GB" sz="1400" b="1" dirty="0">
                <a:solidFill>
                  <a:srgbClr val="FF66FF"/>
                </a:solidFill>
              </a:rPr>
              <a:t>). </a:t>
            </a:r>
            <a:endParaRPr lang="en-GB" sz="14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sz="2400" b="1" dirty="0"/>
              <a:t>A</a:t>
            </a:r>
            <a:r>
              <a:rPr lang="en-GB" sz="2400" b="1" dirty="0" smtClean="0"/>
              <a:t>warded </a:t>
            </a:r>
            <a:r>
              <a:rPr lang="en-GB" sz="2400" b="1" dirty="0"/>
              <a:t>fewer research prizes </a:t>
            </a:r>
            <a:r>
              <a:rPr lang="en-GB" sz="1400" b="1" dirty="0">
                <a:solidFill>
                  <a:srgbClr val="FF66FF"/>
                </a:solidFill>
              </a:rPr>
              <a:t>(Nikiforova, 2011</a:t>
            </a:r>
            <a:r>
              <a:rPr lang="en-GB" sz="1400" b="1" dirty="0" smtClean="0">
                <a:solidFill>
                  <a:srgbClr val="FF66FF"/>
                </a:solidFill>
              </a:rPr>
              <a:t>)</a:t>
            </a:r>
          </a:p>
          <a:p>
            <a:pPr>
              <a:buClr>
                <a:srgbClr val="FF66FF"/>
              </a:buClr>
              <a:buFont typeface="Wingdings" charset="2"/>
              <a:buChar char="ü"/>
            </a:pPr>
            <a:r>
              <a:rPr lang="en-GB" sz="2400" b="1" dirty="0"/>
              <a:t>K</a:t>
            </a:r>
            <a:r>
              <a:rPr lang="en-GB" sz="2400" b="1" dirty="0" smtClean="0"/>
              <a:t>eynote </a:t>
            </a:r>
            <a:r>
              <a:rPr lang="en-GB" sz="2400" b="1" dirty="0"/>
              <a:t>speakers at prestigious academic conferences </a:t>
            </a:r>
            <a:r>
              <a:rPr lang="en-GB" sz="1400" b="1" dirty="0">
                <a:solidFill>
                  <a:srgbClr val="FF66FF"/>
                </a:solidFill>
              </a:rPr>
              <a:t>(</a:t>
            </a:r>
            <a:r>
              <a:rPr lang="en-US" sz="1400" b="1" dirty="0">
                <a:solidFill>
                  <a:srgbClr val="FF66FF"/>
                </a:solidFill>
              </a:rPr>
              <a:t>Schroeder et al., 2013). </a:t>
            </a:r>
            <a:r>
              <a:rPr lang="en-US" sz="1400" b="1" dirty="0" smtClean="0">
                <a:solidFill>
                  <a:srgbClr val="FF66FF"/>
                </a:solidFill>
              </a:rPr>
              <a:t> </a:t>
            </a:r>
          </a:p>
        </p:txBody>
      </p:sp>
      <p:pic>
        <p:nvPicPr>
          <p:cNvPr id="12" name="Content Placeholder 5" descr="BU005915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45" r="-49745"/>
          <a:stretch>
            <a:fillRect/>
          </a:stretch>
        </p:blipFill>
        <p:spPr>
          <a:xfrm>
            <a:off x="457200" y="1600200"/>
            <a:ext cx="2306167" cy="4525963"/>
          </a:xfrm>
        </p:spPr>
      </p:pic>
    </p:spTree>
    <p:extLst>
      <p:ext uri="{BB962C8B-B14F-4D97-AF65-F5344CB8AC3E}">
        <p14:creationId xmlns:p14="http://schemas.microsoft.com/office/powerpoint/2010/main" val="385978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Troubling Values in the Research Economy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678" y="1600200"/>
            <a:ext cx="5786122" cy="5058302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FF66FF"/>
              </a:buClr>
            </a:pPr>
            <a:r>
              <a:rPr lang="en-US" b="1" dirty="0"/>
              <a:t>Knowledge capitalism </a:t>
            </a:r>
            <a:r>
              <a:rPr lang="en-US" b="1" dirty="0" smtClean="0"/>
              <a:t>generating/reinforcing inequalities and social hierarchies. </a:t>
            </a:r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US" b="1" dirty="0" smtClean="0"/>
              <a:t>Research/researcher </a:t>
            </a:r>
            <a:r>
              <a:rPr lang="en-US" b="1" dirty="0"/>
              <a:t>identities </a:t>
            </a:r>
            <a:r>
              <a:rPr lang="en-US" b="1" dirty="0" smtClean="0"/>
              <a:t>= constructed/reinforced </a:t>
            </a:r>
            <a:r>
              <a:rPr lang="en-US" b="1" dirty="0"/>
              <a:t>via the optics and apparatus of neo-liberalism. </a:t>
            </a:r>
            <a:endParaRPr lang="en-US" b="1" dirty="0" smtClean="0"/>
          </a:p>
          <a:p>
            <a:pPr>
              <a:buClr>
                <a:srgbClr val="FF66FF"/>
              </a:buClr>
            </a:pPr>
            <a:endParaRPr lang="en-US" b="1" dirty="0"/>
          </a:p>
          <a:p>
            <a:pPr>
              <a:buClr>
                <a:srgbClr val="FF66FF"/>
              </a:buClr>
            </a:pPr>
            <a:r>
              <a:rPr lang="en-GB" b="1" dirty="0"/>
              <a:t>What is valued in r</a:t>
            </a:r>
            <a:r>
              <a:rPr lang="en-US" b="1" dirty="0"/>
              <a:t>esearch and scholarship </a:t>
            </a:r>
            <a:r>
              <a:rPr lang="en-US" b="1" dirty="0" smtClean="0"/>
              <a:t>= </a:t>
            </a:r>
            <a:r>
              <a:rPr lang="en-US" b="1" dirty="0"/>
              <a:t>shaped by market </a:t>
            </a:r>
            <a:r>
              <a:rPr lang="en-US" b="1" dirty="0" smtClean="0"/>
              <a:t>demands</a:t>
            </a:r>
            <a:r>
              <a:rPr lang="en-GB" b="1" dirty="0" smtClean="0"/>
              <a:t>.</a:t>
            </a:r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r>
              <a:rPr lang="en-US" b="1" dirty="0"/>
              <a:t>L</a:t>
            </a:r>
            <a:r>
              <a:rPr lang="en-US" b="1" dirty="0" smtClean="0"/>
              <a:t>ower UK success </a:t>
            </a:r>
            <a:r>
              <a:rPr lang="en-US" b="1" dirty="0"/>
              <a:t>rates for curiosity-driven funding </a:t>
            </a:r>
            <a:r>
              <a:rPr lang="en-US" sz="2000" b="1" dirty="0">
                <a:solidFill>
                  <a:srgbClr val="FF66FF"/>
                </a:solidFill>
              </a:rPr>
              <a:t>(Else, </a:t>
            </a:r>
            <a:r>
              <a:rPr lang="en-US" sz="2000" b="1" dirty="0" smtClean="0">
                <a:solidFill>
                  <a:srgbClr val="FF66FF"/>
                </a:solidFill>
              </a:rPr>
              <a:t>2014)</a:t>
            </a:r>
            <a:r>
              <a:rPr lang="en-GB" sz="2000" b="1" dirty="0">
                <a:solidFill>
                  <a:srgbClr val="FF66FF"/>
                </a:solidFill>
              </a:rPr>
              <a:t>.</a:t>
            </a:r>
            <a:endParaRPr lang="en-GB" sz="2000" b="1" dirty="0" smtClean="0">
              <a:solidFill>
                <a:srgbClr val="FF66FF"/>
              </a:solidFill>
            </a:endParaRPr>
          </a:p>
          <a:p>
            <a:pPr>
              <a:buClr>
                <a:srgbClr val="FF66FF"/>
              </a:buClr>
            </a:pPr>
            <a:endParaRPr lang="en-GB" b="1" dirty="0"/>
          </a:p>
          <a:p>
            <a:pPr>
              <a:buClr>
                <a:srgbClr val="FF66FF"/>
              </a:buClr>
            </a:pPr>
            <a:r>
              <a:rPr lang="en-GB" b="1" dirty="0"/>
              <a:t>Feminist research = </a:t>
            </a:r>
            <a:r>
              <a:rPr lang="en-US" b="1" dirty="0"/>
              <a:t>credibility deficit</a:t>
            </a:r>
            <a:r>
              <a:rPr lang="en-US" b="1" dirty="0" smtClean="0"/>
              <a:t>?</a:t>
            </a:r>
            <a:endParaRPr lang="en-GB" b="1" dirty="0" smtClean="0"/>
          </a:p>
          <a:p>
            <a:pPr>
              <a:buClr>
                <a:srgbClr val="FF66FF"/>
              </a:buClr>
            </a:pPr>
            <a:endParaRPr lang="en-GB" b="1" dirty="0" smtClean="0"/>
          </a:p>
          <a:p>
            <a:pPr>
              <a:buClr>
                <a:srgbClr val="FF66FF"/>
              </a:buClr>
            </a:pPr>
            <a:r>
              <a:rPr lang="en-GB" b="1" dirty="0" smtClean="0"/>
              <a:t>Counter-hegemonic research= unfundable/ unknowable? </a:t>
            </a:r>
            <a:r>
              <a:rPr lang="en-GB" sz="1800" b="1" dirty="0" smtClean="0">
                <a:solidFill>
                  <a:srgbClr val="FF66FF"/>
                </a:solidFill>
              </a:rPr>
              <a:t>(Butler, 2006).</a:t>
            </a:r>
          </a:p>
          <a:p>
            <a:pPr>
              <a:buClr>
                <a:srgbClr val="FF66FF"/>
              </a:buClr>
            </a:pPr>
            <a:endParaRPr lang="en-GB" b="1" dirty="0"/>
          </a:p>
        </p:txBody>
      </p:sp>
      <p:pic>
        <p:nvPicPr>
          <p:cNvPr id="5" name="Content Placeholder 6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 bwMode="auto">
          <a:xfrm>
            <a:off x="543019" y="978182"/>
            <a:ext cx="2117366" cy="56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4185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Follow Up?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2497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Centre </a:t>
            </a:r>
            <a:r>
              <a:rPr lang="en-GB" b="1" dirty="0">
                <a:solidFill>
                  <a:schemeClr val="tx2"/>
                </a:solidFill>
              </a:rPr>
              <a:t>for Higher Education and Equity Research (CHEER)</a:t>
            </a:r>
          </a:p>
          <a:p>
            <a:pPr marL="0" indent="0">
              <a:buNone/>
            </a:pPr>
            <a:endParaRPr lang="en-GB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66FF"/>
                </a:solidFill>
              </a:rPr>
              <a:t>http</a:t>
            </a:r>
            <a:r>
              <a:rPr lang="en-GB" b="1" dirty="0">
                <a:solidFill>
                  <a:srgbClr val="FF66FF"/>
                </a:solidFill>
              </a:rPr>
              <a:t>://www.sussex.ac.uk/education/cheer</a:t>
            </a:r>
          </a:p>
          <a:p>
            <a:endParaRPr lang="en-GB" dirty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en-GB" b="1" dirty="0">
                <a:solidFill>
                  <a:schemeClr val="tx2"/>
                </a:solidFill>
              </a:rPr>
              <a:t> Follow CHEER on Twitter</a:t>
            </a:r>
          </a:p>
          <a:p>
            <a:endParaRPr lang="en-GB" b="1" dirty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en-GB" b="1" dirty="0">
                <a:solidFill>
                  <a:srgbClr val="00FFFF"/>
                </a:solidFill>
              </a:rPr>
              <a:t>https://twitter.com/intent/</a:t>
            </a:r>
            <a:r>
              <a:rPr lang="en-GB" b="1" dirty="0" smtClean="0">
                <a:solidFill>
                  <a:srgbClr val="00FFFF"/>
                </a:solidFill>
              </a:rPr>
              <a:t>userscreen_name</a:t>
            </a:r>
            <a:r>
              <a:rPr lang="en-GB" b="1" dirty="0">
                <a:solidFill>
                  <a:srgbClr val="00FFFF"/>
                </a:solidFill>
              </a:rPr>
              <a:t>=SussexCHEER</a:t>
            </a:r>
          </a:p>
          <a:p>
            <a:endParaRPr lang="en-US" dirty="0"/>
          </a:p>
        </p:txBody>
      </p:sp>
      <p:pic>
        <p:nvPicPr>
          <p:cNvPr id="9" name="Picture 7" descr="PH02126J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r="20653"/>
          <a:stretch>
            <a:fillRect/>
          </a:stretch>
        </p:blipFill>
        <p:spPr>
          <a:noFill/>
          <a:ln/>
        </p:spPr>
      </p:pic>
    </p:spTree>
    <p:extLst>
      <p:ext uri="{BB962C8B-B14F-4D97-AF65-F5344CB8AC3E}">
        <p14:creationId xmlns:p14="http://schemas.microsoft.com/office/powerpoint/2010/main" val="201676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1849</TotalTime>
  <Words>392</Words>
  <Application>Microsoft Macintosh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 Black </vt:lpstr>
      <vt:lpstr>Impact: Epistemic and Social Closures?</vt:lpstr>
      <vt:lpstr>Provoking Impact</vt:lpstr>
      <vt:lpstr>Knowing Women: History Written by Victors</vt:lpstr>
      <vt:lpstr>Troubling Values in the Research Economy</vt:lpstr>
      <vt:lpstr>Follow Up?</vt:lpstr>
    </vt:vector>
  </TitlesOfParts>
  <Company>Univesrity of Sussex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Pryor</dc:creator>
  <cp:lastModifiedBy>Louise Morley</cp:lastModifiedBy>
  <cp:revision>200</cp:revision>
  <cp:lastPrinted>2014-01-28T09:55:20Z</cp:lastPrinted>
  <dcterms:created xsi:type="dcterms:W3CDTF">2014-01-26T18:11:45Z</dcterms:created>
  <dcterms:modified xsi:type="dcterms:W3CDTF">2014-10-01T08:31:33Z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-1985238611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j.b.pryor@sussex.ac.uk</vt:lpwstr>
  </property>
  <property fmtid="{D5CDD505-2E9C-101B-9397-08002B2CF9AE}" pid="6" name="_AuthorEmailDisplayName">
    <vt:lpwstr>John Pryor</vt:lpwstr>
  </property>
</Properties>
</file>