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2"/>
  </p:notesMasterIdLst>
  <p:handoutMasterIdLst>
    <p:handoutMasterId r:id="rId33"/>
  </p:handoutMasterIdLst>
  <p:sldIdLst>
    <p:sldId id="256" r:id="rId10"/>
    <p:sldId id="355" r:id="rId11"/>
    <p:sldId id="347" r:id="rId12"/>
    <p:sldId id="357" r:id="rId13"/>
    <p:sldId id="306" r:id="rId14"/>
    <p:sldId id="348" r:id="rId15"/>
    <p:sldId id="311" r:id="rId16"/>
    <p:sldId id="359" r:id="rId17"/>
    <p:sldId id="345" r:id="rId18"/>
    <p:sldId id="312" r:id="rId19"/>
    <p:sldId id="349" r:id="rId20"/>
    <p:sldId id="308" r:id="rId21"/>
    <p:sldId id="350" r:id="rId22"/>
    <p:sldId id="310" r:id="rId23"/>
    <p:sldId id="351" r:id="rId24"/>
    <p:sldId id="352" r:id="rId25"/>
    <p:sldId id="353" r:id="rId26"/>
    <p:sldId id="309" r:id="rId27"/>
    <p:sldId id="356" r:id="rId28"/>
    <p:sldId id="358" r:id="rId29"/>
    <p:sldId id="314" r:id="rId30"/>
    <p:sldId id="34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4DDD"/>
    <a:srgbClr val="28888D"/>
    <a:srgbClr val="388D7D"/>
    <a:srgbClr val="008D00"/>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87" autoAdjust="0"/>
    <p:restoredTop sz="94660" autoAdjust="0"/>
  </p:normalViewPr>
  <p:slideViewPr>
    <p:cSldViewPr snapToGrid="0" showGuides="1">
      <p:cViewPr varScale="1">
        <p:scale>
          <a:sx n="115" d="100"/>
          <a:sy n="115" d="100"/>
        </p:scale>
        <p:origin x="1116" y="108"/>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869C6B-6233-F846-9642-540781CEA6A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C8809F1-244B-7C40-A319-5535350F2A75}">
      <dgm:prSet phldrT="[Text]" custT="1"/>
      <dgm:spPr/>
      <dgm:t>
        <a:bodyPr/>
        <a:lstStyle/>
        <a:p>
          <a:r>
            <a:rPr lang="en-US" sz="2400" b="1">
              <a:latin typeface="+mn-lt"/>
            </a:rPr>
            <a:t>Cosmopolitanism </a:t>
          </a:r>
          <a:br>
            <a:rPr lang="en-US" sz="2400" b="1">
              <a:latin typeface="+mn-lt"/>
            </a:rPr>
          </a:br>
          <a:endParaRPr lang="en-US" sz="2400"/>
        </a:p>
      </dgm:t>
    </dgm:pt>
    <dgm:pt modelId="{1020C079-0FDB-FA45-8C20-1F78B8308218}" type="parTrans" cxnId="{9448F752-0E2D-574E-A712-94740EBE3F02}">
      <dgm:prSet/>
      <dgm:spPr/>
      <dgm:t>
        <a:bodyPr/>
        <a:lstStyle/>
        <a:p>
          <a:endParaRPr lang="en-US"/>
        </a:p>
      </dgm:t>
    </dgm:pt>
    <dgm:pt modelId="{F7A5B175-F781-0C45-ADEF-40ACD3CA1510}" type="sibTrans" cxnId="{9448F752-0E2D-574E-A712-94740EBE3F02}">
      <dgm:prSet/>
      <dgm:spPr/>
      <dgm:t>
        <a:bodyPr/>
        <a:lstStyle/>
        <a:p>
          <a:endParaRPr lang="en-US"/>
        </a:p>
      </dgm:t>
    </dgm:pt>
    <dgm:pt modelId="{B882C9EB-0727-FD45-9DDA-ACAEA8C1FF4B}">
      <dgm:prSet phldrT="[Text]"/>
      <dgm:spPr/>
      <dgm:t>
        <a:bodyPr/>
        <a:lstStyle/>
        <a:p>
          <a:r>
            <a:rPr lang="en-US" b="1" dirty="0">
              <a:latin typeface="+mn-lt"/>
            </a:rPr>
            <a:t>Intercultural Competencies/ Capacities</a:t>
          </a:r>
          <a:endParaRPr lang="en-US" dirty="0"/>
        </a:p>
      </dgm:t>
    </dgm:pt>
    <dgm:pt modelId="{D221B642-677F-A34D-8596-66F9A0CFB60F}" type="parTrans" cxnId="{58DAC835-56CA-B448-AB60-C1F8C56BEEA7}">
      <dgm:prSet/>
      <dgm:spPr/>
      <dgm:t>
        <a:bodyPr/>
        <a:lstStyle/>
        <a:p>
          <a:endParaRPr lang="en-US"/>
        </a:p>
      </dgm:t>
    </dgm:pt>
    <dgm:pt modelId="{6A1324DB-1301-EB4A-80B6-CBCDDFB6BA71}" type="sibTrans" cxnId="{58DAC835-56CA-B448-AB60-C1F8C56BEEA7}">
      <dgm:prSet/>
      <dgm:spPr/>
      <dgm:t>
        <a:bodyPr/>
        <a:lstStyle/>
        <a:p>
          <a:endParaRPr lang="en-US"/>
        </a:p>
      </dgm:t>
    </dgm:pt>
    <dgm:pt modelId="{34C7746F-1F95-1A44-897A-CBE27F9CAC64}">
      <dgm:prSet phldrT="[Text]" custT="1"/>
      <dgm:spPr/>
      <dgm:t>
        <a:bodyPr/>
        <a:lstStyle/>
        <a:p>
          <a:pPr rtl="0">
            <a:buNone/>
          </a:pPr>
          <a:r>
            <a:rPr lang="en-US" sz="2000" b="1" err="1">
              <a:solidFill>
                <a:srgbClr val="28888D"/>
              </a:solidFill>
              <a:latin typeface="+mn-lt"/>
            </a:rPr>
            <a:t>Internationalising</a:t>
          </a:r>
          <a:r>
            <a:rPr lang="en-US" sz="2000" b="1">
              <a:solidFill>
                <a:srgbClr val="28888D"/>
              </a:solidFill>
              <a:latin typeface="+mn-lt"/>
            </a:rPr>
            <a:t> one’s career = a range</a:t>
          </a:r>
          <a:endParaRPr lang="en-US" sz="1600">
            <a:solidFill>
              <a:srgbClr val="28888D"/>
            </a:solidFill>
          </a:endParaRPr>
        </a:p>
      </dgm:t>
    </dgm:pt>
    <dgm:pt modelId="{03391044-462C-6444-843B-3DCC5D16AA7B}" type="parTrans" cxnId="{7993B19A-BB03-EE40-BFE1-7D7C2DCADC60}">
      <dgm:prSet/>
      <dgm:spPr/>
      <dgm:t>
        <a:bodyPr/>
        <a:lstStyle/>
        <a:p>
          <a:endParaRPr lang="en-US"/>
        </a:p>
      </dgm:t>
    </dgm:pt>
    <dgm:pt modelId="{399E0349-C1D1-D64D-BA3C-84E09B06877E}" type="sibTrans" cxnId="{7993B19A-BB03-EE40-BFE1-7D7C2DCADC60}">
      <dgm:prSet/>
      <dgm:spPr/>
      <dgm:t>
        <a:bodyPr/>
        <a:lstStyle/>
        <a:p>
          <a:endParaRPr lang="en-US"/>
        </a:p>
      </dgm:t>
    </dgm:pt>
    <dgm:pt modelId="{73EAD593-939C-9D41-A4AC-A0F31FC043D9}">
      <dgm:prSet phldrT="[Text]"/>
      <dgm:spPr/>
      <dgm:t>
        <a:bodyPr/>
        <a:lstStyle/>
        <a:p>
          <a:r>
            <a:rPr lang="en-US" b="1">
              <a:latin typeface="+mn-lt"/>
            </a:rPr>
            <a:t>Connection </a:t>
          </a:r>
          <a:endParaRPr lang="en-US"/>
        </a:p>
      </dgm:t>
    </dgm:pt>
    <dgm:pt modelId="{6254628B-4F08-E745-A704-C6D83EE29D5C}" type="parTrans" cxnId="{FF376321-F811-3B4A-891D-F7C843C92B97}">
      <dgm:prSet/>
      <dgm:spPr/>
      <dgm:t>
        <a:bodyPr/>
        <a:lstStyle/>
        <a:p>
          <a:endParaRPr lang="en-US"/>
        </a:p>
      </dgm:t>
    </dgm:pt>
    <dgm:pt modelId="{E88B21F0-49BF-4045-B96D-5E531837BCF1}" type="sibTrans" cxnId="{FF376321-F811-3B4A-891D-F7C843C92B97}">
      <dgm:prSet/>
      <dgm:spPr/>
      <dgm:t>
        <a:bodyPr/>
        <a:lstStyle/>
        <a:p>
          <a:endParaRPr lang="en-US"/>
        </a:p>
      </dgm:t>
    </dgm:pt>
    <dgm:pt modelId="{3AA9FC43-4A11-2440-A334-2703235AB5DE}">
      <dgm:prSet phldrT="[Text]" custT="1"/>
      <dgm:spPr/>
      <dgm:t>
        <a:bodyPr/>
        <a:lstStyle/>
        <a:p>
          <a:pPr>
            <a:buNone/>
          </a:pPr>
          <a:r>
            <a:rPr lang="en-US" sz="2000" b="1" err="1">
              <a:solidFill>
                <a:srgbClr val="28888D"/>
              </a:solidFill>
              <a:latin typeface="+mn-lt"/>
            </a:rPr>
            <a:t>Internationalisation</a:t>
          </a:r>
          <a:r>
            <a:rPr lang="en-US" sz="2000" b="1">
              <a:solidFill>
                <a:srgbClr val="28888D"/>
              </a:solidFill>
              <a:latin typeface="+mn-lt"/>
            </a:rPr>
            <a:t> deficit = shame, </a:t>
          </a:r>
          <a:endParaRPr lang="en-US" sz="2000">
            <a:solidFill>
              <a:srgbClr val="28888D"/>
            </a:solidFill>
          </a:endParaRPr>
        </a:p>
      </dgm:t>
    </dgm:pt>
    <dgm:pt modelId="{300C1EEA-B48C-BB47-81F4-E93D3D20115C}" type="parTrans" cxnId="{7F125D02-A0D7-5E49-8731-ED6EC5855676}">
      <dgm:prSet/>
      <dgm:spPr/>
      <dgm:t>
        <a:bodyPr/>
        <a:lstStyle/>
        <a:p>
          <a:endParaRPr lang="en-US"/>
        </a:p>
      </dgm:t>
    </dgm:pt>
    <dgm:pt modelId="{654BD871-6B1C-134B-B89B-EC19AD95D8E2}" type="sibTrans" cxnId="{7F125D02-A0D7-5E49-8731-ED6EC5855676}">
      <dgm:prSet/>
      <dgm:spPr/>
      <dgm:t>
        <a:bodyPr/>
        <a:lstStyle/>
        <a:p>
          <a:endParaRPr lang="en-US"/>
        </a:p>
      </dgm:t>
    </dgm:pt>
    <dgm:pt modelId="{8CAA657B-ABF8-594A-AC01-763CE8738CD9}">
      <dgm:prSet/>
      <dgm:spPr/>
      <dgm:t>
        <a:bodyPr/>
        <a:lstStyle/>
        <a:p>
          <a:pPr rtl="0"/>
          <a:r>
            <a:rPr lang="en-US" b="1">
              <a:latin typeface="+mn-lt"/>
            </a:rPr>
            <a:t>Adaptability, Resilience and Reach</a:t>
          </a:r>
          <a:endParaRPr lang="sv-SE"/>
        </a:p>
      </dgm:t>
    </dgm:pt>
    <dgm:pt modelId="{201C786E-419F-3C41-8DEA-8D620C9A3839}" type="parTrans" cxnId="{C6283423-3E68-A043-912E-BB06B56A2C9A}">
      <dgm:prSet/>
      <dgm:spPr/>
      <dgm:t>
        <a:bodyPr/>
        <a:lstStyle/>
        <a:p>
          <a:endParaRPr lang="en-US"/>
        </a:p>
      </dgm:t>
    </dgm:pt>
    <dgm:pt modelId="{855BAC74-D106-9545-969B-2DE4875C530D}" type="sibTrans" cxnId="{C6283423-3E68-A043-912E-BB06B56A2C9A}">
      <dgm:prSet/>
      <dgm:spPr/>
      <dgm:t>
        <a:bodyPr/>
        <a:lstStyle/>
        <a:p>
          <a:endParaRPr lang="en-US"/>
        </a:p>
      </dgm:t>
    </dgm:pt>
    <dgm:pt modelId="{54A8C368-44EA-0348-B015-F7BF880684EC}">
      <dgm:prSet phldrT="[Text]" custT="1"/>
      <dgm:spPr/>
      <dgm:t>
        <a:bodyPr/>
        <a:lstStyle/>
        <a:p>
          <a:pPr rtl="0">
            <a:buNone/>
          </a:pPr>
          <a:endParaRPr lang="en-US" sz="700"/>
        </a:p>
      </dgm:t>
    </dgm:pt>
    <dgm:pt modelId="{77EB584A-99FB-4C4B-8447-96D83E22046F}" type="parTrans" cxnId="{CA04C051-FB0F-0B46-811F-9776CEF8E9DB}">
      <dgm:prSet/>
      <dgm:spPr/>
      <dgm:t>
        <a:bodyPr/>
        <a:lstStyle/>
        <a:p>
          <a:endParaRPr lang="en-US"/>
        </a:p>
      </dgm:t>
    </dgm:pt>
    <dgm:pt modelId="{E157FD96-804C-D846-975C-F86D8805A014}" type="sibTrans" cxnId="{CA04C051-FB0F-0B46-811F-9776CEF8E9DB}">
      <dgm:prSet/>
      <dgm:spPr/>
      <dgm:t>
        <a:bodyPr/>
        <a:lstStyle/>
        <a:p>
          <a:endParaRPr lang="en-US"/>
        </a:p>
      </dgm:t>
    </dgm:pt>
    <dgm:pt modelId="{AD711802-C4ED-BC4F-AE01-A5717557FF36}">
      <dgm:prSet phldrT="[Text]" custT="1"/>
      <dgm:spPr/>
      <dgm:t>
        <a:bodyPr/>
        <a:lstStyle/>
        <a:p>
          <a:pPr rtl="0">
            <a:buNone/>
          </a:pPr>
          <a:endParaRPr lang="en-US" sz="700"/>
        </a:p>
      </dgm:t>
    </dgm:pt>
    <dgm:pt modelId="{76895655-0544-2C48-98CD-2D3044353A08}" type="parTrans" cxnId="{F0FFE58F-B5E9-8946-BF53-26E13F851EC4}">
      <dgm:prSet/>
      <dgm:spPr/>
      <dgm:t>
        <a:bodyPr/>
        <a:lstStyle/>
        <a:p>
          <a:endParaRPr lang="en-US"/>
        </a:p>
      </dgm:t>
    </dgm:pt>
    <dgm:pt modelId="{FAAF1BA5-8AAD-A64E-9EA9-449E49CE2ABA}" type="sibTrans" cxnId="{F0FFE58F-B5E9-8946-BF53-26E13F851EC4}">
      <dgm:prSet/>
      <dgm:spPr/>
      <dgm:t>
        <a:bodyPr/>
        <a:lstStyle/>
        <a:p>
          <a:endParaRPr lang="en-US"/>
        </a:p>
      </dgm:t>
    </dgm:pt>
    <dgm:pt modelId="{4B5A6CE8-DDC7-B04D-85E6-836E10D85F9C}">
      <dgm:prSet phldrT="[Text]" custT="1"/>
      <dgm:spPr/>
      <dgm:t>
        <a:bodyPr/>
        <a:lstStyle/>
        <a:p>
          <a:pPr>
            <a:buNone/>
          </a:pPr>
          <a:r>
            <a:rPr lang="en-US" sz="2000" b="1">
              <a:solidFill>
                <a:srgbClr val="28888D"/>
              </a:solidFill>
              <a:latin typeface="+mn-lt"/>
            </a:rPr>
            <a:t>intellectual and spatial parochialism</a:t>
          </a:r>
          <a:endParaRPr lang="en-US" sz="2000">
            <a:solidFill>
              <a:srgbClr val="28888D"/>
            </a:solidFill>
          </a:endParaRPr>
        </a:p>
      </dgm:t>
    </dgm:pt>
    <dgm:pt modelId="{05880141-1BC6-E046-9ED5-A2E655A4720B}" type="parTrans" cxnId="{0F7DB904-0F57-1648-B60B-2727FEDF76D2}">
      <dgm:prSet/>
      <dgm:spPr/>
      <dgm:t>
        <a:bodyPr/>
        <a:lstStyle/>
        <a:p>
          <a:endParaRPr lang="en-US"/>
        </a:p>
      </dgm:t>
    </dgm:pt>
    <dgm:pt modelId="{C4A1FCCA-738A-684C-B535-A2ACC693A2CF}" type="sibTrans" cxnId="{0F7DB904-0F57-1648-B60B-2727FEDF76D2}">
      <dgm:prSet/>
      <dgm:spPr/>
      <dgm:t>
        <a:bodyPr/>
        <a:lstStyle/>
        <a:p>
          <a:endParaRPr lang="en-US"/>
        </a:p>
      </dgm:t>
    </dgm:pt>
    <dgm:pt modelId="{DADE45FE-7DAD-7F4B-9099-2CBFBE16FC15}">
      <dgm:prSet phldrT="[Text]" custT="1"/>
      <dgm:spPr/>
      <dgm:t>
        <a:bodyPr/>
        <a:lstStyle/>
        <a:p>
          <a:pPr rtl="0">
            <a:buNone/>
          </a:pPr>
          <a:r>
            <a:rPr lang="en-US" sz="2000" b="1">
              <a:solidFill>
                <a:srgbClr val="28888D"/>
              </a:solidFill>
              <a:latin typeface="+mn-lt"/>
            </a:rPr>
            <a:t>of affects, desires and dispositions</a:t>
          </a:r>
          <a:r>
            <a:rPr lang="en-US" sz="700" b="1">
              <a:latin typeface="+mn-lt"/>
            </a:rPr>
            <a:t/>
          </a:r>
          <a:br>
            <a:rPr lang="en-US" sz="700" b="1">
              <a:latin typeface="+mn-lt"/>
            </a:rPr>
          </a:br>
          <a:r>
            <a:rPr lang="en-US" sz="700" b="1">
              <a:latin typeface="+mn-lt"/>
            </a:rPr>
            <a:t/>
          </a:r>
          <a:br>
            <a:rPr lang="en-US" sz="700" b="1">
              <a:latin typeface="+mn-lt"/>
            </a:rPr>
          </a:br>
          <a:endParaRPr lang="en-US" sz="1600">
            <a:solidFill>
              <a:srgbClr val="28888D"/>
            </a:solidFill>
          </a:endParaRPr>
        </a:p>
      </dgm:t>
    </dgm:pt>
    <dgm:pt modelId="{61AF09D1-6449-4640-B696-36EE7650C8F0}" type="parTrans" cxnId="{9932C8BF-E329-C449-BDD8-8D32E1DABE17}">
      <dgm:prSet/>
      <dgm:spPr/>
      <dgm:t>
        <a:bodyPr/>
        <a:lstStyle/>
        <a:p>
          <a:endParaRPr lang="en-US"/>
        </a:p>
      </dgm:t>
    </dgm:pt>
    <dgm:pt modelId="{1C460B0D-5979-E042-B70B-20CD97A30F91}" type="sibTrans" cxnId="{9932C8BF-E329-C449-BDD8-8D32E1DABE17}">
      <dgm:prSet/>
      <dgm:spPr/>
      <dgm:t>
        <a:bodyPr/>
        <a:lstStyle/>
        <a:p>
          <a:endParaRPr lang="en-US"/>
        </a:p>
      </dgm:t>
    </dgm:pt>
    <dgm:pt modelId="{3BD07E52-7993-8A4A-8430-7B4CE849D1BC}" type="pres">
      <dgm:prSet presAssocID="{63869C6B-6233-F846-9642-540781CEA6A8}" presName="Name0" presStyleCnt="0">
        <dgm:presLayoutVars>
          <dgm:dir/>
          <dgm:animLvl val="lvl"/>
          <dgm:resizeHandles val="exact"/>
        </dgm:presLayoutVars>
      </dgm:prSet>
      <dgm:spPr/>
      <dgm:t>
        <a:bodyPr/>
        <a:lstStyle/>
        <a:p>
          <a:endParaRPr lang="en-US"/>
        </a:p>
      </dgm:t>
    </dgm:pt>
    <dgm:pt modelId="{7B6AAF04-C397-F948-AAF9-2D82E99E0AD0}" type="pres">
      <dgm:prSet presAssocID="{1C8809F1-244B-7C40-A319-5535350F2A75}" presName="linNode" presStyleCnt="0"/>
      <dgm:spPr/>
    </dgm:pt>
    <dgm:pt modelId="{9B42A500-D355-7D49-92CC-6E20DF97DF81}" type="pres">
      <dgm:prSet presAssocID="{1C8809F1-244B-7C40-A319-5535350F2A75}" presName="parentText" presStyleLbl="node1" presStyleIdx="0" presStyleCnt="4" custLinFactNeighborX="-3095" custLinFactNeighborY="-10395">
        <dgm:presLayoutVars>
          <dgm:chMax val="1"/>
          <dgm:bulletEnabled val="1"/>
        </dgm:presLayoutVars>
      </dgm:prSet>
      <dgm:spPr/>
      <dgm:t>
        <a:bodyPr/>
        <a:lstStyle/>
        <a:p>
          <a:endParaRPr lang="en-US"/>
        </a:p>
      </dgm:t>
    </dgm:pt>
    <dgm:pt modelId="{BA19030E-9C79-1A40-97CF-452E94025990}" type="pres">
      <dgm:prSet presAssocID="{F7A5B175-F781-0C45-ADEF-40ACD3CA1510}" presName="sp" presStyleCnt="0"/>
      <dgm:spPr/>
    </dgm:pt>
    <dgm:pt modelId="{B029652F-BA41-1043-A861-F879BE72A748}" type="pres">
      <dgm:prSet presAssocID="{B882C9EB-0727-FD45-9DDA-ACAEA8C1FF4B}" presName="linNode" presStyleCnt="0"/>
      <dgm:spPr/>
    </dgm:pt>
    <dgm:pt modelId="{DEA7C7DF-517A-A943-B12A-7A184FEEB621}" type="pres">
      <dgm:prSet presAssocID="{B882C9EB-0727-FD45-9DDA-ACAEA8C1FF4B}" presName="parentText" presStyleLbl="node1" presStyleIdx="1" presStyleCnt="4">
        <dgm:presLayoutVars>
          <dgm:chMax val="1"/>
          <dgm:bulletEnabled val="1"/>
        </dgm:presLayoutVars>
      </dgm:prSet>
      <dgm:spPr/>
      <dgm:t>
        <a:bodyPr/>
        <a:lstStyle/>
        <a:p>
          <a:endParaRPr lang="en-US"/>
        </a:p>
      </dgm:t>
    </dgm:pt>
    <dgm:pt modelId="{0B032171-1B39-634D-A14B-2B1F9E3DFC33}" type="pres">
      <dgm:prSet presAssocID="{B882C9EB-0727-FD45-9DDA-ACAEA8C1FF4B}" presName="descendantText" presStyleLbl="alignAccFollowNode1" presStyleIdx="0" presStyleCnt="2" custScaleX="99724" custScaleY="149166">
        <dgm:presLayoutVars>
          <dgm:bulletEnabled val="1"/>
        </dgm:presLayoutVars>
      </dgm:prSet>
      <dgm:spPr/>
      <dgm:t>
        <a:bodyPr/>
        <a:lstStyle/>
        <a:p>
          <a:endParaRPr lang="en-US"/>
        </a:p>
      </dgm:t>
    </dgm:pt>
    <dgm:pt modelId="{51033FE8-5D36-7847-BEF7-319337FEE594}" type="pres">
      <dgm:prSet presAssocID="{6A1324DB-1301-EB4A-80B6-CBCDDFB6BA71}" presName="sp" presStyleCnt="0"/>
      <dgm:spPr/>
    </dgm:pt>
    <dgm:pt modelId="{A49064EA-31F9-0B42-BC0E-0993FA758539}" type="pres">
      <dgm:prSet presAssocID="{73EAD593-939C-9D41-A4AC-A0F31FC043D9}" presName="linNode" presStyleCnt="0"/>
      <dgm:spPr/>
    </dgm:pt>
    <dgm:pt modelId="{BF5EE15F-6935-AD4E-95B3-7A32EE875243}" type="pres">
      <dgm:prSet presAssocID="{73EAD593-939C-9D41-A4AC-A0F31FC043D9}" presName="parentText" presStyleLbl="node1" presStyleIdx="2" presStyleCnt="4">
        <dgm:presLayoutVars>
          <dgm:chMax val="1"/>
          <dgm:bulletEnabled val="1"/>
        </dgm:presLayoutVars>
      </dgm:prSet>
      <dgm:spPr/>
      <dgm:t>
        <a:bodyPr/>
        <a:lstStyle/>
        <a:p>
          <a:endParaRPr lang="en-US"/>
        </a:p>
      </dgm:t>
    </dgm:pt>
    <dgm:pt modelId="{7255194D-D7F6-384E-8010-147AEF4FE271}" type="pres">
      <dgm:prSet presAssocID="{73EAD593-939C-9D41-A4AC-A0F31FC043D9}" presName="descendantText" presStyleLbl="alignAccFollowNode1" presStyleIdx="1" presStyleCnt="2">
        <dgm:presLayoutVars>
          <dgm:bulletEnabled val="1"/>
        </dgm:presLayoutVars>
      </dgm:prSet>
      <dgm:spPr/>
      <dgm:t>
        <a:bodyPr/>
        <a:lstStyle/>
        <a:p>
          <a:endParaRPr lang="en-US"/>
        </a:p>
      </dgm:t>
    </dgm:pt>
    <dgm:pt modelId="{5171C80C-843B-6E48-87E8-753B04A2B9D7}" type="pres">
      <dgm:prSet presAssocID="{E88B21F0-49BF-4045-B96D-5E531837BCF1}" presName="sp" presStyleCnt="0"/>
      <dgm:spPr/>
    </dgm:pt>
    <dgm:pt modelId="{73502063-0655-7D4F-B404-63F81DEA1CC7}" type="pres">
      <dgm:prSet presAssocID="{8CAA657B-ABF8-594A-AC01-763CE8738CD9}" presName="linNode" presStyleCnt="0"/>
      <dgm:spPr/>
    </dgm:pt>
    <dgm:pt modelId="{4E073C49-1410-DD42-A8E8-074653185914}" type="pres">
      <dgm:prSet presAssocID="{8CAA657B-ABF8-594A-AC01-763CE8738CD9}" presName="parentText" presStyleLbl="node1" presStyleIdx="3" presStyleCnt="4">
        <dgm:presLayoutVars>
          <dgm:chMax val="1"/>
          <dgm:bulletEnabled val="1"/>
        </dgm:presLayoutVars>
      </dgm:prSet>
      <dgm:spPr/>
      <dgm:t>
        <a:bodyPr/>
        <a:lstStyle/>
        <a:p>
          <a:endParaRPr lang="en-US"/>
        </a:p>
      </dgm:t>
    </dgm:pt>
  </dgm:ptLst>
  <dgm:cxnLst>
    <dgm:cxn modelId="{B3EADEFD-AAEA-294E-B93F-85291ADFBCB2}" type="presOf" srcId="{54A8C368-44EA-0348-B015-F7BF880684EC}" destId="{0B032171-1B39-634D-A14B-2B1F9E3DFC33}" srcOrd="0" destOrd="0" presId="urn:microsoft.com/office/officeart/2005/8/layout/vList5"/>
    <dgm:cxn modelId="{B6529992-5330-CC4B-B834-AA6B0EC6BDF7}" type="presOf" srcId="{63869C6B-6233-F846-9642-540781CEA6A8}" destId="{3BD07E52-7993-8A4A-8430-7B4CE849D1BC}" srcOrd="0" destOrd="0" presId="urn:microsoft.com/office/officeart/2005/8/layout/vList5"/>
    <dgm:cxn modelId="{AF3E8AE3-6193-AD49-B938-D87D5E902238}" type="presOf" srcId="{1C8809F1-244B-7C40-A319-5535350F2A75}" destId="{9B42A500-D355-7D49-92CC-6E20DF97DF81}" srcOrd="0" destOrd="0" presId="urn:microsoft.com/office/officeart/2005/8/layout/vList5"/>
    <dgm:cxn modelId="{7622B2E2-0D5B-9240-9AA9-CC561B08A4AB}" type="presOf" srcId="{8CAA657B-ABF8-594A-AC01-763CE8738CD9}" destId="{4E073C49-1410-DD42-A8E8-074653185914}" srcOrd="0" destOrd="0" presId="urn:microsoft.com/office/officeart/2005/8/layout/vList5"/>
    <dgm:cxn modelId="{C6283423-3E68-A043-912E-BB06B56A2C9A}" srcId="{63869C6B-6233-F846-9642-540781CEA6A8}" destId="{8CAA657B-ABF8-594A-AC01-763CE8738CD9}" srcOrd="3" destOrd="0" parTransId="{201C786E-419F-3C41-8DEA-8D620C9A3839}" sibTransId="{855BAC74-D106-9545-969B-2DE4875C530D}"/>
    <dgm:cxn modelId="{0F7DB904-0F57-1648-B60B-2727FEDF76D2}" srcId="{73EAD593-939C-9D41-A4AC-A0F31FC043D9}" destId="{4B5A6CE8-DDC7-B04D-85E6-836E10D85F9C}" srcOrd="1" destOrd="0" parTransId="{05880141-1BC6-E046-9ED5-A2E655A4720B}" sibTransId="{C4A1FCCA-738A-684C-B535-A2ACC693A2CF}"/>
    <dgm:cxn modelId="{9932C8BF-E329-C449-BDD8-8D32E1DABE17}" srcId="{B882C9EB-0727-FD45-9DDA-ACAEA8C1FF4B}" destId="{DADE45FE-7DAD-7F4B-9099-2CBFBE16FC15}" srcOrd="3" destOrd="0" parTransId="{61AF09D1-6449-4640-B696-36EE7650C8F0}" sibTransId="{1C460B0D-5979-E042-B70B-20CD97A30F91}"/>
    <dgm:cxn modelId="{6D15AD4A-367D-7645-86AE-5C1EA9DCD0E8}" type="presOf" srcId="{B882C9EB-0727-FD45-9DDA-ACAEA8C1FF4B}" destId="{DEA7C7DF-517A-A943-B12A-7A184FEEB621}" srcOrd="0" destOrd="0" presId="urn:microsoft.com/office/officeart/2005/8/layout/vList5"/>
    <dgm:cxn modelId="{C2769492-9481-1443-BF45-D4D8DBC63EA9}" type="presOf" srcId="{3AA9FC43-4A11-2440-A334-2703235AB5DE}" destId="{7255194D-D7F6-384E-8010-147AEF4FE271}" srcOrd="0" destOrd="0" presId="urn:microsoft.com/office/officeart/2005/8/layout/vList5"/>
    <dgm:cxn modelId="{F022124A-2BA9-4A48-A7FE-D336E207532F}" type="presOf" srcId="{4B5A6CE8-DDC7-B04D-85E6-836E10D85F9C}" destId="{7255194D-D7F6-384E-8010-147AEF4FE271}" srcOrd="0" destOrd="1" presId="urn:microsoft.com/office/officeart/2005/8/layout/vList5"/>
    <dgm:cxn modelId="{7993B19A-BB03-EE40-BFE1-7D7C2DCADC60}" srcId="{B882C9EB-0727-FD45-9DDA-ACAEA8C1FF4B}" destId="{34C7746F-1F95-1A44-897A-CBE27F9CAC64}" srcOrd="2" destOrd="0" parTransId="{03391044-462C-6444-843B-3DCC5D16AA7B}" sibTransId="{399E0349-C1D1-D64D-BA3C-84E09B06877E}"/>
    <dgm:cxn modelId="{4F300B37-830B-3741-8716-E1EB98942192}" type="presOf" srcId="{AD711802-C4ED-BC4F-AE01-A5717557FF36}" destId="{0B032171-1B39-634D-A14B-2B1F9E3DFC33}" srcOrd="0" destOrd="1" presId="urn:microsoft.com/office/officeart/2005/8/layout/vList5"/>
    <dgm:cxn modelId="{9448F752-0E2D-574E-A712-94740EBE3F02}" srcId="{63869C6B-6233-F846-9642-540781CEA6A8}" destId="{1C8809F1-244B-7C40-A319-5535350F2A75}" srcOrd="0" destOrd="0" parTransId="{1020C079-0FDB-FA45-8C20-1F78B8308218}" sibTransId="{F7A5B175-F781-0C45-ADEF-40ACD3CA1510}"/>
    <dgm:cxn modelId="{B94F9EB1-2FA2-824E-85C7-2958885EC7EE}" type="presOf" srcId="{34C7746F-1F95-1A44-897A-CBE27F9CAC64}" destId="{0B032171-1B39-634D-A14B-2B1F9E3DFC33}" srcOrd="0" destOrd="2" presId="urn:microsoft.com/office/officeart/2005/8/layout/vList5"/>
    <dgm:cxn modelId="{CA04C051-FB0F-0B46-811F-9776CEF8E9DB}" srcId="{B882C9EB-0727-FD45-9DDA-ACAEA8C1FF4B}" destId="{54A8C368-44EA-0348-B015-F7BF880684EC}" srcOrd="0" destOrd="0" parTransId="{77EB584A-99FB-4C4B-8447-96D83E22046F}" sibTransId="{E157FD96-804C-D846-975C-F86D8805A014}"/>
    <dgm:cxn modelId="{F0FFE58F-B5E9-8946-BF53-26E13F851EC4}" srcId="{B882C9EB-0727-FD45-9DDA-ACAEA8C1FF4B}" destId="{AD711802-C4ED-BC4F-AE01-A5717557FF36}" srcOrd="1" destOrd="0" parTransId="{76895655-0544-2C48-98CD-2D3044353A08}" sibTransId="{FAAF1BA5-8AAD-A64E-9EA9-449E49CE2ABA}"/>
    <dgm:cxn modelId="{7F125D02-A0D7-5E49-8731-ED6EC5855676}" srcId="{73EAD593-939C-9D41-A4AC-A0F31FC043D9}" destId="{3AA9FC43-4A11-2440-A334-2703235AB5DE}" srcOrd="0" destOrd="0" parTransId="{300C1EEA-B48C-BB47-81F4-E93D3D20115C}" sibTransId="{654BD871-6B1C-134B-B89B-EC19AD95D8E2}"/>
    <dgm:cxn modelId="{EB152A98-9FC1-994C-8824-B32FF8AA7C34}" type="presOf" srcId="{73EAD593-939C-9D41-A4AC-A0F31FC043D9}" destId="{BF5EE15F-6935-AD4E-95B3-7A32EE875243}" srcOrd="0" destOrd="0" presId="urn:microsoft.com/office/officeart/2005/8/layout/vList5"/>
    <dgm:cxn modelId="{FF376321-F811-3B4A-891D-F7C843C92B97}" srcId="{63869C6B-6233-F846-9642-540781CEA6A8}" destId="{73EAD593-939C-9D41-A4AC-A0F31FC043D9}" srcOrd="2" destOrd="0" parTransId="{6254628B-4F08-E745-A704-C6D83EE29D5C}" sibTransId="{E88B21F0-49BF-4045-B96D-5E531837BCF1}"/>
    <dgm:cxn modelId="{58DAC835-56CA-B448-AB60-C1F8C56BEEA7}" srcId="{63869C6B-6233-F846-9642-540781CEA6A8}" destId="{B882C9EB-0727-FD45-9DDA-ACAEA8C1FF4B}" srcOrd="1" destOrd="0" parTransId="{D221B642-677F-A34D-8596-66F9A0CFB60F}" sibTransId="{6A1324DB-1301-EB4A-80B6-CBCDDFB6BA71}"/>
    <dgm:cxn modelId="{F6FC27DA-71DF-3449-B56B-37C3386CF1A9}" type="presOf" srcId="{DADE45FE-7DAD-7F4B-9099-2CBFBE16FC15}" destId="{0B032171-1B39-634D-A14B-2B1F9E3DFC33}" srcOrd="0" destOrd="3" presId="urn:microsoft.com/office/officeart/2005/8/layout/vList5"/>
    <dgm:cxn modelId="{685ABE34-DEF0-F54A-A673-E41B72DB8741}" type="presParOf" srcId="{3BD07E52-7993-8A4A-8430-7B4CE849D1BC}" destId="{7B6AAF04-C397-F948-AAF9-2D82E99E0AD0}" srcOrd="0" destOrd="0" presId="urn:microsoft.com/office/officeart/2005/8/layout/vList5"/>
    <dgm:cxn modelId="{30A2D42D-1477-9540-94C1-E88301DB4717}" type="presParOf" srcId="{7B6AAF04-C397-F948-AAF9-2D82E99E0AD0}" destId="{9B42A500-D355-7D49-92CC-6E20DF97DF81}" srcOrd="0" destOrd="0" presId="urn:microsoft.com/office/officeart/2005/8/layout/vList5"/>
    <dgm:cxn modelId="{8AA06DF6-5DB7-9B49-97CD-1BB90E3F0E07}" type="presParOf" srcId="{3BD07E52-7993-8A4A-8430-7B4CE849D1BC}" destId="{BA19030E-9C79-1A40-97CF-452E94025990}" srcOrd="1" destOrd="0" presId="urn:microsoft.com/office/officeart/2005/8/layout/vList5"/>
    <dgm:cxn modelId="{04E46E0D-2B0C-FF40-A5BE-3BD1C1521761}" type="presParOf" srcId="{3BD07E52-7993-8A4A-8430-7B4CE849D1BC}" destId="{B029652F-BA41-1043-A861-F879BE72A748}" srcOrd="2" destOrd="0" presId="urn:microsoft.com/office/officeart/2005/8/layout/vList5"/>
    <dgm:cxn modelId="{4A3792EF-7CFC-6446-8027-FD0E6CA6F0CF}" type="presParOf" srcId="{B029652F-BA41-1043-A861-F879BE72A748}" destId="{DEA7C7DF-517A-A943-B12A-7A184FEEB621}" srcOrd="0" destOrd="0" presId="urn:microsoft.com/office/officeart/2005/8/layout/vList5"/>
    <dgm:cxn modelId="{897ADC1F-E14B-314C-942E-970CF3510235}" type="presParOf" srcId="{B029652F-BA41-1043-A861-F879BE72A748}" destId="{0B032171-1B39-634D-A14B-2B1F9E3DFC33}" srcOrd="1" destOrd="0" presId="urn:microsoft.com/office/officeart/2005/8/layout/vList5"/>
    <dgm:cxn modelId="{5833D5A9-11CF-3743-A3D7-9311D5155E07}" type="presParOf" srcId="{3BD07E52-7993-8A4A-8430-7B4CE849D1BC}" destId="{51033FE8-5D36-7847-BEF7-319337FEE594}" srcOrd="3" destOrd="0" presId="urn:microsoft.com/office/officeart/2005/8/layout/vList5"/>
    <dgm:cxn modelId="{63868BD1-9CF0-1E42-A4EE-77A63077022C}" type="presParOf" srcId="{3BD07E52-7993-8A4A-8430-7B4CE849D1BC}" destId="{A49064EA-31F9-0B42-BC0E-0993FA758539}" srcOrd="4" destOrd="0" presId="urn:microsoft.com/office/officeart/2005/8/layout/vList5"/>
    <dgm:cxn modelId="{4FD220A0-673A-A84C-AB47-86E086FC3267}" type="presParOf" srcId="{A49064EA-31F9-0B42-BC0E-0993FA758539}" destId="{BF5EE15F-6935-AD4E-95B3-7A32EE875243}" srcOrd="0" destOrd="0" presId="urn:microsoft.com/office/officeart/2005/8/layout/vList5"/>
    <dgm:cxn modelId="{249787A5-C180-5842-88F2-168795B98963}" type="presParOf" srcId="{A49064EA-31F9-0B42-BC0E-0993FA758539}" destId="{7255194D-D7F6-384E-8010-147AEF4FE271}" srcOrd="1" destOrd="0" presId="urn:microsoft.com/office/officeart/2005/8/layout/vList5"/>
    <dgm:cxn modelId="{799800E4-F217-E34C-A0F4-33489E11F7E2}" type="presParOf" srcId="{3BD07E52-7993-8A4A-8430-7B4CE849D1BC}" destId="{5171C80C-843B-6E48-87E8-753B04A2B9D7}" srcOrd="5" destOrd="0" presId="urn:microsoft.com/office/officeart/2005/8/layout/vList5"/>
    <dgm:cxn modelId="{2C388715-5A5C-7D41-AC36-6A7D893FC422}" type="presParOf" srcId="{3BD07E52-7993-8A4A-8430-7B4CE849D1BC}" destId="{73502063-0655-7D4F-B404-63F81DEA1CC7}" srcOrd="6" destOrd="0" presId="urn:microsoft.com/office/officeart/2005/8/layout/vList5"/>
    <dgm:cxn modelId="{9A96E90E-EC57-AA4D-BF3A-2055540B42E4}" type="presParOf" srcId="{73502063-0655-7D4F-B404-63F81DEA1CC7}" destId="{4E073C49-1410-DD42-A8E8-07465318591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EF3970-A81A-CF48-BA88-807606F22CD8}"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US"/>
        </a:p>
      </dgm:t>
    </dgm:pt>
    <dgm:pt modelId="{AD22FC9A-6085-7D4C-A3AE-0C00987A6822}">
      <dgm:prSet phldrT="[Text]"/>
      <dgm:spPr/>
      <dgm:t>
        <a:bodyPr/>
        <a:lstStyle/>
        <a:p>
          <a:pPr rtl="0"/>
          <a:r>
            <a:rPr lang="en-US" dirty="0"/>
            <a:t>Affective intensity</a:t>
          </a:r>
        </a:p>
      </dgm:t>
    </dgm:pt>
    <dgm:pt modelId="{E71D7E9D-CD9D-D04B-ABA6-662295FC9EBC}" type="parTrans" cxnId="{9E602085-9A89-914C-816C-88523BBCC8C3}">
      <dgm:prSet/>
      <dgm:spPr/>
      <dgm:t>
        <a:bodyPr/>
        <a:lstStyle/>
        <a:p>
          <a:endParaRPr lang="en-US"/>
        </a:p>
      </dgm:t>
    </dgm:pt>
    <dgm:pt modelId="{FDB84472-FBCA-424D-AC47-0A11C2847361}" type="sibTrans" cxnId="{9E602085-9A89-914C-816C-88523BBCC8C3}">
      <dgm:prSet/>
      <dgm:spPr/>
      <dgm:t>
        <a:bodyPr/>
        <a:lstStyle/>
        <a:p>
          <a:endParaRPr lang="en-US"/>
        </a:p>
      </dgm:t>
    </dgm:pt>
    <dgm:pt modelId="{8B522A85-262B-1D4A-8FF1-269947E3E095}">
      <dgm:prSet phldrT="[Text]"/>
      <dgm:spPr/>
      <dgm:t>
        <a:bodyPr/>
        <a:lstStyle/>
        <a:p>
          <a:r>
            <a:rPr lang="en-US" b="1" dirty="0"/>
            <a:t>Navigating Gender Regimes </a:t>
          </a:r>
        </a:p>
      </dgm:t>
    </dgm:pt>
    <dgm:pt modelId="{C93137BD-057D-E446-95B4-1206B6B82FE0}" type="parTrans" cxnId="{1540AD43-CE53-B74C-8AA0-CCCA15595C43}">
      <dgm:prSet/>
      <dgm:spPr/>
      <dgm:t>
        <a:bodyPr/>
        <a:lstStyle/>
        <a:p>
          <a:endParaRPr lang="en-US" dirty="0"/>
        </a:p>
      </dgm:t>
    </dgm:pt>
    <dgm:pt modelId="{21E81CC8-1187-9048-97A6-3B8BA2B666A5}" type="sibTrans" cxnId="{1540AD43-CE53-B74C-8AA0-CCCA15595C43}">
      <dgm:prSet/>
      <dgm:spPr/>
      <dgm:t>
        <a:bodyPr/>
        <a:lstStyle/>
        <a:p>
          <a:endParaRPr lang="en-US"/>
        </a:p>
      </dgm:t>
    </dgm:pt>
    <dgm:pt modelId="{47C12A84-11AA-6D45-8F35-5A8D85054B66}">
      <dgm:prSet phldrT="[Text]"/>
      <dgm:spPr/>
      <dgm:t>
        <a:bodyPr/>
        <a:lstStyle/>
        <a:p>
          <a:r>
            <a:rPr lang="en-US" b="1" dirty="0"/>
            <a:t>Linguistic Imperialism</a:t>
          </a:r>
        </a:p>
      </dgm:t>
    </dgm:pt>
    <dgm:pt modelId="{F3E15E3A-84D1-9048-A697-64352BF20EDA}" type="parTrans" cxnId="{82F1FAA4-ECE2-7A47-A2EF-949BABDB6CFD}">
      <dgm:prSet/>
      <dgm:spPr/>
      <dgm:t>
        <a:bodyPr/>
        <a:lstStyle/>
        <a:p>
          <a:endParaRPr lang="en-US" dirty="0"/>
        </a:p>
      </dgm:t>
    </dgm:pt>
    <dgm:pt modelId="{0E184D5C-17AA-F148-8F49-1F5489A547B8}" type="sibTrans" cxnId="{82F1FAA4-ECE2-7A47-A2EF-949BABDB6CFD}">
      <dgm:prSet/>
      <dgm:spPr/>
      <dgm:t>
        <a:bodyPr/>
        <a:lstStyle/>
        <a:p>
          <a:endParaRPr lang="en-US"/>
        </a:p>
      </dgm:t>
    </dgm:pt>
    <dgm:pt modelId="{D7BA7002-F976-774E-BC0B-6E4D77A19AD7}">
      <dgm:prSet phldrT="[Text]"/>
      <dgm:spPr/>
      <dgm:t>
        <a:bodyPr/>
        <a:lstStyle/>
        <a:p>
          <a:r>
            <a:rPr lang="en-US" b="1" dirty="0"/>
            <a:t>Orientalism/ Being ‘Other</a:t>
          </a:r>
          <a:r>
            <a:rPr lang="en-US" dirty="0"/>
            <a:t>’</a:t>
          </a:r>
        </a:p>
      </dgm:t>
    </dgm:pt>
    <dgm:pt modelId="{D9031634-B3FB-0340-9E0A-32846B552F55}" type="parTrans" cxnId="{6B8D68C9-83D1-0242-A2D6-F1D6D0CAE099}">
      <dgm:prSet/>
      <dgm:spPr/>
      <dgm:t>
        <a:bodyPr/>
        <a:lstStyle/>
        <a:p>
          <a:endParaRPr lang="en-US" dirty="0"/>
        </a:p>
      </dgm:t>
    </dgm:pt>
    <dgm:pt modelId="{98A8346E-226B-9947-A988-EBFC647B005D}" type="sibTrans" cxnId="{6B8D68C9-83D1-0242-A2D6-F1D6D0CAE099}">
      <dgm:prSet/>
      <dgm:spPr/>
      <dgm:t>
        <a:bodyPr/>
        <a:lstStyle/>
        <a:p>
          <a:endParaRPr lang="en-US"/>
        </a:p>
      </dgm:t>
    </dgm:pt>
    <dgm:pt modelId="{88B67F14-7B71-BD49-B52B-D89B80F6C0C9}">
      <dgm:prSet/>
      <dgm:spPr/>
      <dgm:t>
        <a:bodyPr/>
        <a:lstStyle/>
        <a:p>
          <a:pPr rtl="0"/>
          <a:r>
            <a:rPr lang="en-US" b="1" dirty="0"/>
            <a:t>Contractual Precarity </a:t>
          </a:r>
          <a:endParaRPr lang="sv-SE" b="1" dirty="0"/>
        </a:p>
      </dgm:t>
    </dgm:pt>
    <dgm:pt modelId="{EC987571-D8C8-8349-88C4-4021EFCD708A}" type="parTrans" cxnId="{8AFCB3EC-EFD5-B741-AA30-98DE56A7C884}">
      <dgm:prSet/>
      <dgm:spPr/>
      <dgm:t>
        <a:bodyPr/>
        <a:lstStyle/>
        <a:p>
          <a:endParaRPr lang="en-US" dirty="0"/>
        </a:p>
      </dgm:t>
    </dgm:pt>
    <dgm:pt modelId="{DF8223FE-C6F7-2E4D-80EC-AC7EB9F8A880}" type="sibTrans" cxnId="{8AFCB3EC-EFD5-B741-AA30-98DE56A7C884}">
      <dgm:prSet/>
      <dgm:spPr/>
      <dgm:t>
        <a:bodyPr/>
        <a:lstStyle/>
        <a:p>
          <a:endParaRPr lang="en-US"/>
        </a:p>
      </dgm:t>
    </dgm:pt>
    <dgm:pt modelId="{5F153818-9176-F844-A654-4F25F620C069}" type="pres">
      <dgm:prSet presAssocID="{3DEF3970-A81A-CF48-BA88-807606F22CD8}" presName="Name0" presStyleCnt="0">
        <dgm:presLayoutVars>
          <dgm:chPref val="1"/>
          <dgm:dir/>
          <dgm:animOne val="branch"/>
          <dgm:animLvl val="lvl"/>
          <dgm:resizeHandles val="exact"/>
        </dgm:presLayoutVars>
      </dgm:prSet>
      <dgm:spPr/>
      <dgm:t>
        <a:bodyPr/>
        <a:lstStyle/>
        <a:p>
          <a:endParaRPr lang="en-US"/>
        </a:p>
      </dgm:t>
    </dgm:pt>
    <dgm:pt modelId="{2C2F35B7-C610-DE47-BF7B-D9288595D815}" type="pres">
      <dgm:prSet presAssocID="{AD22FC9A-6085-7D4C-A3AE-0C00987A6822}" presName="root1" presStyleCnt="0"/>
      <dgm:spPr/>
    </dgm:pt>
    <dgm:pt modelId="{A4115603-8F12-654D-9F2F-04E8BAF54786}" type="pres">
      <dgm:prSet presAssocID="{AD22FC9A-6085-7D4C-A3AE-0C00987A6822}" presName="LevelOneTextNode" presStyleLbl="node0" presStyleIdx="0" presStyleCnt="1" custScaleX="324812" custLinFactNeighborX="-73500" custLinFactNeighborY="1247">
        <dgm:presLayoutVars>
          <dgm:chPref val="3"/>
        </dgm:presLayoutVars>
      </dgm:prSet>
      <dgm:spPr/>
      <dgm:t>
        <a:bodyPr/>
        <a:lstStyle/>
        <a:p>
          <a:endParaRPr lang="en-US"/>
        </a:p>
      </dgm:t>
    </dgm:pt>
    <dgm:pt modelId="{6A8F58DF-5FF9-BF40-8EDF-EBB069A9D3BB}" type="pres">
      <dgm:prSet presAssocID="{AD22FC9A-6085-7D4C-A3AE-0C00987A6822}" presName="level2hierChild" presStyleCnt="0"/>
      <dgm:spPr/>
    </dgm:pt>
    <dgm:pt modelId="{6C3F50AE-A69F-A54A-A5A1-C603EE199102}" type="pres">
      <dgm:prSet presAssocID="{C93137BD-057D-E446-95B4-1206B6B82FE0}" presName="conn2-1" presStyleLbl="parChTrans1D2" presStyleIdx="0" presStyleCnt="4"/>
      <dgm:spPr/>
      <dgm:t>
        <a:bodyPr/>
        <a:lstStyle/>
        <a:p>
          <a:endParaRPr lang="en-US"/>
        </a:p>
      </dgm:t>
    </dgm:pt>
    <dgm:pt modelId="{57EF6D98-29BB-E14D-AB52-AD0DB84D5558}" type="pres">
      <dgm:prSet presAssocID="{C93137BD-057D-E446-95B4-1206B6B82FE0}" presName="connTx" presStyleLbl="parChTrans1D2" presStyleIdx="0" presStyleCnt="4"/>
      <dgm:spPr/>
      <dgm:t>
        <a:bodyPr/>
        <a:lstStyle/>
        <a:p>
          <a:endParaRPr lang="en-US"/>
        </a:p>
      </dgm:t>
    </dgm:pt>
    <dgm:pt modelId="{D8E4D285-E27F-CF4D-B716-2E8C5779F3F7}" type="pres">
      <dgm:prSet presAssocID="{8B522A85-262B-1D4A-8FF1-269947E3E095}" presName="root2" presStyleCnt="0"/>
      <dgm:spPr/>
    </dgm:pt>
    <dgm:pt modelId="{FFC030F9-8ED4-4A4A-B71A-1E7E697C24D8}" type="pres">
      <dgm:prSet presAssocID="{8B522A85-262B-1D4A-8FF1-269947E3E095}" presName="LevelTwoTextNode" presStyleLbl="node2" presStyleIdx="0" presStyleCnt="4" custScaleX="163608" custScaleY="94203" custLinFactNeighborX="-6321" custLinFactNeighborY="17067">
        <dgm:presLayoutVars>
          <dgm:chPref val="3"/>
        </dgm:presLayoutVars>
      </dgm:prSet>
      <dgm:spPr/>
      <dgm:t>
        <a:bodyPr/>
        <a:lstStyle/>
        <a:p>
          <a:endParaRPr lang="en-US"/>
        </a:p>
      </dgm:t>
    </dgm:pt>
    <dgm:pt modelId="{F3CC569D-569E-644D-8CA0-57EF1A00DAC9}" type="pres">
      <dgm:prSet presAssocID="{8B522A85-262B-1D4A-8FF1-269947E3E095}" presName="level3hierChild" presStyleCnt="0"/>
      <dgm:spPr/>
    </dgm:pt>
    <dgm:pt modelId="{6AD85E17-D65F-E64B-9678-9664B10E213D}" type="pres">
      <dgm:prSet presAssocID="{F3E15E3A-84D1-9048-A697-64352BF20EDA}" presName="conn2-1" presStyleLbl="parChTrans1D2" presStyleIdx="1" presStyleCnt="4"/>
      <dgm:spPr/>
      <dgm:t>
        <a:bodyPr/>
        <a:lstStyle/>
        <a:p>
          <a:endParaRPr lang="en-US"/>
        </a:p>
      </dgm:t>
    </dgm:pt>
    <dgm:pt modelId="{0E4C847D-73B7-3449-A62C-A53606D1AB86}" type="pres">
      <dgm:prSet presAssocID="{F3E15E3A-84D1-9048-A697-64352BF20EDA}" presName="connTx" presStyleLbl="parChTrans1D2" presStyleIdx="1" presStyleCnt="4"/>
      <dgm:spPr/>
      <dgm:t>
        <a:bodyPr/>
        <a:lstStyle/>
        <a:p>
          <a:endParaRPr lang="en-US"/>
        </a:p>
      </dgm:t>
    </dgm:pt>
    <dgm:pt modelId="{4471EC8F-0A6B-9143-95E5-FF6ECF47D3BE}" type="pres">
      <dgm:prSet presAssocID="{47C12A84-11AA-6D45-8F35-5A8D85054B66}" presName="root2" presStyleCnt="0"/>
      <dgm:spPr/>
    </dgm:pt>
    <dgm:pt modelId="{E6B68EF6-A96F-C049-BEBD-F25A32BFA06B}" type="pres">
      <dgm:prSet presAssocID="{47C12A84-11AA-6D45-8F35-5A8D85054B66}" presName="LevelTwoTextNode" presStyleLbl="node2" presStyleIdx="1" presStyleCnt="4" custScaleX="135615" custScaleY="83472" custLinFactNeighborX="-6226" custLinFactNeighborY="5499">
        <dgm:presLayoutVars>
          <dgm:chPref val="3"/>
        </dgm:presLayoutVars>
      </dgm:prSet>
      <dgm:spPr/>
      <dgm:t>
        <a:bodyPr/>
        <a:lstStyle/>
        <a:p>
          <a:endParaRPr lang="en-US"/>
        </a:p>
      </dgm:t>
    </dgm:pt>
    <dgm:pt modelId="{FFD70AC2-09D9-FA47-B09D-14E026C68116}" type="pres">
      <dgm:prSet presAssocID="{47C12A84-11AA-6D45-8F35-5A8D85054B66}" presName="level3hierChild" presStyleCnt="0"/>
      <dgm:spPr/>
    </dgm:pt>
    <dgm:pt modelId="{9B9B7564-429F-3342-812F-8BC045FAAC8C}" type="pres">
      <dgm:prSet presAssocID="{EC987571-D8C8-8349-88C4-4021EFCD708A}" presName="conn2-1" presStyleLbl="parChTrans1D2" presStyleIdx="2" presStyleCnt="4"/>
      <dgm:spPr/>
      <dgm:t>
        <a:bodyPr/>
        <a:lstStyle/>
        <a:p>
          <a:endParaRPr lang="en-US"/>
        </a:p>
      </dgm:t>
    </dgm:pt>
    <dgm:pt modelId="{D7CA0876-3E57-1741-AA43-26F3EEC1FC07}" type="pres">
      <dgm:prSet presAssocID="{EC987571-D8C8-8349-88C4-4021EFCD708A}" presName="connTx" presStyleLbl="parChTrans1D2" presStyleIdx="2" presStyleCnt="4"/>
      <dgm:spPr/>
      <dgm:t>
        <a:bodyPr/>
        <a:lstStyle/>
        <a:p>
          <a:endParaRPr lang="en-US"/>
        </a:p>
      </dgm:t>
    </dgm:pt>
    <dgm:pt modelId="{60B9FD06-00E4-0948-B551-04DF13F15179}" type="pres">
      <dgm:prSet presAssocID="{88B67F14-7B71-BD49-B52B-D89B80F6C0C9}" presName="root2" presStyleCnt="0"/>
      <dgm:spPr/>
    </dgm:pt>
    <dgm:pt modelId="{52ADD0E2-4E9D-6242-B0C6-CBD5087764CB}" type="pres">
      <dgm:prSet presAssocID="{88B67F14-7B71-BD49-B52B-D89B80F6C0C9}" presName="LevelTwoTextNode" presStyleLbl="node2" presStyleIdx="2" presStyleCnt="4" custScaleX="138219" custScaleY="88896" custLinFactNeighborX="-5466" custLinFactNeighborY="-2439">
        <dgm:presLayoutVars>
          <dgm:chPref val="3"/>
        </dgm:presLayoutVars>
      </dgm:prSet>
      <dgm:spPr/>
      <dgm:t>
        <a:bodyPr/>
        <a:lstStyle/>
        <a:p>
          <a:endParaRPr lang="en-US"/>
        </a:p>
      </dgm:t>
    </dgm:pt>
    <dgm:pt modelId="{8B11EE54-F98D-9B45-A94A-433732F8F416}" type="pres">
      <dgm:prSet presAssocID="{88B67F14-7B71-BD49-B52B-D89B80F6C0C9}" presName="level3hierChild" presStyleCnt="0"/>
      <dgm:spPr/>
    </dgm:pt>
    <dgm:pt modelId="{12BD91E6-8073-8D4F-867A-B46180963FC0}" type="pres">
      <dgm:prSet presAssocID="{D9031634-B3FB-0340-9E0A-32846B552F55}" presName="conn2-1" presStyleLbl="parChTrans1D2" presStyleIdx="3" presStyleCnt="4"/>
      <dgm:spPr/>
      <dgm:t>
        <a:bodyPr/>
        <a:lstStyle/>
        <a:p>
          <a:endParaRPr lang="en-US"/>
        </a:p>
      </dgm:t>
    </dgm:pt>
    <dgm:pt modelId="{7434967C-175A-6D42-A7E0-C7AF06594974}" type="pres">
      <dgm:prSet presAssocID="{D9031634-B3FB-0340-9E0A-32846B552F55}" presName="connTx" presStyleLbl="parChTrans1D2" presStyleIdx="3" presStyleCnt="4"/>
      <dgm:spPr/>
      <dgm:t>
        <a:bodyPr/>
        <a:lstStyle/>
        <a:p>
          <a:endParaRPr lang="en-US"/>
        </a:p>
      </dgm:t>
    </dgm:pt>
    <dgm:pt modelId="{61DF86A6-2A3A-4945-A818-3D0898B4EBB6}" type="pres">
      <dgm:prSet presAssocID="{D7BA7002-F976-774E-BC0B-6E4D77A19AD7}" presName="root2" presStyleCnt="0"/>
      <dgm:spPr/>
    </dgm:pt>
    <dgm:pt modelId="{BC143D5C-BEEB-E844-9A16-66E4F56D0A4D}" type="pres">
      <dgm:prSet presAssocID="{D7BA7002-F976-774E-BC0B-6E4D77A19AD7}" presName="LevelTwoTextNode" presStyleLbl="node2" presStyleIdx="3" presStyleCnt="4" custScaleX="157182" custScaleY="79386" custLinFactNeighborX="-6315" custLinFactNeighborY="-1133">
        <dgm:presLayoutVars>
          <dgm:chPref val="3"/>
        </dgm:presLayoutVars>
      </dgm:prSet>
      <dgm:spPr/>
      <dgm:t>
        <a:bodyPr/>
        <a:lstStyle/>
        <a:p>
          <a:endParaRPr lang="en-US"/>
        </a:p>
      </dgm:t>
    </dgm:pt>
    <dgm:pt modelId="{D2DF2E6D-18AA-324F-96B4-0006D4E23252}" type="pres">
      <dgm:prSet presAssocID="{D7BA7002-F976-774E-BC0B-6E4D77A19AD7}" presName="level3hierChild" presStyleCnt="0"/>
      <dgm:spPr/>
    </dgm:pt>
  </dgm:ptLst>
  <dgm:cxnLst>
    <dgm:cxn modelId="{B8A24F24-4957-DD46-9A26-E4386DEBBBB2}" type="presOf" srcId="{3DEF3970-A81A-CF48-BA88-807606F22CD8}" destId="{5F153818-9176-F844-A654-4F25F620C069}" srcOrd="0" destOrd="0" presId="urn:microsoft.com/office/officeart/2008/layout/HorizontalMultiLevelHierarchy"/>
    <dgm:cxn modelId="{6B8D68C9-83D1-0242-A2D6-F1D6D0CAE099}" srcId="{AD22FC9A-6085-7D4C-A3AE-0C00987A6822}" destId="{D7BA7002-F976-774E-BC0B-6E4D77A19AD7}" srcOrd="3" destOrd="0" parTransId="{D9031634-B3FB-0340-9E0A-32846B552F55}" sibTransId="{98A8346E-226B-9947-A988-EBFC647B005D}"/>
    <dgm:cxn modelId="{AF3091A7-2F5F-FC4D-8163-8E9BF422242E}" type="presOf" srcId="{C93137BD-057D-E446-95B4-1206B6B82FE0}" destId="{57EF6D98-29BB-E14D-AB52-AD0DB84D5558}" srcOrd="1" destOrd="0" presId="urn:microsoft.com/office/officeart/2008/layout/HorizontalMultiLevelHierarchy"/>
    <dgm:cxn modelId="{CA24B725-B2E0-2F47-A2A3-9E522D85B818}" type="presOf" srcId="{88B67F14-7B71-BD49-B52B-D89B80F6C0C9}" destId="{52ADD0E2-4E9D-6242-B0C6-CBD5087764CB}" srcOrd="0" destOrd="0" presId="urn:microsoft.com/office/officeart/2008/layout/HorizontalMultiLevelHierarchy"/>
    <dgm:cxn modelId="{9E602085-9A89-914C-816C-88523BBCC8C3}" srcId="{3DEF3970-A81A-CF48-BA88-807606F22CD8}" destId="{AD22FC9A-6085-7D4C-A3AE-0C00987A6822}" srcOrd="0" destOrd="0" parTransId="{E71D7E9D-CD9D-D04B-ABA6-662295FC9EBC}" sibTransId="{FDB84472-FBCA-424D-AC47-0A11C2847361}"/>
    <dgm:cxn modelId="{56F1CB33-1EF4-B046-84F6-D6F81A0A70A8}" type="presOf" srcId="{8B522A85-262B-1D4A-8FF1-269947E3E095}" destId="{FFC030F9-8ED4-4A4A-B71A-1E7E697C24D8}" srcOrd="0" destOrd="0" presId="urn:microsoft.com/office/officeart/2008/layout/HorizontalMultiLevelHierarchy"/>
    <dgm:cxn modelId="{C7C5DD34-0F4F-7E46-8C22-DD1783660BD5}" type="presOf" srcId="{D9031634-B3FB-0340-9E0A-32846B552F55}" destId="{7434967C-175A-6D42-A7E0-C7AF06594974}" srcOrd="1" destOrd="0" presId="urn:microsoft.com/office/officeart/2008/layout/HorizontalMultiLevelHierarchy"/>
    <dgm:cxn modelId="{DEB7BC8F-EC4E-BB4B-8DA8-8847009662EF}" type="presOf" srcId="{47C12A84-11AA-6D45-8F35-5A8D85054B66}" destId="{E6B68EF6-A96F-C049-BEBD-F25A32BFA06B}" srcOrd="0" destOrd="0" presId="urn:microsoft.com/office/officeart/2008/layout/HorizontalMultiLevelHierarchy"/>
    <dgm:cxn modelId="{688D1597-0491-2340-9885-F906E53CC020}" type="presOf" srcId="{F3E15E3A-84D1-9048-A697-64352BF20EDA}" destId="{6AD85E17-D65F-E64B-9678-9664B10E213D}" srcOrd="0" destOrd="0" presId="urn:microsoft.com/office/officeart/2008/layout/HorizontalMultiLevelHierarchy"/>
    <dgm:cxn modelId="{7269F45F-27EF-A149-8CB9-172E75E925B3}" type="presOf" srcId="{AD22FC9A-6085-7D4C-A3AE-0C00987A6822}" destId="{A4115603-8F12-654D-9F2F-04E8BAF54786}" srcOrd="0" destOrd="0" presId="urn:microsoft.com/office/officeart/2008/layout/HorizontalMultiLevelHierarchy"/>
    <dgm:cxn modelId="{82F1FAA4-ECE2-7A47-A2EF-949BABDB6CFD}" srcId="{AD22FC9A-6085-7D4C-A3AE-0C00987A6822}" destId="{47C12A84-11AA-6D45-8F35-5A8D85054B66}" srcOrd="1" destOrd="0" parTransId="{F3E15E3A-84D1-9048-A697-64352BF20EDA}" sibTransId="{0E184D5C-17AA-F148-8F49-1F5489A547B8}"/>
    <dgm:cxn modelId="{EE4264E3-22EA-DB4C-8BC2-4C535A7A313F}" type="presOf" srcId="{C93137BD-057D-E446-95B4-1206B6B82FE0}" destId="{6C3F50AE-A69F-A54A-A5A1-C603EE199102}" srcOrd="0" destOrd="0" presId="urn:microsoft.com/office/officeart/2008/layout/HorizontalMultiLevelHierarchy"/>
    <dgm:cxn modelId="{1540AD43-CE53-B74C-8AA0-CCCA15595C43}" srcId="{AD22FC9A-6085-7D4C-A3AE-0C00987A6822}" destId="{8B522A85-262B-1D4A-8FF1-269947E3E095}" srcOrd="0" destOrd="0" parTransId="{C93137BD-057D-E446-95B4-1206B6B82FE0}" sibTransId="{21E81CC8-1187-9048-97A6-3B8BA2B666A5}"/>
    <dgm:cxn modelId="{8B587FE2-B65B-2D4B-B8BA-357CD13DD696}" type="presOf" srcId="{D9031634-B3FB-0340-9E0A-32846B552F55}" destId="{12BD91E6-8073-8D4F-867A-B46180963FC0}" srcOrd="0" destOrd="0" presId="urn:microsoft.com/office/officeart/2008/layout/HorizontalMultiLevelHierarchy"/>
    <dgm:cxn modelId="{AD648A2C-687F-2D41-8B22-FB93420A71E1}" type="presOf" srcId="{EC987571-D8C8-8349-88C4-4021EFCD708A}" destId="{D7CA0876-3E57-1741-AA43-26F3EEC1FC07}" srcOrd="1" destOrd="0" presId="urn:microsoft.com/office/officeart/2008/layout/HorizontalMultiLevelHierarchy"/>
    <dgm:cxn modelId="{B793FCA7-7C9C-E14A-B82E-EAFAB439E03F}" type="presOf" srcId="{D7BA7002-F976-774E-BC0B-6E4D77A19AD7}" destId="{BC143D5C-BEEB-E844-9A16-66E4F56D0A4D}" srcOrd="0" destOrd="0" presId="urn:microsoft.com/office/officeart/2008/layout/HorizontalMultiLevelHierarchy"/>
    <dgm:cxn modelId="{301E2BAC-8253-924D-95E5-F7DBE5D7AA5C}" type="presOf" srcId="{F3E15E3A-84D1-9048-A697-64352BF20EDA}" destId="{0E4C847D-73B7-3449-A62C-A53606D1AB86}" srcOrd="1" destOrd="0" presId="urn:microsoft.com/office/officeart/2008/layout/HorizontalMultiLevelHierarchy"/>
    <dgm:cxn modelId="{8AFCB3EC-EFD5-B741-AA30-98DE56A7C884}" srcId="{AD22FC9A-6085-7D4C-A3AE-0C00987A6822}" destId="{88B67F14-7B71-BD49-B52B-D89B80F6C0C9}" srcOrd="2" destOrd="0" parTransId="{EC987571-D8C8-8349-88C4-4021EFCD708A}" sibTransId="{DF8223FE-C6F7-2E4D-80EC-AC7EB9F8A880}"/>
    <dgm:cxn modelId="{8FEE15BD-2861-8642-9C01-6F795EF8ED0E}" type="presOf" srcId="{EC987571-D8C8-8349-88C4-4021EFCD708A}" destId="{9B9B7564-429F-3342-812F-8BC045FAAC8C}" srcOrd="0" destOrd="0" presId="urn:microsoft.com/office/officeart/2008/layout/HorizontalMultiLevelHierarchy"/>
    <dgm:cxn modelId="{D5A2347E-ACE4-EC49-ADE3-42F9FCBCCF3F}" type="presParOf" srcId="{5F153818-9176-F844-A654-4F25F620C069}" destId="{2C2F35B7-C610-DE47-BF7B-D9288595D815}" srcOrd="0" destOrd="0" presId="urn:microsoft.com/office/officeart/2008/layout/HorizontalMultiLevelHierarchy"/>
    <dgm:cxn modelId="{B4290EE8-CB8E-7346-86C1-BC5823DF2B32}" type="presParOf" srcId="{2C2F35B7-C610-DE47-BF7B-D9288595D815}" destId="{A4115603-8F12-654D-9F2F-04E8BAF54786}" srcOrd="0" destOrd="0" presId="urn:microsoft.com/office/officeart/2008/layout/HorizontalMultiLevelHierarchy"/>
    <dgm:cxn modelId="{F0D09EAA-1DD0-0445-A0C7-120B506DBAC5}" type="presParOf" srcId="{2C2F35B7-C610-DE47-BF7B-D9288595D815}" destId="{6A8F58DF-5FF9-BF40-8EDF-EBB069A9D3BB}" srcOrd="1" destOrd="0" presId="urn:microsoft.com/office/officeart/2008/layout/HorizontalMultiLevelHierarchy"/>
    <dgm:cxn modelId="{E96A8A61-5B2E-994F-A6D3-1F9954B46156}" type="presParOf" srcId="{6A8F58DF-5FF9-BF40-8EDF-EBB069A9D3BB}" destId="{6C3F50AE-A69F-A54A-A5A1-C603EE199102}" srcOrd="0" destOrd="0" presId="urn:microsoft.com/office/officeart/2008/layout/HorizontalMultiLevelHierarchy"/>
    <dgm:cxn modelId="{D5889254-1AE1-8941-8B88-F80DFEA21CA5}" type="presParOf" srcId="{6C3F50AE-A69F-A54A-A5A1-C603EE199102}" destId="{57EF6D98-29BB-E14D-AB52-AD0DB84D5558}" srcOrd="0" destOrd="0" presId="urn:microsoft.com/office/officeart/2008/layout/HorizontalMultiLevelHierarchy"/>
    <dgm:cxn modelId="{2587942B-9382-B94D-B67A-DEB1AD38D5A1}" type="presParOf" srcId="{6A8F58DF-5FF9-BF40-8EDF-EBB069A9D3BB}" destId="{D8E4D285-E27F-CF4D-B716-2E8C5779F3F7}" srcOrd="1" destOrd="0" presId="urn:microsoft.com/office/officeart/2008/layout/HorizontalMultiLevelHierarchy"/>
    <dgm:cxn modelId="{DA917E6B-38D3-914A-B521-D6E7EF249964}" type="presParOf" srcId="{D8E4D285-E27F-CF4D-B716-2E8C5779F3F7}" destId="{FFC030F9-8ED4-4A4A-B71A-1E7E697C24D8}" srcOrd="0" destOrd="0" presId="urn:microsoft.com/office/officeart/2008/layout/HorizontalMultiLevelHierarchy"/>
    <dgm:cxn modelId="{880015AB-A19D-EA43-819C-E87D64388392}" type="presParOf" srcId="{D8E4D285-E27F-CF4D-B716-2E8C5779F3F7}" destId="{F3CC569D-569E-644D-8CA0-57EF1A00DAC9}" srcOrd="1" destOrd="0" presId="urn:microsoft.com/office/officeart/2008/layout/HorizontalMultiLevelHierarchy"/>
    <dgm:cxn modelId="{681581B9-B0B6-A141-8230-301C94470000}" type="presParOf" srcId="{6A8F58DF-5FF9-BF40-8EDF-EBB069A9D3BB}" destId="{6AD85E17-D65F-E64B-9678-9664B10E213D}" srcOrd="2" destOrd="0" presId="urn:microsoft.com/office/officeart/2008/layout/HorizontalMultiLevelHierarchy"/>
    <dgm:cxn modelId="{432686E0-5BEE-B447-A3E7-2960347ABF2D}" type="presParOf" srcId="{6AD85E17-D65F-E64B-9678-9664B10E213D}" destId="{0E4C847D-73B7-3449-A62C-A53606D1AB86}" srcOrd="0" destOrd="0" presId="urn:microsoft.com/office/officeart/2008/layout/HorizontalMultiLevelHierarchy"/>
    <dgm:cxn modelId="{8CBAC550-D913-894E-B73C-A2AEB3B1B9CC}" type="presParOf" srcId="{6A8F58DF-5FF9-BF40-8EDF-EBB069A9D3BB}" destId="{4471EC8F-0A6B-9143-95E5-FF6ECF47D3BE}" srcOrd="3" destOrd="0" presId="urn:microsoft.com/office/officeart/2008/layout/HorizontalMultiLevelHierarchy"/>
    <dgm:cxn modelId="{7A798C79-9AA5-464C-9C6B-64970986A909}" type="presParOf" srcId="{4471EC8F-0A6B-9143-95E5-FF6ECF47D3BE}" destId="{E6B68EF6-A96F-C049-BEBD-F25A32BFA06B}" srcOrd="0" destOrd="0" presId="urn:microsoft.com/office/officeart/2008/layout/HorizontalMultiLevelHierarchy"/>
    <dgm:cxn modelId="{0E7B452E-3050-B94B-A4EB-BE0182F2A98C}" type="presParOf" srcId="{4471EC8F-0A6B-9143-95E5-FF6ECF47D3BE}" destId="{FFD70AC2-09D9-FA47-B09D-14E026C68116}" srcOrd="1" destOrd="0" presId="urn:microsoft.com/office/officeart/2008/layout/HorizontalMultiLevelHierarchy"/>
    <dgm:cxn modelId="{F0734898-0B0F-C44E-AAA1-CAF6F8D989B4}" type="presParOf" srcId="{6A8F58DF-5FF9-BF40-8EDF-EBB069A9D3BB}" destId="{9B9B7564-429F-3342-812F-8BC045FAAC8C}" srcOrd="4" destOrd="0" presId="urn:microsoft.com/office/officeart/2008/layout/HorizontalMultiLevelHierarchy"/>
    <dgm:cxn modelId="{7EC1C3DF-DDA0-BA4F-B884-E9594DE52C61}" type="presParOf" srcId="{9B9B7564-429F-3342-812F-8BC045FAAC8C}" destId="{D7CA0876-3E57-1741-AA43-26F3EEC1FC07}" srcOrd="0" destOrd="0" presId="urn:microsoft.com/office/officeart/2008/layout/HorizontalMultiLevelHierarchy"/>
    <dgm:cxn modelId="{73688347-D664-4442-B30A-0E87C0CBB5DB}" type="presParOf" srcId="{6A8F58DF-5FF9-BF40-8EDF-EBB069A9D3BB}" destId="{60B9FD06-00E4-0948-B551-04DF13F15179}" srcOrd="5" destOrd="0" presId="urn:microsoft.com/office/officeart/2008/layout/HorizontalMultiLevelHierarchy"/>
    <dgm:cxn modelId="{E9F9E9F5-A71E-6E40-9D9C-6640621B2F17}" type="presParOf" srcId="{60B9FD06-00E4-0948-B551-04DF13F15179}" destId="{52ADD0E2-4E9D-6242-B0C6-CBD5087764CB}" srcOrd="0" destOrd="0" presId="urn:microsoft.com/office/officeart/2008/layout/HorizontalMultiLevelHierarchy"/>
    <dgm:cxn modelId="{E9AC6286-806E-6F47-80F0-0BDB59E07911}" type="presParOf" srcId="{60B9FD06-00E4-0948-B551-04DF13F15179}" destId="{8B11EE54-F98D-9B45-A94A-433732F8F416}" srcOrd="1" destOrd="0" presId="urn:microsoft.com/office/officeart/2008/layout/HorizontalMultiLevelHierarchy"/>
    <dgm:cxn modelId="{233EF67E-E41F-8E42-98C9-1EFDA0DFF3EC}" type="presParOf" srcId="{6A8F58DF-5FF9-BF40-8EDF-EBB069A9D3BB}" destId="{12BD91E6-8073-8D4F-867A-B46180963FC0}" srcOrd="6" destOrd="0" presId="urn:microsoft.com/office/officeart/2008/layout/HorizontalMultiLevelHierarchy"/>
    <dgm:cxn modelId="{123D457B-C1CD-6D46-BA0D-A3E885C2D1CE}" type="presParOf" srcId="{12BD91E6-8073-8D4F-867A-B46180963FC0}" destId="{7434967C-175A-6D42-A7E0-C7AF06594974}" srcOrd="0" destOrd="0" presId="urn:microsoft.com/office/officeart/2008/layout/HorizontalMultiLevelHierarchy"/>
    <dgm:cxn modelId="{0B9AC5BA-983F-5A43-A3F1-02646E3E99DC}" type="presParOf" srcId="{6A8F58DF-5FF9-BF40-8EDF-EBB069A9D3BB}" destId="{61DF86A6-2A3A-4945-A818-3D0898B4EBB6}" srcOrd="7" destOrd="0" presId="urn:microsoft.com/office/officeart/2008/layout/HorizontalMultiLevelHierarchy"/>
    <dgm:cxn modelId="{5226D4B1-406D-1943-A7F1-4A44B4604631}" type="presParOf" srcId="{61DF86A6-2A3A-4945-A818-3D0898B4EBB6}" destId="{BC143D5C-BEEB-E844-9A16-66E4F56D0A4D}" srcOrd="0" destOrd="0" presId="urn:microsoft.com/office/officeart/2008/layout/HorizontalMultiLevelHierarchy"/>
    <dgm:cxn modelId="{43302770-110C-8042-BA0F-C219BA88CADD}" type="presParOf" srcId="{61DF86A6-2A3A-4945-A818-3D0898B4EBB6}" destId="{D2DF2E6D-18AA-324F-96B4-0006D4E23252}"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2A500-D355-7D49-92CC-6E20DF97DF81}">
      <dsp:nvSpPr>
        <dsp:cNvPr id="0" name=""/>
        <dsp:cNvSpPr/>
      </dsp:nvSpPr>
      <dsp:spPr>
        <a:xfrm>
          <a:off x="0" y="0"/>
          <a:ext cx="3150853" cy="742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1" kern="1200">
              <a:latin typeface="+mn-lt"/>
            </a:rPr>
            <a:t>Cosmopolitanism </a:t>
          </a:r>
          <a:br>
            <a:rPr lang="en-US" sz="2400" b="1" kern="1200">
              <a:latin typeface="+mn-lt"/>
            </a:rPr>
          </a:br>
          <a:endParaRPr lang="en-US" sz="2400" kern="1200"/>
        </a:p>
      </dsp:txBody>
      <dsp:txXfrm>
        <a:off x="36245" y="36245"/>
        <a:ext cx="3078363" cy="669999"/>
      </dsp:txXfrm>
    </dsp:sp>
    <dsp:sp modelId="{0B032171-1B39-634D-A14B-2B1F9E3DFC33}">
      <dsp:nvSpPr>
        <dsp:cNvPr id="0" name=""/>
        <dsp:cNvSpPr/>
      </dsp:nvSpPr>
      <dsp:spPr>
        <a:xfrm rot="5400000">
          <a:off x="5495061" y="-1567575"/>
          <a:ext cx="886033" cy="55806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311150" rtl="0">
            <a:lnSpc>
              <a:spcPct val="90000"/>
            </a:lnSpc>
            <a:spcBef>
              <a:spcPct val="0"/>
            </a:spcBef>
            <a:spcAft>
              <a:spcPct val="15000"/>
            </a:spcAft>
            <a:buChar char="••"/>
          </a:pPr>
          <a:endParaRPr lang="en-US" sz="700" kern="1200"/>
        </a:p>
        <a:p>
          <a:pPr marL="57150" lvl="1" indent="-57150" algn="l" defTabSz="311150" rtl="0">
            <a:lnSpc>
              <a:spcPct val="90000"/>
            </a:lnSpc>
            <a:spcBef>
              <a:spcPct val="0"/>
            </a:spcBef>
            <a:spcAft>
              <a:spcPct val="15000"/>
            </a:spcAft>
            <a:buChar char="••"/>
          </a:pPr>
          <a:endParaRPr lang="en-US" sz="700" kern="1200"/>
        </a:p>
        <a:p>
          <a:pPr marL="228600" lvl="1" indent="-228600" algn="l" defTabSz="889000" rtl="0">
            <a:lnSpc>
              <a:spcPct val="90000"/>
            </a:lnSpc>
            <a:spcBef>
              <a:spcPct val="0"/>
            </a:spcBef>
            <a:spcAft>
              <a:spcPct val="15000"/>
            </a:spcAft>
            <a:buChar char="••"/>
          </a:pPr>
          <a:r>
            <a:rPr lang="en-US" sz="2000" b="1" kern="1200" err="1">
              <a:solidFill>
                <a:srgbClr val="28888D"/>
              </a:solidFill>
              <a:latin typeface="+mn-lt"/>
            </a:rPr>
            <a:t>Internationalising</a:t>
          </a:r>
          <a:r>
            <a:rPr lang="en-US" sz="2000" b="1" kern="1200">
              <a:solidFill>
                <a:srgbClr val="28888D"/>
              </a:solidFill>
              <a:latin typeface="+mn-lt"/>
            </a:rPr>
            <a:t> one’s career = a range</a:t>
          </a:r>
          <a:endParaRPr lang="en-US" sz="1600" kern="1200">
            <a:solidFill>
              <a:srgbClr val="28888D"/>
            </a:solidFill>
          </a:endParaRPr>
        </a:p>
        <a:p>
          <a:pPr marL="228600" lvl="1" indent="-228600" algn="l" defTabSz="889000" rtl="0">
            <a:lnSpc>
              <a:spcPct val="90000"/>
            </a:lnSpc>
            <a:spcBef>
              <a:spcPct val="0"/>
            </a:spcBef>
            <a:spcAft>
              <a:spcPct val="15000"/>
            </a:spcAft>
            <a:buChar char="••"/>
          </a:pPr>
          <a:r>
            <a:rPr lang="en-US" sz="2000" b="1" kern="1200">
              <a:solidFill>
                <a:srgbClr val="28888D"/>
              </a:solidFill>
              <a:latin typeface="+mn-lt"/>
            </a:rPr>
            <a:t>of affects, desires and dispositions</a:t>
          </a:r>
          <a:r>
            <a:rPr lang="en-US" sz="700" b="1" kern="1200">
              <a:latin typeface="+mn-lt"/>
            </a:rPr>
            <a:t/>
          </a:r>
          <a:br>
            <a:rPr lang="en-US" sz="700" b="1" kern="1200">
              <a:latin typeface="+mn-lt"/>
            </a:rPr>
          </a:br>
          <a:r>
            <a:rPr lang="en-US" sz="700" b="1" kern="1200">
              <a:latin typeface="+mn-lt"/>
            </a:rPr>
            <a:t/>
          </a:r>
          <a:br>
            <a:rPr lang="en-US" sz="700" b="1" kern="1200">
              <a:latin typeface="+mn-lt"/>
            </a:rPr>
          </a:br>
          <a:endParaRPr lang="en-US" sz="1600" kern="1200">
            <a:solidFill>
              <a:srgbClr val="28888D"/>
            </a:solidFill>
          </a:endParaRPr>
        </a:p>
      </dsp:txBody>
      <dsp:txXfrm rot="-5400000">
        <a:off x="3147777" y="822962"/>
        <a:ext cx="5537349" cy="799527"/>
      </dsp:txXfrm>
    </dsp:sp>
    <dsp:sp modelId="{DEA7C7DF-517A-A943-B12A-7A184FEEB621}">
      <dsp:nvSpPr>
        <dsp:cNvPr id="0" name=""/>
        <dsp:cNvSpPr/>
      </dsp:nvSpPr>
      <dsp:spPr>
        <a:xfrm>
          <a:off x="0" y="851480"/>
          <a:ext cx="3147776" cy="742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a:latin typeface="+mn-lt"/>
            </a:rPr>
            <a:t>Intercultural Competencies/ Capacities</a:t>
          </a:r>
          <a:endParaRPr lang="en-US" sz="1800" kern="1200" dirty="0"/>
        </a:p>
      </dsp:txBody>
      <dsp:txXfrm>
        <a:off x="36245" y="887725"/>
        <a:ext cx="3075286" cy="669999"/>
      </dsp:txXfrm>
    </dsp:sp>
    <dsp:sp modelId="{7255194D-D7F6-384E-8010-147AEF4FE271}">
      <dsp:nvSpPr>
        <dsp:cNvPr id="0" name=""/>
        <dsp:cNvSpPr/>
      </dsp:nvSpPr>
      <dsp:spPr>
        <a:xfrm rot="5400000">
          <a:off x="5654617" y="-726647"/>
          <a:ext cx="593991" cy="560151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err="1">
              <a:solidFill>
                <a:srgbClr val="28888D"/>
              </a:solidFill>
              <a:latin typeface="+mn-lt"/>
            </a:rPr>
            <a:t>Internationalisation</a:t>
          </a:r>
          <a:r>
            <a:rPr lang="en-US" sz="2000" b="1" kern="1200">
              <a:solidFill>
                <a:srgbClr val="28888D"/>
              </a:solidFill>
              <a:latin typeface="+mn-lt"/>
            </a:rPr>
            <a:t> deficit = shame, </a:t>
          </a:r>
          <a:endParaRPr lang="en-US" sz="2000" kern="1200">
            <a:solidFill>
              <a:srgbClr val="28888D"/>
            </a:solidFill>
          </a:endParaRPr>
        </a:p>
        <a:p>
          <a:pPr marL="228600" lvl="1" indent="-228600" algn="l" defTabSz="889000">
            <a:lnSpc>
              <a:spcPct val="90000"/>
            </a:lnSpc>
            <a:spcBef>
              <a:spcPct val="0"/>
            </a:spcBef>
            <a:spcAft>
              <a:spcPct val="15000"/>
            </a:spcAft>
            <a:buChar char="••"/>
          </a:pPr>
          <a:r>
            <a:rPr lang="en-US" sz="2000" b="1" kern="1200">
              <a:solidFill>
                <a:srgbClr val="28888D"/>
              </a:solidFill>
              <a:latin typeface="+mn-lt"/>
            </a:rPr>
            <a:t>intellectual and spatial parochialism</a:t>
          </a:r>
          <a:endParaRPr lang="en-US" sz="2000" kern="1200">
            <a:solidFill>
              <a:srgbClr val="28888D"/>
            </a:solidFill>
          </a:endParaRPr>
        </a:p>
      </dsp:txBody>
      <dsp:txXfrm rot="-5400000">
        <a:off x="3150854" y="1806112"/>
        <a:ext cx="5572522" cy="535999"/>
      </dsp:txXfrm>
    </dsp:sp>
    <dsp:sp modelId="{BF5EE15F-6935-AD4E-95B3-7A32EE875243}">
      <dsp:nvSpPr>
        <dsp:cNvPr id="0" name=""/>
        <dsp:cNvSpPr/>
      </dsp:nvSpPr>
      <dsp:spPr>
        <a:xfrm>
          <a:off x="0" y="1702866"/>
          <a:ext cx="3150853" cy="742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a:latin typeface="+mn-lt"/>
            </a:rPr>
            <a:t>Connection </a:t>
          </a:r>
          <a:endParaRPr lang="en-US" sz="1800" kern="1200"/>
        </a:p>
      </dsp:txBody>
      <dsp:txXfrm>
        <a:off x="36245" y="1739111"/>
        <a:ext cx="3078363" cy="669999"/>
      </dsp:txXfrm>
    </dsp:sp>
    <dsp:sp modelId="{4E073C49-1410-DD42-A8E8-074653185914}">
      <dsp:nvSpPr>
        <dsp:cNvPr id="0" name=""/>
        <dsp:cNvSpPr/>
      </dsp:nvSpPr>
      <dsp:spPr>
        <a:xfrm>
          <a:off x="0" y="2482480"/>
          <a:ext cx="3150853" cy="742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a:latin typeface="+mn-lt"/>
            </a:rPr>
            <a:t>Adaptability, Resilience and Reach</a:t>
          </a:r>
          <a:endParaRPr lang="sv-SE" sz="1800" kern="1200"/>
        </a:p>
      </dsp:txBody>
      <dsp:txXfrm>
        <a:off x="36245" y="2518725"/>
        <a:ext cx="3078363" cy="6699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D91E6-8073-8D4F-867A-B46180963FC0}">
      <dsp:nvSpPr>
        <dsp:cNvPr id="0" name=""/>
        <dsp:cNvSpPr/>
      </dsp:nvSpPr>
      <dsp:spPr>
        <a:xfrm>
          <a:off x="2828630" y="2291715"/>
          <a:ext cx="743418" cy="1477421"/>
        </a:xfrm>
        <a:custGeom>
          <a:avLst/>
          <a:gdLst/>
          <a:ahLst/>
          <a:cxnLst/>
          <a:rect l="0" t="0" r="0" b="0"/>
          <a:pathLst>
            <a:path>
              <a:moveTo>
                <a:pt x="0" y="0"/>
              </a:moveTo>
              <a:lnTo>
                <a:pt x="371709" y="0"/>
              </a:lnTo>
              <a:lnTo>
                <a:pt x="371709" y="1477421"/>
              </a:lnTo>
              <a:lnTo>
                <a:pt x="743418" y="14774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3158992" y="2989077"/>
        <a:ext cx="82695" cy="82695"/>
      </dsp:txXfrm>
    </dsp:sp>
    <dsp:sp modelId="{9B9B7564-429F-3342-812F-8BC045FAAC8C}">
      <dsp:nvSpPr>
        <dsp:cNvPr id="0" name=""/>
        <dsp:cNvSpPr/>
      </dsp:nvSpPr>
      <dsp:spPr>
        <a:xfrm>
          <a:off x="2828630" y="2291715"/>
          <a:ext cx="767669" cy="515592"/>
        </a:xfrm>
        <a:custGeom>
          <a:avLst/>
          <a:gdLst/>
          <a:ahLst/>
          <a:cxnLst/>
          <a:rect l="0" t="0" r="0" b="0"/>
          <a:pathLst>
            <a:path>
              <a:moveTo>
                <a:pt x="0" y="0"/>
              </a:moveTo>
              <a:lnTo>
                <a:pt x="383834" y="0"/>
              </a:lnTo>
              <a:lnTo>
                <a:pt x="383834" y="515592"/>
              </a:lnTo>
              <a:lnTo>
                <a:pt x="767669" y="5155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189346" y="2526392"/>
        <a:ext cx="46237" cy="46237"/>
      </dsp:txXfrm>
    </dsp:sp>
    <dsp:sp modelId="{6AD85E17-D65F-E64B-9678-9664B10E213D}">
      <dsp:nvSpPr>
        <dsp:cNvPr id="0" name=""/>
        <dsp:cNvSpPr/>
      </dsp:nvSpPr>
      <dsp:spPr>
        <a:xfrm>
          <a:off x="2828630" y="1908187"/>
          <a:ext cx="745960" cy="383527"/>
        </a:xfrm>
        <a:custGeom>
          <a:avLst/>
          <a:gdLst/>
          <a:ahLst/>
          <a:cxnLst/>
          <a:rect l="0" t="0" r="0" b="0"/>
          <a:pathLst>
            <a:path>
              <a:moveTo>
                <a:pt x="0" y="383527"/>
              </a:moveTo>
              <a:lnTo>
                <a:pt x="372980" y="383527"/>
              </a:lnTo>
              <a:lnTo>
                <a:pt x="372980" y="0"/>
              </a:lnTo>
              <a:lnTo>
                <a:pt x="74596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180641" y="2078981"/>
        <a:ext cx="41938" cy="41938"/>
      </dsp:txXfrm>
    </dsp:sp>
    <dsp:sp modelId="{6C3F50AE-A69F-A54A-A5A1-C603EE199102}">
      <dsp:nvSpPr>
        <dsp:cNvPr id="0" name=""/>
        <dsp:cNvSpPr/>
      </dsp:nvSpPr>
      <dsp:spPr>
        <a:xfrm>
          <a:off x="2828630" y="1017571"/>
          <a:ext cx="743247" cy="1274143"/>
        </a:xfrm>
        <a:custGeom>
          <a:avLst/>
          <a:gdLst/>
          <a:ahLst/>
          <a:cxnLst/>
          <a:rect l="0" t="0" r="0" b="0"/>
          <a:pathLst>
            <a:path>
              <a:moveTo>
                <a:pt x="0" y="1274143"/>
              </a:moveTo>
              <a:lnTo>
                <a:pt x="371623" y="1274143"/>
              </a:lnTo>
              <a:lnTo>
                <a:pt x="371623" y="0"/>
              </a:lnTo>
              <a:lnTo>
                <a:pt x="74324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163377" y="1617766"/>
        <a:ext cx="73753" cy="73753"/>
      </dsp:txXfrm>
    </dsp:sp>
    <dsp:sp modelId="{A4115603-8F12-654D-9F2F-04E8BAF54786}">
      <dsp:nvSpPr>
        <dsp:cNvPr id="0" name=""/>
        <dsp:cNvSpPr/>
      </dsp:nvSpPr>
      <dsp:spPr>
        <a:xfrm rot="16200000">
          <a:off x="-877399" y="877399"/>
          <a:ext cx="4583430" cy="28286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2800350" rtl="0">
            <a:lnSpc>
              <a:spcPct val="90000"/>
            </a:lnSpc>
            <a:spcBef>
              <a:spcPct val="0"/>
            </a:spcBef>
            <a:spcAft>
              <a:spcPct val="35000"/>
            </a:spcAft>
          </a:pPr>
          <a:r>
            <a:rPr lang="en-US" sz="6300" kern="1200" dirty="0"/>
            <a:t>Affective intensity</a:t>
          </a:r>
        </a:p>
      </dsp:txBody>
      <dsp:txXfrm>
        <a:off x="-877399" y="877399"/>
        <a:ext cx="4583430" cy="2828630"/>
      </dsp:txXfrm>
    </dsp:sp>
    <dsp:sp modelId="{FFC030F9-8ED4-4A4A-B71A-1E7E697C24D8}">
      <dsp:nvSpPr>
        <dsp:cNvPr id="0" name=""/>
        <dsp:cNvSpPr/>
      </dsp:nvSpPr>
      <dsp:spPr>
        <a:xfrm>
          <a:off x="3571877" y="607387"/>
          <a:ext cx="4673288" cy="8203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b="1" kern="1200" dirty="0"/>
            <a:t>Navigating Gender Regimes </a:t>
          </a:r>
        </a:p>
      </dsp:txBody>
      <dsp:txXfrm>
        <a:off x="3571877" y="607387"/>
        <a:ext cx="4673288" cy="820368"/>
      </dsp:txXfrm>
    </dsp:sp>
    <dsp:sp modelId="{E6B68EF6-A96F-C049-BEBD-F25A32BFA06B}">
      <dsp:nvSpPr>
        <dsp:cNvPr id="0" name=""/>
        <dsp:cNvSpPr/>
      </dsp:nvSpPr>
      <dsp:spPr>
        <a:xfrm>
          <a:off x="3574591" y="1544728"/>
          <a:ext cx="3873698" cy="7269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b="1" kern="1200" dirty="0"/>
            <a:t>Linguistic Imperialism</a:t>
          </a:r>
        </a:p>
      </dsp:txBody>
      <dsp:txXfrm>
        <a:off x="3574591" y="1544728"/>
        <a:ext cx="3873698" cy="726917"/>
      </dsp:txXfrm>
    </dsp:sp>
    <dsp:sp modelId="{52ADD0E2-4E9D-6242-B0C6-CBD5087764CB}">
      <dsp:nvSpPr>
        <dsp:cNvPr id="0" name=""/>
        <dsp:cNvSpPr/>
      </dsp:nvSpPr>
      <dsp:spPr>
        <a:xfrm>
          <a:off x="3596300" y="2420230"/>
          <a:ext cx="3948078" cy="7741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en-US" sz="2700" b="1" kern="1200" dirty="0"/>
            <a:t>Contractual Precarity </a:t>
          </a:r>
          <a:endParaRPr lang="sv-SE" sz="2700" b="1" kern="1200" dirty="0"/>
        </a:p>
      </dsp:txBody>
      <dsp:txXfrm>
        <a:off x="3596300" y="2420230"/>
        <a:ext cx="3948078" cy="774152"/>
      </dsp:txXfrm>
    </dsp:sp>
    <dsp:sp modelId="{BC143D5C-BEEB-E844-9A16-66E4F56D0A4D}">
      <dsp:nvSpPr>
        <dsp:cNvPr id="0" name=""/>
        <dsp:cNvSpPr/>
      </dsp:nvSpPr>
      <dsp:spPr>
        <a:xfrm>
          <a:off x="3572049" y="3423469"/>
          <a:ext cx="4489736" cy="6913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b="1" kern="1200" dirty="0"/>
            <a:t>Orientalism/ Being ‘Other</a:t>
          </a:r>
          <a:r>
            <a:rPr lang="en-US" sz="2700" kern="1200" dirty="0"/>
            <a:t>’</a:t>
          </a:r>
        </a:p>
      </dsp:txBody>
      <dsp:txXfrm>
        <a:off x="3572049" y="3423469"/>
        <a:ext cx="4489736" cy="69133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08/07/2019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08/07/2019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a:solidFill>
                  <a:schemeClr val="tx1"/>
                </a:solidFill>
              </a:rPr>
              <a:t>Copy and paste</a:t>
            </a:r>
            <a:r>
              <a:rPr lang="en-GB" sz="800" spc="0" baseline="0">
                <a:solidFill>
                  <a:schemeClr val="tx1"/>
                </a:solidFill>
              </a:rPr>
              <a:t> this logo onto your customised title slide</a:t>
            </a:r>
            <a:endParaRPr lang="en-GB" sz="800" spc="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5770359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a:p>
          <a:p>
            <a:endParaRPr lang="en-GB"/>
          </a:p>
          <a:p>
            <a:r>
              <a:rPr lang="en-GB"/>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jp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0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9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8.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98adde5f-83d5-4b18-a2a1-126b883fd74c.jpg" TargetMode="External"/><Relationship Id="rId2" Type="http://schemas.openxmlformats.org/officeDocument/2006/relationships/image" Target="../media/image25.jpeg"/><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9.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9.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9.xml"/></Relationships>
</file>

<file path=ppt/slides/_rels/slide22.xml.rels><?xml version="1.0" encoding="UTF-8" standalone="yes"?>
<Relationships xmlns="http://schemas.openxmlformats.org/package/2006/relationships"><Relationship Id="rId3" Type="http://schemas.openxmlformats.org/officeDocument/2006/relationships/hyperlink" Target="http://www.sussex.ac.uk/education/" TargetMode="External"/><Relationship Id="rId2" Type="http://schemas.openxmlformats.org/officeDocument/2006/relationships/image" Target="../media/image29.jpg"/><Relationship Id="rId1" Type="http://schemas.openxmlformats.org/officeDocument/2006/relationships/slideLayout" Target="../slideLayouts/slideLayout107.xml"/><Relationship Id="rId4" Type="http://schemas.openxmlformats.org/officeDocument/2006/relationships/hyperlink" Target="http://www.facebook.com/groups/CHEERSusse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2000" b="1" dirty="0"/>
              <a:t>Professor Louise Morley, Dr Daniel Leyton and Professor Yumiko </a:t>
            </a:r>
            <a:r>
              <a:rPr lang="en-GB" sz="2000" b="1" dirty="0" err="1"/>
              <a:t>Hada</a:t>
            </a:r>
            <a:endParaRPr lang="sv-SE" sz="2000" b="1" dirty="0"/>
          </a:p>
          <a:p>
            <a:r>
              <a:rPr lang="en-GB" dirty="0"/>
              <a:t> </a:t>
            </a:r>
            <a:endParaRPr lang="sv-SE" dirty="0"/>
          </a:p>
          <a:p>
            <a:endParaRPr lang="en-GB" sz="2400" b="1" dirty="0"/>
          </a:p>
        </p:txBody>
      </p:sp>
      <p:sp>
        <p:nvSpPr>
          <p:cNvPr id="4" name="Title 3"/>
          <p:cNvSpPr>
            <a:spLocks noGrp="1"/>
          </p:cNvSpPr>
          <p:nvPr>
            <p:ph type="ctrTitle"/>
          </p:nvPr>
        </p:nvSpPr>
        <p:spPr>
          <a:xfrm>
            <a:off x="1142999" y="1009650"/>
            <a:ext cx="6858001" cy="1798843"/>
          </a:xfrm>
        </p:spPr>
        <p:txBody>
          <a:bodyPr>
            <a:noAutofit/>
          </a:bodyPr>
          <a:lstStyle/>
          <a:p>
            <a:r>
              <a:rPr lang="sv-SE" sz="3200" b="1" dirty="0"/>
              <a:t>The Affective Economy of Internationalisation: Migrant</a:t>
            </a:r>
            <a:br>
              <a:rPr lang="sv-SE" sz="3200" b="1" dirty="0"/>
            </a:br>
            <a:r>
              <a:rPr lang="sv-SE" sz="3200" b="1" dirty="0"/>
              <a:t>Academics in and out of Japanese Higher Education</a:t>
            </a: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5E89433-CA9A-8D45-9EF1-8904A8EA4B8C}"/>
              </a:ext>
            </a:extLst>
          </p:cNvPr>
          <p:cNvSpPr>
            <a:spLocks noGrp="1"/>
          </p:cNvSpPr>
          <p:nvPr>
            <p:ph type="pic" sz="quarter" idx="10"/>
          </p:nvPr>
        </p:nvSpPr>
        <p:spPr/>
      </p:sp>
      <p:sp>
        <p:nvSpPr>
          <p:cNvPr id="3" name="Text Placeholder 2">
            <a:extLst>
              <a:ext uri="{FF2B5EF4-FFF2-40B4-BE49-F238E27FC236}">
                <a16:creationId xmlns:a16="http://schemas.microsoft.com/office/drawing/2014/main" id="{0CC01F7F-8223-B242-A8D6-50B2FB836640}"/>
              </a:ext>
            </a:extLst>
          </p:cNvPr>
          <p:cNvSpPr>
            <a:spLocks noGrp="1"/>
          </p:cNvSpPr>
          <p:nvPr>
            <p:ph type="body" sz="quarter" idx="11"/>
          </p:nvPr>
        </p:nvSpPr>
        <p:spPr>
          <a:xfrm>
            <a:off x="4860758" y="1577340"/>
            <a:ext cx="4283242" cy="4686300"/>
          </a:xfrm>
        </p:spPr>
        <p:txBody>
          <a:bodyPr>
            <a:normAutofit fontScale="25000" lnSpcReduction="20000"/>
          </a:bodyPr>
          <a:lstStyle/>
          <a:p>
            <a:pPr algn="l">
              <a:buClr>
                <a:srgbClr val="0000FF"/>
              </a:buClr>
            </a:pPr>
            <a:endParaRPr lang="en-GB" sz="5600" b="1" dirty="0">
              <a:solidFill>
                <a:srgbClr val="0000FF"/>
              </a:solidFill>
            </a:endParaRPr>
          </a:p>
          <a:p>
            <a:pPr marL="571500" indent="-571500" algn="l">
              <a:buClr>
                <a:srgbClr val="114DDD"/>
              </a:buClr>
              <a:buFont typeface="Arial" panose="020B0604020202020204" pitchFamily="34" charset="0"/>
              <a:buChar char="•"/>
            </a:pPr>
            <a:endParaRPr lang="en-US" sz="5600" b="1" dirty="0"/>
          </a:p>
          <a:p>
            <a:pPr algn="l">
              <a:buClr>
                <a:srgbClr val="114DDD"/>
              </a:buClr>
            </a:pPr>
            <a:r>
              <a:rPr lang="en-US" sz="5600" b="1" dirty="0"/>
              <a:t>A rational, objective, coherent and meritocratic process </a:t>
            </a:r>
          </a:p>
          <a:p>
            <a:pPr algn="l">
              <a:buClr>
                <a:srgbClr val="114DDD"/>
              </a:buClr>
            </a:pPr>
            <a:r>
              <a:rPr lang="sv-SE" sz="5600" b="1" dirty="0" err="1"/>
              <a:t>Discursively</a:t>
            </a:r>
            <a:r>
              <a:rPr lang="sv-SE" sz="5600" b="1" dirty="0"/>
              <a:t> </a:t>
            </a:r>
            <a:r>
              <a:rPr lang="sv-SE" sz="5600" b="1" dirty="0" err="1"/>
              <a:t>associated</a:t>
            </a:r>
            <a:r>
              <a:rPr lang="sv-SE" sz="5600" b="1" dirty="0"/>
              <a:t> </a:t>
            </a:r>
            <a:r>
              <a:rPr lang="sv-SE" sz="5600" b="1" dirty="0" err="1"/>
              <a:t>with</a:t>
            </a:r>
            <a:r>
              <a:rPr lang="sv-SE" sz="5600" b="1" dirty="0"/>
              <a:t> </a:t>
            </a:r>
            <a:r>
              <a:rPr lang="sv-SE" sz="5600" b="1" dirty="0" err="1"/>
              <a:t>freedom</a:t>
            </a:r>
            <a:r>
              <a:rPr lang="sv-SE" sz="5600" b="1" dirty="0"/>
              <a:t> and </a:t>
            </a:r>
            <a:r>
              <a:rPr lang="sv-SE" sz="5600" b="1" dirty="0" err="1"/>
              <a:t>fluidity</a:t>
            </a:r>
            <a:r>
              <a:rPr lang="sv-SE" sz="5600" b="1" dirty="0"/>
              <a:t>; extension </a:t>
            </a:r>
            <a:r>
              <a:rPr lang="sv-SE" sz="5600" b="1" dirty="0" err="1"/>
              <a:t>of</a:t>
            </a:r>
            <a:r>
              <a:rPr lang="sv-SE" sz="5600" b="1" dirty="0"/>
              <a:t> markets/ </a:t>
            </a:r>
            <a:r>
              <a:rPr lang="sv-SE" sz="5600" b="1" dirty="0" err="1"/>
              <a:t>mobility</a:t>
            </a:r>
            <a:endParaRPr lang="sv-SE" sz="5600" b="1" dirty="0"/>
          </a:p>
          <a:p>
            <a:pPr algn="l">
              <a:buClr>
                <a:srgbClr val="114DDD"/>
              </a:buClr>
            </a:pPr>
            <a:r>
              <a:rPr lang="sv-SE" sz="5600" b="1" dirty="0"/>
              <a:t>New </a:t>
            </a:r>
            <a:r>
              <a:rPr lang="sv-SE" sz="5600" b="1" dirty="0" err="1"/>
              <a:t>Geographies</a:t>
            </a:r>
            <a:r>
              <a:rPr lang="sv-SE" sz="5600" b="1" dirty="0"/>
              <a:t>/ Gestalt </a:t>
            </a:r>
            <a:r>
              <a:rPr lang="sv-SE" sz="5600" b="1" dirty="0" err="1"/>
              <a:t>of</a:t>
            </a:r>
            <a:r>
              <a:rPr lang="sv-SE" sz="5600" b="1" dirty="0"/>
              <a:t> </a:t>
            </a:r>
            <a:r>
              <a:rPr lang="sv-SE" sz="5600" b="1" dirty="0" err="1"/>
              <a:t>Knowledge</a:t>
            </a:r>
            <a:endParaRPr lang="sv-SE" sz="5600" b="1" dirty="0"/>
          </a:p>
          <a:p>
            <a:pPr algn="l">
              <a:buClr>
                <a:srgbClr val="114DDD"/>
              </a:buClr>
            </a:pPr>
            <a:r>
              <a:rPr lang="en-GB" sz="5600" b="1" dirty="0"/>
              <a:t>Ideologically neutral</a:t>
            </a:r>
            <a:endParaRPr lang="en-US" sz="5600" b="1" dirty="0"/>
          </a:p>
          <a:p>
            <a:pPr algn="l">
              <a:buClr>
                <a:srgbClr val="114DDD"/>
              </a:buClr>
            </a:pPr>
            <a:r>
              <a:rPr lang="en-US" sz="5600" b="1" dirty="0"/>
              <a:t>Part of the ‘choice architecture’ for academics and doctoral researchers</a:t>
            </a:r>
          </a:p>
          <a:p>
            <a:pPr algn="l">
              <a:buClr>
                <a:srgbClr val="114DDD"/>
              </a:buClr>
            </a:pPr>
            <a:r>
              <a:rPr lang="en-US" sz="5600" b="1" dirty="0"/>
              <a:t>An unquestionable good in an imagined gender-neutral, meritocratic and benign knowledge economy</a:t>
            </a:r>
          </a:p>
          <a:p>
            <a:pPr algn="l">
              <a:buClr>
                <a:srgbClr val="114DDD"/>
              </a:buClr>
            </a:pPr>
            <a:r>
              <a:rPr lang="en-US" sz="5600" b="1" dirty="0"/>
              <a:t>Problem-free d</a:t>
            </a:r>
            <a:r>
              <a:rPr lang="en-GB" sz="5600" b="1" dirty="0" err="1"/>
              <a:t>islocation</a:t>
            </a:r>
            <a:r>
              <a:rPr lang="en-GB" sz="5600" b="1" dirty="0"/>
              <a:t>/ relocation</a:t>
            </a:r>
            <a:endParaRPr lang="en-US" sz="5600" b="1" dirty="0"/>
          </a:p>
          <a:p>
            <a:pPr algn="l">
              <a:buClr>
                <a:srgbClr val="114DDD"/>
              </a:buClr>
            </a:pPr>
            <a:r>
              <a:rPr lang="en-US" sz="5600" b="1" dirty="0">
                <a:solidFill>
                  <a:srgbClr val="114DDD"/>
                </a:solidFill>
              </a:rPr>
              <a:t>But:</a:t>
            </a:r>
            <a:endParaRPr lang="en-US" sz="5600" b="1" dirty="0"/>
          </a:p>
          <a:p>
            <a:pPr algn="l">
              <a:buClr>
                <a:srgbClr val="114DDD"/>
              </a:buClr>
            </a:pPr>
            <a:r>
              <a:rPr lang="en-GB" sz="5600" b="1" dirty="0"/>
              <a:t>Container for multiple aspirations, anxieties, and affordances </a:t>
            </a:r>
          </a:p>
          <a:p>
            <a:pPr algn="l">
              <a:buClr>
                <a:srgbClr val="114DDD"/>
              </a:buClr>
            </a:pPr>
            <a:r>
              <a:rPr lang="en-GB" sz="5600" b="1" dirty="0"/>
              <a:t>Deep and Surface Internationalisation</a:t>
            </a:r>
          </a:p>
          <a:p>
            <a:pPr algn="l">
              <a:buClr>
                <a:srgbClr val="114DDD"/>
              </a:buClr>
            </a:pPr>
            <a:r>
              <a:rPr lang="sv-SE" sz="5600" b="1" dirty="0"/>
              <a:t>The </a:t>
            </a:r>
            <a:r>
              <a:rPr lang="sv-SE" sz="5600" b="1" dirty="0" err="1"/>
              <a:t>trespassing</a:t>
            </a:r>
            <a:r>
              <a:rPr lang="sv-SE" sz="5600" b="1" dirty="0"/>
              <a:t>/</a:t>
            </a:r>
            <a:r>
              <a:rPr lang="sv-SE" sz="5600" b="1" dirty="0" err="1"/>
              <a:t>crossing</a:t>
            </a:r>
            <a:r>
              <a:rPr lang="sv-SE" sz="5600" b="1" dirty="0"/>
              <a:t> </a:t>
            </a:r>
            <a:r>
              <a:rPr lang="sv-SE" sz="5600" b="1" dirty="0" err="1"/>
              <a:t>of</a:t>
            </a:r>
            <a:r>
              <a:rPr lang="sv-SE" sz="5600" b="1" dirty="0"/>
              <a:t> </a:t>
            </a:r>
            <a:r>
              <a:rPr lang="sv-SE" sz="5600" b="1" dirty="0" err="1"/>
              <a:t>borders</a:t>
            </a:r>
            <a:r>
              <a:rPr lang="sv-SE" sz="5600" b="1" dirty="0"/>
              <a:t> </a:t>
            </a:r>
            <a:r>
              <a:rPr lang="sv-SE" sz="5600" b="1" dirty="0" err="1"/>
              <a:t>can</a:t>
            </a:r>
            <a:r>
              <a:rPr lang="sv-SE" sz="5600" b="1" dirty="0"/>
              <a:t> </a:t>
            </a:r>
            <a:r>
              <a:rPr lang="sv-SE" sz="5600" b="1" dirty="0" err="1"/>
              <a:t>promote</a:t>
            </a:r>
            <a:r>
              <a:rPr lang="sv-SE" sz="5600" b="1" dirty="0"/>
              <a:t> the </a:t>
            </a:r>
            <a:r>
              <a:rPr lang="sv-SE" sz="5600" b="1" dirty="0" err="1"/>
              <a:t>reorientation</a:t>
            </a:r>
            <a:r>
              <a:rPr lang="sv-SE" sz="5600" b="1" dirty="0"/>
              <a:t> </a:t>
            </a:r>
            <a:r>
              <a:rPr lang="sv-SE" sz="5600" b="1" dirty="0" err="1"/>
              <a:t>of</a:t>
            </a:r>
            <a:r>
              <a:rPr lang="sv-SE" sz="5600" b="1" dirty="0"/>
              <a:t> </a:t>
            </a:r>
            <a:r>
              <a:rPr lang="sv-SE" sz="5600" b="1" dirty="0" err="1"/>
              <a:t>identities</a:t>
            </a:r>
            <a:r>
              <a:rPr lang="sv-SE" sz="5600" b="1" dirty="0"/>
              <a:t>, </a:t>
            </a:r>
            <a:r>
              <a:rPr lang="sv-SE" sz="5600" b="1" dirty="0" err="1"/>
              <a:t>belonging</a:t>
            </a:r>
            <a:r>
              <a:rPr lang="sv-SE" sz="5600" b="1" dirty="0"/>
              <a:t> and social </a:t>
            </a:r>
            <a:r>
              <a:rPr lang="sv-SE" sz="5600" b="1" dirty="0" err="1"/>
              <a:t>networks</a:t>
            </a:r>
            <a:endParaRPr lang="en-GB" sz="5600" b="1" dirty="0"/>
          </a:p>
          <a:p>
            <a:pPr algn="l">
              <a:buClr>
                <a:srgbClr val="114DDD"/>
              </a:buClr>
            </a:pPr>
            <a:r>
              <a:rPr lang="en-GB" sz="5600" b="1" dirty="0"/>
              <a:t>Affective labour/ frictions in mobility discounted from </a:t>
            </a:r>
            <a:r>
              <a:rPr lang="en-GB" sz="5600" b="1" dirty="0" err="1"/>
              <a:t>policyscapes</a:t>
            </a:r>
            <a:r>
              <a:rPr lang="en-GB" sz="5600" b="1" dirty="0"/>
              <a:t>.</a:t>
            </a:r>
          </a:p>
          <a:p>
            <a:pPr marL="571500" indent="-571500" algn="l">
              <a:buFont typeface="Arial" panose="020B0604020202020204" pitchFamily="34" charset="0"/>
              <a:buChar char="•"/>
            </a:pPr>
            <a:endParaRPr lang="en-GB" sz="4000" b="1" dirty="0"/>
          </a:p>
          <a:p>
            <a:pPr marL="285750" indent="-285750">
              <a:buFont typeface="Arial" panose="020B0604020202020204" pitchFamily="34" charset="0"/>
              <a:buChar char="•"/>
            </a:pPr>
            <a:r>
              <a:rPr lang="en-US" sz="1400" b="1" dirty="0"/>
              <a:t/>
            </a:r>
            <a:br>
              <a:rPr lang="en-US" sz="1400" b="1" dirty="0"/>
            </a:br>
            <a:endParaRPr lang="sv-SE" sz="1400" dirty="0"/>
          </a:p>
          <a:p>
            <a:endParaRPr lang="sv-SE" sz="1600" b="1" dirty="0">
              <a:solidFill>
                <a:srgbClr val="114DDD"/>
              </a:solidFill>
            </a:endParaRPr>
          </a:p>
          <a:p>
            <a:pPr marL="285750" indent="-285750" algn="l">
              <a:buClr>
                <a:srgbClr val="114DDD"/>
              </a:buClr>
              <a:buFont typeface="Arial"/>
              <a:buChar char="•"/>
            </a:pPr>
            <a:endParaRPr lang="en-GB" sz="2000" b="1" dirty="0"/>
          </a:p>
          <a:p>
            <a:pPr marL="285750" indent="-285750" algn="l">
              <a:buFont typeface="Arial" panose="020B0604020202020204" pitchFamily="34" charset="0"/>
              <a:buChar char="•"/>
            </a:pPr>
            <a:endParaRPr lang="sv-SE" b="1" dirty="0"/>
          </a:p>
          <a:p>
            <a:pPr marL="285750" indent="-285750" algn="l">
              <a:buClr>
                <a:srgbClr val="0000FF"/>
              </a:buClr>
              <a:buFont typeface="Arial"/>
              <a:buChar char="•"/>
            </a:pPr>
            <a:endParaRPr lang="en-GB" b="1" dirty="0"/>
          </a:p>
          <a:p>
            <a:endParaRPr lang="sv-SE" dirty="0"/>
          </a:p>
        </p:txBody>
      </p:sp>
      <p:sp>
        <p:nvSpPr>
          <p:cNvPr id="4" name="Subtitle 3">
            <a:extLst>
              <a:ext uri="{FF2B5EF4-FFF2-40B4-BE49-F238E27FC236}">
                <a16:creationId xmlns:a16="http://schemas.microsoft.com/office/drawing/2014/main" id="{77F92F2A-5D0A-7B42-AF9E-AF8E7B77032E}"/>
              </a:ext>
            </a:extLst>
          </p:cNvPr>
          <p:cNvSpPr>
            <a:spLocks noGrp="1"/>
          </p:cNvSpPr>
          <p:nvPr>
            <p:ph type="subTitle" idx="1"/>
          </p:nvPr>
        </p:nvSpPr>
        <p:spPr/>
        <p:txBody>
          <a:bodyPr>
            <a:normAutofit fontScale="25000" lnSpcReduction="20000"/>
          </a:bodyPr>
          <a:lstStyle/>
          <a:p>
            <a:r>
              <a:rPr lang="sv-SE" sz="8600" b="1" dirty="0" err="1"/>
              <a:t>Higher</a:t>
            </a:r>
            <a:r>
              <a:rPr lang="sv-SE" sz="8600" b="1" dirty="0"/>
              <a:t> </a:t>
            </a:r>
            <a:r>
              <a:rPr lang="sv-SE" sz="8600" b="1" dirty="0" err="1"/>
              <a:t>Education</a:t>
            </a:r>
            <a:r>
              <a:rPr lang="sv-SE" sz="8600" b="1" dirty="0"/>
              <a:t> </a:t>
            </a:r>
            <a:r>
              <a:rPr lang="sv-SE" sz="8600" b="1" dirty="0" err="1"/>
              <a:t>Internationalisation</a:t>
            </a:r>
            <a:r>
              <a:rPr lang="sv-SE" sz="8600" b="1" dirty="0"/>
              <a:t>: </a:t>
            </a:r>
            <a:r>
              <a:rPr lang="en-GB" sz="8600" b="1" dirty="0"/>
              <a:t>A Complex Coagulation of Opportunities and Constraints?</a:t>
            </a:r>
            <a:endParaRPr lang="sv-SE" sz="8600" b="1" dirty="0"/>
          </a:p>
          <a:p>
            <a:endParaRPr lang="sv-SE" dirty="0"/>
          </a:p>
        </p:txBody>
      </p:sp>
      <p:pic>
        <p:nvPicPr>
          <p:cNvPr id="7" name="Picture Placeholder 5">
            <a:extLst>
              <a:ext uri="{FF2B5EF4-FFF2-40B4-BE49-F238E27FC236}">
                <a16:creationId xmlns:a16="http://schemas.microsoft.com/office/drawing/2014/main" id="{4505DDC7-4DD9-8D4A-BF60-0E54A0A4B094}"/>
              </a:ext>
            </a:extLst>
          </p:cNvPr>
          <p:cNvPicPr>
            <a:picLocks noChangeAspect="1"/>
          </p:cNvPicPr>
          <p:nvPr/>
        </p:nvPicPr>
        <p:blipFill>
          <a:blip r:embed="rId2" cstate="print">
            <a:extLst>
              <a:ext uri="{28A0092B-C50C-407E-A947-70E740481C1C}">
                <a14:useLocalDpi xmlns:a14="http://schemas.microsoft.com/office/drawing/2010/main" val="0"/>
              </a:ext>
            </a:extLst>
          </a:blip>
          <a:srcRect l="2011" r="2011"/>
          <a:stretch>
            <a:fillRect/>
          </a:stretch>
        </p:blipFill>
        <p:spPr>
          <a:xfrm>
            <a:off x="88898" y="1436275"/>
            <a:ext cx="4442208" cy="5325259"/>
          </a:xfrm>
          <a:prstGeom prst="rect">
            <a:avLst/>
          </a:prstGeom>
        </p:spPr>
      </p:pic>
    </p:spTree>
    <p:extLst>
      <p:ext uri="{BB962C8B-B14F-4D97-AF65-F5344CB8AC3E}">
        <p14:creationId xmlns:p14="http://schemas.microsoft.com/office/powerpoint/2010/main" val="418672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strips(downLeft)">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strips(downLeft)">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strips(downLeft)">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strips(downLeft)">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strips(downLeft)">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strips(downLeft)">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strips(downLeft)">
                                      <p:cBhvr>
                                        <p:cTn id="6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38EDF231-282D-764B-8E69-4ECC621A6465}"/>
              </a:ext>
            </a:extLst>
          </p:cNvPr>
          <p:cNvGraphicFramePr/>
          <p:nvPr>
            <p:extLst>
              <p:ext uri="{D42A27DB-BD31-4B8C-83A1-F6EECF244321}">
                <p14:modId xmlns:p14="http://schemas.microsoft.com/office/powerpoint/2010/main" val="197448753"/>
              </p:ext>
            </p:extLst>
          </p:nvPr>
        </p:nvGraphicFramePr>
        <p:xfrm>
          <a:off x="288758" y="2935705"/>
          <a:ext cx="8752372" cy="3225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CB87B766-8180-BD4C-BD73-7D0D2C76CF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60" y="106501"/>
            <a:ext cx="8903970" cy="2686050"/>
          </a:xfrm>
          <a:prstGeom prst="rect">
            <a:avLst/>
          </a:prstGeom>
        </p:spPr>
      </p:pic>
    </p:spTree>
    <p:extLst>
      <p:ext uri="{BB962C8B-B14F-4D97-AF65-F5344CB8AC3E}">
        <p14:creationId xmlns:p14="http://schemas.microsoft.com/office/powerpoint/2010/main" val="38293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28FEC4-CAEC-6F40-A700-F7E29D17FE2E}"/>
              </a:ext>
            </a:extLst>
          </p:cNvPr>
          <p:cNvSpPr>
            <a:spLocks noGrp="1"/>
          </p:cNvSpPr>
          <p:nvPr>
            <p:ph type="body" sz="quarter" idx="11"/>
          </p:nvPr>
        </p:nvSpPr>
        <p:spPr>
          <a:xfrm>
            <a:off x="4869180" y="1874520"/>
            <a:ext cx="3785085" cy="3977639"/>
          </a:xfrm>
        </p:spPr>
        <p:txBody>
          <a:bodyPr>
            <a:noAutofit/>
          </a:bodyPr>
          <a:lstStyle/>
          <a:p>
            <a:pPr marL="342900" indent="-342900" algn="l">
              <a:buClr>
                <a:srgbClr val="114DDD"/>
              </a:buClr>
              <a:buFont typeface="Arial" panose="020B0604020202020204" pitchFamily="34" charset="0"/>
              <a:buChar char="•"/>
            </a:pPr>
            <a:r>
              <a:rPr lang="en-GB" sz="1400" b="1" dirty="0"/>
              <a:t>Global </a:t>
            </a:r>
          </a:p>
          <a:p>
            <a:pPr marL="342900" indent="-342900" algn="l">
              <a:buClr>
                <a:srgbClr val="114DDD"/>
              </a:buClr>
              <a:buFont typeface="Arial" panose="020B0604020202020204" pitchFamily="34" charset="0"/>
              <a:buChar char="•"/>
            </a:pPr>
            <a:r>
              <a:rPr lang="en-GB" sz="1400" b="1" dirty="0"/>
              <a:t>Cosmopolitan</a:t>
            </a:r>
          </a:p>
          <a:p>
            <a:pPr marL="342900" indent="-342900" algn="l">
              <a:buClr>
                <a:srgbClr val="114DDD"/>
              </a:buClr>
              <a:buFont typeface="Arial" panose="020B0604020202020204" pitchFamily="34" charset="0"/>
              <a:buChar char="•"/>
            </a:pPr>
            <a:r>
              <a:rPr lang="en-GB" sz="1400" b="1" dirty="0"/>
              <a:t>Entrepreneurial citizen</a:t>
            </a:r>
          </a:p>
          <a:p>
            <a:pPr algn="l">
              <a:buClr>
                <a:srgbClr val="114DDD"/>
              </a:buClr>
            </a:pPr>
            <a:r>
              <a:rPr lang="en-GB" sz="1400" b="1" dirty="0"/>
              <a:t>with the capacity to:</a:t>
            </a:r>
          </a:p>
          <a:p>
            <a:pPr marL="342900" indent="-342900" algn="l">
              <a:buClr>
                <a:srgbClr val="114DDD"/>
              </a:buClr>
              <a:buFont typeface="Arial" panose="020B0604020202020204" pitchFamily="34" charset="0"/>
              <a:buChar char="•"/>
            </a:pPr>
            <a:r>
              <a:rPr lang="en-GB" sz="1400" b="1" dirty="0"/>
              <a:t>Create</a:t>
            </a:r>
          </a:p>
          <a:p>
            <a:pPr marL="342900" indent="-342900" algn="l">
              <a:buClr>
                <a:srgbClr val="114DDD"/>
              </a:buClr>
              <a:buFont typeface="Arial" panose="020B0604020202020204" pitchFamily="34" charset="0"/>
              <a:buChar char="•"/>
            </a:pPr>
            <a:r>
              <a:rPr lang="en-GB" sz="1400" b="1" dirty="0"/>
              <a:t>Transfer </a:t>
            </a:r>
          </a:p>
          <a:p>
            <a:pPr marL="342900" indent="-342900" algn="l">
              <a:buClr>
                <a:srgbClr val="114DDD"/>
              </a:buClr>
              <a:buFont typeface="Arial" panose="020B0604020202020204" pitchFamily="34" charset="0"/>
              <a:buChar char="•"/>
            </a:pPr>
            <a:r>
              <a:rPr lang="en-GB" sz="1400" b="1" dirty="0"/>
              <a:t>Exchange knowledge</a:t>
            </a:r>
          </a:p>
          <a:p>
            <a:pPr algn="l">
              <a:buClr>
                <a:srgbClr val="114DDD"/>
              </a:buClr>
            </a:pPr>
            <a:r>
              <a:rPr lang="en-GB" sz="1400" b="1" dirty="0"/>
              <a:t>across </a:t>
            </a:r>
          </a:p>
          <a:p>
            <a:pPr marL="342900" indent="-342900" algn="l">
              <a:buClr>
                <a:srgbClr val="114DDD"/>
              </a:buClr>
              <a:buFont typeface="Arial" panose="020B0604020202020204" pitchFamily="34" charset="0"/>
              <a:buChar char="•"/>
            </a:pPr>
            <a:r>
              <a:rPr lang="en-GB" sz="1400" b="1" dirty="0"/>
              <a:t>National</a:t>
            </a:r>
          </a:p>
          <a:p>
            <a:pPr marL="342900" indent="-342900" algn="l">
              <a:buClr>
                <a:srgbClr val="114DDD"/>
              </a:buClr>
              <a:buFont typeface="Arial" panose="020B0604020202020204" pitchFamily="34" charset="0"/>
              <a:buChar char="•"/>
            </a:pPr>
            <a:r>
              <a:rPr lang="en-GB" sz="1400" b="1" dirty="0"/>
              <a:t>Linguistic and </a:t>
            </a:r>
          </a:p>
          <a:p>
            <a:pPr marL="342900" indent="-342900" algn="l">
              <a:buClr>
                <a:srgbClr val="114DDD"/>
              </a:buClr>
              <a:buFont typeface="Arial" panose="020B0604020202020204" pitchFamily="34" charset="0"/>
              <a:buChar char="•"/>
            </a:pPr>
            <a:r>
              <a:rPr lang="en-GB" sz="1400" b="1" dirty="0"/>
              <a:t>Cultural boundaries.</a:t>
            </a:r>
          </a:p>
          <a:p>
            <a:pPr marL="342900" indent="-342900" algn="l">
              <a:buClr>
                <a:srgbClr val="114DDD"/>
              </a:buClr>
              <a:buFont typeface="Arial" panose="020B0604020202020204" pitchFamily="34" charset="0"/>
              <a:buChar char="•"/>
            </a:pPr>
            <a:endParaRPr lang="en-GB" sz="1400" b="1" dirty="0"/>
          </a:p>
          <a:p>
            <a:pPr algn="l"/>
            <a:r>
              <a:rPr lang="en-US" sz="1400" b="1" dirty="0"/>
              <a:t>N.B. 1.9% of Japan’s population=foreign residents.</a:t>
            </a:r>
          </a:p>
          <a:p>
            <a:pPr algn="l"/>
            <a:r>
              <a:rPr lang="en-US" sz="1400" b="1" dirty="0"/>
              <a:t>OECD average = 13%. </a:t>
            </a:r>
            <a:r>
              <a:rPr lang="en-US" sz="1100" b="1" dirty="0">
                <a:solidFill>
                  <a:srgbClr val="114DDD"/>
                </a:solidFill>
              </a:rPr>
              <a:t>(OECD, 2019)</a:t>
            </a:r>
            <a:endParaRPr lang="sv-SE" sz="1100" b="1" dirty="0">
              <a:solidFill>
                <a:srgbClr val="114DDD"/>
              </a:solidFill>
            </a:endParaRPr>
          </a:p>
          <a:p>
            <a:pPr marL="342900" indent="-342900" algn="l">
              <a:buClr>
                <a:srgbClr val="114DDD"/>
              </a:buClr>
              <a:buFont typeface="Arial" panose="020B0604020202020204" pitchFamily="34" charset="0"/>
              <a:buChar char="•"/>
            </a:pPr>
            <a:endParaRPr lang="sv-SE" sz="2000" dirty="0"/>
          </a:p>
        </p:txBody>
      </p:sp>
      <p:sp>
        <p:nvSpPr>
          <p:cNvPr id="4" name="Subtitle 3">
            <a:extLst>
              <a:ext uri="{FF2B5EF4-FFF2-40B4-BE49-F238E27FC236}">
                <a16:creationId xmlns:a16="http://schemas.microsoft.com/office/drawing/2014/main" id="{43ED1321-CA3A-8640-B5AD-744D0BEE1A5F}"/>
              </a:ext>
            </a:extLst>
          </p:cNvPr>
          <p:cNvSpPr>
            <a:spLocks noGrp="1"/>
          </p:cNvSpPr>
          <p:nvPr>
            <p:ph type="subTitle" idx="1"/>
          </p:nvPr>
        </p:nvSpPr>
        <p:spPr/>
        <p:txBody>
          <a:bodyPr>
            <a:noAutofit/>
          </a:bodyPr>
          <a:lstStyle/>
          <a:p>
            <a:r>
              <a:rPr lang="en-GB" sz="3200" b="1" dirty="0"/>
              <a:t>Designer Immigrants: The Ideal Migrant Academic Identity</a:t>
            </a:r>
            <a:endParaRPr lang="sv-SE" sz="3200" dirty="0"/>
          </a:p>
        </p:txBody>
      </p:sp>
      <p:pic>
        <p:nvPicPr>
          <p:cNvPr id="7" name="Picture Placeholder 7">
            <a:extLst>
              <a:ext uri="{FF2B5EF4-FFF2-40B4-BE49-F238E27FC236}">
                <a16:creationId xmlns:a16="http://schemas.microsoft.com/office/drawing/2014/main" id="{7EFE05E9-61E7-8543-A4D5-8B7298CAAD0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220" b="220"/>
          <a:stretch>
            <a:fillRect/>
          </a:stretch>
        </p:blipFill>
        <p:spPr/>
      </p:pic>
    </p:spTree>
    <p:extLst>
      <p:ext uri="{BB962C8B-B14F-4D97-AF65-F5344CB8AC3E}">
        <p14:creationId xmlns:p14="http://schemas.microsoft.com/office/powerpoint/2010/main" val="313284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strips(down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strips(down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strips(down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strips(down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strips(downLeft)">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strips(downLeft)">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6">
                                            <p:txEl>
                                              <p:pRg st="12" end="12"/>
                                            </p:txEl>
                                          </p:spTgt>
                                        </p:tgtEl>
                                        <p:attrNameLst>
                                          <p:attrName>style.visibility</p:attrName>
                                        </p:attrNameLst>
                                      </p:cBhvr>
                                      <p:to>
                                        <p:strVal val="visible"/>
                                      </p:to>
                                    </p:set>
                                    <p:animEffect transition="in" filter="strips(downLeft)">
                                      <p:cBhvr>
                                        <p:cTn id="62" dur="500"/>
                                        <p:tgtEl>
                                          <p:spTgt spid="6">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6">
                                            <p:txEl>
                                              <p:pRg st="13" end="13"/>
                                            </p:txEl>
                                          </p:spTgt>
                                        </p:tgtEl>
                                        <p:attrNameLst>
                                          <p:attrName>style.visibility</p:attrName>
                                        </p:attrNameLst>
                                      </p:cBhvr>
                                      <p:to>
                                        <p:strVal val="visible"/>
                                      </p:to>
                                    </p:set>
                                    <p:animEffect transition="in" filter="strips(downLeft)">
                                      <p:cBhvr>
                                        <p:cTn id="67"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2C2438-E300-9347-9FCB-E1CC59EDDF89}"/>
              </a:ext>
            </a:extLst>
          </p:cNvPr>
          <p:cNvSpPr>
            <a:spLocks noGrp="1"/>
          </p:cNvSpPr>
          <p:nvPr>
            <p:ph type="body" sz="quarter" idx="11"/>
          </p:nvPr>
        </p:nvSpPr>
        <p:spPr>
          <a:xfrm>
            <a:off x="4668252" y="1552074"/>
            <a:ext cx="4292867" cy="5209460"/>
          </a:xfrm>
        </p:spPr>
        <p:txBody>
          <a:bodyPr>
            <a:normAutofit fontScale="62500" lnSpcReduction="20000"/>
          </a:bodyPr>
          <a:lstStyle/>
          <a:p>
            <a:pPr marL="342900" indent="-342900" algn="l">
              <a:buClr>
                <a:srgbClr val="114DDD"/>
              </a:buClr>
              <a:buFont typeface="Arial" panose="020B0604020202020204" pitchFamily="34" charset="0"/>
              <a:buChar char="•"/>
            </a:pPr>
            <a:r>
              <a:rPr lang="en-GB" sz="2900" b="1" dirty="0"/>
              <a:t>Interview data gathered (2017+2018) in </a:t>
            </a:r>
            <a:r>
              <a:rPr lang="en-GB" sz="2900" b="1" dirty="0">
                <a:solidFill>
                  <a:srgbClr val="114DDD"/>
                </a:solidFill>
              </a:rPr>
              <a:t>15 </a:t>
            </a:r>
            <a:r>
              <a:rPr lang="en-GB" sz="2900" b="1" dirty="0"/>
              <a:t>private, </a:t>
            </a:r>
            <a:r>
              <a:rPr lang="en-GB" sz="2900" b="1" dirty="0">
                <a:solidFill>
                  <a:srgbClr val="114DDD"/>
                </a:solidFill>
              </a:rPr>
              <a:t>5 </a:t>
            </a:r>
            <a:r>
              <a:rPr lang="en-GB" sz="2900" b="1" dirty="0"/>
              <a:t>national  and </a:t>
            </a:r>
            <a:r>
              <a:rPr lang="en-GB" sz="2900" b="1" dirty="0">
                <a:solidFill>
                  <a:srgbClr val="114DDD"/>
                </a:solidFill>
              </a:rPr>
              <a:t>8</a:t>
            </a:r>
            <a:r>
              <a:rPr lang="en-GB" sz="2900" b="1" dirty="0"/>
              <a:t> public universities in Japan with </a:t>
            </a:r>
            <a:r>
              <a:rPr lang="en-GB" sz="2900" b="1" dirty="0">
                <a:solidFill>
                  <a:srgbClr val="114DDD"/>
                </a:solidFill>
              </a:rPr>
              <a:t>34</a:t>
            </a:r>
            <a:r>
              <a:rPr lang="en-GB" sz="2900" b="1" dirty="0"/>
              <a:t> migrant academics  (</a:t>
            </a:r>
            <a:r>
              <a:rPr lang="en-GB" sz="2900" b="1" dirty="0">
                <a:solidFill>
                  <a:srgbClr val="114DDD"/>
                </a:solidFill>
              </a:rPr>
              <a:t>10</a:t>
            </a:r>
            <a:r>
              <a:rPr lang="en-GB" sz="2900" b="1" dirty="0"/>
              <a:t> women and </a:t>
            </a:r>
            <a:r>
              <a:rPr lang="en-GB" sz="2900" b="1" dirty="0">
                <a:solidFill>
                  <a:srgbClr val="114DDD"/>
                </a:solidFill>
              </a:rPr>
              <a:t>24</a:t>
            </a:r>
            <a:r>
              <a:rPr lang="en-GB" sz="2900" b="1" dirty="0"/>
              <a:t> men). </a:t>
            </a:r>
          </a:p>
          <a:p>
            <a:pPr algn="l">
              <a:buClr>
                <a:srgbClr val="114DDD"/>
              </a:buClr>
            </a:pPr>
            <a:endParaRPr lang="en-GB" sz="2900" b="1" dirty="0"/>
          </a:p>
          <a:p>
            <a:pPr marL="342900" indent="-342900" algn="l">
              <a:buClr>
                <a:srgbClr val="114DDD"/>
              </a:buClr>
              <a:buFont typeface="Arial" panose="020B0604020202020204" pitchFamily="34" charset="0"/>
              <a:buChar char="•"/>
            </a:pPr>
            <a:r>
              <a:rPr lang="en-US" sz="2900" b="1" dirty="0"/>
              <a:t>Short, medium and long-stay migrant academics.</a:t>
            </a:r>
            <a:r>
              <a:rPr lang="sv-SE" sz="2900" b="1" dirty="0"/>
              <a:t> </a:t>
            </a:r>
          </a:p>
          <a:p>
            <a:pPr marL="342900" indent="-342900" algn="l">
              <a:buClr>
                <a:srgbClr val="114DDD"/>
              </a:buClr>
              <a:buFont typeface="Arial" panose="020B0604020202020204" pitchFamily="34" charset="0"/>
              <a:buChar char="•"/>
            </a:pPr>
            <a:endParaRPr lang="en-GB" sz="2900" b="1" dirty="0"/>
          </a:p>
          <a:p>
            <a:pPr marL="342900" indent="-342900" algn="l">
              <a:buClr>
                <a:srgbClr val="114DDD"/>
              </a:buClr>
              <a:buFont typeface="Arial" panose="020B0604020202020204" pitchFamily="34" charset="0"/>
              <a:buChar char="•"/>
            </a:pPr>
            <a:r>
              <a:rPr lang="en-GB" sz="2900" b="1" dirty="0">
                <a:solidFill>
                  <a:srgbClr val="114DDD"/>
                </a:solidFill>
              </a:rPr>
              <a:t>25</a:t>
            </a:r>
            <a:r>
              <a:rPr lang="en-GB" sz="2900" b="1" dirty="0"/>
              <a:t> were incoming from Australia, China, France, Germany, India, Nigeria, the Philippines, South Korea, the UK, and the USA, and </a:t>
            </a:r>
            <a:r>
              <a:rPr lang="en-GB" sz="2900" b="1" dirty="0">
                <a:solidFill>
                  <a:srgbClr val="114DDD"/>
                </a:solidFill>
              </a:rPr>
              <a:t>9 </a:t>
            </a:r>
            <a:r>
              <a:rPr lang="en-GB" sz="2900" b="1" dirty="0"/>
              <a:t>were Japanese who had worked in Canada, Germany, the UK, The USA.</a:t>
            </a:r>
          </a:p>
          <a:p>
            <a:pPr marL="342900" indent="-342900" algn="l">
              <a:buClr>
                <a:srgbClr val="114DDD"/>
              </a:buClr>
              <a:buFont typeface="Arial" panose="020B0604020202020204" pitchFamily="34" charset="0"/>
              <a:buChar char="•"/>
            </a:pPr>
            <a:endParaRPr lang="en-GB" sz="2300" b="1" dirty="0">
              <a:solidFill>
                <a:srgbClr val="FF0000"/>
              </a:solidFill>
            </a:endParaRPr>
          </a:p>
          <a:p>
            <a:pPr algn="l">
              <a:buClr>
                <a:srgbClr val="114DDD"/>
              </a:buClr>
            </a:pPr>
            <a:r>
              <a:rPr lang="en-GB" sz="1600" b="1" dirty="0"/>
              <a:t> </a:t>
            </a:r>
            <a:endParaRPr lang="sv-SE" sz="1600" b="1" dirty="0"/>
          </a:p>
          <a:p>
            <a:endParaRPr lang="en-GB" dirty="0"/>
          </a:p>
          <a:p>
            <a:endParaRPr lang="en-GB" dirty="0"/>
          </a:p>
          <a:p>
            <a:r>
              <a:rPr lang="en-GB" dirty="0"/>
              <a:t>See http://</a:t>
            </a:r>
            <a:r>
              <a:rPr lang="en-GB" dirty="0" err="1"/>
              <a:t>www.sussex.ac.uk</a:t>
            </a:r>
            <a:r>
              <a:rPr lang="en-GB" dirty="0"/>
              <a:t>/education/cheer/</a:t>
            </a:r>
            <a:r>
              <a:rPr lang="en-GB" dirty="0" err="1"/>
              <a:t>researchprojects</a:t>
            </a:r>
            <a:r>
              <a:rPr lang="en-GB" dirty="0"/>
              <a:t>/japan</a:t>
            </a:r>
            <a:endParaRPr lang="sv-SE" dirty="0"/>
          </a:p>
        </p:txBody>
      </p:sp>
      <p:sp>
        <p:nvSpPr>
          <p:cNvPr id="4" name="Subtitle 3">
            <a:extLst>
              <a:ext uri="{FF2B5EF4-FFF2-40B4-BE49-F238E27FC236}">
                <a16:creationId xmlns:a16="http://schemas.microsoft.com/office/drawing/2014/main" id="{AF0AAD96-385C-534F-A97F-9C05A3523E32}"/>
              </a:ext>
            </a:extLst>
          </p:cNvPr>
          <p:cNvSpPr>
            <a:spLocks noGrp="1"/>
          </p:cNvSpPr>
          <p:nvPr>
            <p:ph type="subTitle" idx="1"/>
          </p:nvPr>
        </p:nvSpPr>
        <p:spPr>
          <a:xfrm>
            <a:off x="585399" y="337212"/>
            <a:ext cx="7958526" cy="965807"/>
          </a:xfrm>
        </p:spPr>
        <p:txBody>
          <a:bodyPr>
            <a:normAutofit fontScale="47500" lnSpcReduction="20000"/>
          </a:bodyPr>
          <a:lstStyle/>
          <a:p>
            <a:r>
              <a:rPr lang="sv-SE" b="1"/>
              <a:t>Higher Education, Knowledge Exchange and Policy Learning in the Asian Century: A UK/Japanese Partnership</a:t>
            </a:r>
          </a:p>
          <a:p>
            <a:endParaRPr lang="sv-SE"/>
          </a:p>
        </p:txBody>
      </p:sp>
      <p:pic>
        <p:nvPicPr>
          <p:cNvPr id="7" name="Picture Placeholder 6">
            <a:extLst>
              <a:ext uri="{FF2B5EF4-FFF2-40B4-BE49-F238E27FC236}">
                <a16:creationId xmlns:a16="http://schemas.microsoft.com/office/drawing/2014/main" id="{D32DFE88-75C6-BC44-BD38-2873415A7C2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2247" r="32247"/>
          <a:stretch>
            <a:fillRect/>
          </a:stretch>
        </p:blipFill>
        <p:spPr/>
      </p:pic>
    </p:spTree>
    <p:extLst>
      <p:ext uri="{BB962C8B-B14F-4D97-AF65-F5344CB8AC3E}">
        <p14:creationId xmlns:p14="http://schemas.microsoft.com/office/powerpoint/2010/main" val="179421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52B48E6C-EF4D-8F44-9903-007419CFD067}"/>
              </a:ext>
            </a:extLst>
          </p:cNvPr>
          <p:cNvSpPr>
            <a:spLocks noGrp="1"/>
          </p:cNvSpPr>
          <p:nvPr>
            <p:ph type="subTitle" idx="1"/>
          </p:nvPr>
        </p:nvSpPr>
        <p:spPr/>
        <p:txBody>
          <a:bodyPr>
            <a:normAutofit fontScale="92500"/>
          </a:bodyPr>
          <a:lstStyle/>
          <a:p>
            <a:r>
              <a:rPr lang="sv-SE" b="1" err="1"/>
              <a:t>Questioning</a:t>
            </a:r>
            <a:r>
              <a:rPr lang="sv-SE" b="1"/>
              <a:t> </a:t>
            </a:r>
            <a:r>
              <a:rPr lang="sv-SE" b="1" err="1"/>
              <a:t>Kokusaika</a:t>
            </a:r>
            <a:r>
              <a:rPr lang="sv-SE" b="1"/>
              <a:t> </a:t>
            </a:r>
            <a:r>
              <a:rPr lang="sv-SE"/>
              <a:t> </a:t>
            </a:r>
          </a:p>
        </p:txBody>
      </p:sp>
      <p:sp>
        <p:nvSpPr>
          <p:cNvPr id="5" name="Rectangle 4">
            <a:extLst>
              <a:ext uri="{FF2B5EF4-FFF2-40B4-BE49-F238E27FC236}">
                <a16:creationId xmlns:a16="http://schemas.microsoft.com/office/drawing/2014/main" id="{B395D66C-D5A0-DB49-8916-2DFA7623FC85}"/>
              </a:ext>
            </a:extLst>
          </p:cNvPr>
          <p:cNvSpPr/>
          <p:nvPr/>
        </p:nvSpPr>
        <p:spPr>
          <a:xfrm>
            <a:off x="4777740" y="1543050"/>
            <a:ext cx="4069080" cy="4493538"/>
          </a:xfrm>
          <a:prstGeom prst="rect">
            <a:avLst/>
          </a:prstGeom>
        </p:spPr>
        <p:txBody>
          <a:bodyPr wrap="square">
            <a:spAutoFit/>
          </a:bodyPr>
          <a:lstStyle/>
          <a:p>
            <a:r>
              <a:rPr lang="en-GB" b="1" dirty="0">
                <a:solidFill>
                  <a:schemeClr val="bg1"/>
                </a:solidFill>
              </a:rPr>
              <a:t>What drives the internationalisation policy agenda in Japan &amp; how was it being implemented?</a:t>
            </a:r>
          </a:p>
          <a:p>
            <a:endParaRPr lang="en-GB" b="1" dirty="0">
              <a:solidFill>
                <a:schemeClr val="bg1"/>
              </a:solidFill>
            </a:endParaRPr>
          </a:p>
          <a:p>
            <a:r>
              <a:rPr lang="en-GB" b="1" dirty="0">
                <a:solidFill>
                  <a:schemeClr val="bg1"/>
                </a:solidFill>
              </a:rPr>
              <a:t>Personal, professional and academic experiences as migrant academics?</a:t>
            </a:r>
          </a:p>
          <a:p>
            <a:endParaRPr lang="en-GB" b="1" dirty="0">
              <a:solidFill>
                <a:schemeClr val="bg1"/>
              </a:solidFill>
            </a:endParaRPr>
          </a:p>
          <a:p>
            <a:r>
              <a:rPr lang="en-US" b="1" dirty="0">
                <a:solidFill>
                  <a:schemeClr val="bg1"/>
                </a:solidFill>
              </a:rPr>
              <a:t>What are the sites of affective intensity, attunement and dissonance? </a:t>
            </a:r>
          </a:p>
          <a:p>
            <a:endParaRPr lang="en-US" b="1" dirty="0">
              <a:solidFill>
                <a:schemeClr val="bg1"/>
              </a:solidFill>
            </a:endParaRPr>
          </a:p>
          <a:p>
            <a:r>
              <a:rPr lang="en-US" b="1" dirty="0">
                <a:solidFill>
                  <a:schemeClr val="bg1"/>
                </a:solidFill>
              </a:rPr>
              <a:t>How do participants navigate, inhabit and embody difference? </a:t>
            </a:r>
          </a:p>
          <a:p>
            <a:endParaRPr lang="en-US" sz="1600" b="1" dirty="0">
              <a:solidFill>
                <a:schemeClr val="bg1"/>
              </a:solidFill>
            </a:endParaRPr>
          </a:p>
          <a:p>
            <a:endParaRPr lang="sv-SE" dirty="0"/>
          </a:p>
        </p:txBody>
      </p:sp>
      <p:pic>
        <p:nvPicPr>
          <p:cNvPr id="6" name="Picture Placeholder 2">
            <a:extLst>
              <a:ext uri="{FF2B5EF4-FFF2-40B4-BE49-F238E27FC236}">
                <a16:creationId xmlns:a16="http://schemas.microsoft.com/office/drawing/2014/main" id="{E5E3A965-9719-9A46-94C9-20FBDED0C30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5546" r="25546"/>
          <a:stretch>
            <a:fillRect/>
          </a:stretch>
        </p:blipFill>
        <p:spPr>
          <a:prstGeom prst="rect">
            <a:avLst/>
          </a:prstGeom>
        </p:spPr>
      </p:pic>
    </p:spTree>
    <p:extLst>
      <p:ext uri="{BB962C8B-B14F-4D97-AF65-F5344CB8AC3E}">
        <p14:creationId xmlns:p14="http://schemas.microsoft.com/office/powerpoint/2010/main" val="334452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trips(down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strips(down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strips(downLeft)">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9511155-C6B4-734C-915B-B53DA6679D0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3348" r="23348"/>
          <a:stretch>
            <a:fillRect/>
          </a:stretch>
        </p:blipFill>
        <p:spPr/>
      </p:pic>
      <p:sp>
        <p:nvSpPr>
          <p:cNvPr id="3" name="Text Placeholder 2">
            <a:extLst>
              <a:ext uri="{FF2B5EF4-FFF2-40B4-BE49-F238E27FC236}">
                <a16:creationId xmlns:a16="http://schemas.microsoft.com/office/drawing/2014/main" id="{7176DB75-F686-6449-AC22-803D177D8FB7}"/>
              </a:ext>
            </a:extLst>
          </p:cNvPr>
          <p:cNvSpPr>
            <a:spLocks noGrp="1"/>
          </p:cNvSpPr>
          <p:nvPr>
            <p:ph type="body" sz="quarter" idx="11"/>
          </p:nvPr>
        </p:nvSpPr>
        <p:spPr>
          <a:xfrm>
            <a:off x="4743450" y="857250"/>
            <a:ext cx="4114800" cy="5520690"/>
          </a:xfrm>
        </p:spPr>
        <p:txBody>
          <a:bodyPr>
            <a:normAutofit/>
          </a:bodyPr>
          <a:lstStyle/>
          <a:p>
            <a:pPr marL="171450" indent="-171450" algn="l">
              <a:buClr>
                <a:srgbClr val="114DDD"/>
              </a:buClr>
              <a:buFont typeface="Arial" panose="020B0604020202020204" pitchFamily="34" charset="0"/>
              <a:buChar char="•"/>
            </a:pPr>
            <a:r>
              <a:rPr lang="en-GB" sz="1600" b="1" dirty="0"/>
              <a:t>Narratives from the </a:t>
            </a:r>
            <a:r>
              <a:rPr lang="en-GB" sz="1600" b="1" dirty="0">
                <a:solidFill>
                  <a:srgbClr val="114DDD"/>
                </a:solidFill>
              </a:rPr>
              <a:t>Global North</a:t>
            </a:r>
            <a:r>
              <a:rPr lang="en-GB" sz="1600" b="1" dirty="0"/>
              <a:t> privileged sense of strategy, rational calculation, purposefulness and choice e.g. JET Programmes </a:t>
            </a:r>
          </a:p>
          <a:p>
            <a:pPr marL="171450" indent="-171450" algn="l">
              <a:buClr>
                <a:srgbClr val="114DDD"/>
              </a:buClr>
              <a:buFont typeface="Arial" panose="020B0604020202020204" pitchFamily="34" charset="0"/>
              <a:buChar char="•"/>
            </a:pPr>
            <a:r>
              <a:rPr lang="en-GB" sz="1600" b="1" dirty="0"/>
              <a:t>Japan </a:t>
            </a:r>
            <a:r>
              <a:rPr lang="en-GB" sz="1600" b="1" dirty="0">
                <a:solidFill>
                  <a:srgbClr val="114DDD"/>
                </a:solidFill>
              </a:rPr>
              <a:t>= </a:t>
            </a:r>
            <a:r>
              <a:rPr lang="en-GB" sz="1600" b="1" dirty="0"/>
              <a:t>hypermodern, safe, oriental ‘other’</a:t>
            </a:r>
          </a:p>
          <a:p>
            <a:pPr marL="171450" indent="-171450" algn="l">
              <a:buClr>
                <a:srgbClr val="114DDD"/>
              </a:buClr>
              <a:buFont typeface="Arial" panose="020B0604020202020204" pitchFamily="34" charset="0"/>
              <a:buChar char="•"/>
            </a:pPr>
            <a:r>
              <a:rPr lang="en-GB" sz="1600" b="1" dirty="0"/>
              <a:t>Disciplinary differences e.g. STEM</a:t>
            </a:r>
          </a:p>
          <a:p>
            <a:pPr marL="171450" indent="-171450" algn="l">
              <a:buClr>
                <a:srgbClr val="114DDD"/>
              </a:buClr>
              <a:buFont typeface="Arial" panose="020B0604020202020204" pitchFamily="34" charset="0"/>
              <a:buChar char="•"/>
            </a:pPr>
            <a:r>
              <a:rPr lang="en-GB" sz="1600" b="1" dirty="0"/>
              <a:t>Employability/ Professional Development</a:t>
            </a:r>
          </a:p>
          <a:p>
            <a:pPr marL="171450" indent="-171450" algn="l">
              <a:buClr>
                <a:srgbClr val="114DDD"/>
              </a:buClr>
              <a:buFont typeface="Arial" panose="020B0604020202020204" pitchFamily="34" charset="0"/>
              <a:buChar char="•"/>
            </a:pPr>
            <a:r>
              <a:rPr lang="en-GB" sz="1600" b="1" dirty="0"/>
              <a:t>Narratives from the </a:t>
            </a:r>
            <a:r>
              <a:rPr lang="en-GB" sz="1600" b="1" dirty="0">
                <a:solidFill>
                  <a:srgbClr val="114DDD"/>
                </a:solidFill>
              </a:rPr>
              <a:t>Global South</a:t>
            </a:r>
            <a:r>
              <a:rPr lang="en-GB" sz="1600" b="1" dirty="0"/>
              <a:t> </a:t>
            </a:r>
            <a:r>
              <a:rPr lang="en-GB" sz="1600" b="1" dirty="0">
                <a:solidFill>
                  <a:srgbClr val="114DDD"/>
                </a:solidFill>
              </a:rPr>
              <a:t>= </a:t>
            </a:r>
            <a:r>
              <a:rPr lang="en-GB" sz="1600" b="1" dirty="0"/>
              <a:t>EFL, lower value of non-Anglophone qualifications </a:t>
            </a:r>
            <a:r>
              <a:rPr lang="en-GB" b="1" dirty="0">
                <a:solidFill>
                  <a:srgbClr val="114DDD"/>
                </a:solidFill>
              </a:rPr>
              <a:t>(Gerhards et al. 2018)</a:t>
            </a:r>
            <a:r>
              <a:rPr lang="sv-SE" b="1" dirty="0">
                <a:solidFill>
                  <a:srgbClr val="114DDD"/>
                </a:solidFill>
              </a:rPr>
              <a:t>.</a:t>
            </a:r>
            <a:endParaRPr lang="en-GB" sz="1600" b="1" i="1" dirty="0"/>
          </a:p>
          <a:p>
            <a:pPr algn="l"/>
            <a:r>
              <a:rPr lang="en-GB" sz="1600" b="1" i="1" dirty="0"/>
              <a:t>Actually, I applied in the United States. But I got a PhD degree in my country so it's really hard to move. </a:t>
            </a:r>
            <a:r>
              <a:rPr lang="en-GB" b="1" dirty="0">
                <a:solidFill>
                  <a:srgbClr val="114DDD"/>
                </a:solidFill>
              </a:rPr>
              <a:t>(A Korean female lecturer)</a:t>
            </a:r>
            <a:endParaRPr lang="sv-SE" b="1" dirty="0">
              <a:solidFill>
                <a:srgbClr val="114DDD"/>
              </a:solidFill>
            </a:endParaRPr>
          </a:p>
        </p:txBody>
      </p:sp>
      <p:sp>
        <p:nvSpPr>
          <p:cNvPr id="4" name="Subtitle 3">
            <a:extLst>
              <a:ext uri="{FF2B5EF4-FFF2-40B4-BE49-F238E27FC236}">
                <a16:creationId xmlns:a16="http://schemas.microsoft.com/office/drawing/2014/main" id="{C7D702CC-7048-B14D-9086-A26ADCE77FC1}"/>
              </a:ext>
            </a:extLst>
          </p:cNvPr>
          <p:cNvSpPr>
            <a:spLocks noGrp="1"/>
          </p:cNvSpPr>
          <p:nvPr>
            <p:ph type="subTitle" idx="1"/>
          </p:nvPr>
        </p:nvSpPr>
        <p:spPr/>
        <p:txBody>
          <a:bodyPr>
            <a:normAutofit fontScale="85000" lnSpcReduction="10000"/>
          </a:bodyPr>
          <a:lstStyle/>
          <a:p>
            <a:r>
              <a:rPr lang="sv-SE" b="1"/>
              <a:t>Motivations for Migration</a:t>
            </a:r>
          </a:p>
        </p:txBody>
      </p:sp>
    </p:spTree>
    <p:extLst>
      <p:ext uri="{BB962C8B-B14F-4D97-AF65-F5344CB8AC3E}">
        <p14:creationId xmlns:p14="http://schemas.microsoft.com/office/powerpoint/2010/main" val="327591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E6266E2-D713-204D-A3E7-D734588B81E3}"/>
              </a:ext>
            </a:extLst>
          </p:cNvPr>
          <p:cNvSpPr txBox="1"/>
          <p:nvPr/>
        </p:nvSpPr>
        <p:spPr>
          <a:xfrm>
            <a:off x="1131570" y="342901"/>
            <a:ext cx="6835140" cy="1323439"/>
          </a:xfrm>
          <a:prstGeom prst="rect">
            <a:avLst/>
          </a:prstGeom>
          <a:noFill/>
        </p:spPr>
        <p:txBody>
          <a:bodyPr wrap="square" rtlCol="0">
            <a:spAutoFit/>
          </a:bodyPr>
          <a:lstStyle/>
          <a:p>
            <a:pPr algn="ctr"/>
            <a:r>
              <a:rPr lang="sv-SE" sz="4000" b="1" dirty="0" err="1">
                <a:solidFill>
                  <a:schemeClr val="bg1"/>
                </a:solidFill>
              </a:rPr>
              <a:t>Japanophilia</a:t>
            </a:r>
            <a:endParaRPr lang="sv-SE" sz="4000" b="1" dirty="0">
              <a:solidFill>
                <a:schemeClr val="bg1"/>
              </a:solidFill>
            </a:endParaRPr>
          </a:p>
          <a:p>
            <a:pPr algn="ctr"/>
            <a:endParaRPr lang="sv-SE" sz="4000" b="1" dirty="0">
              <a:solidFill>
                <a:schemeClr val="bg1"/>
              </a:solidFill>
            </a:endParaRPr>
          </a:p>
        </p:txBody>
      </p:sp>
      <p:sp>
        <p:nvSpPr>
          <p:cNvPr id="8" name="TextBox 7">
            <a:extLst>
              <a:ext uri="{FF2B5EF4-FFF2-40B4-BE49-F238E27FC236}">
                <a16:creationId xmlns:a16="http://schemas.microsoft.com/office/drawing/2014/main" id="{E89CA914-D81A-FA4D-AC3D-0C6C2A822190}"/>
              </a:ext>
            </a:extLst>
          </p:cNvPr>
          <p:cNvSpPr txBox="1"/>
          <p:nvPr/>
        </p:nvSpPr>
        <p:spPr>
          <a:xfrm>
            <a:off x="525780" y="891540"/>
            <a:ext cx="7943850" cy="5437942"/>
          </a:xfrm>
          <a:prstGeom prst="rect">
            <a:avLst/>
          </a:prstGeom>
          <a:noFill/>
        </p:spPr>
        <p:txBody>
          <a:bodyPr wrap="square" rtlCol="0">
            <a:spAutoFit/>
          </a:bodyPr>
          <a:lstStyle/>
          <a:p>
            <a:r>
              <a:rPr lang="en-GB" b="1" dirty="0">
                <a:solidFill>
                  <a:srgbClr val="114DDD"/>
                </a:solidFill>
              </a:rPr>
              <a:t>Safety</a:t>
            </a:r>
          </a:p>
          <a:p>
            <a:r>
              <a:rPr lang="en-GB" b="1" i="1" dirty="0">
                <a:solidFill>
                  <a:schemeClr val="bg1"/>
                </a:solidFill>
              </a:rPr>
              <a:t>That’s what I like about Japan. There’s a challenge but it’s a comfortable challenge, I guess. … Japan’s a very safe country…The people being so friendly and I think they enjoy explaining and teaching Japanese culture and language to me. </a:t>
            </a:r>
            <a:r>
              <a:rPr lang="en-GB" sz="1400" b="1" dirty="0">
                <a:solidFill>
                  <a:srgbClr val="114DDD"/>
                </a:solidFill>
              </a:rPr>
              <a:t>(Male US Lecturer)</a:t>
            </a:r>
          </a:p>
          <a:p>
            <a:r>
              <a:rPr lang="sv-SE" b="1" dirty="0" err="1">
                <a:solidFill>
                  <a:srgbClr val="114DDD"/>
                </a:solidFill>
              </a:rPr>
              <a:t>Academic</a:t>
            </a:r>
            <a:r>
              <a:rPr lang="sv-SE" b="1" dirty="0">
                <a:solidFill>
                  <a:srgbClr val="114DDD"/>
                </a:solidFill>
              </a:rPr>
              <a:t> </a:t>
            </a:r>
            <a:r>
              <a:rPr lang="sv-SE" b="1" dirty="0" err="1">
                <a:solidFill>
                  <a:srgbClr val="114DDD"/>
                </a:solidFill>
              </a:rPr>
              <a:t>Freedom</a:t>
            </a:r>
            <a:endParaRPr lang="sv-SE" sz="1400" b="1" dirty="0">
              <a:solidFill>
                <a:srgbClr val="114DDD"/>
              </a:solidFill>
            </a:endParaRPr>
          </a:p>
          <a:p>
            <a:r>
              <a:rPr lang="en-GB" b="1" i="1" dirty="0">
                <a:solidFill>
                  <a:schemeClr val="bg1"/>
                </a:solidFill>
              </a:rPr>
              <a:t>No appraisal, nothing.  Everything, you do your best…And basically we are very free.  This is I think what I feel being in Japan:  I feel I am very free, I’m free to do a lot of things.</a:t>
            </a:r>
            <a:r>
              <a:rPr lang="en-GB" b="1" i="1" dirty="0"/>
              <a:t> </a:t>
            </a:r>
            <a:r>
              <a:rPr lang="en-GB" sz="1400" b="1" dirty="0">
                <a:solidFill>
                  <a:srgbClr val="114DDD"/>
                </a:solidFill>
              </a:rPr>
              <a:t>(Female Chinese Associate Professor)</a:t>
            </a:r>
          </a:p>
          <a:p>
            <a:r>
              <a:rPr lang="en-GB" b="1" dirty="0">
                <a:solidFill>
                  <a:srgbClr val="114DDD"/>
                </a:solidFill>
              </a:rPr>
              <a:t>Japanese Culture</a:t>
            </a:r>
            <a:endParaRPr lang="en-GB" sz="1400" b="1" dirty="0">
              <a:solidFill>
                <a:srgbClr val="114DDD"/>
              </a:solidFill>
            </a:endParaRPr>
          </a:p>
          <a:p>
            <a:r>
              <a:rPr lang="en-GB" b="1" i="1" dirty="0">
                <a:solidFill>
                  <a:schemeClr val="bg1"/>
                </a:solidFill>
              </a:rPr>
              <a:t>We were doing Aikido which is one of the martial arts, so that's why we were interested in Japan.</a:t>
            </a:r>
            <a:r>
              <a:rPr lang="sv-SE" sz="1400" b="1" i="1" dirty="0">
                <a:solidFill>
                  <a:schemeClr val="bg1"/>
                </a:solidFill>
              </a:rPr>
              <a:t> </a:t>
            </a:r>
            <a:r>
              <a:rPr lang="sv-SE" sz="1400" dirty="0">
                <a:solidFill>
                  <a:srgbClr val="114DDD"/>
                </a:solidFill>
              </a:rPr>
              <a:t>(</a:t>
            </a:r>
            <a:r>
              <a:rPr lang="sv-SE" sz="1400" b="1" dirty="0" err="1">
                <a:solidFill>
                  <a:srgbClr val="114DDD"/>
                </a:solidFill>
              </a:rPr>
              <a:t>Female</a:t>
            </a:r>
            <a:r>
              <a:rPr lang="sv-SE" sz="1400" b="1" dirty="0">
                <a:solidFill>
                  <a:srgbClr val="114DDD"/>
                </a:solidFill>
              </a:rPr>
              <a:t> German </a:t>
            </a:r>
            <a:r>
              <a:rPr lang="sv-SE" sz="1400" b="1" dirty="0" err="1">
                <a:solidFill>
                  <a:srgbClr val="114DDD"/>
                </a:solidFill>
              </a:rPr>
              <a:t>Lecturer</a:t>
            </a:r>
            <a:r>
              <a:rPr lang="sv-SE" sz="1400" b="1" dirty="0">
                <a:solidFill>
                  <a:srgbClr val="114DDD"/>
                </a:solidFill>
              </a:rPr>
              <a:t>)</a:t>
            </a:r>
          </a:p>
          <a:p>
            <a:r>
              <a:rPr lang="sv-SE" b="1" dirty="0" err="1">
                <a:solidFill>
                  <a:srgbClr val="114DDD"/>
                </a:solidFill>
              </a:rPr>
              <a:t>Financial</a:t>
            </a:r>
            <a:r>
              <a:rPr lang="sv-SE" b="1" dirty="0">
                <a:solidFill>
                  <a:srgbClr val="114DDD"/>
                </a:solidFill>
              </a:rPr>
              <a:t> Support</a:t>
            </a:r>
            <a:endParaRPr lang="sv-SE" sz="1400" b="1" dirty="0">
              <a:solidFill>
                <a:srgbClr val="114DDD"/>
              </a:solidFill>
            </a:endParaRPr>
          </a:p>
          <a:p>
            <a:r>
              <a:rPr lang="en-GB" b="1" i="1" dirty="0">
                <a:solidFill>
                  <a:schemeClr val="bg1"/>
                </a:solidFill>
              </a:rPr>
              <a:t>I think the support was quite generous like the moving expense to Japan. And then it provided the start-up fund to set up the equipment … The financial support seems quite generous to me, I think.</a:t>
            </a:r>
            <a:r>
              <a:rPr lang="sv-SE" sz="1400" b="1" i="1" dirty="0">
                <a:solidFill>
                  <a:schemeClr val="bg1"/>
                </a:solidFill>
              </a:rPr>
              <a:t> </a:t>
            </a:r>
          </a:p>
          <a:p>
            <a:r>
              <a:rPr lang="sv-SE" sz="1400" b="1" dirty="0">
                <a:solidFill>
                  <a:srgbClr val="114DDD"/>
                </a:solidFill>
              </a:rPr>
              <a:t>(</a:t>
            </a:r>
            <a:r>
              <a:rPr lang="sv-SE" sz="1400" b="1" dirty="0" err="1">
                <a:solidFill>
                  <a:srgbClr val="114DDD"/>
                </a:solidFill>
              </a:rPr>
              <a:t>Taiwanese</a:t>
            </a:r>
            <a:r>
              <a:rPr lang="sv-SE" sz="1400" b="1" dirty="0">
                <a:solidFill>
                  <a:srgbClr val="114DDD"/>
                </a:solidFill>
              </a:rPr>
              <a:t> </a:t>
            </a:r>
            <a:r>
              <a:rPr lang="sv-SE" sz="1400" b="1" dirty="0" err="1">
                <a:solidFill>
                  <a:srgbClr val="114DDD"/>
                </a:solidFill>
              </a:rPr>
              <a:t>female</a:t>
            </a:r>
            <a:r>
              <a:rPr lang="sv-SE" sz="1400" b="1" dirty="0">
                <a:solidFill>
                  <a:srgbClr val="114DDD"/>
                </a:solidFill>
              </a:rPr>
              <a:t> </a:t>
            </a:r>
            <a:r>
              <a:rPr lang="sv-SE" sz="1400" b="1" dirty="0" err="1">
                <a:solidFill>
                  <a:srgbClr val="114DDD"/>
                </a:solidFill>
              </a:rPr>
              <a:t>lecturer</a:t>
            </a:r>
            <a:r>
              <a:rPr lang="sv-SE" sz="1400" b="1" dirty="0">
                <a:solidFill>
                  <a:srgbClr val="114DDD"/>
                </a:solidFill>
              </a:rPr>
              <a:t>)</a:t>
            </a:r>
          </a:p>
          <a:p>
            <a:endParaRPr lang="sv-SE" sz="1400" b="1" dirty="0">
              <a:solidFill>
                <a:srgbClr val="114DDD"/>
              </a:solidFill>
            </a:endParaRPr>
          </a:p>
          <a:p>
            <a:endParaRPr lang="sv-SE" dirty="0"/>
          </a:p>
        </p:txBody>
      </p:sp>
      <p:pic>
        <p:nvPicPr>
          <p:cNvPr id="12" name="Picture 11">
            <a:extLst>
              <a:ext uri="{FF2B5EF4-FFF2-40B4-BE49-F238E27FC236}">
                <a16:creationId xmlns:a16="http://schemas.microsoft.com/office/drawing/2014/main" id="{F623BA4F-C77B-174B-98B0-9CAF53F041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021" y="5610726"/>
            <a:ext cx="3561348" cy="1034716"/>
          </a:xfrm>
          <a:prstGeom prst="rect">
            <a:avLst/>
          </a:prstGeom>
        </p:spPr>
      </p:pic>
      <p:pic>
        <p:nvPicPr>
          <p:cNvPr id="14" name="Picture 13">
            <a:extLst>
              <a:ext uri="{FF2B5EF4-FFF2-40B4-BE49-F238E27FC236}">
                <a16:creationId xmlns:a16="http://schemas.microsoft.com/office/drawing/2014/main" id="{D88DB9A8-5939-BA4E-BFE7-8D0CD82C6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724" y="5666874"/>
            <a:ext cx="3465097" cy="978568"/>
          </a:xfrm>
          <a:prstGeom prst="rect">
            <a:avLst/>
          </a:prstGeom>
        </p:spPr>
      </p:pic>
    </p:spTree>
    <p:extLst>
      <p:ext uri="{BB962C8B-B14F-4D97-AF65-F5344CB8AC3E}">
        <p14:creationId xmlns:p14="http://schemas.microsoft.com/office/powerpoint/2010/main" val="109128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heckerboard(across)">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heckerboard(across)">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heckerboard(across)">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checkerboard(across)">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checkerboard(across)">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checkerboard(across)">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checkerboard(across)">
                                      <p:cBhvr>
                                        <p:cTn id="42" dur="5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checkerboard(across)">
                                      <p:cBhvr>
                                        <p:cTn id="4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D6FE6F1-2D54-F948-9500-C5AED7A86F8A}"/>
              </a:ext>
            </a:extLst>
          </p:cNvPr>
          <p:cNvSpPr>
            <a:spLocks noGrp="1"/>
          </p:cNvSpPr>
          <p:nvPr>
            <p:ph type="pic" sz="quarter" idx="10"/>
          </p:nvPr>
        </p:nvSpPr>
        <p:spPr>
          <a:xfrm>
            <a:off x="4515022" y="1642015"/>
            <a:ext cx="4434668" cy="5325257"/>
          </a:xfrm>
        </p:spPr>
      </p:sp>
      <p:graphicFrame>
        <p:nvGraphicFramePr>
          <p:cNvPr id="6" name="Diagram 5">
            <a:extLst>
              <a:ext uri="{FF2B5EF4-FFF2-40B4-BE49-F238E27FC236}">
                <a16:creationId xmlns:a16="http://schemas.microsoft.com/office/drawing/2014/main" id="{BF3C917F-4A2A-E649-81E4-5287F446A6C3}"/>
              </a:ext>
            </a:extLst>
          </p:cNvPr>
          <p:cNvGraphicFramePr/>
          <p:nvPr>
            <p:extLst>
              <p:ext uri="{D42A27DB-BD31-4B8C-83A1-F6EECF244321}">
                <p14:modId xmlns:p14="http://schemas.microsoft.com/office/powerpoint/2010/main" val="2795474967"/>
              </p:ext>
            </p:extLst>
          </p:nvPr>
        </p:nvGraphicFramePr>
        <p:xfrm>
          <a:off x="365760" y="1211580"/>
          <a:ext cx="8778240" cy="4583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405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924AEFF-3DEC-4445-A30E-CE027CD1572A}"/>
              </a:ext>
            </a:extLst>
          </p:cNvPr>
          <p:cNvSpPr>
            <a:spLocks noGrp="1"/>
          </p:cNvSpPr>
          <p:nvPr>
            <p:ph type="body" sz="quarter" idx="11"/>
          </p:nvPr>
        </p:nvSpPr>
        <p:spPr>
          <a:xfrm>
            <a:off x="4709160" y="1143516"/>
            <a:ext cx="4229100" cy="5074404"/>
          </a:xfrm>
        </p:spPr>
        <p:txBody>
          <a:bodyPr>
            <a:noAutofit/>
          </a:bodyPr>
          <a:lstStyle/>
          <a:p>
            <a:pPr marL="171450" indent="-171450" algn="l">
              <a:buClr>
                <a:srgbClr val="114DDD"/>
              </a:buClr>
              <a:buFont typeface="Arial" panose="020B0604020202020204" pitchFamily="34" charset="0"/>
              <a:buChar char="•"/>
            </a:pPr>
            <a:r>
              <a:rPr lang="en-GB" sz="1400" b="1" dirty="0"/>
              <a:t>Four times as many male as female internationalised faculty in Japan </a:t>
            </a:r>
            <a:r>
              <a:rPr lang="en-GB" b="1" dirty="0">
                <a:solidFill>
                  <a:srgbClr val="114DDD"/>
                </a:solidFill>
              </a:rPr>
              <a:t>(Huang 2017).</a:t>
            </a:r>
          </a:p>
          <a:p>
            <a:pPr algn="l">
              <a:buClr>
                <a:srgbClr val="114DDD"/>
              </a:buClr>
            </a:pPr>
            <a:r>
              <a:rPr lang="sv-SE" sz="1400" b="1" dirty="0">
                <a:solidFill>
                  <a:srgbClr val="114DDD"/>
                </a:solidFill>
              </a:rPr>
              <a:t>Gender = </a:t>
            </a:r>
          </a:p>
          <a:p>
            <a:pPr marL="171450" indent="-171450" algn="l">
              <a:buClr>
                <a:srgbClr val="114DDD"/>
              </a:buClr>
              <a:buFont typeface="Arial" panose="020B0604020202020204" pitchFamily="34" charset="0"/>
              <a:buChar char="•"/>
            </a:pPr>
            <a:r>
              <a:rPr lang="sv-SE" sz="1400" b="1" dirty="0" err="1"/>
              <a:t>Noun</a:t>
            </a:r>
            <a:r>
              <a:rPr lang="sv-SE" sz="1400" b="1" dirty="0"/>
              <a:t> and verb</a:t>
            </a:r>
          </a:p>
          <a:p>
            <a:pPr marL="171450" indent="-171450" algn="l">
              <a:buClr>
                <a:srgbClr val="114DDD"/>
              </a:buClr>
              <a:buFont typeface="Arial" panose="020B0604020202020204" pitchFamily="34" charset="0"/>
              <a:buChar char="•"/>
            </a:pPr>
            <a:r>
              <a:rPr lang="sv-SE" sz="1400" b="1" dirty="0" err="1"/>
              <a:t>Relational</a:t>
            </a:r>
            <a:r>
              <a:rPr lang="sv-SE" sz="1400" b="1" dirty="0"/>
              <a:t> </a:t>
            </a:r>
            <a:r>
              <a:rPr lang="sv-SE" sz="1400" b="1" dirty="0" err="1"/>
              <a:t>processes</a:t>
            </a:r>
            <a:r>
              <a:rPr lang="sv-SE" sz="1400" b="1" dirty="0"/>
              <a:t>/ social </a:t>
            </a:r>
            <a:r>
              <a:rPr lang="sv-SE" sz="1400" b="1" dirty="0" err="1"/>
              <a:t>differentiation</a:t>
            </a:r>
            <a:r>
              <a:rPr lang="sv-SE" sz="1400" b="1" dirty="0"/>
              <a:t>, as </a:t>
            </a:r>
            <a:r>
              <a:rPr lang="sv-SE" sz="1400" b="1" dirty="0" err="1"/>
              <a:t>well</a:t>
            </a:r>
            <a:r>
              <a:rPr lang="sv-SE" sz="1400" b="1" dirty="0"/>
              <a:t> as </a:t>
            </a:r>
            <a:r>
              <a:rPr lang="sv-SE" sz="1400" b="1" dirty="0" err="1"/>
              <a:t>demographics</a:t>
            </a:r>
            <a:r>
              <a:rPr lang="sv-SE" sz="1400" b="1" dirty="0"/>
              <a:t>. </a:t>
            </a:r>
            <a:endParaRPr lang="en-GB" sz="1400" b="1" dirty="0">
              <a:solidFill>
                <a:srgbClr val="114DDD"/>
              </a:solidFill>
            </a:endParaRPr>
          </a:p>
          <a:p>
            <a:pPr marL="171450" indent="-171450" algn="l">
              <a:buClr>
                <a:srgbClr val="114DDD"/>
              </a:buClr>
              <a:buFont typeface="Arial" panose="020B0604020202020204" pitchFamily="34" charset="0"/>
              <a:buChar char="•"/>
            </a:pPr>
            <a:r>
              <a:rPr lang="en-GB" sz="1400" b="1" dirty="0"/>
              <a:t>Internationalisation materialises and challenges traditional gender practices and performances.</a:t>
            </a:r>
          </a:p>
          <a:p>
            <a:pPr algn="l">
              <a:buClr>
                <a:srgbClr val="114DDD"/>
              </a:buClr>
            </a:pPr>
            <a:r>
              <a:rPr lang="en-GB" sz="1400" b="1" dirty="0">
                <a:solidFill>
                  <a:srgbClr val="114DDD"/>
                </a:solidFill>
              </a:rPr>
              <a:t>Research Findings: </a:t>
            </a:r>
          </a:p>
          <a:p>
            <a:pPr marL="285750" indent="-285750" algn="l">
              <a:buClr>
                <a:srgbClr val="114DDD"/>
              </a:buClr>
              <a:buFont typeface="Arial" panose="020B0604020202020204" pitchFamily="34" charset="0"/>
              <a:buChar char="•"/>
            </a:pPr>
            <a:r>
              <a:rPr lang="en-GB" sz="1400" b="1" dirty="0"/>
              <a:t>Gendered premium for white, heterosexual, Anglophone men.</a:t>
            </a:r>
          </a:p>
          <a:p>
            <a:pPr marL="285750" indent="-285750" algn="l">
              <a:buClr>
                <a:srgbClr val="114DDD"/>
              </a:buClr>
              <a:buFont typeface="Arial" panose="020B0604020202020204" pitchFamily="34" charset="0"/>
              <a:buChar char="•"/>
            </a:pPr>
            <a:r>
              <a:rPr lang="en-GB" sz="1400" b="1" dirty="0"/>
              <a:t>Japan’s traditional gender regimes as a motivator for Japanese women to migrate, and as a challenge for incoming migrant academics. </a:t>
            </a:r>
            <a:r>
              <a:rPr lang="en-GB" b="1" dirty="0">
                <a:solidFill>
                  <a:srgbClr val="114DDD"/>
                </a:solidFill>
              </a:rPr>
              <a:t>(Oishi 2012, 2013)</a:t>
            </a:r>
            <a:endParaRPr lang="sv-SE" b="1" dirty="0">
              <a:solidFill>
                <a:srgbClr val="114DDD"/>
              </a:solidFill>
            </a:endParaRPr>
          </a:p>
        </p:txBody>
      </p:sp>
      <p:sp>
        <p:nvSpPr>
          <p:cNvPr id="6" name="Subtitle 5">
            <a:extLst>
              <a:ext uri="{FF2B5EF4-FFF2-40B4-BE49-F238E27FC236}">
                <a16:creationId xmlns:a16="http://schemas.microsoft.com/office/drawing/2014/main" id="{52F38922-DE0C-8C4B-B650-B4370A1801C2}"/>
              </a:ext>
            </a:extLst>
          </p:cNvPr>
          <p:cNvSpPr>
            <a:spLocks noGrp="1"/>
          </p:cNvSpPr>
          <p:nvPr>
            <p:ph type="subTitle" idx="1"/>
          </p:nvPr>
        </p:nvSpPr>
        <p:spPr/>
        <p:txBody>
          <a:bodyPr>
            <a:normAutofit fontScale="25000" lnSpcReduction="20000"/>
          </a:bodyPr>
          <a:lstStyle/>
          <a:p>
            <a:r>
              <a:rPr lang="en-GB" sz="9800" b="1"/>
              <a:t>Doing Gender Internationally: the Embeddedness of the Patriarchal Premium</a:t>
            </a:r>
            <a:r>
              <a:rPr lang="sv-SE" sz="9800" b="1"/>
              <a:t> </a:t>
            </a:r>
          </a:p>
          <a:p>
            <a:endParaRPr lang="sv-SE"/>
          </a:p>
        </p:txBody>
      </p:sp>
      <p:pic>
        <p:nvPicPr>
          <p:cNvPr id="9" name="Picture Placeholder 17">
            <a:extLst>
              <a:ext uri="{FF2B5EF4-FFF2-40B4-BE49-F238E27FC236}">
                <a16:creationId xmlns:a16="http://schemas.microsoft.com/office/drawing/2014/main" id="{18B10B37-CCF8-9446-A3BC-516C2431844D}"/>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6935" b="6935"/>
          <a:stretch>
            <a:fillRect/>
          </a:stretch>
        </p:blipFill>
        <p:spPr/>
      </p:pic>
    </p:spTree>
    <p:extLst>
      <p:ext uri="{BB962C8B-B14F-4D97-AF65-F5344CB8AC3E}">
        <p14:creationId xmlns:p14="http://schemas.microsoft.com/office/powerpoint/2010/main" val="383043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strips(down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strips(down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strips(down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strips(down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strips(downLeft)">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strips(downLeft)">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F971CE-FAE7-1F44-93B1-A76576CB787D}"/>
              </a:ext>
            </a:extLst>
          </p:cNvPr>
          <p:cNvSpPr>
            <a:spLocks noGrp="1"/>
          </p:cNvSpPr>
          <p:nvPr>
            <p:ph type="body" sz="quarter" idx="4294967295"/>
          </p:nvPr>
        </p:nvSpPr>
        <p:spPr>
          <a:xfrm>
            <a:off x="3954780" y="1164770"/>
            <a:ext cx="5189220" cy="4626429"/>
          </a:xfrm>
          <a:prstGeom prst="rect">
            <a:avLst/>
          </a:prstGeom>
        </p:spPr>
        <p:txBody>
          <a:bodyPr>
            <a:normAutofit fontScale="25000" lnSpcReduction="20000"/>
          </a:bodyPr>
          <a:lstStyle/>
          <a:p>
            <a:pPr marL="0" indent="0">
              <a:buNone/>
            </a:pPr>
            <a:r>
              <a:rPr lang="en-US" sz="8000" b="1" dirty="0">
                <a:solidFill>
                  <a:srgbClr val="114DDD"/>
                </a:solidFill>
              </a:rPr>
              <a:t>What the Men Say</a:t>
            </a:r>
          </a:p>
          <a:p>
            <a:pPr marL="0" indent="0">
              <a:lnSpc>
                <a:spcPct val="120000"/>
              </a:lnSpc>
              <a:buNone/>
            </a:pPr>
            <a:r>
              <a:rPr lang="en-US" sz="6400" b="1" i="1" dirty="0">
                <a:solidFill>
                  <a:schemeClr val="bg1"/>
                </a:solidFill>
              </a:rPr>
              <a:t>My wife is an engineer, IT engineer... She resigned purely because she got married to me … So, she gave up everything and then she did come here... She has two master's degrees. </a:t>
            </a:r>
            <a:r>
              <a:rPr lang="en-US" sz="5600" b="1" dirty="0">
                <a:solidFill>
                  <a:srgbClr val="114DDD"/>
                </a:solidFill>
              </a:rPr>
              <a:t>(Indian male Science Associate Professor) </a:t>
            </a:r>
            <a:r>
              <a:rPr lang="en-US" sz="6400" b="1" dirty="0">
                <a:solidFill>
                  <a:srgbClr val="114DDD"/>
                </a:solidFill>
              </a:rPr>
              <a:t> </a:t>
            </a:r>
          </a:p>
          <a:p>
            <a:pPr marL="0" indent="0">
              <a:lnSpc>
                <a:spcPct val="120000"/>
              </a:lnSpc>
              <a:buNone/>
            </a:pPr>
            <a:endParaRPr lang="en-US" sz="6400" b="1" dirty="0">
              <a:solidFill>
                <a:srgbClr val="114DDD"/>
              </a:solidFill>
            </a:endParaRPr>
          </a:p>
          <a:p>
            <a:pPr marL="0" indent="0">
              <a:lnSpc>
                <a:spcPct val="120000"/>
              </a:lnSpc>
              <a:buNone/>
            </a:pPr>
            <a:r>
              <a:rPr lang="en-US" sz="6400" b="1" i="1" dirty="0">
                <a:solidFill>
                  <a:schemeClr val="bg1"/>
                </a:solidFill>
              </a:rPr>
              <a:t>She’s {his wife} somewhat limited, too, in the number of hours she can work, because of my insurance…Maybe it affects our taxes.  … I know that she’s not doing workwise what she wants to do… even though she doesn’t express it, I do think it affects her, I think she would like to work and have more of a career, and she’s not having that right now </a:t>
            </a:r>
            <a:r>
              <a:rPr lang="en-US" sz="5100" b="1" dirty="0">
                <a:solidFill>
                  <a:srgbClr val="114DDD"/>
                </a:solidFill>
              </a:rPr>
              <a:t>(</a:t>
            </a:r>
            <a:r>
              <a:rPr lang="en-US" sz="5600" b="1" dirty="0">
                <a:solidFill>
                  <a:srgbClr val="114DDD"/>
                </a:solidFill>
              </a:rPr>
              <a:t>US male Humanities Professor).</a:t>
            </a:r>
            <a:r>
              <a:rPr lang="sv-SE" sz="5600" b="1" dirty="0">
                <a:solidFill>
                  <a:srgbClr val="114DDD"/>
                </a:solidFill>
              </a:rPr>
              <a:t> </a:t>
            </a:r>
          </a:p>
          <a:p>
            <a:endParaRPr lang="sv-SE" dirty="0"/>
          </a:p>
        </p:txBody>
      </p:sp>
      <p:sp>
        <p:nvSpPr>
          <p:cNvPr id="7" name="Rectangle 6">
            <a:extLst>
              <a:ext uri="{FF2B5EF4-FFF2-40B4-BE49-F238E27FC236}">
                <a16:creationId xmlns:a16="http://schemas.microsoft.com/office/drawing/2014/main" id="{010D0279-BFA8-EC43-B4FC-3902B97F4D66}"/>
              </a:ext>
            </a:extLst>
          </p:cNvPr>
          <p:cNvSpPr/>
          <p:nvPr/>
        </p:nvSpPr>
        <p:spPr>
          <a:xfrm>
            <a:off x="308610" y="297180"/>
            <a:ext cx="8515350" cy="523220"/>
          </a:xfrm>
          <a:prstGeom prst="rect">
            <a:avLst/>
          </a:prstGeom>
        </p:spPr>
        <p:txBody>
          <a:bodyPr wrap="square">
            <a:spAutoFit/>
          </a:bodyPr>
          <a:lstStyle/>
          <a:p>
            <a:r>
              <a:rPr lang="sv-SE" sz="2800" b="1" err="1">
                <a:solidFill>
                  <a:schemeClr val="bg1"/>
                </a:solidFill>
              </a:rPr>
              <a:t>Bento</a:t>
            </a:r>
            <a:r>
              <a:rPr lang="sv-SE" sz="2800" b="1">
                <a:solidFill>
                  <a:schemeClr val="bg1"/>
                </a:solidFill>
              </a:rPr>
              <a:t> </a:t>
            </a:r>
            <a:r>
              <a:rPr lang="sv-SE" sz="2800" b="1" err="1">
                <a:solidFill>
                  <a:schemeClr val="bg1"/>
                </a:solidFill>
              </a:rPr>
              <a:t>Boxes</a:t>
            </a:r>
            <a:r>
              <a:rPr lang="sv-SE" sz="2800" b="1">
                <a:solidFill>
                  <a:schemeClr val="bg1"/>
                </a:solidFill>
              </a:rPr>
              <a:t>, </a:t>
            </a:r>
            <a:r>
              <a:rPr lang="sv-SE" sz="2800" b="1" err="1">
                <a:solidFill>
                  <a:schemeClr val="bg1"/>
                </a:solidFill>
              </a:rPr>
              <a:t>Male</a:t>
            </a:r>
            <a:r>
              <a:rPr lang="sv-SE" sz="2800" b="1">
                <a:solidFill>
                  <a:schemeClr val="bg1"/>
                </a:solidFill>
              </a:rPr>
              <a:t> </a:t>
            </a:r>
            <a:r>
              <a:rPr lang="sv-SE" sz="2800" b="1" err="1">
                <a:solidFill>
                  <a:schemeClr val="bg1"/>
                </a:solidFill>
              </a:rPr>
              <a:t>Dominance</a:t>
            </a:r>
            <a:r>
              <a:rPr lang="sv-SE" sz="2800" b="1">
                <a:solidFill>
                  <a:schemeClr val="bg1"/>
                </a:solidFill>
              </a:rPr>
              <a:t>, </a:t>
            </a:r>
            <a:r>
              <a:rPr lang="sv-SE" sz="2800" b="1" err="1">
                <a:solidFill>
                  <a:schemeClr val="bg1"/>
                </a:solidFill>
              </a:rPr>
              <a:t>Trailing</a:t>
            </a:r>
            <a:r>
              <a:rPr lang="sv-SE" sz="2800" b="1">
                <a:solidFill>
                  <a:schemeClr val="bg1"/>
                </a:solidFill>
              </a:rPr>
              <a:t> </a:t>
            </a:r>
            <a:r>
              <a:rPr lang="sv-SE" sz="2800" b="1" err="1">
                <a:solidFill>
                  <a:schemeClr val="bg1"/>
                </a:solidFill>
              </a:rPr>
              <a:t>Spouses</a:t>
            </a:r>
            <a:endParaRPr lang="sv-SE" sz="2800" b="1">
              <a:solidFill>
                <a:schemeClr val="bg1"/>
              </a:solidFill>
            </a:endParaRPr>
          </a:p>
        </p:txBody>
      </p:sp>
      <p:sp>
        <p:nvSpPr>
          <p:cNvPr id="8" name="TextBox 7">
            <a:extLst>
              <a:ext uri="{FF2B5EF4-FFF2-40B4-BE49-F238E27FC236}">
                <a16:creationId xmlns:a16="http://schemas.microsoft.com/office/drawing/2014/main" id="{81181A9D-DF2C-8D4E-A458-4FAFD18CC5C8}"/>
              </a:ext>
            </a:extLst>
          </p:cNvPr>
          <p:cNvSpPr txBox="1"/>
          <p:nvPr/>
        </p:nvSpPr>
        <p:spPr>
          <a:xfrm>
            <a:off x="480060" y="1371600"/>
            <a:ext cx="3474720" cy="5170646"/>
          </a:xfrm>
          <a:prstGeom prst="rect">
            <a:avLst/>
          </a:prstGeom>
          <a:noFill/>
        </p:spPr>
        <p:txBody>
          <a:bodyPr wrap="square" rtlCol="0">
            <a:spAutoFit/>
          </a:bodyPr>
          <a:lstStyle/>
          <a:p>
            <a:r>
              <a:rPr lang="sv-SE" sz="2000" b="1" dirty="0" err="1">
                <a:solidFill>
                  <a:srgbClr val="114DDD"/>
                </a:solidFill>
              </a:rPr>
              <a:t>What</a:t>
            </a:r>
            <a:r>
              <a:rPr lang="sv-SE" sz="2000" b="1" dirty="0">
                <a:solidFill>
                  <a:srgbClr val="114DDD"/>
                </a:solidFill>
              </a:rPr>
              <a:t> the </a:t>
            </a:r>
            <a:r>
              <a:rPr lang="sv-SE" sz="2000" b="1" dirty="0" err="1">
                <a:solidFill>
                  <a:srgbClr val="114DDD"/>
                </a:solidFill>
              </a:rPr>
              <a:t>Women</a:t>
            </a:r>
            <a:r>
              <a:rPr lang="sv-SE" sz="2000" b="1" dirty="0">
                <a:solidFill>
                  <a:srgbClr val="114DDD"/>
                </a:solidFill>
              </a:rPr>
              <a:t> </a:t>
            </a:r>
            <a:r>
              <a:rPr lang="sv-SE" sz="2000" b="1" dirty="0" err="1">
                <a:solidFill>
                  <a:srgbClr val="114DDD"/>
                </a:solidFill>
              </a:rPr>
              <a:t>Say</a:t>
            </a:r>
            <a:endParaRPr lang="sv-SE" sz="2000" b="1" dirty="0">
              <a:solidFill>
                <a:srgbClr val="114DDD"/>
              </a:solidFill>
            </a:endParaRPr>
          </a:p>
          <a:p>
            <a:r>
              <a:rPr lang="en-GB" sz="1600" b="1" i="1" dirty="0">
                <a:solidFill>
                  <a:schemeClr val="bg1"/>
                </a:solidFill>
              </a:rPr>
              <a:t>People assume, still, that you can drop everything and come to the school for a conference or work in the bazaar or do things like that. … I’ve found it very hard to be a good teacher and a good administrator and a good researcher and a good mother… So, the sacrifice has been for research.</a:t>
            </a:r>
            <a:r>
              <a:rPr lang="en-GB" sz="1600" dirty="0">
                <a:solidFill>
                  <a:schemeClr val="bg1"/>
                </a:solidFill>
              </a:rPr>
              <a:t> </a:t>
            </a:r>
            <a:r>
              <a:rPr lang="en-GB" sz="1400" b="1" dirty="0">
                <a:solidFill>
                  <a:srgbClr val="114DDD"/>
                </a:solidFill>
              </a:rPr>
              <a:t>(US female Social Science Associate Professor)</a:t>
            </a:r>
          </a:p>
          <a:p>
            <a:endParaRPr lang="en-GB" sz="1600" dirty="0">
              <a:solidFill>
                <a:schemeClr val="bg1"/>
              </a:solidFill>
            </a:endParaRPr>
          </a:p>
          <a:p>
            <a:r>
              <a:rPr lang="en-GB" sz="1400" b="1" dirty="0">
                <a:solidFill>
                  <a:srgbClr val="114DDD"/>
                </a:solidFill>
              </a:rPr>
              <a:t>(See </a:t>
            </a:r>
            <a:r>
              <a:rPr lang="en-US" sz="1400" b="1" dirty="0">
                <a:solidFill>
                  <a:srgbClr val="114DDD"/>
                </a:solidFill>
              </a:rPr>
              <a:t>Allison, 1991) </a:t>
            </a:r>
            <a:endParaRPr lang="en-GB" sz="1400" b="1" dirty="0">
              <a:solidFill>
                <a:srgbClr val="114DDD"/>
              </a:solidFill>
            </a:endParaRPr>
          </a:p>
          <a:p>
            <a:endParaRPr lang="en-GB" sz="1600" i="1" dirty="0">
              <a:solidFill>
                <a:schemeClr val="bg1"/>
              </a:solidFill>
            </a:endParaRPr>
          </a:p>
          <a:p>
            <a:r>
              <a:rPr lang="en-US" sz="1600" b="1" i="1" dirty="0">
                <a:solidFill>
                  <a:schemeClr val="bg1"/>
                </a:solidFill>
              </a:rPr>
              <a:t>I think Japanese academia, as you probably have noticed, is very male. (My)</a:t>
            </a:r>
            <a:r>
              <a:rPr lang="sv-SE" sz="1600" b="1" dirty="0">
                <a:solidFill>
                  <a:schemeClr val="bg1"/>
                </a:solidFill>
              </a:rPr>
              <a:t> </a:t>
            </a:r>
            <a:r>
              <a:rPr lang="en-US" sz="1600" b="1" i="1" dirty="0">
                <a:solidFill>
                  <a:schemeClr val="bg1"/>
                </a:solidFill>
              </a:rPr>
              <a:t>University has about 10% female faculty</a:t>
            </a:r>
            <a:r>
              <a:rPr lang="en-US" sz="1600" b="1" dirty="0">
                <a:solidFill>
                  <a:schemeClr val="bg1"/>
                </a:solidFill>
              </a:rPr>
              <a:t>…</a:t>
            </a:r>
          </a:p>
          <a:p>
            <a:r>
              <a:rPr lang="en-US" sz="1400" b="1" dirty="0">
                <a:solidFill>
                  <a:srgbClr val="114DDD"/>
                </a:solidFill>
              </a:rPr>
              <a:t>(Chinese female Social Science Associate Professor)</a:t>
            </a:r>
            <a:endParaRPr lang="sv-SE" sz="1400" b="1" dirty="0">
              <a:solidFill>
                <a:srgbClr val="114DDD"/>
              </a:solidFill>
            </a:endParaRPr>
          </a:p>
        </p:txBody>
      </p:sp>
    </p:spTree>
    <p:extLst>
      <p:ext uri="{BB962C8B-B14F-4D97-AF65-F5344CB8AC3E}">
        <p14:creationId xmlns:p14="http://schemas.microsoft.com/office/powerpoint/2010/main" val="24871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checkerboard(across)">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checkerboard(across)">
                                      <p:cBhvr>
                                        <p:cTn id="12" dur="500"/>
                                        <p:tgtEl>
                                          <p:spTgt spid="8">
                                            <p:txEl>
                                              <p:pRg st="5" end="5"/>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animEffect transition="in" filter="checkerboard(across)">
                                      <p:cBhvr>
                                        <p:cTn id="15" dur="500"/>
                                        <p:tgtEl>
                                          <p:spTgt spid="8">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heckerboard(across)">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heckerboard(across)">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1"/>
          </p:nvPr>
        </p:nvSpPr>
        <p:spPr>
          <a:xfrm>
            <a:off x="4531106" y="137160"/>
            <a:ext cx="4464304" cy="5886450"/>
          </a:xfrm>
        </p:spPr>
        <p:txBody>
          <a:bodyPr>
            <a:normAutofit fontScale="77500" lnSpcReduction="20000"/>
          </a:bodyPr>
          <a:lstStyle/>
          <a:p>
            <a:pPr algn="l"/>
            <a:endParaRPr lang="en-GB" b="1" dirty="0">
              <a:solidFill>
                <a:srgbClr val="114DDD"/>
              </a:solidFill>
            </a:endParaRPr>
          </a:p>
          <a:p>
            <a:pPr algn="l"/>
            <a:endParaRPr lang="en-GB" sz="3800" dirty="0">
              <a:solidFill>
                <a:srgbClr val="114DDD"/>
              </a:solidFill>
            </a:endParaRPr>
          </a:p>
          <a:p>
            <a:pPr algn="l"/>
            <a:endParaRPr lang="en-GB" sz="3800" dirty="0">
              <a:solidFill>
                <a:srgbClr val="114DDD"/>
              </a:solidFill>
            </a:endParaRPr>
          </a:p>
          <a:p>
            <a:pPr algn="l"/>
            <a:endParaRPr lang="en-GB" sz="2900" b="1" dirty="0">
              <a:solidFill>
                <a:srgbClr val="114DDD"/>
              </a:solidFill>
            </a:endParaRPr>
          </a:p>
          <a:p>
            <a:pPr algn="l"/>
            <a:r>
              <a:rPr lang="en-GB" sz="2200" b="1" dirty="0">
                <a:solidFill>
                  <a:srgbClr val="114DDD"/>
                </a:solidFill>
              </a:rPr>
              <a:t>  </a:t>
            </a:r>
            <a:r>
              <a:rPr lang="en-GB" sz="2300" b="1" dirty="0">
                <a:solidFill>
                  <a:srgbClr val="114DDD"/>
                </a:solidFill>
              </a:rPr>
              <a:t>Japan’s Challenges</a:t>
            </a:r>
          </a:p>
          <a:p>
            <a:pPr marL="342900" indent="-342900" algn="l">
              <a:buClr>
                <a:srgbClr val="114DDD"/>
              </a:buClr>
              <a:buFont typeface="Arial" panose="020B0604020202020204" pitchFamily="34" charset="0"/>
              <a:buChar char="•"/>
            </a:pPr>
            <a:r>
              <a:rPr lang="sv-SE" sz="2200" b="1" dirty="0"/>
              <a:t>  </a:t>
            </a:r>
            <a:r>
              <a:rPr lang="sv-SE" sz="2200" b="1" dirty="0" err="1"/>
              <a:t>Low</a:t>
            </a:r>
            <a:r>
              <a:rPr lang="sv-SE" sz="2200" b="1" dirty="0"/>
              <a:t> TOEFL Score </a:t>
            </a:r>
            <a:endParaRPr lang="en-GB" sz="2200" b="1" dirty="0"/>
          </a:p>
          <a:p>
            <a:pPr marL="457200" indent="-457200" algn="l">
              <a:buClr>
                <a:srgbClr val="114DDD"/>
              </a:buClr>
              <a:buFont typeface="Arial" panose="020B0604020202020204" pitchFamily="34" charset="0"/>
              <a:buChar char="•"/>
            </a:pPr>
            <a:r>
              <a:rPr lang="en-GB" sz="2200" b="1" dirty="0"/>
              <a:t>Perfectionist/ modest dispositions</a:t>
            </a:r>
          </a:p>
          <a:p>
            <a:pPr marL="457200" indent="-457200" algn="l">
              <a:buClr>
                <a:srgbClr val="114DDD"/>
              </a:buClr>
              <a:buFont typeface="Arial" panose="020B0604020202020204" pitchFamily="34" charset="0"/>
              <a:buChar char="•"/>
            </a:pPr>
            <a:r>
              <a:rPr lang="en-GB" sz="2200" b="1" dirty="0"/>
              <a:t>Interpreting internationalisation as the English Language.</a:t>
            </a:r>
          </a:p>
          <a:p>
            <a:pPr algn="l"/>
            <a:r>
              <a:rPr lang="en-GB" sz="2200" b="1" dirty="0">
                <a:solidFill>
                  <a:srgbClr val="114DDD"/>
                </a:solidFill>
              </a:rPr>
              <a:t>  </a:t>
            </a:r>
            <a:r>
              <a:rPr lang="en-GB" sz="2300" b="1" dirty="0">
                <a:solidFill>
                  <a:srgbClr val="114DDD"/>
                </a:solidFill>
              </a:rPr>
              <a:t>Migrant Academics’ Challenges:</a:t>
            </a:r>
          </a:p>
          <a:p>
            <a:pPr marL="457200" indent="-457200" algn="l">
              <a:buClr>
                <a:srgbClr val="114DDD"/>
              </a:buClr>
              <a:buFont typeface="Arial" panose="020B0604020202020204" pitchFamily="34" charset="0"/>
              <a:buChar char="•"/>
            </a:pPr>
            <a:r>
              <a:rPr lang="en-GB" sz="2200" b="1" dirty="0"/>
              <a:t>Lacking language = </a:t>
            </a:r>
            <a:r>
              <a:rPr lang="en-GB" sz="2200" b="1" dirty="0">
                <a:solidFill>
                  <a:srgbClr val="114DDD"/>
                </a:solidFill>
              </a:rPr>
              <a:t>non-</a:t>
            </a:r>
            <a:r>
              <a:rPr lang="en-GB" sz="2200" b="1" dirty="0" err="1">
                <a:solidFill>
                  <a:srgbClr val="114DDD"/>
                </a:solidFill>
              </a:rPr>
              <a:t>attunement</a:t>
            </a:r>
            <a:r>
              <a:rPr lang="en-GB" sz="2200" b="1" dirty="0">
                <a:solidFill>
                  <a:srgbClr val="114DDD"/>
                </a:solidFill>
              </a:rPr>
              <a:t> </a:t>
            </a:r>
            <a:r>
              <a:rPr lang="en-GB" sz="2200" b="1" dirty="0"/>
              <a:t>to the environment/ exclusion from decision-making.</a:t>
            </a:r>
            <a:r>
              <a:rPr lang="sv-SE" sz="2200" b="1" dirty="0"/>
              <a:t> </a:t>
            </a:r>
          </a:p>
          <a:p>
            <a:pPr marL="457200" indent="-457200" algn="l">
              <a:buClr>
                <a:srgbClr val="114DDD"/>
              </a:buClr>
              <a:buFont typeface="Arial" panose="020B0604020202020204" pitchFamily="34" charset="0"/>
              <a:buChar char="•"/>
            </a:pPr>
            <a:r>
              <a:rPr lang="sv-SE" sz="2200" b="1" dirty="0" err="1">
                <a:solidFill>
                  <a:srgbClr val="114DDD"/>
                </a:solidFill>
              </a:rPr>
              <a:t>Valued</a:t>
            </a:r>
            <a:r>
              <a:rPr lang="sv-SE" sz="2200" b="1" dirty="0"/>
              <a:t> for </a:t>
            </a:r>
            <a:r>
              <a:rPr lang="sv-SE" sz="2200" b="1" dirty="0" err="1"/>
              <a:t>their</a:t>
            </a:r>
            <a:r>
              <a:rPr lang="sv-SE" sz="2200" b="1" dirty="0"/>
              <a:t> English </a:t>
            </a:r>
            <a:r>
              <a:rPr lang="sv-SE" sz="2200" b="1" dirty="0" err="1"/>
              <a:t>language</a:t>
            </a:r>
            <a:r>
              <a:rPr lang="sv-SE" sz="2200" b="1" dirty="0"/>
              <a:t>, </a:t>
            </a:r>
            <a:r>
              <a:rPr lang="sv-SE" sz="2200" b="1" dirty="0" err="1"/>
              <a:t>rather</a:t>
            </a:r>
            <a:r>
              <a:rPr lang="sv-SE" sz="2200" b="1" dirty="0"/>
              <a:t> </a:t>
            </a:r>
            <a:r>
              <a:rPr lang="sv-SE" sz="2200" b="1" dirty="0" err="1"/>
              <a:t>than</a:t>
            </a:r>
            <a:r>
              <a:rPr lang="sv-SE" sz="2200" b="1" dirty="0"/>
              <a:t> </a:t>
            </a:r>
            <a:r>
              <a:rPr lang="sv-SE" sz="2200" b="1" dirty="0" err="1"/>
              <a:t>disciplinary</a:t>
            </a:r>
            <a:r>
              <a:rPr lang="sv-SE" sz="2200" b="1" dirty="0"/>
              <a:t> </a:t>
            </a:r>
            <a:r>
              <a:rPr lang="sv-SE" sz="2200" b="1" dirty="0" err="1"/>
              <a:t>expertise</a:t>
            </a:r>
            <a:r>
              <a:rPr lang="sv-SE" sz="2200" b="1" dirty="0"/>
              <a:t> (EMI).</a:t>
            </a:r>
            <a:endParaRPr lang="en-GB" sz="2200" b="1" dirty="0"/>
          </a:p>
          <a:p>
            <a:pPr marL="457200" indent="-457200" algn="l">
              <a:buClr>
                <a:srgbClr val="114DDD"/>
              </a:buClr>
              <a:buFont typeface="Arial" panose="020B0604020202020204" pitchFamily="34" charset="0"/>
              <a:buChar char="•"/>
            </a:pPr>
            <a:r>
              <a:rPr lang="en-GB" sz="2200" b="1" dirty="0"/>
              <a:t>Reported </a:t>
            </a:r>
            <a:r>
              <a:rPr lang="en-GB" sz="2200" b="1" dirty="0">
                <a:solidFill>
                  <a:srgbClr val="114DDD"/>
                </a:solidFill>
              </a:rPr>
              <a:t>marginalisation</a:t>
            </a:r>
            <a:r>
              <a:rPr lang="en-GB" sz="2200" b="1" dirty="0"/>
              <a:t> from research opportunities, epistemic inclusion, daily operations.</a:t>
            </a:r>
          </a:p>
          <a:p>
            <a:pPr marL="457200" indent="-457200" algn="l">
              <a:buClr>
                <a:srgbClr val="114DDD"/>
              </a:buClr>
              <a:buFont typeface="Arial" panose="020B0604020202020204" pitchFamily="34" charset="0"/>
              <a:buChar char="•"/>
            </a:pPr>
            <a:r>
              <a:rPr lang="en-GB" sz="2200" b="1" dirty="0"/>
              <a:t>Investment- Language </a:t>
            </a:r>
            <a:r>
              <a:rPr lang="en-GB" sz="2200" b="1" dirty="0">
                <a:solidFill>
                  <a:srgbClr val="114DDD"/>
                </a:solidFill>
              </a:rPr>
              <a:t>premium</a:t>
            </a:r>
            <a:r>
              <a:rPr lang="en-GB" sz="2200" b="1" dirty="0"/>
              <a:t> for those learning Japanese. Uneven support. Whose responsibility?</a:t>
            </a: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a:xfrm>
            <a:off x="502920" y="0"/>
            <a:ext cx="8041005" cy="1143515"/>
          </a:xfrm>
        </p:spPr>
        <p:txBody>
          <a:bodyPr>
            <a:noAutofit/>
          </a:bodyPr>
          <a:lstStyle/>
          <a:p>
            <a:endParaRPr lang="en-GB" sz="2800" b="1"/>
          </a:p>
          <a:p>
            <a:r>
              <a:rPr lang="en-GB" sz="2800" b="1"/>
              <a:t>Learning the Lingo: Lines of Opposition, Resistance and Engagement</a:t>
            </a:r>
            <a:endParaRPr lang="sv-SE" sz="2800" b="1"/>
          </a:p>
        </p:txBody>
      </p:sp>
      <p:pic>
        <p:nvPicPr>
          <p:cNvPr id="7" name="Picture Placeholder 6">
            <a:extLst>
              <a:ext uri="{FF2B5EF4-FFF2-40B4-BE49-F238E27FC236}">
                <a16:creationId xmlns:a16="http://schemas.microsoft.com/office/drawing/2014/main" id="{8F9D43C0-34E8-184E-B348-9F64ABFFA7D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1153" r="21153"/>
          <a:stretch>
            <a:fillRect/>
          </a:stretch>
        </p:blipFill>
        <p:spPr/>
      </p:pic>
    </p:spTree>
    <p:extLst>
      <p:ext uri="{BB962C8B-B14F-4D97-AF65-F5344CB8AC3E}">
        <p14:creationId xmlns:p14="http://schemas.microsoft.com/office/powerpoint/2010/main" val="173390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strips(downLeft)">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strips(down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trips(down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trips(downLeft)">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strips(downLeft)">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strips(downLeft)">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strips(downLeft)">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strips(downLeft)">
                                      <p:cBhvr>
                                        <p:cTn id="4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C00A20-E417-1C4B-A9ED-7B0CD5C41087}"/>
              </a:ext>
            </a:extLst>
          </p:cNvPr>
          <p:cNvSpPr/>
          <p:nvPr/>
        </p:nvSpPr>
        <p:spPr>
          <a:xfrm>
            <a:off x="182880" y="400050"/>
            <a:ext cx="3977640" cy="6401753"/>
          </a:xfrm>
          <a:prstGeom prst="rect">
            <a:avLst/>
          </a:prstGeom>
        </p:spPr>
        <p:txBody>
          <a:bodyPr wrap="square">
            <a:spAutoFit/>
          </a:bodyPr>
          <a:lstStyle/>
          <a:p>
            <a:r>
              <a:rPr lang="sv-SE" b="1" err="1">
                <a:solidFill>
                  <a:srgbClr val="114DDD"/>
                </a:solidFill>
                <a:latin typeface="Helvetica" pitchFamily="2" charset="0"/>
              </a:rPr>
              <a:t>Japanese</a:t>
            </a:r>
            <a:r>
              <a:rPr lang="sv-SE" b="1">
                <a:solidFill>
                  <a:srgbClr val="114DDD"/>
                </a:solidFill>
                <a:latin typeface="Helvetica" pitchFamily="2" charset="0"/>
              </a:rPr>
              <a:t> Not </a:t>
            </a:r>
            <a:r>
              <a:rPr lang="sv-SE" b="1" err="1">
                <a:solidFill>
                  <a:srgbClr val="114DDD"/>
                </a:solidFill>
                <a:latin typeface="Helvetica" pitchFamily="2" charset="0"/>
              </a:rPr>
              <a:t>Speaking</a:t>
            </a:r>
            <a:r>
              <a:rPr lang="sv-SE" b="1">
                <a:solidFill>
                  <a:srgbClr val="114DDD"/>
                </a:solidFill>
                <a:latin typeface="Helvetica" pitchFamily="2" charset="0"/>
              </a:rPr>
              <a:t> English</a:t>
            </a:r>
          </a:p>
          <a:p>
            <a:endParaRPr lang="sv-SE" b="1" i="1">
              <a:solidFill>
                <a:schemeClr val="bg1"/>
              </a:solidFill>
              <a:latin typeface="Helvetica" pitchFamily="2" charset="0"/>
            </a:endParaRPr>
          </a:p>
          <a:p>
            <a:r>
              <a:rPr lang="sv-SE" b="1" i="1">
                <a:solidFill>
                  <a:schemeClr val="bg1"/>
                </a:solidFill>
                <a:latin typeface="Helvetica" pitchFamily="2" charset="0"/>
              </a:rPr>
              <a:t>In Japan I </a:t>
            </a:r>
            <a:r>
              <a:rPr lang="sv-SE" b="1" i="1" err="1">
                <a:solidFill>
                  <a:schemeClr val="bg1"/>
                </a:solidFill>
                <a:latin typeface="Helvetica" pitchFamily="2" charset="0"/>
              </a:rPr>
              <a:t>believe</a:t>
            </a:r>
            <a:r>
              <a:rPr lang="sv-SE" b="1" i="1">
                <a:solidFill>
                  <a:schemeClr val="bg1"/>
                </a:solidFill>
                <a:latin typeface="Helvetica" pitchFamily="2" charset="0"/>
              </a:rPr>
              <a:t> </a:t>
            </a:r>
            <a:r>
              <a:rPr lang="sv-SE" b="1" i="1" err="1">
                <a:solidFill>
                  <a:schemeClr val="bg1"/>
                </a:solidFill>
                <a:latin typeface="Helvetica" pitchFamily="2" charset="0"/>
              </a:rPr>
              <a:t>people</a:t>
            </a:r>
            <a:r>
              <a:rPr lang="sv-SE" b="1" i="1">
                <a:solidFill>
                  <a:schemeClr val="bg1"/>
                </a:solidFill>
                <a:latin typeface="Helvetica" pitchFamily="2" charset="0"/>
              </a:rPr>
              <a:t> </a:t>
            </a:r>
            <a:r>
              <a:rPr lang="sv-SE" b="1" i="1" err="1">
                <a:solidFill>
                  <a:schemeClr val="bg1"/>
                </a:solidFill>
                <a:latin typeface="Helvetica" pitchFamily="2" charset="0"/>
              </a:rPr>
              <a:t>here</a:t>
            </a:r>
            <a:r>
              <a:rPr lang="sv-SE" b="1" i="1">
                <a:solidFill>
                  <a:schemeClr val="bg1"/>
                </a:solidFill>
                <a:latin typeface="Helvetica" pitchFamily="2" charset="0"/>
              </a:rPr>
              <a:t>, </a:t>
            </a:r>
            <a:r>
              <a:rPr lang="sv-SE" b="1" i="1" err="1">
                <a:solidFill>
                  <a:schemeClr val="bg1"/>
                </a:solidFill>
                <a:latin typeface="Helvetica" pitchFamily="2" charset="0"/>
              </a:rPr>
              <a:t>since</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a:t>
            </a:r>
            <a:r>
              <a:rPr lang="sv-SE" b="1" i="1" err="1">
                <a:solidFill>
                  <a:schemeClr val="bg1"/>
                </a:solidFill>
                <a:latin typeface="Helvetica" pitchFamily="2" charset="0"/>
              </a:rPr>
              <a:t>were</a:t>
            </a:r>
            <a:r>
              <a:rPr lang="sv-SE" b="1" i="1">
                <a:solidFill>
                  <a:schemeClr val="bg1"/>
                </a:solidFill>
                <a:latin typeface="Helvetica" pitchFamily="2" charset="0"/>
              </a:rPr>
              <a:t> </a:t>
            </a:r>
            <a:r>
              <a:rPr lang="sv-SE" b="1" i="1" err="1">
                <a:solidFill>
                  <a:schemeClr val="bg1"/>
                </a:solidFill>
                <a:latin typeface="Helvetica" pitchFamily="2" charset="0"/>
              </a:rPr>
              <a:t>little</a:t>
            </a:r>
            <a:r>
              <a:rPr lang="sv-SE" b="1" i="1">
                <a:solidFill>
                  <a:schemeClr val="bg1"/>
                </a:solidFill>
                <a:latin typeface="Helvetica" pitchFamily="2" charset="0"/>
              </a:rPr>
              <a:t>, </a:t>
            </a:r>
            <a:r>
              <a:rPr lang="sv-SE" b="1" i="1" err="1">
                <a:solidFill>
                  <a:schemeClr val="bg1"/>
                </a:solidFill>
                <a:latin typeface="Helvetica" pitchFamily="2" charset="0"/>
              </a:rPr>
              <a:t>are</a:t>
            </a:r>
            <a:r>
              <a:rPr lang="sv-SE" b="1" i="1">
                <a:solidFill>
                  <a:schemeClr val="bg1"/>
                </a:solidFill>
                <a:latin typeface="Helvetica" pitchFamily="2" charset="0"/>
              </a:rPr>
              <a:t> </a:t>
            </a:r>
            <a:r>
              <a:rPr lang="sv-SE" b="1" i="1" err="1">
                <a:solidFill>
                  <a:schemeClr val="bg1"/>
                </a:solidFill>
                <a:latin typeface="Helvetica" pitchFamily="2" charset="0"/>
              </a:rPr>
              <a:t>trained</a:t>
            </a:r>
            <a:r>
              <a:rPr lang="sv-SE" b="1" i="1">
                <a:solidFill>
                  <a:schemeClr val="bg1"/>
                </a:solidFill>
                <a:latin typeface="Helvetica" pitchFamily="2" charset="0"/>
              </a:rPr>
              <a:t> to do </a:t>
            </a:r>
            <a:r>
              <a:rPr lang="sv-SE" b="1" i="1" err="1">
                <a:solidFill>
                  <a:schemeClr val="bg1"/>
                </a:solidFill>
                <a:latin typeface="Helvetica" pitchFamily="2" charset="0"/>
              </a:rPr>
              <a:t>things</a:t>
            </a:r>
            <a:r>
              <a:rPr lang="sv-SE" b="1" i="1">
                <a:solidFill>
                  <a:schemeClr val="bg1"/>
                </a:solidFill>
                <a:latin typeface="Helvetica" pitchFamily="2" charset="0"/>
              </a:rPr>
              <a:t> </a:t>
            </a:r>
            <a:r>
              <a:rPr lang="sv-SE" b="1" i="1" err="1">
                <a:solidFill>
                  <a:schemeClr val="bg1"/>
                </a:solidFill>
                <a:latin typeface="Helvetica" pitchFamily="2" charset="0"/>
              </a:rPr>
              <a:t>perfectly</a:t>
            </a:r>
            <a:r>
              <a:rPr lang="sv-SE" b="1" i="1">
                <a:solidFill>
                  <a:schemeClr val="bg1"/>
                </a:solidFill>
                <a:latin typeface="Helvetica" pitchFamily="2" charset="0"/>
              </a:rPr>
              <a:t>.…I talk to </a:t>
            </a:r>
            <a:r>
              <a:rPr lang="sv-SE" b="1" i="1" err="1">
                <a:solidFill>
                  <a:schemeClr val="bg1"/>
                </a:solidFill>
                <a:latin typeface="Helvetica" pitchFamily="2" charset="0"/>
              </a:rPr>
              <a:t>teachers</a:t>
            </a:r>
            <a:r>
              <a:rPr lang="sv-SE" b="1" i="1">
                <a:solidFill>
                  <a:schemeClr val="bg1"/>
                </a:solidFill>
                <a:latin typeface="Helvetica" pitchFamily="2" charset="0"/>
              </a:rPr>
              <a:t> or </a:t>
            </a:r>
            <a:r>
              <a:rPr lang="sv-SE" b="1" i="1" err="1">
                <a:solidFill>
                  <a:schemeClr val="bg1"/>
                </a:solidFill>
                <a:latin typeface="Helvetica" pitchFamily="2" charset="0"/>
              </a:rPr>
              <a:t>people</a:t>
            </a:r>
            <a:r>
              <a:rPr lang="sv-SE" b="1" i="1">
                <a:solidFill>
                  <a:schemeClr val="bg1"/>
                </a:solidFill>
                <a:latin typeface="Helvetica" pitchFamily="2" charset="0"/>
              </a:rPr>
              <a:t> or students, and </a:t>
            </a:r>
            <a:r>
              <a:rPr lang="sv-SE" b="1" i="1" err="1">
                <a:solidFill>
                  <a:schemeClr val="bg1"/>
                </a:solidFill>
                <a:latin typeface="Helvetica" pitchFamily="2" charset="0"/>
              </a:rPr>
              <a:t>they</a:t>
            </a:r>
            <a:r>
              <a:rPr lang="sv-SE" b="1" i="1">
                <a:solidFill>
                  <a:schemeClr val="bg1"/>
                </a:solidFill>
                <a:latin typeface="Helvetica" pitchFamily="2" charset="0"/>
              </a:rPr>
              <a:t> </a:t>
            </a:r>
            <a:r>
              <a:rPr lang="sv-SE" b="1" i="1" err="1">
                <a:solidFill>
                  <a:schemeClr val="bg1"/>
                </a:solidFill>
                <a:latin typeface="Helvetica" pitchFamily="2" charset="0"/>
              </a:rPr>
              <a:t>say</a:t>
            </a:r>
            <a:r>
              <a:rPr lang="sv-SE" b="1" i="1">
                <a:solidFill>
                  <a:schemeClr val="bg1"/>
                </a:solidFill>
                <a:latin typeface="Helvetica" pitchFamily="2" charset="0"/>
              </a:rPr>
              <a:t>, ‘oh, I </a:t>
            </a:r>
            <a:r>
              <a:rPr lang="sv-SE" b="1" i="1" err="1">
                <a:solidFill>
                  <a:schemeClr val="bg1"/>
                </a:solidFill>
                <a:latin typeface="Helvetica" pitchFamily="2" charset="0"/>
              </a:rPr>
              <a:t>don’t</a:t>
            </a:r>
            <a:r>
              <a:rPr lang="sv-SE" b="1" i="1">
                <a:solidFill>
                  <a:schemeClr val="bg1"/>
                </a:solidFill>
                <a:latin typeface="Helvetica" pitchFamily="2" charset="0"/>
              </a:rPr>
              <a:t> </a:t>
            </a:r>
            <a:r>
              <a:rPr lang="sv-SE" b="1" i="1" err="1">
                <a:solidFill>
                  <a:schemeClr val="bg1"/>
                </a:solidFill>
                <a:latin typeface="Helvetica" pitchFamily="2" charset="0"/>
              </a:rPr>
              <a:t>really</a:t>
            </a:r>
            <a:r>
              <a:rPr lang="sv-SE" b="1" i="1">
                <a:solidFill>
                  <a:schemeClr val="bg1"/>
                </a:solidFill>
                <a:latin typeface="Helvetica" pitchFamily="2" charset="0"/>
              </a:rPr>
              <a:t> </a:t>
            </a:r>
            <a:r>
              <a:rPr lang="sv-SE" b="1" i="1" err="1">
                <a:solidFill>
                  <a:schemeClr val="bg1"/>
                </a:solidFill>
                <a:latin typeface="Helvetica" pitchFamily="2" charset="0"/>
              </a:rPr>
              <a:t>speak</a:t>
            </a:r>
            <a:r>
              <a:rPr lang="sv-SE" b="1" i="1">
                <a:solidFill>
                  <a:schemeClr val="bg1"/>
                </a:solidFill>
                <a:latin typeface="Helvetica" pitchFamily="2" charset="0"/>
              </a:rPr>
              <a:t> English’, and I </a:t>
            </a:r>
            <a:r>
              <a:rPr lang="sv-SE" b="1" i="1" err="1">
                <a:solidFill>
                  <a:schemeClr val="bg1"/>
                </a:solidFill>
                <a:latin typeface="Helvetica" pitchFamily="2" charset="0"/>
              </a:rPr>
              <a:t>said</a:t>
            </a:r>
            <a:r>
              <a:rPr lang="sv-SE" b="1" i="1">
                <a:solidFill>
                  <a:schemeClr val="bg1"/>
                </a:solidFill>
                <a:latin typeface="Helvetica" pitchFamily="2" charset="0"/>
              </a:rPr>
              <a:t> ‘</a:t>
            </a:r>
            <a:r>
              <a:rPr lang="sv-SE" b="1" i="1" err="1">
                <a:solidFill>
                  <a:schemeClr val="bg1"/>
                </a:solidFill>
                <a:latin typeface="Helvetica" pitchFamily="2" charset="0"/>
              </a:rPr>
              <a:t>you</a:t>
            </a:r>
            <a:r>
              <a:rPr lang="sv-SE" b="1" i="1">
                <a:solidFill>
                  <a:schemeClr val="bg1"/>
                </a:solidFill>
                <a:latin typeface="Helvetica" pitchFamily="2" charset="0"/>
              </a:rPr>
              <a:t> </a:t>
            </a:r>
            <a:r>
              <a:rPr lang="sv-SE" b="1" i="1" err="1">
                <a:solidFill>
                  <a:schemeClr val="bg1"/>
                </a:solidFill>
                <a:latin typeface="Helvetica" pitchFamily="2" charset="0"/>
              </a:rPr>
              <a:t>are</a:t>
            </a:r>
            <a:r>
              <a:rPr lang="sv-SE" b="1" i="1">
                <a:solidFill>
                  <a:schemeClr val="bg1"/>
                </a:solidFill>
                <a:latin typeface="Helvetica" pitchFamily="2" charset="0"/>
              </a:rPr>
              <a:t> </a:t>
            </a:r>
            <a:r>
              <a:rPr lang="sv-SE" b="1" i="1" err="1">
                <a:solidFill>
                  <a:schemeClr val="bg1"/>
                </a:solidFill>
                <a:latin typeface="Helvetica" pitchFamily="2" charset="0"/>
              </a:rPr>
              <a:t>speaking</a:t>
            </a:r>
            <a:r>
              <a:rPr lang="sv-SE" b="1" i="1">
                <a:solidFill>
                  <a:schemeClr val="bg1"/>
                </a:solidFill>
                <a:latin typeface="Helvetica" pitchFamily="2" charset="0"/>
              </a:rPr>
              <a:t> English. </a:t>
            </a:r>
            <a:r>
              <a:rPr lang="sv-SE" b="1" i="1" err="1">
                <a:solidFill>
                  <a:schemeClr val="bg1"/>
                </a:solidFill>
                <a:latin typeface="Helvetica" pitchFamily="2" charset="0"/>
              </a:rPr>
              <a:t>Why</a:t>
            </a:r>
            <a:r>
              <a:rPr lang="sv-SE" b="1" i="1">
                <a:solidFill>
                  <a:schemeClr val="bg1"/>
                </a:solidFill>
                <a:latin typeface="Helvetica" pitchFamily="2" charset="0"/>
              </a:rPr>
              <a:t> </a:t>
            </a:r>
            <a:r>
              <a:rPr lang="sv-SE" b="1" i="1" err="1">
                <a:solidFill>
                  <a:schemeClr val="bg1"/>
                </a:solidFill>
                <a:latin typeface="Helvetica" pitchFamily="2" charset="0"/>
              </a:rPr>
              <a:t>can’t</a:t>
            </a:r>
            <a:r>
              <a:rPr lang="sv-SE" b="1" i="1">
                <a:solidFill>
                  <a:schemeClr val="bg1"/>
                </a:solidFill>
                <a:latin typeface="Helvetica" pitchFamily="2" charset="0"/>
              </a:rPr>
              <a:t> </a:t>
            </a:r>
            <a:r>
              <a:rPr lang="sv-SE" b="1" i="1" err="1">
                <a:solidFill>
                  <a:schemeClr val="bg1"/>
                </a:solidFill>
                <a:latin typeface="Helvetica" pitchFamily="2" charset="0"/>
              </a:rPr>
              <a:t>you</a:t>
            </a:r>
            <a:r>
              <a:rPr lang="sv-SE" b="1" i="1">
                <a:solidFill>
                  <a:schemeClr val="bg1"/>
                </a:solidFill>
                <a:latin typeface="Helvetica" pitchFamily="2" charset="0"/>
              </a:rPr>
              <a:t>?’</a:t>
            </a:r>
          </a:p>
          <a:p>
            <a:r>
              <a:rPr lang="sv-SE" b="1" i="1">
                <a:solidFill>
                  <a:schemeClr val="bg1"/>
                </a:solidFill>
                <a:latin typeface="Helvetica" pitchFamily="2" charset="0"/>
              </a:rPr>
              <a:t>And later on, I </a:t>
            </a:r>
            <a:r>
              <a:rPr lang="sv-SE" b="1" i="1" err="1">
                <a:solidFill>
                  <a:schemeClr val="bg1"/>
                </a:solidFill>
                <a:latin typeface="Helvetica" pitchFamily="2" charset="0"/>
              </a:rPr>
              <a:t>found</a:t>
            </a:r>
            <a:r>
              <a:rPr lang="sv-SE" b="1" i="1">
                <a:solidFill>
                  <a:schemeClr val="bg1"/>
                </a:solidFill>
                <a:latin typeface="Helvetica" pitchFamily="2" charset="0"/>
              </a:rPr>
              <a:t> </a:t>
            </a:r>
            <a:r>
              <a:rPr lang="sv-SE" b="1" i="1" err="1">
                <a:solidFill>
                  <a:schemeClr val="bg1"/>
                </a:solidFill>
                <a:latin typeface="Helvetica" pitchFamily="2" charset="0"/>
              </a:rPr>
              <a:t>out</a:t>
            </a:r>
            <a:r>
              <a:rPr lang="sv-SE" b="1" i="1">
                <a:solidFill>
                  <a:schemeClr val="bg1"/>
                </a:solidFill>
                <a:latin typeface="Helvetica" pitchFamily="2" charset="0"/>
              </a:rPr>
              <a:t> </a:t>
            </a:r>
            <a:r>
              <a:rPr lang="sv-SE" b="1" i="1" err="1">
                <a:solidFill>
                  <a:schemeClr val="bg1"/>
                </a:solidFill>
                <a:latin typeface="Helvetica" pitchFamily="2" charset="0"/>
              </a:rPr>
              <a:t>that</a:t>
            </a:r>
            <a:r>
              <a:rPr lang="sv-SE" b="1" i="1">
                <a:solidFill>
                  <a:schemeClr val="bg1"/>
                </a:solidFill>
                <a:latin typeface="Helvetica" pitchFamily="2" charset="0"/>
              </a:rPr>
              <a:t> </a:t>
            </a:r>
            <a:r>
              <a:rPr lang="sv-SE" b="1" i="1" err="1">
                <a:solidFill>
                  <a:schemeClr val="bg1"/>
                </a:solidFill>
                <a:latin typeface="Helvetica" pitchFamily="2" charset="0"/>
              </a:rPr>
              <a:t>what</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a:t>
            </a:r>
            <a:r>
              <a:rPr lang="sv-SE" b="1" i="1" err="1">
                <a:solidFill>
                  <a:schemeClr val="bg1"/>
                </a:solidFill>
                <a:latin typeface="Helvetica" pitchFamily="2" charset="0"/>
              </a:rPr>
              <a:t>really</a:t>
            </a:r>
            <a:r>
              <a:rPr lang="sv-SE" b="1" i="1">
                <a:solidFill>
                  <a:schemeClr val="bg1"/>
                </a:solidFill>
                <a:latin typeface="Helvetica" pitchFamily="2" charset="0"/>
              </a:rPr>
              <a:t> </a:t>
            </a:r>
            <a:r>
              <a:rPr lang="sv-SE" b="1" i="1" err="1">
                <a:solidFill>
                  <a:schemeClr val="bg1"/>
                </a:solidFill>
                <a:latin typeface="Helvetica" pitchFamily="2" charset="0"/>
              </a:rPr>
              <a:t>meant</a:t>
            </a:r>
            <a:r>
              <a:rPr lang="sv-SE" b="1" i="1">
                <a:solidFill>
                  <a:schemeClr val="bg1"/>
                </a:solidFill>
                <a:latin typeface="Helvetica" pitchFamily="2" charset="0"/>
              </a:rPr>
              <a:t> is </a:t>
            </a:r>
            <a:r>
              <a:rPr lang="sv-SE" b="1" i="1" err="1">
                <a:solidFill>
                  <a:schemeClr val="bg1"/>
                </a:solidFill>
                <a:latin typeface="Helvetica" pitchFamily="2" charset="0"/>
              </a:rPr>
              <a:t>that</a:t>
            </a:r>
            <a:r>
              <a:rPr lang="sv-SE" b="1" i="1">
                <a:solidFill>
                  <a:schemeClr val="bg1"/>
                </a:solidFill>
                <a:latin typeface="Helvetica" pitchFamily="2" charset="0"/>
              </a:rPr>
              <a:t> ‘I </a:t>
            </a:r>
            <a:r>
              <a:rPr lang="sv-SE" b="1" i="1" err="1">
                <a:solidFill>
                  <a:schemeClr val="bg1"/>
                </a:solidFill>
                <a:latin typeface="Helvetica" pitchFamily="2" charset="0"/>
              </a:rPr>
              <a:t>don’t</a:t>
            </a:r>
            <a:r>
              <a:rPr lang="sv-SE" b="1" i="1">
                <a:solidFill>
                  <a:schemeClr val="bg1"/>
                </a:solidFill>
                <a:latin typeface="Helvetica" pitchFamily="2" charset="0"/>
              </a:rPr>
              <a:t> </a:t>
            </a:r>
            <a:r>
              <a:rPr lang="sv-SE" b="1" i="1" err="1">
                <a:solidFill>
                  <a:schemeClr val="bg1"/>
                </a:solidFill>
                <a:latin typeface="Helvetica" pitchFamily="2" charset="0"/>
              </a:rPr>
              <a:t>speak</a:t>
            </a:r>
            <a:r>
              <a:rPr lang="sv-SE" b="1" i="1">
                <a:solidFill>
                  <a:schemeClr val="bg1"/>
                </a:solidFill>
                <a:latin typeface="Helvetica" pitchFamily="2" charset="0"/>
              </a:rPr>
              <a:t> </a:t>
            </a:r>
            <a:r>
              <a:rPr lang="sv-SE" b="1" i="1" err="1">
                <a:solidFill>
                  <a:schemeClr val="bg1"/>
                </a:solidFill>
                <a:latin typeface="Helvetica" pitchFamily="2" charset="0"/>
              </a:rPr>
              <a:t>perfect</a:t>
            </a:r>
            <a:r>
              <a:rPr lang="sv-SE" b="1" i="1">
                <a:solidFill>
                  <a:schemeClr val="bg1"/>
                </a:solidFill>
                <a:latin typeface="Helvetica" pitchFamily="2" charset="0"/>
              </a:rPr>
              <a:t> English’. </a:t>
            </a:r>
            <a:r>
              <a:rPr lang="sv-SE" sz="1400" b="1">
                <a:solidFill>
                  <a:srgbClr val="114DDD"/>
                </a:solidFill>
                <a:latin typeface="Helvetica" pitchFamily="2" charset="0"/>
              </a:rPr>
              <a:t>(</a:t>
            </a:r>
            <a:r>
              <a:rPr lang="sv-SE" sz="1400" b="1" err="1">
                <a:solidFill>
                  <a:srgbClr val="114DDD"/>
                </a:solidFill>
                <a:latin typeface="Helvetica" pitchFamily="2" charset="0"/>
              </a:rPr>
              <a:t>Philippino</a:t>
            </a:r>
            <a:r>
              <a:rPr lang="sv-SE" sz="1400" b="1">
                <a:solidFill>
                  <a:srgbClr val="114DDD"/>
                </a:solidFill>
                <a:latin typeface="Helvetica" pitchFamily="2" charset="0"/>
              </a:rPr>
              <a:t> </a:t>
            </a:r>
            <a:r>
              <a:rPr lang="sv-SE" sz="1400" b="1" err="1">
                <a:solidFill>
                  <a:srgbClr val="114DDD"/>
                </a:solidFill>
                <a:latin typeface="Helvetica" pitchFamily="2" charset="0"/>
              </a:rPr>
              <a:t>male</a:t>
            </a:r>
            <a:r>
              <a:rPr lang="sv-SE" sz="1400" b="1">
                <a:solidFill>
                  <a:srgbClr val="114DDD"/>
                </a:solidFill>
                <a:latin typeface="Helvetica" pitchFamily="2" charset="0"/>
              </a:rPr>
              <a:t> </a:t>
            </a:r>
            <a:r>
              <a:rPr lang="sv-SE" sz="1400" b="1" err="1">
                <a:solidFill>
                  <a:srgbClr val="114DDD"/>
                </a:solidFill>
                <a:latin typeface="Helvetica" pitchFamily="2" charset="0"/>
              </a:rPr>
              <a:t>lecturer</a:t>
            </a:r>
            <a:r>
              <a:rPr lang="sv-SE" sz="1400" b="1">
                <a:solidFill>
                  <a:srgbClr val="114DDD"/>
                </a:solidFill>
                <a:latin typeface="Helvetica" pitchFamily="2" charset="0"/>
              </a:rPr>
              <a:t>)</a:t>
            </a:r>
          </a:p>
          <a:p>
            <a:endParaRPr lang="sv-SE" b="1">
              <a:solidFill>
                <a:srgbClr val="114DDD"/>
              </a:solidFill>
              <a:effectLst/>
              <a:latin typeface="Helvetica" pitchFamily="2" charset="0"/>
            </a:endParaRPr>
          </a:p>
          <a:p>
            <a:r>
              <a:rPr lang="sv-SE" b="1" i="1" err="1">
                <a:solidFill>
                  <a:schemeClr val="bg1"/>
                </a:solidFill>
              </a:rPr>
              <a:t>But</a:t>
            </a:r>
            <a:r>
              <a:rPr lang="sv-SE" b="1" i="1">
                <a:solidFill>
                  <a:schemeClr val="bg1"/>
                </a:solidFill>
              </a:rPr>
              <a:t> still </a:t>
            </a:r>
            <a:r>
              <a:rPr lang="sv-SE" b="1" i="1" err="1">
                <a:solidFill>
                  <a:schemeClr val="bg1"/>
                </a:solidFill>
              </a:rPr>
              <a:t>because</a:t>
            </a:r>
            <a:r>
              <a:rPr lang="sv-SE" b="1" i="1">
                <a:solidFill>
                  <a:schemeClr val="bg1"/>
                </a:solidFill>
              </a:rPr>
              <a:t> </a:t>
            </a:r>
            <a:r>
              <a:rPr lang="sv-SE" b="1" i="1" err="1">
                <a:solidFill>
                  <a:schemeClr val="bg1"/>
                </a:solidFill>
              </a:rPr>
              <a:t>of</a:t>
            </a:r>
            <a:r>
              <a:rPr lang="sv-SE" b="1" i="1">
                <a:solidFill>
                  <a:schemeClr val="bg1"/>
                </a:solidFill>
              </a:rPr>
              <a:t> the </a:t>
            </a:r>
            <a:r>
              <a:rPr lang="sv-SE" b="1" i="1" err="1">
                <a:solidFill>
                  <a:schemeClr val="bg1"/>
                </a:solidFill>
              </a:rPr>
              <a:t>pressure</a:t>
            </a:r>
            <a:r>
              <a:rPr lang="sv-SE" b="1" i="1">
                <a:solidFill>
                  <a:schemeClr val="bg1"/>
                </a:solidFill>
              </a:rPr>
              <a:t> from the senior </a:t>
            </a:r>
            <a:r>
              <a:rPr lang="sv-SE" b="1" i="1" err="1">
                <a:solidFill>
                  <a:schemeClr val="bg1"/>
                </a:solidFill>
              </a:rPr>
              <a:t>executives</a:t>
            </a:r>
            <a:r>
              <a:rPr lang="sv-SE" b="1" i="1">
                <a:solidFill>
                  <a:schemeClr val="bg1"/>
                </a:solidFill>
              </a:rPr>
              <a:t> or the </a:t>
            </a:r>
            <a:r>
              <a:rPr lang="sv-SE" b="1" i="1" err="1">
                <a:solidFill>
                  <a:schemeClr val="bg1"/>
                </a:solidFill>
              </a:rPr>
              <a:t>government</a:t>
            </a:r>
            <a:r>
              <a:rPr lang="sv-SE" b="1" i="1">
                <a:solidFill>
                  <a:schemeClr val="bg1"/>
                </a:solidFill>
              </a:rPr>
              <a:t>…for </a:t>
            </a:r>
            <a:r>
              <a:rPr lang="sv-SE" b="1" i="1" err="1">
                <a:solidFill>
                  <a:schemeClr val="bg1"/>
                </a:solidFill>
              </a:rPr>
              <a:t>improving</a:t>
            </a:r>
            <a:endParaRPr lang="sv-SE" b="1" i="1">
              <a:solidFill>
                <a:schemeClr val="bg1"/>
              </a:solidFill>
            </a:endParaRPr>
          </a:p>
          <a:p>
            <a:r>
              <a:rPr lang="sv-SE" b="1" i="1" err="1">
                <a:solidFill>
                  <a:schemeClr val="bg1"/>
                </a:solidFill>
              </a:rPr>
              <a:t>their</a:t>
            </a:r>
            <a:r>
              <a:rPr lang="sv-SE" b="1" i="1">
                <a:solidFill>
                  <a:schemeClr val="bg1"/>
                </a:solidFill>
              </a:rPr>
              <a:t> </a:t>
            </a:r>
            <a:r>
              <a:rPr lang="sv-SE" b="1" i="1" err="1">
                <a:solidFill>
                  <a:schemeClr val="bg1"/>
                </a:solidFill>
              </a:rPr>
              <a:t>university</a:t>
            </a:r>
            <a:r>
              <a:rPr lang="sv-SE" b="1" i="1">
                <a:solidFill>
                  <a:schemeClr val="bg1"/>
                </a:solidFill>
              </a:rPr>
              <a:t> ranking. </a:t>
            </a:r>
            <a:r>
              <a:rPr lang="sv-SE" b="1" i="1" err="1">
                <a:solidFill>
                  <a:schemeClr val="bg1"/>
                </a:solidFill>
              </a:rPr>
              <a:t>That</a:t>
            </a:r>
            <a:r>
              <a:rPr lang="sv-SE" b="1" i="1">
                <a:solidFill>
                  <a:schemeClr val="bg1"/>
                </a:solidFill>
              </a:rPr>
              <a:t> is </a:t>
            </a:r>
            <a:r>
              <a:rPr lang="sv-SE" b="1" i="1" err="1">
                <a:solidFill>
                  <a:schemeClr val="bg1"/>
                </a:solidFill>
              </a:rPr>
              <a:t>very</a:t>
            </a:r>
            <a:r>
              <a:rPr lang="sv-SE" b="1" i="1">
                <a:solidFill>
                  <a:schemeClr val="bg1"/>
                </a:solidFill>
              </a:rPr>
              <a:t> </a:t>
            </a:r>
            <a:r>
              <a:rPr lang="sv-SE" b="1" i="1" err="1">
                <a:solidFill>
                  <a:schemeClr val="bg1"/>
                </a:solidFill>
              </a:rPr>
              <a:t>important</a:t>
            </a:r>
            <a:r>
              <a:rPr lang="sv-SE" b="1" i="1">
                <a:solidFill>
                  <a:schemeClr val="bg1"/>
                </a:solidFill>
              </a:rPr>
              <a:t>. In order to </a:t>
            </a:r>
            <a:r>
              <a:rPr lang="sv-SE" b="1" i="1" err="1">
                <a:solidFill>
                  <a:schemeClr val="bg1"/>
                </a:solidFill>
              </a:rPr>
              <a:t>improve</a:t>
            </a:r>
            <a:r>
              <a:rPr lang="sv-SE" b="1" i="1">
                <a:solidFill>
                  <a:schemeClr val="bg1"/>
                </a:solidFill>
              </a:rPr>
              <a:t> the ranking…</a:t>
            </a:r>
            <a:r>
              <a:rPr lang="sv-SE" b="1" i="1" err="1">
                <a:solidFill>
                  <a:schemeClr val="bg1"/>
                </a:solidFill>
              </a:rPr>
              <a:t>you</a:t>
            </a:r>
            <a:r>
              <a:rPr lang="sv-SE" b="1" i="1">
                <a:solidFill>
                  <a:schemeClr val="bg1"/>
                </a:solidFill>
              </a:rPr>
              <a:t> </a:t>
            </a:r>
            <a:r>
              <a:rPr lang="sv-SE" b="1" i="1" err="1">
                <a:solidFill>
                  <a:schemeClr val="bg1"/>
                </a:solidFill>
              </a:rPr>
              <a:t>need</a:t>
            </a:r>
            <a:r>
              <a:rPr lang="sv-SE" b="1" i="1">
                <a:solidFill>
                  <a:schemeClr val="bg1"/>
                </a:solidFill>
              </a:rPr>
              <a:t> to </a:t>
            </a:r>
            <a:r>
              <a:rPr lang="sv-SE" b="1" i="1" err="1">
                <a:solidFill>
                  <a:schemeClr val="bg1"/>
                </a:solidFill>
              </a:rPr>
              <a:t>produce</a:t>
            </a:r>
            <a:r>
              <a:rPr lang="sv-SE" b="1" i="1">
                <a:solidFill>
                  <a:schemeClr val="bg1"/>
                </a:solidFill>
              </a:rPr>
              <a:t> </a:t>
            </a:r>
            <a:r>
              <a:rPr lang="sv-SE" b="1" i="1" err="1">
                <a:solidFill>
                  <a:schemeClr val="bg1"/>
                </a:solidFill>
              </a:rPr>
              <a:t>papers</a:t>
            </a:r>
            <a:r>
              <a:rPr lang="sv-SE" b="1" i="1">
                <a:solidFill>
                  <a:schemeClr val="bg1"/>
                </a:solidFill>
              </a:rPr>
              <a:t>. In English, not in </a:t>
            </a:r>
            <a:r>
              <a:rPr lang="sv-SE" b="1" i="1" err="1">
                <a:solidFill>
                  <a:schemeClr val="bg1"/>
                </a:solidFill>
              </a:rPr>
              <a:t>Japanese</a:t>
            </a:r>
            <a:r>
              <a:rPr lang="sv-SE" b="1" i="1">
                <a:solidFill>
                  <a:schemeClr val="bg1"/>
                </a:solidFill>
              </a:rPr>
              <a:t>. </a:t>
            </a:r>
            <a:r>
              <a:rPr lang="sv-SE" sz="1400" b="1">
                <a:solidFill>
                  <a:srgbClr val="114DDD"/>
                </a:solidFill>
              </a:rPr>
              <a:t>(</a:t>
            </a:r>
            <a:r>
              <a:rPr lang="sv-SE" sz="1400" b="1" err="1">
                <a:solidFill>
                  <a:srgbClr val="114DDD"/>
                </a:solidFill>
              </a:rPr>
              <a:t>Japanese</a:t>
            </a:r>
            <a:r>
              <a:rPr lang="sv-SE" sz="1400" b="1">
                <a:solidFill>
                  <a:srgbClr val="114DDD"/>
                </a:solidFill>
              </a:rPr>
              <a:t> </a:t>
            </a:r>
            <a:r>
              <a:rPr lang="sv-SE" sz="1400" b="1" err="1">
                <a:solidFill>
                  <a:srgbClr val="114DDD"/>
                </a:solidFill>
              </a:rPr>
              <a:t>male</a:t>
            </a:r>
            <a:r>
              <a:rPr lang="sv-SE" sz="1400" b="1">
                <a:solidFill>
                  <a:srgbClr val="114DDD"/>
                </a:solidFill>
              </a:rPr>
              <a:t> director)</a:t>
            </a:r>
          </a:p>
          <a:p>
            <a:endParaRPr lang="sv-SE" b="1">
              <a:solidFill>
                <a:srgbClr val="114DDD"/>
              </a:solidFill>
              <a:effectLst/>
              <a:latin typeface="Helvetica" pitchFamily="2" charset="0"/>
            </a:endParaRPr>
          </a:p>
        </p:txBody>
      </p:sp>
      <p:sp>
        <p:nvSpPr>
          <p:cNvPr id="8" name="Rectangle 7">
            <a:extLst>
              <a:ext uri="{FF2B5EF4-FFF2-40B4-BE49-F238E27FC236}">
                <a16:creationId xmlns:a16="http://schemas.microsoft.com/office/drawing/2014/main" id="{1766DCC2-F470-5043-9CDE-72E5D750F480}"/>
              </a:ext>
            </a:extLst>
          </p:cNvPr>
          <p:cNvSpPr/>
          <p:nvPr/>
        </p:nvSpPr>
        <p:spPr>
          <a:xfrm>
            <a:off x="4343400" y="194310"/>
            <a:ext cx="4652010" cy="5591831"/>
          </a:xfrm>
          <a:prstGeom prst="rect">
            <a:avLst/>
          </a:prstGeom>
        </p:spPr>
        <p:txBody>
          <a:bodyPr wrap="square">
            <a:spAutoFit/>
          </a:bodyPr>
          <a:lstStyle/>
          <a:p>
            <a:r>
              <a:rPr lang="sv-SE" b="1">
                <a:solidFill>
                  <a:srgbClr val="114DDD"/>
                </a:solidFill>
              </a:rPr>
              <a:t>Migrant </a:t>
            </a:r>
            <a:r>
              <a:rPr lang="sv-SE" b="1" err="1">
                <a:solidFill>
                  <a:srgbClr val="114DDD"/>
                </a:solidFill>
              </a:rPr>
              <a:t>Academics</a:t>
            </a:r>
            <a:r>
              <a:rPr lang="sv-SE" b="1">
                <a:solidFill>
                  <a:srgbClr val="114DDD"/>
                </a:solidFill>
              </a:rPr>
              <a:t> Not </a:t>
            </a:r>
            <a:r>
              <a:rPr lang="sv-SE" b="1" err="1">
                <a:solidFill>
                  <a:srgbClr val="114DDD"/>
                </a:solidFill>
              </a:rPr>
              <a:t>Speaking</a:t>
            </a:r>
            <a:r>
              <a:rPr lang="sv-SE" b="1">
                <a:solidFill>
                  <a:srgbClr val="114DDD"/>
                </a:solidFill>
              </a:rPr>
              <a:t> </a:t>
            </a:r>
            <a:r>
              <a:rPr lang="sv-SE" b="1" err="1">
                <a:solidFill>
                  <a:srgbClr val="114DDD"/>
                </a:solidFill>
              </a:rPr>
              <a:t>Japanese</a:t>
            </a:r>
            <a:endParaRPr lang="sv-SE" b="1">
              <a:solidFill>
                <a:srgbClr val="114DDD"/>
              </a:solidFill>
            </a:endParaRPr>
          </a:p>
          <a:p>
            <a:endParaRPr lang="sv-SE" b="1" i="1">
              <a:solidFill>
                <a:schemeClr val="bg1"/>
              </a:solidFill>
            </a:endParaRPr>
          </a:p>
          <a:p>
            <a:r>
              <a:rPr lang="sv-SE" b="1" i="1">
                <a:solidFill>
                  <a:schemeClr val="bg1"/>
                </a:solidFill>
              </a:rPr>
              <a:t>Still </a:t>
            </a:r>
            <a:r>
              <a:rPr lang="sv-SE" b="1" i="1" err="1">
                <a:solidFill>
                  <a:schemeClr val="bg1"/>
                </a:solidFill>
              </a:rPr>
              <a:t>many</a:t>
            </a:r>
            <a:r>
              <a:rPr lang="sv-SE" b="1" i="1">
                <a:solidFill>
                  <a:schemeClr val="bg1"/>
                </a:solidFill>
              </a:rPr>
              <a:t> </a:t>
            </a:r>
            <a:r>
              <a:rPr lang="sv-SE" b="1" i="1" err="1">
                <a:solidFill>
                  <a:schemeClr val="bg1"/>
                </a:solidFill>
              </a:rPr>
              <a:t>official</a:t>
            </a:r>
            <a:r>
              <a:rPr lang="sv-SE" b="1" i="1">
                <a:solidFill>
                  <a:schemeClr val="bg1"/>
                </a:solidFill>
              </a:rPr>
              <a:t> </a:t>
            </a:r>
            <a:r>
              <a:rPr lang="sv-SE" b="1" i="1" err="1">
                <a:solidFill>
                  <a:schemeClr val="bg1"/>
                </a:solidFill>
              </a:rPr>
              <a:t>things</a:t>
            </a:r>
            <a:r>
              <a:rPr lang="sv-SE" b="1" i="1">
                <a:solidFill>
                  <a:schemeClr val="bg1"/>
                </a:solidFill>
              </a:rPr>
              <a:t> </a:t>
            </a:r>
            <a:r>
              <a:rPr lang="sv-SE" b="1" i="1" err="1">
                <a:solidFill>
                  <a:schemeClr val="bg1"/>
                </a:solidFill>
              </a:rPr>
              <a:t>are</a:t>
            </a:r>
            <a:r>
              <a:rPr lang="sv-SE" b="1" i="1">
                <a:solidFill>
                  <a:schemeClr val="bg1"/>
                </a:solidFill>
              </a:rPr>
              <a:t> just in </a:t>
            </a:r>
            <a:r>
              <a:rPr lang="sv-SE" b="1" i="1" err="1">
                <a:solidFill>
                  <a:schemeClr val="bg1"/>
                </a:solidFill>
              </a:rPr>
              <a:t>Japanese</a:t>
            </a:r>
            <a:r>
              <a:rPr lang="sv-SE" b="1" i="1">
                <a:solidFill>
                  <a:schemeClr val="bg1"/>
                </a:solidFill>
              </a:rPr>
              <a:t>. So, </a:t>
            </a:r>
            <a:r>
              <a:rPr lang="sv-SE" b="1" i="1" err="1">
                <a:solidFill>
                  <a:schemeClr val="bg1"/>
                </a:solidFill>
              </a:rPr>
              <a:t>there</a:t>
            </a:r>
            <a:r>
              <a:rPr lang="sv-SE" b="1" i="1">
                <a:solidFill>
                  <a:schemeClr val="bg1"/>
                </a:solidFill>
              </a:rPr>
              <a:t> is </a:t>
            </a:r>
            <a:r>
              <a:rPr lang="sv-SE" b="1" i="1" err="1">
                <a:solidFill>
                  <a:schemeClr val="bg1"/>
                </a:solidFill>
              </a:rPr>
              <a:t>some</a:t>
            </a:r>
            <a:r>
              <a:rPr lang="sv-SE" b="1" i="1">
                <a:solidFill>
                  <a:schemeClr val="bg1"/>
                </a:solidFill>
              </a:rPr>
              <a:t> portal system on the </a:t>
            </a:r>
            <a:r>
              <a:rPr lang="sv-SE" b="1" i="1" err="1">
                <a:solidFill>
                  <a:schemeClr val="bg1"/>
                </a:solidFill>
              </a:rPr>
              <a:t>website</a:t>
            </a:r>
            <a:r>
              <a:rPr lang="sv-SE" b="1" i="1">
                <a:solidFill>
                  <a:schemeClr val="bg1"/>
                </a:solidFill>
              </a:rPr>
              <a:t> for the </a:t>
            </a:r>
            <a:r>
              <a:rPr lang="sv-SE" b="1" i="1" err="1">
                <a:solidFill>
                  <a:schemeClr val="bg1"/>
                </a:solidFill>
              </a:rPr>
              <a:t>faculty</a:t>
            </a:r>
            <a:r>
              <a:rPr lang="sv-SE" b="1" i="1">
                <a:solidFill>
                  <a:schemeClr val="bg1"/>
                </a:solidFill>
              </a:rPr>
              <a:t> </a:t>
            </a:r>
            <a:r>
              <a:rPr lang="sv-SE" b="1" i="1" err="1">
                <a:solidFill>
                  <a:schemeClr val="bg1"/>
                </a:solidFill>
              </a:rPr>
              <a:t>members</a:t>
            </a:r>
            <a:r>
              <a:rPr lang="sv-SE" b="1" i="1">
                <a:solidFill>
                  <a:schemeClr val="bg1"/>
                </a:solidFill>
              </a:rPr>
              <a:t>, </a:t>
            </a:r>
            <a:r>
              <a:rPr lang="sv-SE" b="1" i="1" err="1">
                <a:solidFill>
                  <a:schemeClr val="bg1"/>
                </a:solidFill>
              </a:rPr>
              <a:t>but</a:t>
            </a:r>
            <a:r>
              <a:rPr lang="sv-SE" b="1" i="1">
                <a:solidFill>
                  <a:schemeClr val="bg1"/>
                </a:solidFill>
              </a:rPr>
              <a:t> </a:t>
            </a:r>
            <a:r>
              <a:rPr lang="sv-SE" b="1" i="1" err="1">
                <a:solidFill>
                  <a:schemeClr val="bg1"/>
                </a:solidFill>
              </a:rPr>
              <a:t>only</a:t>
            </a:r>
            <a:r>
              <a:rPr lang="sv-SE" b="1" i="1">
                <a:solidFill>
                  <a:schemeClr val="bg1"/>
                </a:solidFill>
              </a:rPr>
              <a:t> in </a:t>
            </a:r>
            <a:r>
              <a:rPr lang="sv-SE" b="1" i="1" err="1">
                <a:solidFill>
                  <a:schemeClr val="bg1"/>
                </a:solidFill>
              </a:rPr>
              <a:t>Japanese</a:t>
            </a:r>
            <a:r>
              <a:rPr lang="sv-SE" b="1" i="1">
                <a:solidFill>
                  <a:schemeClr val="bg1"/>
                </a:solidFill>
              </a:rPr>
              <a:t>. So, for </a:t>
            </a:r>
            <a:r>
              <a:rPr lang="sv-SE" b="1" i="1" err="1">
                <a:solidFill>
                  <a:schemeClr val="bg1"/>
                </a:solidFill>
              </a:rPr>
              <a:t>me</a:t>
            </a:r>
            <a:r>
              <a:rPr lang="sv-SE" b="1" i="1">
                <a:solidFill>
                  <a:schemeClr val="bg1"/>
                </a:solidFill>
              </a:rPr>
              <a:t> it is </a:t>
            </a:r>
            <a:r>
              <a:rPr lang="sv-SE" b="1" i="1" err="1">
                <a:solidFill>
                  <a:schemeClr val="bg1"/>
                </a:solidFill>
              </a:rPr>
              <a:t>really</a:t>
            </a:r>
            <a:r>
              <a:rPr lang="sv-SE" b="1" i="1">
                <a:solidFill>
                  <a:schemeClr val="bg1"/>
                </a:solidFill>
              </a:rPr>
              <a:t> hard to </a:t>
            </a:r>
            <a:r>
              <a:rPr lang="sv-SE" b="1" i="1" err="1">
                <a:solidFill>
                  <a:schemeClr val="bg1"/>
                </a:solidFill>
              </a:rPr>
              <a:t>search</a:t>
            </a:r>
            <a:r>
              <a:rPr lang="sv-SE" b="1" i="1">
                <a:solidFill>
                  <a:schemeClr val="bg1"/>
                </a:solidFill>
              </a:rPr>
              <a:t> </a:t>
            </a:r>
            <a:r>
              <a:rPr lang="sv-SE" b="1" i="1" err="1">
                <a:solidFill>
                  <a:schemeClr val="bg1"/>
                </a:solidFill>
              </a:rPr>
              <a:t>some</a:t>
            </a:r>
            <a:r>
              <a:rPr lang="sv-SE" b="1" i="1">
                <a:solidFill>
                  <a:schemeClr val="bg1"/>
                </a:solidFill>
              </a:rPr>
              <a:t> information. </a:t>
            </a:r>
            <a:r>
              <a:rPr lang="sv-SE" sz="1400" b="1">
                <a:solidFill>
                  <a:srgbClr val="114DDD"/>
                </a:solidFill>
                <a:latin typeface="Helvetica" pitchFamily="2" charset="0"/>
              </a:rPr>
              <a:t>(South Korean </a:t>
            </a:r>
            <a:r>
              <a:rPr lang="sv-SE" sz="1400" b="1" err="1">
                <a:solidFill>
                  <a:srgbClr val="114DDD"/>
                </a:solidFill>
                <a:latin typeface="Helvetica" pitchFamily="2" charset="0"/>
              </a:rPr>
              <a:t>female</a:t>
            </a:r>
            <a:r>
              <a:rPr lang="sv-SE" sz="1400" b="1">
                <a:solidFill>
                  <a:srgbClr val="114DDD"/>
                </a:solidFill>
                <a:latin typeface="Helvetica" pitchFamily="2" charset="0"/>
              </a:rPr>
              <a:t> </a:t>
            </a:r>
            <a:r>
              <a:rPr lang="sv-SE" sz="1400" b="1" err="1">
                <a:solidFill>
                  <a:srgbClr val="114DDD"/>
                </a:solidFill>
                <a:latin typeface="Helvetica" pitchFamily="2" charset="0"/>
              </a:rPr>
              <a:t>lecturer</a:t>
            </a:r>
            <a:r>
              <a:rPr lang="sv-SE" sz="1400" b="1">
                <a:solidFill>
                  <a:srgbClr val="114DDD"/>
                </a:solidFill>
                <a:latin typeface="Helvetica" pitchFamily="2" charset="0"/>
              </a:rPr>
              <a:t>)</a:t>
            </a:r>
          </a:p>
          <a:p>
            <a:endParaRPr lang="sv-SE" sz="1400" b="1">
              <a:solidFill>
                <a:srgbClr val="114DDD"/>
              </a:solidFill>
              <a:effectLst/>
              <a:latin typeface="Helvetica" pitchFamily="2" charset="0"/>
            </a:endParaRPr>
          </a:p>
          <a:p>
            <a:endParaRPr lang="sv-SE" sz="1400" b="1">
              <a:solidFill>
                <a:srgbClr val="114DDD"/>
              </a:solidFill>
              <a:latin typeface="Helvetica" pitchFamily="2" charset="0"/>
            </a:endParaRPr>
          </a:p>
          <a:p>
            <a:r>
              <a:rPr lang="sv-SE" b="1" i="1">
                <a:solidFill>
                  <a:schemeClr val="bg1"/>
                </a:solidFill>
              </a:rPr>
              <a:t>As an </a:t>
            </a:r>
            <a:r>
              <a:rPr lang="sv-SE" b="1" i="1" err="1">
                <a:solidFill>
                  <a:schemeClr val="bg1"/>
                </a:solidFill>
              </a:rPr>
              <a:t>academic</a:t>
            </a:r>
            <a:r>
              <a:rPr lang="sv-SE" b="1" i="1">
                <a:solidFill>
                  <a:schemeClr val="bg1"/>
                </a:solidFill>
              </a:rPr>
              <a:t> </a:t>
            </a:r>
            <a:r>
              <a:rPr lang="sv-SE" b="1" i="1" err="1">
                <a:solidFill>
                  <a:schemeClr val="bg1"/>
                </a:solidFill>
              </a:rPr>
              <a:t>if</a:t>
            </a:r>
            <a:r>
              <a:rPr lang="sv-SE" b="1" i="1">
                <a:solidFill>
                  <a:schemeClr val="bg1"/>
                </a:solidFill>
              </a:rPr>
              <a:t> </a:t>
            </a:r>
            <a:r>
              <a:rPr lang="sv-SE" b="1" i="1" err="1">
                <a:solidFill>
                  <a:schemeClr val="bg1"/>
                </a:solidFill>
              </a:rPr>
              <a:t>you</a:t>
            </a:r>
            <a:r>
              <a:rPr lang="sv-SE" b="1" i="1">
                <a:solidFill>
                  <a:schemeClr val="bg1"/>
                </a:solidFill>
              </a:rPr>
              <a:t> </a:t>
            </a:r>
            <a:r>
              <a:rPr lang="sv-SE" b="1" i="1" err="1">
                <a:solidFill>
                  <a:schemeClr val="bg1"/>
                </a:solidFill>
              </a:rPr>
              <a:t>want</a:t>
            </a:r>
            <a:r>
              <a:rPr lang="sv-SE" b="1" i="1">
                <a:solidFill>
                  <a:schemeClr val="bg1"/>
                </a:solidFill>
              </a:rPr>
              <a:t> to get </a:t>
            </a:r>
            <a:r>
              <a:rPr lang="sv-SE" b="1" i="1" err="1">
                <a:solidFill>
                  <a:schemeClr val="bg1"/>
                </a:solidFill>
              </a:rPr>
              <a:t>funding</a:t>
            </a:r>
            <a:r>
              <a:rPr lang="sv-SE" b="1" i="1">
                <a:solidFill>
                  <a:schemeClr val="bg1"/>
                </a:solidFill>
              </a:rPr>
              <a:t> for </a:t>
            </a:r>
            <a:r>
              <a:rPr lang="sv-SE" b="1" i="1" err="1">
                <a:solidFill>
                  <a:schemeClr val="bg1"/>
                </a:solidFill>
              </a:rPr>
              <a:t>your</a:t>
            </a:r>
            <a:r>
              <a:rPr lang="sv-SE" b="1" i="1">
                <a:solidFill>
                  <a:schemeClr val="bg1"/>
                </a:solidFill>
              </a:rPr>
              <a:t> research and </a:t>
            </a:r>
            <a:r>
              <a:rPr lang="sv-SE" b="1" i="1" err="1">
                <a:solidFill>
                  <a:schemeClr val="bg1"/>
                </a:solidFill>
              </a:rPr>
              <a:t>you</a:t>
            </a:r>
            <a:r>
              <a:rPr lang="sv-SE" b="1" i="1">
                <a:solidFill>
                  <a:schemeClr val="bg1"/>
                </a:solidFill>
              </a:rPr>
              <a:t> </a:t>
            </a:r>
            <a:r>
              <a:rPr lang="sv-SE" b="1" i="1" err="1">
                <a:solidFill>
                  <a:schemeClr val="bg1"/>
                </a:solidFill>
              </a:rPr>
              <a:t>don’t</a:t>
            </a:r>
            <a:r>
              <a:rPr lang="sv-SE" b="1" i="1">
                <a:solidFill>
                  <a:schemeClr val="bg1"/>
                </a:solidFill>
              </a:rPr>
              <a:t> </a:t>
            </a:r>
            <a:r>
              <a:rPr lang="sv-SE" b="1" i="1" err="1">
                <a:solidFill>
                  <a:schemeClr val="bg1"/>
                </a:solidFill>
              </a:rPr>
              <a:t>have</a:t>
            </a:r>
            <a:r>
              <a:rPr lang="sv-SE" b="1" i="1">
                <a:solidFill>
                  <a:schemeClr val="bg1"/>
                </a:solidFill>
              </a:rPr>
              <a:t> the </a:t>
            </a:r>
            <a:r>
              <a:rPr lang="sv-SE" b="1" i="1" err="1">
                <a:solidFill>
                  <a:schemeClr val="bg1"/>
                </a:solidFill>
              </a:rPr>
              <a:t>Japanese</a:t>
            </a:r>
            <a:r>
              <a:rPr lang="sv-SE" b="1" i="1">
                <a:solidFill>
                  <a:schemeClr val="bg1"/>
                </a:solidFill>
              </a:rPr>
              <a:t> </a:t>
            </a:r>
            <a:r>
              <a:rPr lang="sv-SE" b="1" i="1" err="1">
                <a:solidFill>
                  <a:schemeClr val="bg1"/>
                </a:solidFill>
              </a:rPr>
              <a:t>language</a:t>
            </a:r>
            <a:r>
              <a:rPr lang="sv-SE" b="1" i="1">
                <a:solidFill>
                  <a:schemeClr val="bg1"/>
                </a:solidFill>
              </a:rPr>
              <a:t> as </a:t>
            </a:r>
            <a:r>
              <a:rPr lang="sv-SE" b="1" i="1" err="1">
                <a:solidFill>
                  <a:schemeClr val="bg1"/>
                </a:solidFill>
              </a:rPr>
              <a:t>your</a:t>
            </a:r>
            <a:r>
              <a:rPr lang="sv-SE" b="1" i="1">
                <a:solidFill>
                  <a:schemeClr val="bg1"/>
                </a:solidFill>
              </a:rPr>
              <a:t> </a:t>
            </a:r>
            <a:r>
              <a:rPr lang="sv-SE" b="1" i="1" err="1">
                <a:solidFill>
                  <a:schemeClr val="bg1"/>
                </a:solidFill>
              </a:rPr>
              <a:t>first</a:t>
            </a:r>
            <a:r>
              <a:rPr lang="sv-SE" b="1" i="1">
                <a:solidFill>
                  <a:schemeClr val="bg1"/>
                </a:solidFill>
              </a:rPr>
              <a:t> </a:t>
            </a:r>
            <a:r>
              <a:rPr lang="sv-SE" b="1" i="1" err="1">
                <a:solidFill>
                  <a:schemeClr val="bg1"/>
                </a:solidFill>
              </a:rPr>
              <a:t>language</a:t>
            </a:r>
            <a:r>
              <a:rPr lang="sv-SE" b="1" i="1">
                <a:solidFill>
                  <a:schemeClr val="bg1"/>
                </a:solidFill>
              </a:rPr>
              <a:t> and </a:t>
            </a:r>
            <a:r>
              <a:rPr lang="sv-SE" b="1" i="1" err="1">
                <a:solidFill>
                  <a:schemeClr val="bg1"/>
                </a:solidFill>
              </a:rPr>
              <a:t>you’ve</a:t>
            </a:r>
            <a:r>
              <a:rPr lang="sv-SE" b="1" i="1">
                <a:solidFill>
                  <a:schemeClr val="bg1"/>
                </a:solidFill>
              </a:rPr>
              <a:t> not </a:t>
            </a:r>
            <a:r>
              <a:rPr lang="sv-SE" b="1" i="1" err="1">
                <a:solidFill>
                  <a:schemeClr val="bg1"/>
                </a:solidFill>
              </a:rPr>
              <a:t>managed</a:t>
            </a:r>
            <a:r>
              <a:rPr lang="sv-SE" b="1" i="1">
                <a:solidFill>
                  <a:schemeClr val="bg1"/>
                </a:solidFill>
              </a:rPr>
              <a:t> to </a:t>
            </a:r>
            <a:r>
              <a:rPr lang="sv-SE" b="1" i="1" err="1">
                <a:solidFill>
                  <a:schemeClr val="bg1"/>
                </a:solidFill>
              </a:rPr>
              <a:t>speak</a:t>
            </a:r>
            <a:r>
              <a:rPr lang="sv-SE" b="1" i="1">
                <a:solidFill>
                  <a:schemeClr val="bg1"/>
                </a:solidFill>
              </a:rPr>
              <a:t> in </a:t>
            </a:r>
            <a:r>
              <a:rPr lang="sv-SE" b="1" i="1" err="1">
                <a:solidFill>
                  <a:schemeClr val="bg1"/>
                </a:solidFill>
              </a:rPr>
              <a:t>Japanese</a:t>
            </a:r>
            <a:r>
              <a:rPr lang="sv-SE" b="1" i="1">
                <a:solidFill>
                  <a:schemeClr val="bg1"/>
                </a:solidFill>
              </a:rPr>
              <a:t> it </a:t>
            </a:r>
            <a:r>
              <a:rPr lang="sv-SE" b="1" i="1" err="1">
                <a:solidFill>
                  <a:schemeClr val="bg1"/>
                </a:solidFill>
              </a:rPr>
              <a:t>would</a:t>
            </a:r>
            <a:r>
              <a:rPr lang="sv-SE" b="1" i="1">
                <a:solidFill>
                  <a:schemeClr val="bg1"/>
                </a:solidFill>
              </a:rPr>
              <a:t> be </a:t>
            </a:r>
            <a:r>
              <a:rPr lang="sv-SE" b="1" i="1" err="1">
                <a:solidFill>
                  <a:schemeClr val="bg1"/>
                </a:solidFill>
              </a:rPr>
              <a:t>difficult</a:t>
            </a:r>
            <a:r>
              <a:rPr lang="sv-SE" b="1" i="1">
                <a:solidFill>
                  <a:schemeClr val="bg1"/>
                </a:solidFill>
              </a:rPr>
              <a:t> to understand </a:t>
            </a:r>
            <a:r>
              <a:rPr lang="sv-SE" b="1" i="1" err="1">
                <a:solidFill>
                  <a:schemeClr val="bg1"/>
                </a:solidFill>
              </a:rPr>
              <a:t>how</a:t>
            </a:r>
            <a:r>
              <a:rPr lang="sv-SE" b="1" i="1">
                <a:solidFill>
                  <a:schemeClr val="bg1"/>
                </a:solidFill>
              </a:rPr>
              <a:t> the </a:t>
            </a:r>
            <a:r>
              <a:rPr lang="sv-SE" b="1" i="1" err="1">
                <a:solidFill>
                  <a:schemeClr val="bg1"/>
                </a:solidFill>
              </a:rPr>
              <a:t>things</a:t>
            </a:r>
            <a:r>
              <a:rPr lang="sv-SE" b="1" i="1">
                <a:solidFill>
                  <a:schemeClr val="bg1"/>
                </a:solidFill>
              </a:rPr>
              <a:t> </a:t>
            </a:r>
            <a:r>
              <a:rPr lang="sv-SE" b="1" i="1" err="1">
                <a:solidFill>
                  <a:schemeClr val="bg1"/>
                </a:solidFill>
              </a:rPr>
              <a:t>work</a:t>
            </a:r>
            <a:r>
              <a:rPr lang="sv-SE" b="1" i="1">
                <a:solidFill>
                  <a:schemeClr val="bg1"/>
                </a:solidFill>
              </a:rPr>
              <a:t> or to </a:t>
            </a:r>
            <a:r>
              <a:rPr lang="sv-SE" b="1" i="1" err="1">
                <a:solidFill>
                  <a:schemeClr val="bg1"/>
                </a:solidFill>
              </a:rPr>
              <a:t>reach</a:t>
            </a:r>
            <a:r>
              <a:rPr lang="sv-SE" b="1" i="1">
                <a:solidFill>
                  <a:schemeClr val="bg1"/>
                </a:solidFill>
              </a:rPr>
              <a:t> to </a:t>
            </a:r>
            <a:r>
              <a:rPr lang="sv-SE" b="1" i="1" err="1">
                <a:solidFill>
                  <a:schemeClr val="bg1"/>
                </a:solidFill>
              </a:rPr>
              <a:t>informal</a:t>
            </a:r>
            <a:r>
              <a:rPr lang="sv-SE" b="1" i="1">
                <a:solidFill>
                  <a:schemeClr val="bg1"/>
                </a:solidFill>
              </a:rPr>
              <a:t> </a:t>
            </a:r>
            <a:r>
              <a:rPr lang="sv-SE" b="1" i="1" err="1">
                <a:solidFill>
                  <a:schemeClr val="bg1"/>
                </a:solidFill>
              </a:rPr>
              <a:t>networks</a:t>
            </a:r>
            <a:r>
              <a:rPr lang="sv-SE" b="1" i="1">
                <a:solidFill>
                  <a:schemeClr val="bg1"/>
                </a:solidFill>
              </a:rPr>
              <a:t>, right? </a:t>
            </a:r>
            <a:r>
              <a:rPr lang="sv-SE" sz="1400" b="1">
                <a:solidFill>
                  <a:srgbClr val="114DDD"/>
                </a:solidFill>
              </a:rPr>
              <a:t>(US </a:t>
            </a:r>
            <a:r>
              <a:rPr lang="sv-SE" sz="1400" b="1" err="1">
                <a:solidFill>
                  <a:srgbClr val="114DDD"/>
                </a:solidFill>
              </a:rPr>
              <a:t>male</a:t>
            </a:r>
            <a:r>
              <a:rPr lang="sv-SE" sz="1400" b="1">
                <a:solidFill>
                  <a:srgbClr val="114DDD"/>
                </a:solidFill>
              </a:rPr>
              <a:t> professor)</a:t>
            </a:r>
          </a:p>
          <a:p>
            <a:endParaRPr lang="sv-SE" sz="1400" b="1">
              <a:solidFill>
                <a:srgbClr val="114DDD"/>
              </a:solidFill>
              <a:effectLst/>
              <a:latin typeface="Helvetica" pitchFamily="2" charset="0"/>
            </a:endParaRPr>
          </a:p>
        </p:txBody>
      </p:sp>
    </p:spTree>
    <p:extLst>
      <p:ext uri="{BB962C8B-B14F-4D97-AF65-F5344CB8AC3E}">
        <p14:creationId xmlns:p14="http://schemas.microsoft.com/office/powerpoint/2010/main" val="337587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checkerboard(across)">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checkerboard(across)">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checkerboard(across)">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checkerboard(across)">
                                      <p:cBhvr>
                                        <p:cTn id="27" dur="500"/>
                                        <p:tgtEl>
                                          <p:spTgt spid="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checkerboard(across)">
                                      <p:cBhvr>
                                        <p:cTn id="32" dur="5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checkerboard(across)">
                                      <p:cBhvr>
                                        <p:cTn id="37" dur="500"/>
                                        <p:tgtEl>
                                          <p:spTgt spid="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checkerboard(across)">
                                      <p:cBhvr>
                                        <p:cTn id="4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52BEE87-FB5B-3646-A9CE-F2463D6B2BC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9604" r="19604"/>
          <a:stretch>
            <a:fillRect/>
          </a:stretch>
        </p:blipFill>
        <p:spPr/>
      </p:pic>
      <p:sp>
        <p:nvSpPr>
          <p:cNvPr id="3" name="Text Placeholder 2">
            <a:extLst>
              <a:ext uri="{FF2B5EF4-FFF2-40B4-BE49-F238E27FC236}">
                <a16:creationId xmlns:a16="http://schemas.microsoft.com/office/drawing/2014/main" id="{4677A234-5986-8B4A-82B3-12AA7F1CE6FC}"/>
              </a:ext>
            </a:extLst>
          </p:cNvPr>
          <p:cNvSpPr>
            <a:spLocks noGrp="1"/>
          </p:cNvSpPr>
          <p:nvPr>
            <p:ph type="body" sz="quarter" idx="11"/>
          </p:nvPr>
        </p:nvSpPr>
        <p:spPr>
          <a:xfrm>
            <a:off x="4560570" y="-102869"/>
            <a:ext cx="4377690" cy="7280909"/>
          </a:xfrm>
        </p:spPr>
        <p:txBody>
          <a:bodyPr>
            <a:normAutofit/>
          </a:bodyPr>
          <a:lstStyle/>
          <a:p>
            <a:pPr algn="l">
              <a:buClr>
                <a:srgbClr val="114DDD"/>
              </a:buClr>
            </a:pPr>
            <a:r>
              <a:rPr lang="en-GB" sz="1600" b="1">
                <a:solidFill>
                  <a:srgbClr val="114DDD"/>
                </a:solidFill>
              </a:rPr>
              <a:t>Migrants Academics  </a:t>
            </a:r>
          </a:p>
          <a:p>
            <a:pPr marL="285750" indent="-285750" algn="l">
              <a:buClr>
                <a:srgbClr val="114DDD"/>
              </a:buClr>
              <a:buFont typeface="Arial" panose="020B0604020202020204" pitchFamily="34" charset="0"/>
              <a:buChar char="•"/>
            </a:pPr>
            <a:r>
              <a:rPr lang="en-GB" sz="1600" b="1"/>
              <a:t>Temporary visitors </a:t>
            </a:r>
          </a:p>
          <a:p>
            <a:pPr marL="285750" indent="-285750" algn="l">
              <a:buClr>
                <a:srgbClr val="114DDD"/>
              </a:buClr>
              <a:buFont typeface="Arial" panose="020B0604020202020204" pitchFamily="34" charset="0"/>
              <a:buChar char="•"/>
            </a:pPr>
            <a:r>
              <a:rPr lang="en-GB" sz="1600" b="1"/>
              <a:t>Often teachers, not researchers/ epistemic exclusion</a:t>
            </a:r>
          </a:p>
          <a:p>
            <a:pPr marL="285750" indent="-285750" algn="l">
              <a:buClr>
                <a:srgbClr val="114DDD"/>
              </a:buClr>
              <a:buFont typeface="Arial" panose="020B0604020202020204" pitchFamily="34" charset="0"/>
              <a:buChar char="•"/>
            </a:pPr>
            <a:r>
              <a:rPr lang="en-GB" sz="1600" b="1"/>
              <a:t>On short-term contracts</a:t>
            </a:r>
          </a:p>
          <a:p>
            <a:pPr marL="285750" indent="-285750" algn="l">
              <a:buClr>
                <a:srgbClr val="114DDD"/>
              </a:buClr>
              <a:buFont typeface="Arial" panose="020B0604020202020204" pitchFamily="34" charset="0"/>
              <a:buChar char="•"/>
            </a:pPr>
            <a:r>
              <a:rPr lang="en-US" sz="1600" b="1"/>
              <a:t>Precarious, contingent or flexible workers.</a:t>
            </a:r>
          </a:p>
          <a:p>
            <a:pPr marL="285750" indent="-285750" algn="l">
              <a:buClr>
                <a:srgbClr val="114DDD"/>
              </a:buClr>
              <a:buFont typeface="Arial" panose="020B0604020202020204" pitchFamily="34" charset="0"/>
              <a:buChar char="•"/>
            </a:pPr>
            <a:r>
              <a:rPr lang="en-US" sz="1600" b="1"/>
              <a:t>On the periphery</a:t>
            </a:r>
            <a:endParaRPr lang="en-GB" sz="1600" b="1"/>
          </a:p>
          <a:p>
            <a:pPr algn="l">
              <a:buClr>
                <a:srgbClr val="114DDD"/>
              </a:buClr>
            </a:pPr>
            <a:r>
              <a:rPr lang="en-GB" sz="1600" b="1">
                <a:solidFill>
                  <a:srgbClr val="114DDD"/>
                </a:solidFill>
              </a:rPr>
              <a:t>Affective Load </a:t>
            </a:r>
          </a:p>
          <a:p>
            <a:pPr marL="285750" indent="-285750" algn="l">
              <a:buClr>
                <a:srgbClr val="114DDD"/>
              </a:buClr>
              <a:buFont typeface="Arial" panose="020B0604020202020204" pitchFamily="34" charset="0"/>
              <a:buChar char="•"/>
            </a:pPr>
            <a:r>
              <a:rPr lang="en-GB" sz="1600" b="1"/>
              <a:t>Liminality/ hybridity (where is home?)</a:t>
            </a:r>
          </a:p>
          <a:p>
            <a:pPr marL="285750" indent="-285750" algn="l">
              <a:buClr>
                <a:srgbClr val="114DDD"/>
              </a:buClr>
              <a:buFont typeface="Arial" panose="020B0604020202020204" pitchFamily="34" charset="0"/>
              <a:buChar char="•"/>
            </a:pPr>
            <a:r>
              <a:rPr lang="en-GB" sz="1600" b="1"/>
              <a:t>Being between two identity worlds</a:t>
            </a:r>
          </a:p>
          <a:p>
            <a:pPr marL="171450" indent="-171450" algn="l">
              <a:buClr>
                <a:srgbClr val="114DDD"/>
              </a:buClr>
              <a:buFont typeface="Arial" panose="020B0604020202020204" pitchFamily="34" charset="0"/>
              <a:buChar char="•"/>
            </a:pPr>
            <a:r>
              <a:rPr lang="sv-SE" sz="1600" b="1"/>
              <a:t>  </a:t>
            </a:r>
            <a:r>
              <a:rPr lang="sv-SE" sz="1600" b="1" err="1"/>
              <a:t>Uncertainty</a:t>
            </a:r>
            <a:endParaRPr lang="sv-SE" sz="1600" b="1"/>
          </a:p>
        </p:txBody>
      </p:sp>
      <p:sp>
        <p:nvSpPr>
          <p:cNvPr id="4" name="Subtitle 3">
            <a:extLst>
              <a:ext uri="{FF2B5EF4-FFF2-40B4-BE49-F238E27FC236}">
                <a16:creationId xmlns:a16="http://schemas.microsoft.com/office/drawing/2014/main" id="{1BEEBD03-EA46-A244-9DF1-C6CADF9DC889}"/>
              </a:ext>
            </a:extLst>
          </p:cNvPr>
          <p:cNvSpPr>
            <a:spLocks noGrp="1"/>
          </p:cNvSpPr>
          <p:nvPr>
            <p:ph type="subTitle" idx="1"/>
          </p:nvPr>
        </p:nvSpPr>
        <p:spPr>
          <a:xfrm>
            <a:off x="365760" y="337213"/>
            <a:ext cx="8389620" cy="806302"/>
          </a:xfrm>
        </p:spPr>
        <p:txBody>
          <a:bodyPr>
            <a:noAutofit/>
          </a:bodyPr>
          <a:lstStyle/>
          <a:p>
            <a:r>
              <a:rPr lang="en-GB" sz="2800" b="1"/>
              <a:t>Hidden Injuries: Precarity, Peripheralisation, Friction and Fragilities</a:t>
            </a:r>
            <a:endParaRPr lang="sv-SE" sz="2800"/>
          </a:p>
        </p:txBody>
      </p:sp>
    </p:spTree>
    <p:extLst>
      <p:ext uri="{BB962C8B-B14F-4D97-AF65-F5344CB8AC3E}">
        <p14:creationId xmlns:p14="http://schemas.microsoft.com/office/powerpoint/2010/main" val="394146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BB56472-5FBB-674B-8036-56C44FECC11E}"/>
              </a:ext>
            </a:extLst>
          </p:cNvPr>
          <p:cNvSpPr/>
          <p:nvPr/>
        </p:nvSpPr>
        <p:spPr>
          <a:xfrm>
            <a:off x="308610" y="365760"/>
            <a:ext cx="3817620" cy="5970865"/>
          </a:xfrm>
          <a:prstGeom prst="rect">
            <a:avLst/>
          </a:prstGeom>
        </p:spPr>
        <p:txBody>
          <a:bodyPr wrap="square">
            <a:spAutoFit/>
          </a:bodyPr>
          <a:lstStyle/>
          <a:p>
            <a:pPr>
              <a:buClr>
                <a:srgbClr val="114DDD"/>
              </a:buClr>
            </a:pPr>
            <a:endParaRPr lang="en-GB" sz="1200" b="1" dirty="0">
              <a:solidFill>
                <a:srgbClr val="114DDD"/>
              </a:solidFill>
            </a:endParaRPr>
          </a:p>
          <a:p>
            <a:pPr>
              <a:buClr>
                <a:srgbClr val="114DDD"/>
              </a:buClr>
            </a:pPr>
            <a:r>
              <a:rPr lang="en-US" sz="1600" b="1" i="1" dirty="0">
                <a:solidFill>
                  <a:schemeClr val="bg1"/>
                </a:solidFill>
              </a:rPr>
              <a:t>So, in our university we still have non-Japanese contracts. I mean, our contracts are especially for us. We have a different regime, different system… non-Japanese people, we only get five years contract…only Japanese persons get non-limited contracts. </a:t>
            </a:r>
            <a:r>
              <a:rPr lang="en-US" sz="1200" b="1" dirty="0">
                <a:solidFill>
                  <a:srgbClr val="114DDD"/>
                </a:solidFill>
              </a:rPr>
              <a:t>(French male lecturer)</a:t>
            </a:r>
          </a:p>
          <a:p>
            <a:pPr>
              <a:buClr>
                <a:srgbClr val="114DDD"/>
              </a:buClr>
            </a:pPr>
            <a:endParaRPr lang="en-US" sz="1400" b="1" dirty="0">
              <a:solidFill>
                <a:srgbClr val="114DDD"/>
              </a:solidFill>
            </a:endParaRPr>
          </a:p>
          <a:p>
            <a:pPr>
              <a:buClr>
                <a:srgbClr val="114DDD"/>
              </a:buClr>
            </a:pPr>
            <a:r>
              <a:rPr lang="en-US" sz="1600" b="1" i="1" dirty="0">
                <a:solidFill>
                  <a:schemeClr val="bg1"/>
                </a:solidFill>
                <a:ea typeface="Times New Roman" panose="02020603050405020304" pitchFamily="18" charset="0"/>
                <a:cs typeface="Calibri" panose="020F0502020204030204" pitchFamily="34" charset="0"/>
              </a:rPr>
              <a:t>I think my first was a five -year contract, and then a three- year contract. And then they ran out of contracts. And you know, that's how it works in Japan, if they run out of contracts, then they say goodbye, right?… </a:t>
            </a:r>
            <a:r>
              <a:rPr lang="en-US" sz="1200" b="1" dirty="0">
                <a:solidFill>
                  <a:srgbClr val="114DDD"/>
                </a:solidFill>
                <a:ea typeface="Times New Roman" panose="02020603050405020304" pitchFamily="18" charset="0"/>
                <a:cs typeface="Calibri" panose="020F0502020204030204" pitchFamily="34" charset="0"/>
              </a:rPr>
              <a:t>(US male associate professor)</a:t>
            </a:r>
          </a:p>
          <a:p>
            <a:pPr>
              <a:buClr>
                <a:srgbClr val="114DDD"/>
              </a:buClr>
            </a:pPr>
            <a:endParaRPr lang="en-US" sz="1200" b="1" dirty="0">
              <a:solidFill>
                <a:srgbClr val="114DDD"/>
              </a:solidFill>
              <a:cs typeface="Calibri" panose="020F0502020204030204" pitchFamily="34" charset="0"/>
            </a:endParaRPr>
          </a:p>
          <a:p>
            <a:pPr>
              <a:buClr>
                <a:srgbClr val="114DDD"/>
              </a:buClr>
            </a:pPr>
            <a:r>
              <a:rPr lang="en-GB" sz="1600" b="1" i="1" dirty="0">
                <a:solidFill>
                  <a:schemeClr val="bg1"/>
                </a:solidFill>
              </a:rPr>
              <a:t>And the basic principle that the foreigner is temporary, and the Japanese academic is permanent is just as strong now as it was in the eighties. </a:t>
            </a:r>
            <a:r>
              <a:rPr lang="en-GB" sz="1200" b="1" dirty="0">
                <a:solidFill>
                  <a:srgbClr val="114DDD"/>
                </a:solidFill>
              </a:rPr>
              <a:t>(UK male Professor)</a:t>
            </a:r>
            <a:endParaRPr lang="sv-SE" sz="1200" b="1" dirty="0">
              <a:solidFill>
                <a:srgbClr val="114DDD"/>
              </a:solidFill>
            </a:endParaRPr>
          </a:p>
          <a:p>
            <a:pPr>
              <a:buClr>
                <a:srgbClr val="114DDD"/>
              </a:buClr>
            </a:pPr>
            <a:endParaRPr lang="sv-SE" sz="1200" b="1" dirty="0">
              <a:solidFill>
                <a:srgbClr val="114DDD"/>
              </a:solidFill>
            </a:endParaRPr>
          </a:p>
          <a:p>
            <a:pPr>
              <a:buClr>
                <a:srgbClr val="114DDD"/>
              </a:buClr>
            </a:pPr>
            <a:endParaRPr lang="sv-SE" sz="1200" b="1" dirty="0">
              <a:solidFill>
                <a:srgbClr val="114DDD"/>
              </a:solidFill>
            </a:endParaRPr>
          </a:p>
        </p:txBody>
      </p:sp>
      <p:sp>
        <p:nvSpPr>
          <p:cNvPr id="8" name="Rectangle 7">
            <a:extLst>
              <a:ext uri="{FF2B5EF4-FFF2-40B4-BE49-F238E27FC236}">
                <a16:creationId xmlns:a16="http://schemas.microsoft.com/office/drawing/2014/main" id="{6AB47139-B5EA-EE4B-AAC7-266EB7B16751}"/>
              </a:ext>
            </a:extLst>
          </p:cNvPr>
          <p:cNvSpPr/>
          <p:nvPr/>
        </p:nvSpPr>
        <p:spPr>
          <a:xfrm>
            <a:off x="4594860" y="80010"/>
            <a:ext cx="4411980" cy="5078313"/>
          </a:xfrm>
          <a:prstGeom prst="rect">
            <a:avLst/>
          </a:prstGeom>
        </p:spPr>
        <p:txBody>
          <a:bodyPr wrap="square">
            <a:spAutoFit/>
          </a:bodyPr>
          <a:lstStyle/>
          <a:p>
            <a:pPr marL="457200">
              <a:spcAft>
                <a:spcPts val="0"/>
              </a:spcAft>
            </a:pPr>
            <a:endParaRPr lang="en-US" sz="1400" b="1" dirty="0">
              <a:solidFill>
                <a:srgbClr val="114DDD"/>
              </a:solidFill>
              <a:latin typeface="Calibri" panose="020F0502020204030204" pitchFamily="34" charset="0"/>
              <a:ea typeface="Times New Roman" panose="02020603050405020304" pitchFamily="18" charset="0"/>
              <a:cs typeface="Calibri" panose="020F0502020204030204" pitchFamily="34" charset="0"/>
            </a:endParaRPr>
          </a:p>
          <a:p>
            <a:pPr marL="457200">
              <a:spcAft>
                <a:spcPts val="0"/>
              </a:spcAft>
            </a:pPr>
            <a:endParaRPr lang="en-US" sz="1600" b="1" i="1" dirty="0">
              <a:solidFill>
                <a:schemeClr val="bg1"/>
              </a:solidFill>
            </a:endParaRPr>
          </a:p>
          <a:p>
            <a:pPr marL="457200">
              <a:spcAft>
                <a:spcPts val="0"/>
              </a:spcAft>
            </a:pPr>
            <a:r>
              <a:rPr lang="en-US" sz="1600" b="1" i="1" dirty="0">
                <a:solidFill>
                  <a:schemeClr val="bg1"/>
                </a:solidFill>
              </a:rPr>
              <a:t>I was on a committee for a tenure position and this really well-qualified Englishman or American applied and I said, ‘well why is this person’s CV being eliminated?’ And somebody took me aside and said, ‘don’t you know? Now that we have these five-year positions, those are for foreigners and the tenure positions are for Japanese’</a:t>
            </a:r>
            <a:r>
              <a:rPr lang="en-US" sz="1600" b="1" dirty="0">
                <a:solidFill>
                  <a:schemeClr val="bg1"/>
                </a:solidFill>
              </a:rPr>
              <a:t>. </a:t>
            </a:r>
            <a:r>
              <a:rPr lang="en-US" sz="1200" b="1" dirty="0">
                <a:solidFill>
                  <a:srgbClr val="114DDD"/>
                </a:solidFill>
              </a:rPr>
              <a:t>(US female associate professor)</a:t>
            </a:r>
            <a:endParaRPr lang="en-GB" sz="1600" b="1" i="1" dirty="0">
              <a:solidFill>
                <a:schemeClr val="bg1"/>
              </a:solidFill>
            </a:endParaRPr>
          </a:p>
          <a:p>
            <a:pPr marL="457200"/>
            <a:endParaRPr lang="en-GB" sz="1600" b="1" i="1" dirty="0">
              <a:solidFill>
                <a:schemeClr val="bg1"/>
              </a:solidFill>
            </a:endParaRPr>
          </a:p>
          <a:p>
            <a:pPr marL="457200"/>
            <a:r>
              <a:rPr lang="en-GB" sz="1600" b="1" i="1" dirty="0">
                <a:solidFill>
                  <a:schemeClr val="bg1"/>
                </a:solidFill>
              </a:rPr>
              <a:t>I'm dealing with maybe less favourable contract renewal conditions… I don’t know if it's a Japanese thing or it's my situation... Like for example, you don’t know when you're renewed or not. </a:t>
            </a:r>
            <a:r>
              <a:rPr lang="en-GB" sz="1200" b="1" dirty="0">
                <a:solidFill>
                  <a:srgbClr val="114DDD"/>
                </a:solidFill>
              </a:rPr>
              <a:t>(Korean/US female English teacher)</a:t>
            </a:r>
          </a:p>
          <a:p>
            <a:pPr marL="457200">
              <a:spcAft>
                <a:spcPts val="0"/>
              </a:spcAft>
            </a:pPr>
            <a:endParaRPr lang="sv-SE" sz="1400" b="1" dirty="0">
              <a:solidFill>
                <a:srgbClr val="114DDD"/>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9451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checkerboard(across)">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checkerboard(across)">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checkerboard(across)">
                                      <p:cBhvr>
                                        <p:cTn id="17" dur="500"/>
                                        <p:tgtEl>
                                          <p:spTgt spid="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checkerboard(across)">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checkerboard(across)">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229AE60E-684F-5649-B86D-245187689DD3}"/>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625" r="29625"/>
          <a:stretch>
            <a:fillRect/>
          </a:stretch>
        </p:blipFill>
        <p:spPr/>
      </p:pic>
      <p:sp>
        <p:nvSpPr>
          <p:cNvPr id="6" name="Text Placeholder 5">
            <a:extLst>
              <a:ext uri="{FF2B5EF4-FFF2-40B4-BE49-F238E27FC236}">
                <a16:creationId xmlns:a16="http://schemas.microsoft.com/office/drawing/2014/main" id="{8F9D3AD9-EB5A-924C-88BA-7F12D713BAA6}"/>
              </a:ext>
            </a:extLst>
          </p:cNvPr>
          <p:cNvSpPr>
            <a:spLocks noGrp="1"/>
          </p:cNvSpPr>
          <p:nvPr>
            <p:ph type="body" sz="quarter" idx="11"/>
          </p:nvPr>
        </p:nvSpPr>
        <p:spPr>
          <a:xfrm>
            <a:off x="4702628" y="1436274"/>
            <a:ext cx="4299857" cy="4815935"/>
          </a:xfrm>
        </p:spPr>
        <p:txBody>
          <a:bodyPr>
            <a:normAutofit fontScale="92500" lnSpcReduction="10000"/>
          </a:bodyPr>
          <a:lstStyle/>
          <a:p>
            <a:pPr algn="l"/>
            <a:r>
              <a:rPr lang="sv-SE" sz="2000" b="1">
                <a:solidFill>
                  <a:srgbClr val="114DDD"/>
                </a:solidFill>
              </a:rPr>
              <a:t>Migrant </a:t>
            </a:r>
            <a:r>
              <a:rPr lang="sv-SE" sz="2000" b="1" err="1">
                <a:solidFill>
                  <a:srgbClr val="114DDD"/>
                </a:solidFill>
              </a:rPr>
              <a:t>Academics</a:t>
            </a:r>
            <a:r>
              <a:rPr lang="sv-SE" sz="2000" b="1">
                <a:solidFill>
                  <a:srgbClr val="114DDD"/>
                </a:solidFill>
              </a:rPr>
              <a:t> </a:t>
            </a:r>
            <a:r>
              <a:rPr lang="sv-SE" sz="2000" b="1" err="1">
                <a:solidFill>
                  <a:srgbClr val="114DDD"/>
                </a:solidFill>
              </a:rPr>
              <a:t>reported</a:t>
            </a:r>
            <a:r>
              <a:rPr lang="sv-SE" sz="2000" b="1">
                <a:solidFill>
                  <a:srgbClr val="114DDD"/>
                </a:solidFill>
              </a:rPr>
              <a:t>:</a:t>
            </a:r>
          </a:p>
          <a:p>
            <a:pPr marL="171450" indent="-171450" algn="l">
              <a:buClr>
                <a:srgbClr val="114DDD"/>
              </a:buClr>
              <a:buFont typeface="Arial" panose="020B0604020202020204" pitchFamily="34" charset="0"/>
              <a:buChar char="•"/>
            </a:pPr>
            <a:r>
              <a:rPr lang="sv-SE" sz="1900" b="1" err="1"/>
              <a:t>Kindness</a:t>
            </a:r>
            <a:r>
              <a:rPr lang="sv-SE" sz="1900" b="1"/>
              <a:t>/ </a:t>
            </a:r>
            <a:r>
              <a:rPr lang="sv-SE" sz="1900" b="1" err="1"/>
              <a:t>Informal</a:t>
            </a:r>
            <a:r>
              <a:rPr lang="sv-SE" sz="1900" b="1"/>
              <a:t> Support and </a:t>
            </a:r>
            <a:r>
              <a:rPr lang="sv-SE" sz="1900" b="1" err="1"/>
              <a:t>Friendship</a:t>
            </a:r>
            <a:endParaRPr lang="sv-SE" sz="1900" b="1"/>
          </a:p>
          <a:p>
            <a:pPr marL="171450" indent="-171450" algn="l">
              <a:buClr>
                <a:srgbClr val="114DDD"/>
              </a:buClr>
              <a:buFont typeface="Arial" panose="020B0604020202020204" pitchFamily="34" charset="0"/>
              <a:buChar char="•"/>
            </a:pPr>
            <a:r>
              <a:rPr lang="sv-SE" sz="1900" b="1"/>
              <a:t>Lack </a:t>
            </a:r>
            <a:r>
              <a:rPr lang="sv-SE" sz="1900" b="1" err="1"/>
              <a:t>of</a:t>
            </a:r>
            <a:r>
              <a:rPr lang="sv-SE" sz="1900" b="1"/>
              <a:t> formal mentorship/ </a:t>
            </a:r>
            <a:r>
              <a:rPr lang="sv-SE" sz="1900" b="1" err="1"/>
              <a:t>induction</a:t>
            </a:r>
            <a:r>
              <a:rPr lang="sv-SE" sz="1900" b="1"/>
              <a:t>/ </a:t>
            </a:r>
            <a:r>
              <a:rPr lang="sv-SE" sz="1900" b="1" err="1"/>
              <a:t>buddying</a:t>
            </a:r>
            <a:endParaRPr lang="sv-SE" sz="1900" b="1"/>
          </a:p>
          <a:p>
            <a:pPr marL="171450" indent="-171450" algn="l">
              <a:buClr>
                <a:srgbClr val="114DDD"/>
              </a:buClr>
              <a:buFont typeface="Arial" panose="020B0604020202020204" pitchFamily="34" charset="0"/>
              <a:buChar char="•"/>
            </a:pPr>
            <a:r>
              <a:rPr lang="sv-SE" sz="1900" b="1" err="1"/>
              <a:t>Need</a:t>
            </a:r>
            <a:r>
              <a:rPr lang="sv-SE" sz="1900" b="1"/>
              <a:t> for </a:t>
            </a:r>
            <a:r>
              <a:rPr lang="sv-SE" sz="1900" b="1" err="1"/>
              <a:t>networks</a:t>
            </a:r>
            <a:endParaRPr lang="sv-SE" sz="1900" b="1"/>
          </a:p>
          <a:p>
            <a:pPr marL="171450" indent="-171450" algn="l">
              <a:buClr>
                <a:srgbClr val="114DDD"/>
              </a:buClr>
              <a:buFont typeface="Arial" panose="020B0604020202020204" pitchFamily="34" charset="0"/>
              <a:buChar char="•"/>
            </a:pPr>
            <a:r>
              <a:rPr lang="sv-SE" sz="1900" b="1" err="1"/>
              <a:t>Uneven</a:t>
            </a:r>
            <a:r>
              <a:rPr lang="sv-SE" sz="1900" b="1"/>
              <a:t> social and practical support</a:t>
            </a:r>
          </a:p>
          <a:p>
            <a:pPr marL="171450" indent="-171450" algn="l">
              <a:buClr>
                <a:srgbClr val="114DDD"/>
              </a:buClr>
              <a:buFont typeface="Arial" panose="020B0604020202020204" pitchFamily="34" charset="0"/>
              <a:buChar char="•"/>
            </a:pPr>
            <a:r>
              <a:rPr lang="sv-SE" sz="1900" b="1" err="1"/>
              <a:t>Exclusion</a:t>
            </a:r>
            <a:r>
              <a:rPr lang="sv-SE" sz="1900" b="1"/>
              <a:t> from decision-</a:t>
            </a:r>
            <a:r>
              <a:rPr lang="sv-SE" sz="1900" b="1" err="1"/>
              <a:t>making</a:t>
            </a:r>
            <a:r>
              <a:rPr lang="sv-SE" sz="1900" b="1"/>
              <a:t> fora</a:t>
            </a:r>
          </a:p>
          <a:p>
            <a:pPr marL="171450" indent="-171450" algn="l">
              <a:buClr>
                <a:srgbClr val="114DDD"/>
              </a:buClr>
              <a:buFont typeface="Arial" panose="020B0604020202020204" pitchFamily="34" charset="0"/>
              <a:buChar char="•"/>
            </a:pPr>
            <a:r>
              <a:rPr lang="sv-SE" sz="1900" b="1"/>
              <a:t>Tension </a:t>
            </a:r>
            <a:r>
              <a:rPr lang="sv-SE" sz="1900" b="1" err="1"/>
              <a:t>when</a:t>
            </a:r>
            <a:r>
              <a:rPr lang="sv-SE" sz="1900" b="1"/>
              <a:t> </a:t>
            </a:r>
            <a:r>
              <a:rPr lang="sv-SE" sz="1900" b="1" err="1"/>
              <a:t>promoting</a:t>
            </a:r>
            <a:r>
              <a:rPr lang="sv-SE" sz="1900" b="1"/>
              <a:t> </a:t>
            </a:r>
            <a:r>
              <a:rPr lang="sv-SE" sz="1900" b="1" err="1"/>
              <a:t>interactive</a:t>
            </a:r>
            <a:r>
              <a:rPr lang="sv-SE" sz="1900" b="1"/>
              <a:t> </a:t>
            </a:r>
            <a:r>
              <a:rPr lang="sv-SE" sz="1900" b="1" err="1"/>
              <a:t>pedagogies</a:t>
            </a:r>
            <a:endParaRPr lang="sv-SE" sz="1900" b="1"/>
          </a:p>
          <a:p>
            <a:pPr marL="171450" indent="-171450" algn="l">
              <a:buClr>
                <a:srgbClr val="114DDD"/>
              </a:buClr>
              <a:buFont typeface="Arial" panose="020B0604020202020204" pitchFamily="34" charset="0"/>
              <a:buChar char="•"/>
            </a:pPr>
            <a:r>
              <a:rPr lang="sv-SE" sz="1900" b="1" err="1"/>
              <a:t>Hierarchical</a:t>
            </a:r>
            <a:r>
              <a:rPr lang="sv-SE" sz="1900" b="1"/>
              <a:t> social/ </a:t>
            </a:r>
            <a:r>
              <a:rPr lang="sv-SE" sz="1900" b="1" err="1"/>
              <a:t>professional</a:t>
            </a:r>
            <a:r>
              <a:rPr lang="sv-SE" sz="1900" b="1"/>
              <a:t> relations.</a:t>
            </a:r>
          </a:p>
          <a:p>
            <a:pPr algn="l">
              <a:buClr>
                <a:srgbClr val="114DDD"/>
              </a:buClr>
            </a:pPr>
            <a:r>
              <a:rPr lang="sv-SE" sz="1500" b="1" err="1"/>
              <a:t>SeeTraining</a:t>
            </a:r>
            <a:r>
              <a:rPr lang="sv-SE" sz="1500" b="1"/>
              <a:t> </a:t>
            </a:r>
            <a:r>
              <a:rPr lang="sv-SE" sz="1500" b="1" err="1"/>
              <a:t>Module</a:t>
            </a:r>
            <a:r>
              <a:rPr lang="sv-SE" sz="1500" b="1"/>
              <a:t> (</a:t>
            </a:r>
            <a:r>
              <a:rPr lang="sv-SE" sz="1500" b="1" err="1"/>
              <a:t>https</a:t>
            </a:r>
            <a:r>
              <a:rPr lang="sv-SE" sz="1500" b="1"/>
              <a:t>://</a:t>
            </a:r>
            <a:r>
              <a:rPr lang="sv-SE" sz="1500" b="1" err="1"/>
              <a:t>www.sussex.ac.uk</a:t>
            </a:r>
            <a:r>
              <a:rPr lang="sv-SE" sz="1500" b="1"/>
              <a:t>/</a:t>
            </a:r>
            <a:r>
              <a:rPr lang="sv-SE" sz="1500" b="1" err="1"/>
              <a:t>webteam</a:t>
            </a:r>
            <a:r>
              <a:rPr lang="sv-SE" sz="1500" b="1"/>
              <a:t>/</a:t>
            </a:r>
            <a:r>
              <a:rPr lang="sv-SE" sz="1500" b="1" err="1"/>
              <a:t>gateway</a:t>
            </a:r>
            <a:r>
              <a:rPr lang="sv-SE" sz="1500" b="1"/>
              <a:t>/</a:t>
            </a:r>
            <a:r>
              <a:rPr lang="sv-SE" sz="1500" b="1" err="1"/>
              <a:t>file.php?name</a:t>
            </a:r>
            <a:r>
              <a:rPr lang="sv-SE" sz="1500" b="1"/>
              <a:t>=trainingmodulejapanese-29may2019.pdf&amp;site=41)</a:t>
            </a:r>
          </a:p>
          <a:p>
            <a:endParaRPr lang="sv-SE"/>
          </a:p>
          <a:p>
            <a:endParaRPr lang="sv-SE"/>
          </a:p>
        </p:txBody>
      </p:sp>
      <p:sp>
        <p:nvSpPr>
          <p:cNvPr id="4" name="Subtitle 3">
            <a:extLst>
              <a:ext uri="{FF2B5EF4-FFF2-40B4-BE49-F238E27FC236}">
                <a16:creationId xmlns:a16="http://schemas.microsoft.com/office/drawing/2014/main" id="{CE2AF1C4-3366-5C49-81D4-F7007420857C}"/>
              </a:ext>
            </a:extLst>
          </p:cNvPr>
          <p:cNvSpPr>
            <a:spLocks noGrp="1"/>
          </p:cNvSpPr>
          <p:nvPr>
            <p:ph type="subTitle" idx="1"/>
          </p:nvPr>
        </p:nvSpPr>
        <p:spPr/>
        <p:txBody>
          <a:bodyPr>
            <a:normAutofit fontScale="70000" lnSpcReduction="20000"/>
          </a:bodyPr>
          <a:lstStyle/>
          <a:p>
            <a:r>
              <a:rPr lang="sv-SE" b="1" err="1"/>
              <a:t>Being</a:t>
            </a:r>
            <a:r>
              <a:rPr lang="sv-SE" b="1"/>
              <a:t> ’</a:t>
            </a:r>
            <a:r>
              <a:rPr lang="sv-SE" b="1" err="1"/>
              <a:t>Other</a:t>
            </a:r>
            <a:r>
              <a:rPr lang="sv-SE" b="1"/>
              <a:t>’/ </a:t>
            </a:r>
            <a:r>
              <a:rPr lang="sv-SE" b="1" err="1"/>
              <a:t>Exilic</a:t>
            </a:r>
            <a:r>
              <a:rPr lang="sv-SE" b="1"/>
              <a:t> </a:t>
            </a:r>
            <a:r>
              <a:rPr lang="sv-SE" b="1" err="1"/>
              <a:t>Thinking</a:t>
            </a:r>
            <a:endParaRPr lang="sv-SE" b="1"/>
          </a:p>
        </p:txBody>
      </p:sp>
    </p:spTree>
    <p:extLst>
      <p:ext uri="{BB962C8B-B14F-4D97-AF65-F5344CB8AC3E}">
        <p14:creationId xmlns:p14="http://schemas.microsoft.com/office/powerpoint/2010/main" val="52778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strips(down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strips(down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strips(down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strips(downLeft)">
                                      <p:cBhvr>
                                        <p:cTn id="4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CFFD07-B0A2-8047-B63C-1CCC051140B7}"/>
              </a:ext>
            </a:extLst>
          </p:cNvPr>
          <p:cNvSpPr/>
          <p:nvPr/>
        </p:nvSpPr>
        <p:spPr>
          <a:xfrm>
            <a:off x="308610" y="377190"/>
            <a:ext cx="3303270" cy="6832640"/>
          </a:xfrm>
          <a:prstGeom prst="rect">
            <a:avLst/>
          </a:prstGeom>
        </p:spPr>
        <p:txBody>
          <a:bodyPr wrap="square">
            <a:spAutoFit/>
          </a:bodyPr>
          <a:lstStyle/>
          <a:p>
            <a:r>
              <a:rPr lang="sv-SE" b="1" i="1">
                <a:solidFill>
                  <a:schemeClr val="bg1"/>
                </a:solidFill>
              </a:rPr>
              <a:t>So, in the </a:t>
            </a:r>
            <a:r>
              <a:rPr lang="sv-SE" b="1" i="1" err="1">
                <a:solidFill>
                  <a:schemeClr val="bg1"/>
                </a:solidFill>
              </a:rPr>
              <a:t>beginning</a:t>
            </a:r>
            <a:r>
              <a:rPr lang="sv-SE" b="1" i="1">
                <a:solidFill>
                  <a:schemeClr val="bg1"/>
                </a:solidFill>
              </a:rPr>
              <a:t> the students </a:t>
            </a:r>
            <a:r>
              <a:rPr lang="sv-SE" b="1" i="1" err="1">
                <a:solidFill>
                  <a:schemeClr val="bg1"/>
                </a:solidFill>
              </a:rPr>
              <a:t>would</a:t>
            </a:r>
            <a:r>
              <a:rPr lang="sv-SE" b="1" i="1">
                <a:solidFill>
                  <a:schemeClr val="bg1"/>
                </a:solidFill>
              </a:rPr>
              <a:t> </a:t>
            </a:r>
            <a:r>
              <a:rPr lang="sv-SE" b="1" i="1" err="1">
                <a:solidFill>
                  <a:schemeClr val="bg1"/>
                </a:solidFill>
              </a:rPr>
              <a:t>behave</a:t>
            </a:r>
            <a:r>
              <a:rPr lang="sv-SE" b="1" i="1">
                <a:solidFill>
                  <a:schemeClr val="bg1"/>
                </a:solidFill>
              </a:rPr>
              <a:t> </a:t>
            </a:r>
            <a:r>
              <a:rPr lang="sv-SE" b="1" i="1" err="1">
                <a:solidFill>
                  <a:schemeClr val="bg1"/>
                </a:solidFill>
              </a:rPr>
              <a:t>according</a:t>
            </a:r>
            <a:r>
              <a:rPr lang="sv-SE" b="1" i="1">
                <a:solidFill>
                  <a:schemeClr val="bg1"/>
                </a:solidFill>
              </a:rPr>
              <a:t> to </a:t>
            </a:r>
            <a:r>
              <a:rPr lang="sv-SE" b="1" i="1" err="1">
                <a:solidFill>
                  <a:schemeClr val="bg1"/>
                </a:solidFill>
              </a:rPr>
              <a:t>very</a:t>
            </a:r>
            <a:r>
              <a:rPr lang="sv-SE" b="1" i="1">
                <a:solidFill>
                  <a:schemeClr val="bg1"/>
                </a:solidFill>
              </a:rPr>
              <a:t> different norms </a:t>
            </a:r>
            <a:r>
              <a:rPr lang="sv-SE" b="1" i="1" err="1">
                <a:solidFill>
                  <a:schemeClr val="bg1"/>
                </a:solidFill>
              </a:rPr>
              <a:t>than</a:t>
            </a:r>
            <a:r>
              <a:rPr lang="sv-SE" b="1" i="1">
                <a:solidFill>
                  <a:schemeClr val="bg1"/>
                </a:solidFill>
              </a:rPr>
              <a:t> </a:t>
            </a:r>
            <a:r>
              <a:rPr lang="sv-SE" b="1" i="1" err="1">
                <a:solidFill>
                  <a:schemeClr val="bg1"/>
                </a:solidFill>
              </a:rPr>
              <a:t>they</a:t>
            </a:r>
            <a:r>
              <a:rPr lang="sv-SE" b="1" i="1">
                <a:solidFill>
                  <a:schemeClr val="bg1"/>
                </a:solidFill>
              </a:rPr>
              <a:t> do in </a:t>
            </a:r>
            <a:r>
              <a:rPr lang="sv-SE" b="1" i="1" err="1">
                <a:solidFill>
                  <a:schemeClr val="bg1"/>
                </a:solidFill>
              </a:rPr>
              <a:t>European</a:t>
            </a:r>
            <a:r>
              <a:rPr lang="sv-SE" b="1" i="1">
                <a:solidFill>
                  <a:schemeClr val="bg1"/>
                </a:solidFill>
              </a:rPr>
              <a:t> </a:t>
            </a:r>
            <a:r>
              <a:rPr lang="sv-SE" b="1" i="1" err="1">
                <a:solidFill>
                  <a:schemeClr val="bg1"/>
                </a:solidFill>
              </a:rPr>
              <a:t>countries</a:t>
            </a:r>
            <a:r>
              <a:rPr lang="sv-SE" b="1" i="1">
                <a:solidFill>
                  <a:schemeClr val="bg1"/>
                </a:solidFill>
              </a:rPr>
              <a:t>…Like for </a:t>
            </a:r>
            <a:r>
              <a:rPr lang="sv-SE" b="1" i="1" err="1">
                <a:solidFill>
                  <a:schemeClr val="bg1"/>
                </a:solidFill>
              </a:rPr>
              <a:t>example</a:t>
            </a:r>
            <a:r>
              <a:rPr lang="sv-SE" b="1" i="1">
                <a:solidFill>
                  <a:schemeClr val="bg1"/>
                </a:solidFill>
              </a:rPr>
              <a:t>, in </a:t>
            </a:r>
            <a:r>
              <a:rPr lang="sv-SE" b="1" i="1" err="1">
                <a:solidFill>
                  <a:schemeClr val="bg1"/>
                </a:solidFill>
              </a:rPr>
              <a:t>Germany</a:t>
            </a:r>
            <a:r>
              <a:rPr lang="sv-SE" b="1" i="1">
                <a:solidFill>
                  <a:schemeClr val="bg1"/>
                </a:solidFill>
              </a:rPr>
              <a:t>, </a:t>
            </a:r>
            <a:r>
              <a:rPr lang="sv-SE" b="1" i="1" err="1">
                <a:solidFill>
                  <a:schemeClr val="bg1"/>
                </a:solidFill>
              </a:rPr>
              <a:t>we</a:t>
            </a:r>
            <a:r>
              <a:rPr lang="sv-SE" b="1" i="1">
                <a:solidFill>
                  <a:schemeClr val="bg1"/>
                </a:solidFill>
              </a:rPr>
              <a:t> </a:t>
            </a:r>
            <a:r>
              <a:rPr lang="sv-SE" b="1" i="1" err="1">
                <a:solidFill>
                  <a:schemeClr val="bg1"/>
                </a:solidFill>
              </a:rPr>
              <a:t>would</a:t>
            </a:r>
            <a:r>
              <a:rPr lang="sv-SE" b="1" i="1">
                <a:solidFill>
                  <a:schemeClr val="bg1"/>
                </a:solidFill>
              </a:rPr>
              <a:t> be </a:t>
            </a:r>
            <a:r>
              <a:rPr lang="sv-SE" b="1" i="1" err="1">
                <a:solidFill>
                  <a:schemeClr val="bg1"/>
                </a:solidFill>
              </a:rPr>
              <a:t>told</a:t>
            </a:r>
            <a:r>
              <a:rPr lang="sv-SE" b="1" i="1">
                <a:solidFill>
                  <a:schemeClr val="bg1"/>
                </a:solidFill>
              </a:rPr>
              <a:t> to express </a:t>
            </a:r>
            <a:r>
              <a:rPr lang="sv-SE" b="1" i="1" err="1">
                <a:solidFill>
                  <a:schemeClr val="bg1"/>
                </a:solidFill>
              </a:rPr>
              <a:t>our</a:t>
            </a:r>
            <a:r>
              <a:rPr lang="sv-SE" b="1" i="1">
                <a:solidFill>
                  <a:schemeClr val="bg1"/>
                </a:solidFill>
              </a:rPr>
              <a:t> </a:t>
            </a:r>
            <a:r>
              <a:rPr lang="sv-SE" b="1" i="1" err="1">
                <a:solidFill>
                  <a:schemeClr val="bg1"/>
                </a:solidFill>
              </a:rPr>
              <a:t>own</a:t>
            </a:r>
            <a:r>
              <a:rPr lang="sv-SE" b="1" i="1">
                <a:solidFill>
                  <a:schemeClr val="bg1"/>
                </a:solidFill>
              </a:rPr>
              <a:t> opinion, I </a:t>
            </a:r>
            <a:r>
              <a:rPr lang="sv-SE" b="1" i="1" err="1">
                <a:solidFill>
                  <a:schemeClr val="bg1"/>
                </a:solidFill>
              </a:rPr>
              <a:t>know</a:t>
            </a:r>
            <a:r>
              <a:rPr lang="sv-SE" b="1" i="1">
                <a:solidFill>
                  <a:schemeClr val="bg1"/>
                </a:solidFill>
              </a:rPr>
              <a:t> </a:t>
            </a:r>
            <a:r>
              <a:rPr lang="sv-SE" b="1" i="1" err="1">
                <a:solidFill>
                  <a:schemeClr val="bg1"/>
                </a:solidFill>
              </a:rPr>
              <a:t>this</a:t>
            </a:r>
            <a:r>
              <a:rPr lang="sv-SE" b="1" i="1">
                <a:solidFill>
                  <a:schemeClr val="bg1"/>
                </a:solidFill>
              </a:rPr>
              <a:t> is a stereotype, </a:t>
            </a:r>
            <a:r>
              <a:rPr lang="sv-SE" b="1" i="1" err="1">
                <a:solidFill>
                  <a:schemeClr val="bg1"/>
                </a:solidFill>
              </a:rPr>
              <a:t>but</a:t>
            </a:r>
            <a:r>
              <a:rPr lang="sv-SE" b="1" i="1">
                <a:solidFill>
                  <a:schemeClr val="bg1"/>
                </a:solidFill>
              </a:rPr>
              <a:t> it </a:t>
            </a:r>
            <a:r>
              <a:rPr lang="sv-SE" b="1" i="1" err="1">
                <a:solidFill>
                  <a:schemeClr val="bg1"/>
                </a:solidFill>
              </a:rPr>
              <a:t>really</a:t>
            </a:r>
            <a:r>
              <a:rPr lang="sv-SE" b="1" i="1">
                <a:solidFill>
                  <a:schemeClr val="bg1"/>
                </a:solidFill>
              </a:rPr>
              <a:t> </a:t>
            </a:r>
            <a:r>
              <a:rPr lang="sv-SE" b="1" i="1" err="1">
                <a:solidFill>
                  <a:schemeClr val="bg1"/>
                </a:solidFill>
              </a:rPr>
              <a:t>exists</a:t>
            </a:r>
            <a:r>
              <a:rPr lang="sv-SE" b="1" i="1">
                <a:solidFill>
                  <a:schemeClr val="bg1"/>
                </a:solidFill>
              </a:rPr>
              <a:t>. </a:t>
            </a:r>
            <a:r>
              <a:rPr lang="sv-SE" b="1" i="1" err="1">
                <a:solidFill>
                  <a:schemeClr val="bg1"/>
                </a:solidFill>
              </a:rPr>
              <a:t>Whereas</a:t>
            </a:r>
            <a:r>
              <a:rPr lang="sv-SE" b="1" i="1">
                <a:solidFill>
                  <a:schemeClr val="bg1"/>
                </a:solidFill>
              </a:rPr>
              <a:t> </a:t>
            </a:r>
            <a:r>
              <a:rPr lang="sv-SE" b="1" i="1" err="1">
                <a:solidFill>
                  <a:schemeClr val="bg1"/>
                </a:solidFill>
              </a:rPr>
              <a:t>here</a:t>
            </a:r>
            <a:r>
              <a:rPr lang="sv-SE" b="1" i="1">
                <a:solidFill>
                  <a:schemeClr val="bg1"/>
                </a:solidFill>
              </a:rPr>
              <a:t> students </a:t>
            </a:r>
            <a:r>
              <a:rPr lang="sv-SE" b="1" i="1" err="1">
                <a:solidFill>
                  <a:schemeClr val="bg1"/>
                </a:solidFill>
              </a:rPr>
              <a:t>are</a:t>
            </a:r>
            <a:r>
              <a:rPr lang="sv-SE" b="1" i="1">
                <a:solidFill>
                  <a:schemeClr val="bg1"/>
                </a:solidFill>
              </a:rPr>
              <a:t> not </a:t>
            </a:r>
            <a:r>
              <a:rPr lang="sv-SE" b="1" i="1" err="1">
                <a:solidFill>
                  <a:schemeClr val="bg1"/>
                </a:solidFill>
              </a:rPr>
              <a:t>taught</a:t>
            </a:r>
            <a:r>
              <a:rPr lang="sv-SE" b="1" i="1">
                <a:solidFill>
                  <a:schemeClr val="bg1"/>
                </a:solidFill>
              </a:rPr>
              <a:t> to express </a:t>
            </a:r>
            <a:r>
              <a:rPr lang="sv-SE" b="1" i="1" err="1">
                <a:solidFill>
                  <a:schemeClr val="bg1"/>
                </a:solidFill>
              </a:rPr>
              <a:t>their</a:t>
            </a:r>
            <a:r>
              <a:rPr lang="sv-SE" b="1" i="1">
                <a:solidFill>
                  <a:schemeClr val="bg1"/>
                </a:solidFill>
              </a:rPr>
              <a:t> </a:t>
            </a:r>
            <a:r>
              <a:rPr lang="sv-SE" b="1" i="1" err="1">
                <a:solidFill>
                  <a:schemeClr val="bg1"/>
                </a:solidFill>
              </a:rPr>
              <a:t>own</a:t>
            </a:r>
            <a:r>
              <a:rPr lang="sv-SE" b="1" i="1">
                <a:solidFill>
                  <a:schemeClr val="bg1"/>
                </a:solidFill>
              </a:rPr>
              <a:t> opinion </a:t>
            </a:r>
            <a:r>
              <a:rPr lang="sv-SE" sz="1400" b="1">
                <a:solidFill>
                  <a:srgbClr val="114DDD"/>
                </a:solidFill>
              </a:rPr>
              <a:t>(German </a:t>
            </a:r>
            <a:r>
              <a:rPr lang="sv-SE" sz="1400" b="1" err="1">
                <a:solidFill>
                  <a:srgbClr val="114DDD"/>
                </a:solidFill>
              </a:rPr>
              <a:t>female</a:t>
            </a:r>
            <a:r>
              <a:rPr lang="sv-SE" sz="1400" b="1">
                <a:solidFill>
                  <a:srgbClr val="114DDD"/>
                </a:solidFill>
              </a:rPr>
              <a:t> </a:t>
            </a:r>
            <a:r>
              <a:rPr lang="sv-SE" sz="1400" b="1" err="1">
                <a:solidFill>
                  <a:srgbClr val="114DDD"/>
                </a:solidFill>
              </a:rPr>
              <a:t>lecturer</a:t>
            </a:r>
            <a:r>
              <a:rPr lang="sv-SE" sz="1400" b="1">
                <a:solidFill>
                  <a:srgbClr val="114DDD"/>
                </a:solidFill>
              </a:rPr>
              <a:t>).</a:t>
            </a:r>
          </a:p>
          <a:p>
            <a:endParaRPr lang="sv-SE" sz="1400" b="1">
              <a:solidFill>
                <a:srgbClr val="114DDD"/>
              </a:solidFill>
            </a:endParaRPr>
          </a:p>
          <a:p>
            <a:r>
              <a:rPr lang="sv-SE" b="1" i="1">
                <a:solidFill>
                  <a:schemeClr val="bg1"/>
                </a:solidFill>
              </a:rPr>
              <a:t>I </a:t>
            </a:r>
            <a:r>
              <a:rPr lang="sv-SE" b="1" i="1" err="1">
                <a:solidFill>
                  <a:schemeClr val="bg1"/>
                </a:solidFill>
              </a:rPr>
              <a:t>want</a:t>
            </a:r>
            <a:r>
              <a:rPr lang="sv-SE" b="1" i="1">
                <a:solidFill>
                  <a:schemeClr val="bg1"/>
                </a:solidFill>
              </a:rPr>
              <a:t> my students to </a:t>
            </a:r>
            <a:r>
              <a:rPr lang="sv-SE" b="1" i="1" err="1">
                <a:solidFill>
                  <a:schemeClr val="bg1"/>
                </a:solidFill>
              </a:rPr>
              <a:t>actually</a:t>
            </a:r>
            <a:r>
              <a:rPr lang="sv-SE" b="1" i="1">
                <a:solidFill>
                  <a:schemeClr val="bg1"/>
                </a:solidFill>
              </a:rPr>
              <a:t> </a:t>
            </a:r>
            <a:r>
              <a:rPr lang="sv-SE" b="1" i="1" err="1">
                <a:solidFill>
                  <a:schemeClr val="bg1"/>
                </a:solidFill>
              </a:rPr>
              <a:t>behave</a:t>
            </a:r>
            <a:r>
              <a:rPr lang="sv-SE" b="1" i="1">
                <a:solidFill>
                  <a:schemeClr val="bg1"/>
                </a:solidFill>
              </a:rPr>
              <a:t> </a:t>
            </a:r>
            <a:r>
              <a:rPr lang="sv-SE" b="1" i="1" err="1">
                <a:solidFill>
                  <a:schemeClr val="bg1"/>
                </a:solidFill>
              </a:rPr>
              <a:t>differently</a:t>
            </a:r>
            <a:r>
              <a:rPr lang="sv-SE" b="1" i="1">
                <a:solidFill>
                  <a:schemeClr val="bg1"/>
                </a:solidFill>
              </a:rPr>
              <a:t> from </a:t>
            </a:r>
            <a:r>
              <a:rPr lang="sv-SE" b="1" i="1" err="1">
                <a:solidFill>
                  <a:schemeClr val="bg1"/>
                </a:solidFill>
              </a:rPr>
              <a:t>typical</a:t>
            </a:r>
            <a:r>
              <a:rPr lang="sv-SE" b="1" i="1">
                <a:solidFill>
                  <a:schemeClr val="bg1"/>
                </a:solidFill>
              </a:rPr>
              <a:t> </a:t>
            </a:r>
            <a:r>
              <a:rPr lang="sv-SE" b="1" i="1" err="1">
                <a:solidFill>
                  <a:schemeClr val="bg1"/>
                </a:solidFill>
              </a:rPr>
              <a:t>Japanese</a:t>
            </a:r>
            <a:r>
              <a:rPr lang="sv-SE" b="1" i="1">
                <a:solidFill>
                  <a:schemeClr val="bg1"/>
                </a:solidFill>
              </a:rPr>
              <a:t>, I </a:t>
            </a:r>
            <a:r>
              <a:rPr lang="sv-SE" b="1" i="1" err="1">
                <a:solidFill>
                  <a:schemeClr val="bg1"/>
                </a:solidFill>
              </a:rPr>
              <a:t>mean</a:t>
            </a:r>
            <a:r>
              <a:rPr lang="sv-SE" b="1" i="1">
                <a:solidFill>
                  <a:schemeClr val="bg1"/>
                </a:solidFill>
              </a:rPr>
              <a:t>. So, I </a:t>
            </a:r>
            <a:r>
              <a:rPr lang="sv-SE" b="1" i="1" err="1">
                <a:solidFill>
                  <a:schemeClr val="bg1"/>
                </a:solidFill>
              </a:rPr>
              <a:t>want</a:t>
            </a:r>
            <a:endParaRPr lang="sv-SE" b="1" i="1">
              <a:solidFill>
                <a:schemeClr val="bg1"/>
              </a:solidFill>
            </a:endParaRPr>
          </a:p>
          <a:p>
            <a:r>
              <a:rPr lang="sv-SE" b="1" i="1" err="1">
                <a:solidFill>
                  <a:schemeClr val="bg1"/>
                </a:solidFill>
              </a:rPr>
              <a:t>them</a:t>
            </a:r>
            <a:r>
              <a:rPr lang="sv-SE" b="1" i="1">
                <a:solidFill>
                  <a:schemeClr val="bg1"/>
                </a:solidFill>
              </a:rPr>
              <a:t> to </a:t>
            </a:r>
            <a:r>
              <a:rPr lang="sv-SE" b="1" i="1" err="1">
                <a:solidFill>
                  <a:schemeClr val="bg1"/>
                </a:solidFill>
              </a:rPr>
              <a:t>speak</a:t>
            </a:r>
            <a:r>
              <a:rPr lang="sv-SE" b="1" i="1">
                <a:solidFill>
                  <a:schemeClr val="bg1"/>
                </a:solidFill>
              </a:rPr>
              <a:t> </a:t>
            </a:r>
            <a:r>
              <a:rPr lang="sv-SE" b="1" i="1" err="1">
                <a:solidFill>
                  <a:schemeClr val="bg1"/>
                </a:solidFill>
              </a:rPr>
              <a:t>out</a:t>
            </a:r>
            <a:r>
              <a:rPr lang="sv-SE" b="1" i="1">
                <a:solidFill>
                  <a:schemeClr val="bg1"/>
                </a:solidFill>
              </a:rPr>
              <a:t>, </a:t>
            </a:r>
            <a:r>
              <a:rPr lang="sv-SE" b="1" i="1" err="1">
                <a:solidFill>
                  <a:schemeClr val="bg1"/>
                </a:solidFill>
              </a:rPr>
              <a:t>shout</a:t>
            </a:r>
            <a:r>
              <a:rPr lang="sv-SE" b="1" i="1">
                <a:solidFill>
                  <a:schemeClr val="bg1"/>
                </a:solidFill>
              </a:rPr>
              <a:t>, not </a:t>
            </a:r>
            <a:r>
              <a:rPr lang="sv-SE" b="1" i="1" err="1">
                <a:solidFill>
                  <a:schemeClr val="bg1"/>
                </a:solidFill>
              </a:rPr>
              <a:t>that</a:t>
            </a:r>
            <a:r>
              <a:rPr lang="sv-SE" b="1" i="1">
                <a:solidFill>
                  <a:schemeClr val="bg1"/>
                </a:solidFill>
              </a:rPr>
              <a:t> situation </a:t>
            </a:r>
            <a:r>
              <a:rPr lang="sv-SE" b="1" i="1" err="1">
                <a:solidFill>
                  <a:schemeClr val="bg1"/>
                </a:solidFill>
              </a:rPr>
              <a:t>where</a:t>
            </a:r>
            <a:r>
              <a:rPr lang="sv-SE" b="1" i="1">
                <a:solidFill>
                  <a:schemeClr val="bg1"/>
                </a:solidFill>
              </a:rPr>
              <a:t> </a:t>
            </a:r>
            <a:r>
              <a:rPr lang="sv-SE" b="1" i="1" err="1">
                <a:solidFill>
                  <a:schemeClr val="bg1"/>
                </a:solidFill>
              </a:rPr>
              <a:t>they</a:t>
            </a:r>
            <a:r>
              <a:rPr lang="sv-SE" b="1" i="1">
                <a:solidFill>
                  <a:schemeClr val="bg1"/>
                </a:solidFill>
              </a:rPr>
              <a:t> </a:t>
            </a:r>
            <a:r>
              <a:rPr lang="sv-SE" b="1" i="1" err="1">
                <a:solidFill>
                  <a:schemeClr val="bg1"/>
                </a:solidFill>
              </a:rPr>
              <a:t>always</a:t>
            </a:r>
            <a:r>
              <a:rPr lang="sv-SE" b="1" i="1">
                <a:solidFill>
                  <a:schemeClr val="bg1"/>
                </a:solidFill>
              </a:rPr>
              <a:t> </a:t>
            </a:r>
            <a:r>
              <a:rPr lang="sv-SE" b="1" i="1" err="1">
                <a:solidFill>
                  <a:schemeClr val="bg1"/>
                </a:solidFill>
              </a:rPr>
              <a:t>stay</a:t>
            </a:r>
            <a:r>
              <a:rPr lang="sv-SE" b="1" i="1">
                <a:solidFill>
                  <a:schemeClr val="bg1"/>
                </a:solidFill>
              </a:rPr>
              <a:t> and listen to </a:t>
            </a:r>
            <a:r>
              <a:rPr lang="sv-SE" b="1" i="1" err="1">
                <a:solidFill>
                  <a:schemeClr val="bg1"/>
                </a:solidFill>
              </a:rPr>
              <a:t>me</a:t>
            </a:r>
            <a:r>
              <a:rPr lang="sv-SE" b="1" i="1">
                <a:solidFill>
                  <a:schemeClr val="bg1"/>
                </a:solidFill>
              </a:rPr>
              <a:t> all the </a:t>
            </a:r>
            <a:r>
              <a:rPr lang="sv-SE" b="1" i="1" err="1">
                <a:solidFill>
                  <a:schemeClr val="bg1"/>
                </a:solidFill>
              </a:rPr>
              <a:t>time</a:t>
            </a:r>
            <a:r>
              <a:rPr lang="sv-SE" b="1" i="1">
                <a:solidFill>
                  <a:schemeClr val="bg1"/>
                </a:solidFill>
              </a:rPr>
              <a:t> </a:t>
            </a:r>
            <a:r>
              <a:rPr lang="sv-SE" sz="1400" b="1">
                <a:solidFill>
                  <a:srgbClr val="114DDD"/>
                </a:solidFill>
              </a:rPr>
              <a:t>(Nigerian </a:t>
            </a:r>
            <a:r>
              <a:rPr lang="sv-SE" sz="1400" b="1" err="1">
                <a:solidFill>
                  <a:srgbClr val="114DDD"/>
                </a:solidFill>
              </a:rPr>
              <a:t>male</a:t>
            </a:r>
            <a:r>
              <a:rPr lang="sv-SE" sz="1400" b="1">
                <a:solidFill>
                  <a:srgbClr val="114DDD"/>
                </a:solidFill>
              </a:rPr>
              <a:t> </a:t>
            </a:r>
            <a:r>
              <a:rPr lang="sv-SE" sz="1400" b="1" err="1">
                <a:solidFill>
                  <a:srgbClr val="114DDD"/>
                </a:solidFill>
              </a:rPr>
              <a:t>lecturer</a:t>
            </a:r>
            <a:r>
              <a:rPr lang="sv-SE" sz="1400" b="1">
                <a:solidFill>
                  <a:srgbClr val="114DDD"/>
                </a:solidFill>
              </a:rPr>
              <a:t>).</a:t>
            </a:r>
          </a:p>
          <a:p>
            <a:endParaRPr lang="sv-SE" sz="1400" b="1">
              <a:solidFill>
                <a:srgbClr val="114DDD"/>
              </a:solidFill>
            </a:endParaRPr>
          </a:p>
          <a:p>
            <a:endParaRPr lang="sv-SE">
              <a:effectLst/>
              <a:latin typeface="Helvetica" pitchFamily="2" charset="0"/>
            </a:endParaRPr>
          </a:p>
        </p:txBody>
      </p:sp>
      <p:sp>
        <p:nvSpPr>
          <p:cNvPr id="8" name="Rectangle 7">
            <a:extLst>
              <a:ext uri="{FF2B5EF4-FFF2-40B4-BE49-F238E27FC236}">
                <a16:creationId xmlns:a16="http://schemas.microsoft.com/office/drawing/2014/main" id="{289376E2-05EC-5843-A3D0-2317A39CDF09}"/>
              </a:ext>
            </a:extLst>
          </p:cNvPr>
          <p:cNvSpPr/>
          <p:nvPr/>
        </p:nvSpPr>
        <p:spPr>
          <a:xfrm>
            <a:off x="4027714" y="293914"/>
            <a:ext cx="4811486" cy="4955203"/>
          </a:xfrm>
          <a:prstGeom prst="rect">
            <a:avLst/>
          </a:prstGeom>
        </p:spPr>
        <p:txBody>
          <a:bodyPr wrap="square">
            <a:spAutoFit/>
          </a:bodyPr>
          <a:lstStyle/>
          <a:p>
            <a:r>
              <a:rPr lang="sv-SE" b="1" i="1" err="1">
                <a:solidFill>
                  <a:schemeClr val="bg1"/>
                </a:solidFill>
                <a:latin typeface="Helvetica" pitchFamily="2" charset="0"/>
              </a:rPr>
              <a:t>Many</a:t>
            </a:r>
            <a:r>
              <a:rPr lang="sv-SE" b="1" i="1">
                <a:solidFill>
                  <a:schemeClr val="bg1"/>
                </a:solidFill>
                <a:latin typeface="Helvetica" pitchFamily="2" charset="0"/>
              </a:rPr>
              <a:t> </a:t>
            </a:r>
            <a:r>
              <a:rPr lang="sv-SE" b="1" i="1" err="1">
                <a:solidFill>
                  <a:schemeClr val="bg1"/>
                </a:solidFill>
                <a:latin typeface="Helvetica" pitchFamily="2" charset="0"/>
              </a:rPr>
              <a:t>Asian</a:t>
            </a:r>
            <a:r>
              <a:rPr lang="sv-SE" b="1" i="1">
                <a:solidFill>
                  <a:schemeClr val="bg1"/>
                </a:solidFill>
                <a:latin typeface="Helvetica" pitchFamily="2" charset="0"/>
              </a:rPr>
              <a:t> </a:t>
            </a:r>
            <a:r>
              <a:rPr lang="sv-SE" b="1" i="1" err="1">
                <a:solidFill>
                  <a:schemeClr val="bg1"/>
                </a:solidFill>
                <a:latin typeface="Helvetica" pitchFamily="2" charset="0"/>
              </a:rPr>
              <a:t>people</a:t>
            </a:r>
            <a:r>
              <a:rPr lang="sv-SE" b="1" i="1">
                <a:solidFill>
                  <a:schemeClr val="bg1"/>
                </a:solidFill>
                <a:latin typeface="Helvetica" pitchFamily="2" charset="0"/>
              </a:rPr>
              <a:t>, </a:t>
            </a:r>
            <a:r>
              <a:rPr lang="sv-SE" b="1" i="1" err="1">
                <a:solidFill>
                  <a:schemeClr val="bg1"/>
                </a:solidFill>
                <a:latin typeface="Helvetica" pitchFamily="2" charset="0"/>
              </a:rPr>
              <a:t>Asian</a:t>
            </a:r>
            <a:r>
              <a:rPr lang="sv-SE" b="1" i="1">
                <a:solidFill>
                  <a:schemeClr val="bg1"/>
                </a:solidFill>
                <a:latin typeface="Helvetica" pitchFamily="2" charset="0"/>
              </a:rPr>
              <a:t> </a:t>
            </a:r>
            <a:r>
              <a:rPr lang="sv-SE" b="1" i="1" err="1">
                <a:solidFill>
                  <a:schemeClr val="bg1"/>
                </a:solidFill>
                <a:latin typeface="Helvetica" pitchFamily="2" charset="0"/>
              </a:rPr>
              <a:t>academics</a:t>
            </a:r>
            <a:r>
              <a:rPr lang="sv-SE" b="1" i="1">
                <a:solidFill>
                  <a:schemeClr val="bg1"/>
                </a:solidFill>
                <a:latin typeface="Helvetica" pitchFamily="2" charset="0"/>
              </a:rPr>
              <a:t>, </a:t>
            </a:r>
            <a:r>
              <a:rPr lang="sv-SE" b="1" i="1" err="1">
                <a:solidFill>
                  <a:schemeClr val="bg1"/>
                </a:solidFill>
                <a:latin typeface="Helvetica" pitchFamily="2" charset="0"/>
              </a:rPr>
              <a:t>if</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do not </a:t>
            </a:r>
            <a:r>
              <a:rPr lang="sv-SE" b="1" i="1" err="1">
                <a:solidFill>
                  <a:schemeClr val="bg1"/>
                </a:solidFill>
                <a:latin typeface="Helvetica" pitchFamily="2" charset="0"/>
              </a:rPr>
              <a:t>agree</a:t>
            </a:r>
            <a:r>
              <a:rPr lang="sv-SE" b="1" i="1">
                <a:solidFill>
                  <a:schemeClr val="bg1"/>
                </a:solidFill>
                <a:latin typeface="Helvetica" pitchFamily="2" charset="0"/>
              </a:rPr>
              <a:t> </a:t>
            </a:r>
            <a:r>
              <a:rPr lang="sv-SE" b="1" i="1" err="1">
                <a:solidFill>
                  <a:schemeClr val="bg1"/>
                </a:solidFill>
                <a:latin typeface="Helvetica" pitchFamily="2" charset="0"/>
              </a:rPr>
              <a:t>about</a:t>
            </a:r>
            <a:r>
              <a:rPr lang="sv-SE" b="1" i="1">
                <a:solidFill>
                  <a:schemeClr val="bg1"/>
                </a:solidFill>
                <a:latin typeface="Helvetica" pitchFamily="2" charset="0"/>
              </a:rPr>
              <a:t> </a:t>
            </a:r>
            <a:r>
              <a:rPr lang="sv-SE" b="1" i="1" err="1">
                <a:solidFill>
                  <a:schemeClr val="bg1"/>
                </a:solidFill>
                <a:latin typeface="Helvetica" pitchFamily="2" charset="0"/>
              </a:rPr>
              <a:t>some</a:t>
            </a:r>
            <a:r>
              <a:rPr lang="sv-SE" b="1" i="1">
                <a:solidFill>
                  <a:schemeClr val="bg1"/>
                </a:solidFill>
                <a:latin typeface="Helvetica" pitchFamily="2" charset="0"/>
              </a:rPr>
              <a:t> kind </a:t>
            </a:r>
            <a:r>
              <a:rPr lang="sv-SE" b="1" i="1" err="1">
                <a:solidFill>
                  <a:schemeClr val="bg1"/>
                </a:solidFill>
                <a:latin typeface="Helvetica" pitchFamily="2" charset="0"/>
              </a:rPr>
              <a:t>of</a:t>
            </a:r>
            <a:r>
              <a:rPr lang="sv-SE" b="1" i="1">
                <a:solidFill>
                  <a:schemeClr val="bg1"/>
                </a:solidFill>
                <a:latin typeface="Helvetica" pitchFamily="2" charset="0"/>
              </a:rPr>
              <a:t> </a:t>
            </a:r>
            <a:r>
              <a:rPr lang="sv-SE" b="1" i="1" err="1">
                <a:solidFill>
                  <a:schemeClr val="bg1"/>
                </a:solidFill>
                <a:latin typeface="Helvetica" pitchFamily="2" charset="0"/>
              </a:rPr>
              <a:t>issue</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do not </a:t>
            </a:r>
            <a:r>
              <a:rPr lang="sv-SE" b="1" i="1" err="1">
                <a:solidFill>
                  <a:schemeClr val="bg1"/>
                </a:solidFill>
                <a:latin typeface="Helvetica" pitchFamily="2" charset="0"/>
              </a:rPr>
              <a:t>disagree</a:t>
            </a:r>
            <a:r>
              <a:rPr lang="sv-SE" b="1" i="1">
                <a:solidFill>
                  <a:schemeClr val="bg1"/>
                </a:solidFill>
                <a:latin typeface="Helvetica" pitchFamily="2" charset="0"/>
              </a:rPr>
              <a:t> </a:t>
            </a:r>
            <a:r>
              <a:rPr lang="sv-SE" b="1" i="1" err="1">
                <a:solidFill>
                  <a:schemeClr val="bg1"/>
                </a:solidFill>
                <a:latin typeface="Helvetica" pitchFamily="2" charset="0"/>
              </a:rPr>
              <a:t>about</a:t>
            </a:r>
            <a:r>
              <a:rPr lang="sv-SE" b="1" i="1">
                <a:solidFill>
                  <a:schemeClr val="bg1"/>
                </a:solidFill>
                <a:latin typeface="Helvetica" pitchFamily="2" charset="0"/>
              </a:rPr>
              <a:t> </a:t>
            </a:r>
            <a:r>
              <a:rPr lang="sv-SE" b="1" i="1" err="1">
                <a:solidFill>
                  <a:schemeClr val="bg1"/>
                </a:solidFill>
                <a:latin typeface="Helvetica" pitchFamily="2" charset="0"/>
              </a:rPr>
              <a:t>this</a:t>
            </a:r>
            <a:r>
              <a:rPr lang="sv-SE" b="1" i="1">
                <a:solidFill>
                  <a:schemeClr val="bg1"/>
                </a:solidFill>
                <a:latin typeface="Helvetica" pitchFamily="2" charset="0"/>
              </a:rPr>
              <a:t> </a:t>
            </a:r>
            <a:r>
              <a:rPr lang="sv-SE" b="1" i="1" err="1">
                <a:solidFill>
                  <a:schemeClr val="bg1"/>
                </a:solidFill>
                <a:latin typeface="Helvetica" pitchFamily="2" charset="0"/>
              </a:rPr>
              <a:t>issue</a:t>
            </a:r>
            <a:r>
              <a:rPr lang="sv-SE" b="1" i="1">
                <a:solidFill>
                  <a:schemeClr val="bg1"/>
                </a:solidFill>
                <a:latin typeface="Helvetica" pitchFamily="2" charset="0"/>
              </a:rPr>
              <a:t>. </a:t>
            </a:r>
            <a:r>
              <a:rPr lang="sv-SE" b="1" i="1" err="1">
                <a:solidFill>
                  <a:schemeClr val="bg1"/>
                </a:solidFill>
                <a:latin typeface="Helvetica" pitchFamily="2" charset="0"/>
              </a:rPr>
              <a:t>Because</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a:t>
            </a:r>
            <a:r>
              <a:rPr lang="sv-SE" b="1" i="1" err="1">
                <a:solidFill>
                  <a:schemeClr val="bg1"/>
                </a:solidFill>
                <a:latin typeface="Helvetica" pitchFamily="2" charset="0"/>
              </a:rPr>
              <a:t>respect</a:t>
            </a:r>
            <a:r>
              <a:rPr lang="sv-SE" b="1" i="1">
                <a:solidFill>
                  <a:schemeClr val="bg1"/>
                </a:solidFill>
                <a:latin typeface="Helvetica" pitchFamily="2" charset="0"/>
              </a:rPr>
              <a:t> the </a:t>
            </a:r>
            <a:r>
              <a:rPr lang="sv-SE" b="1" i="1" err="1">
                <a:solidFill>
                  <a:schemeClr val="bg1"/>
                </a:solidFill>
                <a:latin typeface="Helvetica" pitchFamily="2" charset="0"/>
              </a:rPr>
              <a:t>seniority</a:t>
            </a:r>
            <a:r>
              <a:rPr lang="sv-SE" b="1" i="1">
                <a:solidFill>
                  <a:schemeClr val="bg1"/>
                </a:solidFill>
                <a:latin typeface="Helvetica" pitchFamily="2" charset="0"/>
              </a:rPr>
              <a:t>, like </a:t>
            </a:r>
            <a:r>
              <a:rPr lang="sv-SE" b="1" i="1" err="1">
                <a:solidFill>
                  <a:schemeClr val="bg1"/>
                </a:solidFill>
                <a:latin typeface="Helvetica" pitchFamily="2" charset="0"/>
              </a:rPr>
              <a:t>that</a:t>
            </a:r>
            <a:r>
              <a:rPr lang="sv-SE" b="1" i="1">
                <a:solidFill>
                  <a:schemeClr val="bg1"/>
                </a:solidFill>
                <a:latin typeface="Helvetica" pitchFamily="2" charset="0"/>
              </a:rPr>
              <a:t> </a:t>
            </a:r>
            <a:r>
              <a:rPr lang="sv-SE" b="1" i="1" err="1">
                <a:solidFill>
                  <a:schemeClr val="bg1"/>
                </a:solidFill>
                <a:latin typeface="Helvetica" pitchFamily="2" charset="0"/>
              </a:rPr>
              <a:t>way</a:t>
            </a:r>
            <a:r>
              <a:rPr lang="sv-SE" b="1" i="1">
                <a:solidFill>
                  <a:schemeClr val="bg1"/>
                </a:solidFill>
                <a:latin typeface="Helvetica" pitchFamily="2" charset="0"/>
              </a:rPr>
              <a:t>. </a:t>
            </a:r>
            <a:r>
              <a:rPr lang="sv-SE" b="1" i="1" err="1">
                <a:solidFill>
                  <a:schemeClr val="bg1"/>
                </a:solidFill>
                <a:latin typeface="Helvetica" pitchFamily="2" charset="0"/>
              </a:rPr>
              <a:t>But</a:t>
            </a:r>
            <a:r>
              <a:rPr lang="sv-SE" b="1" i="1">
                <a:solidFill>
                  <a:schemeClr val="bg1"/>
                </a:solidFill>
                <a:latin typeface="Helvetica" pitchFamily="2" charset="0"/>
              </a:rPr>
              <a:t>, I </a:t>
            </a:r>
            <a:r>
              <a:rPr lang="sv-SE" b="1" i="1" err="1">
                <a:solidFill>
                  <a:schemeClr val="bg1"/>
                </a:solidFill>
                <a:latin typeface="Helvetica" pitchFamily="2" charset="0"/>
              </a:rPr>
              <a:t>think</a:t>
            </a:r>
            <a:r>
              <a:rPr lang="sv-SE" b="1" i="1">
                <a:solidFill>
                  <a:schemeClr val="bg1"/>
                </a:solidFill>
                <a:latin typeface="Helvetica" pitchFamily="2" charset="0"/>
              </a:rPr>
              <a:t> </a:t>
            </a:r>
            <a:r>
              <a:rPr lang="sv-SE" b="1" i="1" err="1">
                <a:solidFill>
                  <a:schemeClr val="bg1"/>
                </a:solidFill>
                <a:latin typeface="Helvetica" pitchFamily="2" charset="0"/>
              </a:rPr>
              <a:t>academics</a:t>
            </a:r>
            <a:r>
              <a:rPr lang="sv-SE" b="1" i="1">
                <a:solidFill>
                  <a:schemeClr val="bg1"/>
                </a:solidFill>
                <a:latin typeface="Helvetica" pitchFamily="2" charset="0"/>
              </a:rPr>
              <a:t> from Western </a:t>
            </a:r>
            <a:r>
              <a:rPr lang="sv-SE" b="1" i="1" err="1">
                <a:solidFill>
                  <a:schemeClr val="bg1"/>
                </a:solidFill>
                <a:latin typeface="Helvetica" pitchFamily="2" charset="0"/>
              </a:rPr>
              <a:t>countries</a:t>
            </a:r>
            <a:r>
              <a:rPr lang="sv-SE" b="1" i="1">
                <a:solidFill>
                  <a:schemeClr val="bg1"/>
                </a:solidFill>
                <a:latin typeface="Helvetica" pitchFamily="2" charset="0"/>
              </a:rPr>
              <a:t>, </a:t>
            </a:r>
            <a:r>
              <a:rPr lang="sv-SE" b="1" i="1" err="1">
                <a:solidFill>
                  <a:schemeClr val="bg1"/>
                </a:solidFill>
                <a:latin typeface="Helvetica" pitchFamily="2" charset="0"/>
              </a:rPr>
              <a:t>they</a:t>
            </a:r>
            <a:r>
              <a:rPr lang="sv-SE" b="1" i="1">
                <a:solidFill>
                  <a:schemeClr val="bg1"/>
                </a:solidFill>
                <a:latin typeface="Helvetica" pitchFamily="2" charset="0"/>
              </a:rPr>
              <a:t> </a:t>
            </a:r>
            <a:r>
              <a:rPr lang="sv-SE" b="1" i="1" err="1">
                <a:solidFill>
                  <a:schemeClr val="bg1"/>
                </a:solidFill>
                <a:latin typeface="Helvetica" pitchFamily="2" charset="0"/>
              </a:rPr>
              <a:t>really</a:t>
            </a:r>
            <a:r>
              <a:rPr lang="sv-SE" b="1" i="1">
                <a:solidFill>
                  <a:schemeClr val="bg1"/>
                </a:solidFill>
                <a:latin typeface="Helvetica" pitchFamily="2" charset="0"/>
              </a:rPr>
              <a:t> </a:t>
            </a:r>
            <a:r>
              <a:rPr lang="sv-SE" b="1" i="1" err="1">
                <a:solidFill>
                  <a:schemeClr val="bg1"/>
                </a:solidFill>
                <a:latin typeface="Helvetica" pitchFamily="2" charset="0"/>
              </a:rPr>
              <a:t>find</a:t>
            </a:r>
            <a:r>
              <a:rPr lang="sv-SE" b="1" i="1">
                <a:solidFill>
                  <a:schemeClr val="bg1"/>
                </a:solidFill>
                <a:latin typeface="Helvetica" pitchFamily="2" charset="0"/>
              </a:rPr>
              <a:t> it hard to accept </a:t>
            </a:r>
            <a:r>
              <a:rPr lang="sv-SE" b="1" i="1" err="1">
                <a:solidFill>
                  <a:schemeClr val="bg1"/>
                </a:solidFill>
                <a:latin typeface="Helvetica" pitchFamily="2" charset="0"/>
              </a:rPr>
              <a:t>this</a:t>
            </a:r>
            <a:r>
              <a:rPr lang="sv-SE" b="1" i="1">
                <a:solidFill>
                  <a:schemeClr val="bg1"/>
                </a:solidFill>
                <a:latin typeface="Helvetica" pitchFamily="2" charset="0"/>
              </a:rPr>
              <a:t> situation</a:t>
            </a:r>
            <a:r>
              <a:rPr lang="sv-SE" sz="1400" b="1">
                <a:solidFill>
                  <a:schemeClr val="bg1"/>
                </a:solidFill>
                <a:latin typeface="Helvetica" pitchFamily="2" charset="0"/>
              </a:rPr>
              <a:t>…</a:t>
            </a:r>
            <a:r>
              <a:rPr lang="sv-SE" sz="1400" b="1">
                <a:solidFill>
                  <a:srgbClr val="114DDD"/>
                </a:solidFill>
                <a:latin typeface="Helvetica" pitchFamily="2" charset="0"/>
              </a:rPr>
              <a:t>(South Korean </a:t>
            </a:r>
            <a:r>
              <a:rPr lang="sv-SE" sz="1400" b="1" err="1">
                <a:solidFill>
                  <a:srgbClr val="114DDD"/>
                </a:solidFill>
                <a:latin typeface="Helvetica" pitchFamily="2" charset="0"/>
              </a:rPr>
              <a:t>female</a:t>
            </a:r>
            <a:r>
              <a:rPr lang="sv-SE" sz="1400" b="1">
                <a:solidFill>
                  <a:srgbClr val="114DDD"/>
                </a:solidFill>
                <a:latin typeface="Helvetica" pitchFamily="2" charset="0"/>
              </a:rPr>
              <a:t> </a:t>
            </a:r>
            <a:r>
              <a:rPr lang="sv-SE" sz="1400" b="1" err="1">
                <a:solidFill>
                  <a:srgbClr val="114DDD"/>
                </a:solidFill>
                <a:latin typeface="Helvetica" pitchFamily="2" charset="0"/>
              </a:rPr>
              <a:t>lecturer</a:t>
            </a:r>
            <a:r>
              <a:rPr lang="sv-SE" sz="1400" b="1">
                <a:solidFill>
                  <a:srgbClr val="114DDD"/>
                </a:solidFill>
                <a:latin typeface="Helvetica" pitchFamily="2" charset="0"/>
              </a:rPr>
              <a:t>)</a:t>
            </a:r>
          </a:p>
          <a:p>
            <a:endParaRPr lang="en-GB" b="1" i="1">
              <a:solidFill>
                <a:schemeClr val="bg1"/>
              </a:solidFill>
            </a:endParaRPr>
          </a:p>
          <a:p>
            <a:r>
              <a:rPr lang="en-GB" b="1" i="1">
                <a:solidFill>
                  <a:schemeClr val="bg1"/>
                </a:solidFill>
              </a:rPr>
              <a:t>I arrived there, and I was an associate professor, which meant I was involved in meetings and so on. And I really didn't know how a Japanese university worked in terms of the culture, and the bureaucracy, and the… What each committee did… There was zero orientation </a:t>
            </a:r>
            <a:r>
              <a:rPr lang="en-GB" sz="1400" b="1">
                <a:solidFill>
                  <a:srgbClr val="114DDD"/>
                </a:solidFill>
              </a:rPr>
              <a:t>(UK male professor).</a:t>
            </a:r>
            <a:endParaRPr lang="sv-SE" sz="1400" b="1">
              <a:solidFill>
                <a:srgbClr val="114DDD"/>
              </a:solidFill>
            </a:endParaRPr>
          </a:p>
          <a:p>
            <a:endParaRPr lang="sv-SE" sz="1400" b="1">
              <a:solidFill>
                <a:srgbClr val="114DDD"/>
              </a:solidFill>
              <a:effectLst/>
              <a:latin typeface="Helvetica" pitchFamily="2" charset="0"/>
            </a:endParaRPr>
          </a:p>
        </p:txBody>
      </p:sp>
    </p:spTree>
    <p:extLst>
      <p:ext uri="{BB962C8B-B14F-4D97-AF65-F5344CB8AC3E}">
        <p14:creationId xmlns:p14="http://schemas.microsoft.com/office/powerpoint/2010/main" val="296178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checkerboard(across)">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checkerboard(across)">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checkerboard(across)">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checkerboard(across)">
                                      <p:cBhvr>
                                        <p:cTn id="2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EC33035-0F5C-1849-AAF7-3A0F975D4FFB}"/>
              </a:ext>
            </a:extLst>
          </p:cNvPr>
          <p:cNvSpPr>
            <a:spLocks noGrp="1"/>
          </p:cNvSpPr>
          <p:nvPr>
            <p:ph type="pic" sz="quarter" idx="10"/>
          </p:nvPr>
        </p:nvSpPr>
        <p:spPr/>
      </p:sp>
      <p:sp>
        <p:nvSpPr>
          <p:cNvPr id="3" name="Text Placeholder 2">
            <a:extLst>
              <a:ext uri="{FF2B5EF4-FFF2-40B4-BE49-F238E27FC236}">
                <a16:creationId xmlns:a16="http://schemas.microsoft.com/office/drawing/2014/main" id="{D0F06048-7C5F-2947-8552-FD1D94F8A372}"/>
              </a:ext>
            </a:extLst>
          </p:cNvPr>
          <p:cNvSpPr>
            <a:spLocks noGrp="1"/>
          </p:cNvSpPr>
          <p:nvPr>
            <p:ph type="body" sz="quarter" idx="11"/>
          </p:nvPr>
        </p:nvSpPr>
        <p:spPr>
          <a:xfrm>
            <a:off x="4903470" y="1314450"/>
            <a:ext cx="3750795" cy="5029199"/>
          </a:xfrm>
        </p:spPr>
        <p:txBody>
          <a:bodyPr>
            <a:normAutofit fontScale="40000" lnSpcReduction="20000"/>
          </a:bodyPr>
          <a:lstStyle/>
          <a:p>
            <a:r>
              <a:rPr lang="en-GB"/>
              <a:t> </a:t>
            </a:r>
            <a:endParaRPr lang="sv-SE"/>
          </a:p>
          <a:p>
            <a:r>
              <a:rPr lang="en-GB" sz="3400" b="1" i="1"/>
              <a:t>They tend to Dejima the foreigners and put them on a little island and I find it very counter-productive because if they want to internationalise they should be embedding us within the rest of the faculty instead of collecting us all in one place …I have heard of situations where larger universities …create a new faculty and they'll put most of their foreigners there and then, especially at private universities where they're more nimble, things don't work out so well, university runs into financial troubles, well, we can cut a whole faculty now. We don't fire person by person and we can't be charged with discrimination, but we can cut a whole faculty and then it's just no, no we're not firing each individual foreigner, we're firing a whole faculty because it's the one that's not helping us out.  </a:t>
            </a:r>
            <a:r>
              <a:rPr lang="en-GB" sz="3400" b="1">
                <a:solidFill>
                  <a:srgbClr val="114DDD"/>
                </a:solidFill>
              </a:rPr>
              <a:t>(Male US lecturer)</a:t>
            </a:r>
            <a:endParaRPr lang="sv-SE" sz="3400" b="1">
              <a:solidFill>
                <a:srgbClr val="114DDD"/>
              </a:solidFill>
            </a:endParaRPr>
          </a:p>
          <a:p>
            <a:endParaRPr lang="en-GB" i="1"/>
          </a:p>
          <a:p>
            <a:endParaRPr lang="en-GB" i="1"/>
          </a:p>
          <a:p>
            <a:endParaRPr lang="en-GB" i="1"/>
          </a:p>
          <a:p>
            <a:pPr algn="l"/>
            <a:r>
              <a:rPr lang="en-GB" sz="2800" b="1"/>
              <a:t>N.B. </a:t>
            </a:r>
            <a:r>
              <a:rPr lang="en-GB" sz="2800" b="1" i="1"/>
              <a:t>Dejima</a:t>
            </a:r>
            <a:r>
              <a:rPr lang="en-GB" sz="2800" b="1"/>
              <a:t> was a small artificial island built in the bay of Nagasaki in 1634 by local merchants, notable for being the single place of direct trade and exchange between Japan and the outside world. </a:t>
            </a:r>
            <a:endParaRPr lang="sv-SE" sz="2800" b="1"/>
          </a:p>
          <a:p>
            <a:r>
              <a:rPr lang="en-GB" sz="1400"/>
              <a:t> </a:t>
            </a:r>
            <a:endParaRPr lang="sv-SE" sz="1400"/>
          </a:p>
          <a:p>
            <a:r>
              <a:rPr lang="en-GB"/>
              <a:t> </a:t>
            </a:r>
            <a:endParaRPr lang="sv-SE"/>
          </a:p>
          <a:p>
            <a:endParaRPr lang="sv-SE"/>
          </a:p>
        </p:txBody>
      </p:sp>
      <p:sp>
        <p:nvSpPr>
          <p:cNvPr id="4" name="Subtitle 3">
            <a:extLst>
              <a:ext uri="{FF2B5EF4-FFF2-40B4-BE49-F238E27FC236}">
                <a16:creationId xmlns:a16="http://schemas.microsoft.com/office/drawing/2014/main" id="{28F671FD-AE37-B94C-B708-9E34FF983127}"/>
              </a:ext>
            </a:extLst>
          </p:cNvPr>
          <p:cNvSpPr>
            <a:spLocks noGrp="1"/>
          </p:cNvSpPr>
          <p:nvPr>
            <p:ph type="subTitle" idx="1"/>
          </p:nvPr>
        </p:nvSpPr>
        <p:spPr/>
        <p:txBody>
          <a:bodyPr>
            <a:normAutofit fontScale="77500" lnSpcReduction="20000"/>
          </a:bodyPr>
          <a:lstStyle/>
          <a:p>
            <a:r>
              <a:rPr lang="en-GB" b="1"/>
              <a:t>Quarantining and Isolation </a:t>
            </a:r>
            <a:endParaRPr lang="sv-SE" b="1"/>
          </a:p>
        </p:txBody>
      </p:sp>
      <p:sp>
        <p:nvSpPr>
          <p:cNvPr id="9" name="Rectangle 2">
            <a:extLst>
              <a:ext uri="{FF2B5EF4-FFF2-40B4-BE49-F238E27FC236}">
                <a16:creationId xmlns:a16="http://schemas.microsoft.com/office/drawing/2014/main" id="{45AF8C20-CC0A-6C4E-A528-B45AE706C0B7}"/>
              </a:ext>
            </a:extLst>
          </p:cNvPr>
          <p:cNvSpPr>
            <a:spLocks noChangeArrowheads="1"/>
          </p:cNvSpPr>
          <p:nvPr/>
        </p:nvSpPr>
        <p:spPr bwMode="auto">
          <a:xfrm flipV="1">
            <a:off x="654008" y="-1"/>
            <a:ext cx="65072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pic>
        <p:nvPicPr>
          <p:cNvPr id="10" name="Picture 6" descr="/var/folders/pj/jf87lvcx1mv9rlvks4w0n0gc000byl/T/com.microsoft.Word/WebArchiveCopyPasteTempFiles/98adde5f-83d5-4b18-a2a1-126b883fd74c.jpg">
            <a:extLst>
              <a:ext uri="{FF2B5EF4-FFF2-40B4-BE49-F238E27FC236}">
                <a16:creationId xmlns:a16="http://schemas.microsoft.com/office/drawing/2014/main" id="{72922457-3E86-3C41-9754-8285EF24F10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8898" y="1435010"/>
            <a:ext cx="4442207" cy="532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88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BA40306-838C-D74B-AA5E-334D96CE859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3344" r="33344"/>
          <a:stretch>
            <a:fillRect/>
          </a:stretch>
        </p:blipFill>
        <p:spPr/>
      </p:pic>
      <p:sp>
        <p:nvSpPr>
          <p:cNvPr id="3" name="Text Placeholder 2">
            <a:extLst>
              <a:ext uri="{FF2B5EF4-FFF2-40B4-BE49-F238E27FC236}">
                <a16:creationId xmlns:a16="http://schemas.microsoft.com/office/drawing/2014/main" id="{411A20BF-D57E-924B-A2A9-0B1A86F6825E}"/>
              </a:ext>
            </a:extLst>
          </p:cNvPr>
          <p:cNvSpPr>
            <a:spLocks noGrp="1"/>
          </p:cNvSpPr>
          <p:nvPr>
            <p:ph type="body" sz="quarter" idx="11"/>
          </p:nvPr>
        </p:nvSpPr>
        <p:spPr>
          <a:xfrm>
            <a:off x="4766310" y="1436275"/>
            <a:ext cx="4149090" cy="4335875"/>
          </a:xfrm>
        </p:spPr>
        <p:txBody>
          <a:bodyPr>
            <a:noAutofit/>
          </a:bodyPr>
          <a:lstStyle/>
          <a:p>
            <a:pPr marL="171450" indent="-171450" algn="l">
              <a:buClr>
                <a:srgbClr val="114DDD"/>
              </a:buClr>
              <a:buFont typeface="Arial" panose="020B0604020202020204" pitchFamily="34" charset="0"/>
              <a:buChar char="•"/>
            </a:pPr>
            <a:r>
              <a:rPr lang="en-GB" sz="1600" b="1" dirty="0"/>
              <a:t>Who is the ideal migrant academic? </a:t>
            </a:r>
          </a:p>
          <a:p>
            <a:pPr marL="171450" indent="-171450" algn="l">
              <a:buClr>
                <a:srgbClr val="114DDD"/>
              </a:buClr>
              <a:buFont typeface="Arial" panose="020B0604020202020204" pitchFamily="34" charset="0"/>
              <a:buChar char="•"/>
            </a:pPr>
            <a:r>
              <a:rPr lang="en-GB" sz="1600" b="1" dirty="0"/>
              <a:t>Is this racialised, gendered, regionalised?</a:t>
            </a:r>
          </a:p>
          <a:p>
            <a:pPr marL="171450" indent="-171450" algn="l">
              <a:buClr>
                <a:srgbClr val="114DDD"/>
              </a:buClr>
              <a:buFont typeface="Arial" panose="020B0604020202020204" pitchFamily="34" charset="0"/>
              <a:buChar char="•"/>
            </a:pPr>
            <a:r>
              <a:rPr lang="en-GB" sz="1600" b="1" dirty="0"/>
              <a:t>The ‘otherness’/ externality of migrant academics offers new insights to some of the orthodoxies of academic life/  knowledge creation. </a:t>
            </a:r>
          </a:p>
          <a:p>
            <a:pPr marL="171450" indent="-171450" algn="l">
              <a:buClr>
                <a:srgbClr val="114DDD"/>
              </a:buClr>
              <a:buFont typeface="Arial" panose="020B0604020202020204" pitchFamily="34" charset="0"/>
              <a:buChar char="•"/>
            </a:pPr>
            <a:r>
              <a:rPr lang="en-GB" sz="1600" b="1" dirty="0"/>
              <a:t>What opportunity is there for input?</a:t>
            </a:r>
            <a:r>
              <a:rPr lang="sv-SE" sz="1600" b="1" dirty="0"/>
              <a:t> </a:t>
            </a:r>
          </a:p>
          <a:p>
            <a:pPr marL="171450" indent="-171450" algn="l">
              <a:buClr>
                <a:srgbClr val="114DDD"/>
              </a:buClr>
              <a:buFont typeface="Arial" panose="020B0604020202020204" pitchFamily="34" charset="0"/>
              <a:buChar char="•"/>
            </a:pPr>
            <a:r>
              <a:rPr lang="en-GB" sz="1600" b="1" dirty="0"/>
              <a:t>Are migrant academics (disposable) knowledge workers, brokers or knowledge producers?</a:t>
            </a:r>
          </a:p>
          <a:p>
            <a:pPr marL="171450" indent="-171450" algn="l">
              <a:buClr>
                <a:srgbClr val="114DDD"/>
              </a:buClr>
              <a:buFont typeface="Arial" panose="020B0604020202020204" pitchFamily="34" charset="0"/>
              <a:buChar char="•"/>
            </a:pPr>
            <a:r>
              <a:rPr lang="en-GB" sz="1600" b="1" dirty="0"/>
              <a:t>What arrangements/ good practices need to be </a:t>
            </a:r>
            <a:r>
              <a:rPr lang="en-GB" sz="1600" b="1" dirty="0" err="1"/>
              <a:t>i</a:t>
            </a:r>
            <a:r>
              <a:rPr lang="en-GB" sz="1600" b="1" dirty="0"/>
              <a:t>. maintained, and ii. put in place to support migrant academics?</a:t>
            </a:r>
            <a:r>
              <a:rPr lang="sv-SE" sz="1600" b="1" dirty="0"/>
              <a:t> </a:t>
            </a:r>
          </a:p>
        </p:txBody>
      </p:sp>
      <p:sp>
        <p:nvSpPr>
          <p:cNvPr id="4" name="Subtitle 3">
            <a:extLst>
              <a:ext uri="{FF2B5EF4-FFF2-40B4-BE49-F238E27FC236}">
                <a16:creationId xmlns:a16="http://schemas.microsoft.com/office/drawing/2014/main" id="{3BD2709B-EC4F-E440-8F91-35641733A44D}"/>
              </a:ext>
            </a:extLst>
          </p:cNvPr>
          <p:cNvSpPr>
            <a:spLocks noGrp="1"/>
          </p:cNvSpPr>
          <p:nvPr>
            <p:ph type="subTitle" idx="1"/>
          </p:nvPr>
        </p:nvSpPr>
        <p:spPr/>
        <p:txBody>
          <a:bodyPr/>
          <a:lstStyle/>
          <a:p>
            <a:r>
              <a:rPr lang="sv-SE" b="1" err="1"/>
              <a:t>Reflections</a:t>
            </a:r>
            <a:r>
              <a:rPr lang="sv-SE" b="1"/>
              <a:t>?</a:t>
            </a:r>
          </a:p>
        </p:txBody>
      </p:sp>
    </p:spTree>
    <p:extLst>
      <p:ext uri="{BB962C8B-B14F-4D97-AF65-F5344CB8AC3E}">
        <p14:creationId xmlns:p14="http://schemas.microsoft.com/office/powerpoint/2010/main" val="36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084FAF2-9C3A-F24B-BA91-D04020994B7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1893" b="11893"/>
          <a:stretch>
            <a:fillRect/>
          </a:stretch>
        </p:blipFill>
        <p:spPr/>
      </p:pic>
      <p:sp>
        <p:nvSpPr>
          <p:cNvPr id="3" name="Text Placeholder 2">
            <a:extLst>
              <a:ext uri="{FF2B5EF4-FFF2-40B4-BE49-F238E27FC236}">
                <a16:creationId xmlns:a16="http://schemas.microsoft.com/office/drawing/2014/main" id="{965CFE35-B11A-8245-BC6E-31AC9B37A224}"/>
              </a:ext>
            </a:extLst>
          </p:cNvPr>
          <p:cNvSpPr>
            <a:spLocks noGrp="1"/>
          </p:cNvSpPr>
          <p:nvPr>
            <p:ph type="body" sz="quarter" idx="11"/>
          </p:nvPr>
        </p:nvSpPr>
        <p:spPr>
          <a:xfrm>
            <a:off x="4704347" y="1436275"/>
            <a:ext cx="4283242" cy="4639672"/>
          </a:xfrm>
        </p:spPr>
        <p:txBody>
          <a:bodyPr/>
          <a:lstStyle/>
          <a:p>
            <a:pPr marL="171450" indent="-171450" algn="l">
              <a:buClr>
                <a:srgbClr val="114DDD"/>
              </a:buClr>
              <a:buFont typeface="Arial" panose="020B0604020202020204" pitchFamily="34" charset="0"/>
              <a:buChar char="•"/>
            </a:pPr>
            <a:r>
              <a:rPr lang="sv-SE" sz="2800" b="1" dirty="0"/>
              <a:t>Investment in </a:t>
            </a:r>
            <a:r>
              <a:rPr lang="sv-SE" sz="2800" b="1" dirty="0" err="1"/>
              <a:t>Internationalisation</a:t>
            </a:r>
            <a:r>
              <a:rPr lang="sv-SE" sz="2800" b="1" dirty="0"/>
              <a:t>/ HE?</a:t>
            </a:r>
          </a:p>
          <a:p>
            <a:pPr marL="171450" indent="-171450" algn="l">
              <a:buClr>
                <a:srgbClr val="114DDD"/>
              </a:buClr>
              <a:buFont typeface="Arial" panose="020B0604020202020204" pitchFamily="34" charset="0"/>
              <a:buChar char="•"/>
            </a:pPr>
            <a:r>
              <a:rPr lang="sv-SE" sz="2800" b="1" dirty="0" err="1"/>
              <a:t>Academic</a:t>
            </a:r>
            <a:r>
              <a:rPr lang="sv-SE" sz="2800" b="1" dirty="0"/>
              <a:t> </a:t>
            </a:r>
            <a:r>
              <a:rPr lang="sv-SE" sz="2800" b="1" dirty="0" err="1"/>
              <a:t>Freedom</a:t>
            </a:r>
            <a:r>
              <a:rPr lang="sv-SE" sz="2800" b="1" dirty="0"/>
              <a:t>?</a:t>
            </a:r>
          </a:p>
          <a:p>
            <a:pPr marL="171450" indent="-171450" algn="l">
              <a:buClr>
                <a:srgbClr val="114DDD"/>
              </a:buClr>
              <a:buFont typeface="Arial" panose="020B0604020202020204" pitchFamily="34" charset="0"/>
              <a:buChar char="•"/>
            </a:pPr>
            <a:r>
              <a:rPr lang="sv-SE" sz="2800" b="1" dirty="0" err="1"/>
              <a:t>Opportunities</a:t>
            </a:r>
            <a:r>
              <a:rPr lang="sv-SE" sz="2800" b="1" dirty="0"/>
              <a:t> for </a:t>
            </a:r>
            <a:r>
              <a:rPr lang="sv-SE" sz="2800" b="1" dirty="0" err="1"/>
              <a:t>Knowledge</a:t>
            </a:r>
            <a:r>
              <a:rPr lang="sv-SE" sz="2800" b="1" dirty="0"/>
              <a:t> Exchange?</a:t>
            </a:r>
          </a:p>
          <a:p>
            <a:pPr marL="171450" indent="-171450" algn="l">
              <a:buClr>
                <a:srgbClr val="114DDD"/>
              </a:buClr>
              <a:buFont typeface="Arial" panose="020B0604020202020204" pitchFamily="34" charset="0"/>
              <a:buChar char="•"/>
            </a:pPr>
            <a:r>
              <a:rPr lang="sv-SE" sz="2800" b="1" dirty="0"/>
              <a:t>Sense </a:t>
            </a:r>
            <a:r>
              <a:rPr lang="sv-SE" sz="2800" b="1" dirty="0" err="1"/>
              <a:t>of</a:t>
            </a:r>
            <a:r>
              <a:rPr lang="sv-SE" sz="2800" b="1" dirty="0"/>
              <a:t> </a:t>
            </a:r>
            <a:r>
              <a:rPr lang="sv-SE" sz="2800" b="1" dirty="0" err="1"/>
              <a:t>Safety</a:t>
            </a:r>
            <a:r>
              <a:rPr lang="sv-SE" sz="2800" b="1" dirty="0"/>
              <a:t>, </a:t>
            </a:r>
            <a:r>
              <a:rPr lang="sv-SE" sz="2800" b="1" dirty="0" err="1"/>
              <a:t>Civility</a:t>
            </a:r>
            <a:r>
              <a:rPr lang="sv-SE" sz="2800" b="1" dirty="0"/>
              <a:t>, and </a:t>
            </a:r>
            <a:r>
              <a:rPr lang="sv-SE" sz="2800" b="1" dirty="0" err="1"/>
              <a:t>Well-being</a:t>
            </a:r>
            <a:r>
              <a:rPr lang="sv-SE" sz="2800" b="1" dirty="0"/>
              <a:t>?</a:t>
            </a:r>
          </a:p>
          <a:p>
            <a:pPr marL="171450" indent="-171450" algn="l">
              <a:buClr>
                <a:srgbClr val="114DDD"/>
              </a:buClr>
              <a:buFont typeface="Arial" panose="020B0604020202020204" pitchFamily="34" charset="0"/>
              <a:buChar char="•"/>
            </a:pPr>
            <a:r>
              <a:rPr lang="sv-SE" sz="2800" b="1" dirty="0" err="1"/>
              <a:t>Other</a:t>
            </a:r>
            <a:r>
              <a:rPr lang="sv-SE" sz="2800" b="1" dirty="0"/>
              <a:t> Suggestions?</a:t>
            </a:r>
          </a:p>
          <a:p>
            <a:pPr marL="171450" indent="-171450" algn="l">
              <a:buFont typeface="Arial" panose="020B0604020202020204" pitchFamily="34" charset="0"/>
              <a:buChar char="•"/>
            </a:pPr>
            <a:endParaRPr lang="sv-SE" b="1" dirty="0"/>
          </a:p>
        </p:txBody>
      </p:sp>
      <p:sp>
        <p:nvSpPr>
          <p:cNvPr id="4" name="Subtitle 3">
            <a:extLst>
              <a:ext uri="{FF2B5EF4-FFF2-40B4-BE49-F238E27FC236}">
                <a16:creationId xmlns:a16="http://schemas.microsoft.com/office/drawing/2014/main" id="{C421B959-B4CB-EF4A-8FCD-11589AB422C6}"/>
              </a:ext>
            </a:extLst>
          </p:cNvPr>
          <p:cNvSpPr>
            <a:spLocks noGrp="1"/>
          </p:cNvSpPr>
          <p:nvPr>
            <p:ph type="subTitle" idx="1"/>
          </p:nvPr>
        </p:nvSpPr>
        <p:spPr/>
        <p:txBody>
          <a:bodyPr>
            <a:normAutofit fontScale="77500" lnSpcReduction="20000"/>
          </a:bodyPr>
          <a:lstStyle/>
          <a:p>
            <a:r>
              <a:rPr lang="sv-SE" b="1" dirty="0" err="1"/>
              <a:t>What</a:t>
            </a:r>
            <a:r>
              <a:rPr lang="sv-SE" b="1" dirty="0"/>
              <a:t> Do </a:t>
            </a:r>
            <a:r>
              <a:rPr lang="sv-SE" b="1" dirty="0" err="1"/>
              <a:t>We</a:t>
            </a:r>
            <a:r>
              <a:rPr lang="sv-SE" b="1" dirty="0"/>
              <a:t> </a:t>
            </a:r>
            <a:r>
              <a:rPr lang="sv-SE" b="1" dirty="0" err="1"/>
              <a:t>Wish</a:t>
            </a:r>
            <a:r>
              <a:rPr lang="sv-SE" b="1" dirty="0"/>
              <a:t> to </a:t>
            </a:r>
            <a:r>
              <a:rPr lang="sv-SE" b="1" dirty="0" err="1"/>
              <a:t>Keep</a:t>
            </a:r>
            <a:r>
              <a:rPr lang="sv-SE" b="1" dirty="0"/>
              <a:t>?</a:t>
            </a:r>
          </a:p>
        </p:txBody>
      </p:sp>
    </p:spTree>
    <p:extLst>
      <p:ext uri="{BB962C8B-B14F-4D97-AF65-F5344CB8AC3E}">
        <p14:creationId xmlns:p14="http://schemas.microsoft.com/office/powerpoint/2010/main" val="420025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5B95DD-476A-3744-A826-574F9BD75105}"/>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4479" b="14479"/>
          <a:stretch>
            <a:fillRect/>
          </a:stretch>
        </p:blipFill>
        <p:spPr/>
      </p:pic>
      <p:sp>
        <p:nvSpPr>
          <p:cNvPr id="3" name="Text Placeholder 2">
            <a:extLst>
              <a:ext uri="{FF2B5EF4-FFF2-40B4-BE49-F238E27FC236}">
                <a16:creationId xmlns:a16="http://schemas.microsoft.com/office/drawing/2014/main" id="{9C9CBEF2-DFD0-E348-B36D-E17A7714945B}"/>
              </a:ext>
            </a:extLst>
          </p:cNvPr>
          <p:cNvSpPr>
            <a:spLocks noGrp="1"/>
          </p:cNvSpPr>
          <p:nvPr>
            <p:ph type="body" sz="quarter" idx="11"/>
          </p:nvPr>
        </p:nvSpPr>
        <p:spPr>
          <a:xfrm>
            <a:off x="4663440" y="1771650"/>
            <a:ext cx="4274820" cy="3931920"/>
          </a:xfrm>
        </p:spPr>
        <p:txBody>
          <a:bodyPr>
            <a:noAutofit/>
          </a:bodyPr>
          <a:lstStyle/>
          <a:p>
            <a:pPr marL="285750" indent="-285750" algn="l">
              <a:buClr>
                <a:srgbClr val="114DDD"/>
              </a:buClr>
              <a:buFont typeface="Arial" panose="020B0604020202020204" pitchFamily="34" charset="0"/>
              <a:buChar char="•"/>
            </a:pPr>
            <a:r>
              <a:rPr lang="en-GB" sz="2000" b="1" dirty="0"/>
              <a:t>Gender Regimes - under-representation, cultural expectations of women </a:t>
            </a:r>
          </a:p>
          <a:p>
            <a:pPr marL="285750" indent="-285750" algn="l">
              <a:buClr>
                <a:srgbClr val="114DDD"/>
              </a:buClr>
              <a:buFont typeface="Arial" panose="020B0604020202020204" pitchFamily="34" charset="0"/>
              <a:buChar char="•"/>
            </a:pPr>
            <a:r>
              <a:rPr lang="en-GB" sz="2000" b="1" dirty="0"/>
              <a:t>Language – epistemic and professional inclusion</a:t>
            </a:r>
          </a:p>
          <a:p>
            <a:pPr marL="285750" indent="-285750" algn="l">
              <a:buClr>
                <a:srgbClr val="114DDD"/>
              </a:buClr>
              <a:buFont typeface="Arial" panose="020B0604020202020204" pitchFamily="34" charset="0"/>
              <a:buChar char="•"/>
            </a:pPr>
            <a:r>
              <a:rPr lang="en-GB" sz="2000" b="1" dirty="0"/>
              <a:t>Precarity – contracts, uncertainty</a:t>
            </a:r>
          </a:p>
          <a:p>
            <a:pPr marL="285750" indent="-285750" algn="l">
              <a:buClr>
                <a:srgbClr val="114DDD"/>
              </a:buClr>
              <a:buFont typeface="Arial" panose="020B0604020202020204" pitchFamily="34" charset="0"/>
              <a:buChar char="•"/>
            </a:pPr>
            <a:r>
              <a:rPr lang="en-GB" sz="2000" b="1" dirty="0"/>
              <a:t>Being ‘Other’ – induction, support, social integration, pedagogies.</a:t>
            </a:r>
          </a:p>
          <a:p>
            <a:pPr algn="l">
              <a:buClr>
                <a:srgbClr val="114DDD"/>
              </a:buClr>
            </a:pPr>
            <a:endParaRPr lang="en-GB" sz="2000" b="1" dirty="0"/>
          </a:p>
          <a:p>
            <a:pPr algn="l">
              <a:buClr>
                <a:srgbClr val="114DDD"/>
              </a:buClr>
            </a:pPr>
            <a:r>
              <a:rPr lang="en-GB" sz="2000" b="1" dirty="0">
                <a:solidFill>
                  <a:srgbClr val="114DDD"/>
                </a:solidFill>
              </a:rPr>
              <a:t>What specific actions, by whom, how, when?</a:t>
            </a:r>
          </a:p>
        </p:txBody>
      </p:sp>
      <p:sp>
        <p:nvSpPr>
          <p:cNvPr id="4" name="Subtitle 3">
            <a:extLst>
              <a:ext uri="{FF2B5EF4-FFF2-40B4-BE49-F238E27FC236}">
                <a16:creationId xmlns:a16="http://schemas.microsoft.com/office/drawing/2014/main" id="{26326217-D725-4142-AFAF-E168E5AD0BFD}"/>
              </a:ext>
            </a:extLst>
          </p:cNvPr>
          <p:cNvSpPr>
            <a:spLocks noGrp="1"/>
          </p:cNvSpPr>
          <p:nvPr>
            <p:ph type="subTitle" idx="1"/>
          </p:nvPr>
        </p:nvSpPr>
        <p:spPr/>
        <p:txBody>
          <a:bodyPr>
            <a:normAutofit fontScale="85000" lnSpcReduction="10000"/>
          </a:bodyPr>
          <a:lstStyle/>
          <a:p>
            <a:pPr>
              <a:buClr>
                <a:srgbClr val="114DDD"/>
              </a:buClr>
            </a:pPr>
            <a:r>
              <a:rPr lang="sv-SE" sz="5400" b="1" err="1"/>
              <a:t>What</a:t>
            </a:r>
            <a:r>
              <a:rPr lang="sv-SE" sz="5400" b="1"/>
              <a:t> </a:t>
            </a:r>
            <a:r>
              <a:rPr lang="sv-SE" sz="5400" b="1" err="1"/>
              <a:t>Needs</a:t>
            </a:r>
            <a:r>
              <a:rPr lang="sv-SE" sz="5400" b="1"/>
              <a:t> to Change?</a:t>
            </a:r>
          </a:p>
        </p:txBody>
      </p:sp>
    </p:spTree>
    <p:extLst>
      <p:ext uri="{BB962C8B-B14F-4D97-AF65-F5344CB8AC3E}">
        <p14:creationId xmlns:p14="http://schemas.microsoft.com/office/powerpoint/2010/main" val="9994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E131E2-C84E-9C48-A614-15CE2F8FB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137" y="205741"/>
            <a:ext cx="8325852" cy="2137410"/>
          </a:xfrm>
          <a:prstGeom prst="rect">
            <a:avLst/>
          </a:prstGeom>
        </p:spPr>
      </p:pic>
      <p:sp>
        <p:nvSpPr>
          <p:cNvPr id="10" name="Rectangle 9">
            <a:extLst>
              <a:ext uri="{FF2B5EF4-FFF2-40B4-BE49-F238E27FC236}">
                <a16:creationId xmlns:a16="http://schemas.microsoft.com/office/drawing/2014/main" id="{920690F5-E6CC-CC4A-B854-6ADF155205C3}"/>
              </a:ext>
            </a:extLst>
          </p:cNvPr>
          <p:cNvSpPr/>
          <p:nvPr/>
        </p:nvSpPr>
        <p:spPr>
          <a:xfrm>
            <a:off x="182880" y="2343152"/>
            <a:ext cx="8732520" cy="3539430"/>
          </a:xfrm>
          <a:prstGeom prst="rect">
            <a:avLst/>
          </a:prstGeom>
        </p:spPr>
        <p:txBody>
          <a:bodyPr wrap="square">
            <a:spAutoFit/>
          </a:bodyPr>
          <a:lstStyle/>
          <a:p>
            <a:pPr>
              <a:buClr>
                <a:srgbClr val="0000FF"/>
              </a:buClr>
            </a:pPr>
            <a:r>
              <a:rPr lang="sv-SE" sz="1400" b="1" dirty="0" err="1">
                <a:solidFill>
                  <a:srgbClr val="114DDD"/>
                </a:solidFill>
              </a:rPr>
              <a:t>Follow</a:t>
            </a:r>
            <a:r>
              <a:rPr lang="sv-SE" sz="1400" b="1" dirty="0">
                <a:solidFill>
                  <a:srgbClr val="114DDD"/>
                </a:solidFill>
              </a:rPr>
              <a:t> </a:t>
            </a:r>
            <a:r>
              <a:rPr lang="sv-SE" sz="1400" b="1" dirty="0" err="1">
                <a:solidFill>
                  <a:srgbClr val="114DDD"/>
                </a:solidFill>
              </a:rPr>
              <a:t>Up</a:t>
            </a:r>
            <a:r>
              <a:rPr lang="sv-SE" sz="1400" b="1" dirty="0">
                <a:solidFill>
                  <a:srgbClr val="114DDD"/>
                </a:solidFill>
              </a:rPr>
              <a:t>?</a:t>
            </a:r>
            <a:endParaRPr lang="sv-SE" sz="1400" b="1" dirty="0">
              <a:solidFill>
                <a:schemeClr val="bg1"/>
              </a:solidFill>
            </a:endParaRPr>
          </a:p>
          <a:p>
            <a:r>
              <a:rPr lang="sv-SE" sz="1200" b="1" dirty="0" err="1">
                <a:solidFill>
                  <a:schemeClr val="bg1"/>
                </a:solidFill>
              </a:rPr>
              <a:t>Higher</a:t>
            </a:r>
            <a:r>
              <a:rPr lang="sv-SE" sz="1200" b="1" dirty="0">
                <a:solidFill>
                  <a:schemeClr val="bg1"/>
                </a:solidFill>
              </a:rPr>
              <a:t> </a:t>
            </a:r>
            <a:r>
              <a:rPr lang="sv-SE" sz="1200" b="1" dirty="0" err="1">
                <a:solidFill>
                  <a:schemeClr val="bg1"/>
                </a:solidFill>
              </a:rPr>
              <a:t>Education</a:t>
            </a:r>
            <a:r>
              <a:rPr lang="sv-SE" sz="1200" b="1" dirty="0">
                <a:solidFill>
                  <a:schemeClr val="bg1"/>
                </a:solidFill>
              </a:rPr>
              <a:t>, </a:t>
            </a:r>
            <a:r>
              <a:rPr lang="sv-SE" sz="1200" b="1" dirty="0" err="1">
                <a:solidFill>
                  <a:schemeClr val="bg1"/>
                </a:solidFill>
              </a:rPr>
              <a:t>Knowledge</a:t>
            </a:r>
            <a:r>
              <a:rPr lang="sv-SE" sz="1200" b="1" dirty="0">
                <a:solidFill>
                  <a:schemeClr val="bg1"/>
                </a:solidFill>
              </a:rPr>
              <a:t> Exchange and Policy Learning in the </a:t>
            </a:r>
            <a:r>
              <a:rPr lang="sv-SE" sz="1200" b="1" dirty="0" err="1">
                <a:solidFill>
                  <a:schemeClr val="bg1"/>
                </a:solidFill>
              </a:rPr>
              <a:t>Asian</a:t>
            </a:r>
            <a:r>
              <a:rPr lang="sv-SE" sz="1200" b="1" dirty="0">
                <a:solidFill>
                  <a:schemeClr val="bg1"/>
                </a:solidFill>
              </a:rPr>
              <a:t> Century: A UK/</a:t>
            </a:r>
            <a:r>
              <a:rPr lang="sv-SE" sz="1200" b="1" dirty="0" err="1">
                <a:solidFill>
                  <a:schemeClr val="bg1"/>
                </a:solidFill>
              </a:rPr>
              <a:t>Japanese</a:t>
            </a:r>
            <a:r>
              <a:rPr lang="sv-SE" sz="1200" b="1" dirty="0">
                <a:solidFill>
                  <a:schemeClr val="bg1"/>
                </a:solidFill>
              </a:rPr>
              <a:t> Partnership (http://</a:t>
            </a:r>
            <a:r>
              <a:rPr lang="sv-SE" sz="1200" b="1" dirty="0" err="1">
                <a:solidFill>
                  <a:schemeClr val="bg1"/>
                </a:solidFill>
              </a:rPr>
              <a:t>www.sussex.ac.uk</a:t>
            </a:r>
            <a:r>
              <a:rPr lang="sv-SE" sz="1200" b="1" dirty="0">
                <a:solidFill>
                  <a:schemeClr val="bg1"/>
                </a:solidFill>
              </a:rPr>
              <a:t>/</a:t>
            </a:r>
            <a:r>
              <a:rPr lang="sv-SE" sz="1200" b="1" dirty="0" err="1">
                <a:solidFill>
                  <a:schemeClr val="bg1"/>
                </a:solidFill>
              </a:rPr>
              <a:t>education</a:t>
            </a:r>
            <a:r>
              <a:rPr lang="sv-SE" sz="1200" b="1" dirty="0">
                <a:solidFill>
                  <a:schemeClr val="bg1"/>
                </a:solidFill>
              </a:rPr>
              <a:t>/</a:t>
            </a:r>
            <a:r>
              <a:rPr lang="sv-SE" sz="1200" b="1" dirty="0" err="1">
                <a:solidFill>
                  <a:schemeClr val="bg1"/>
                </a:solidFill>
              </a:rPr>
              <a:t>cheer</a:t>
            </a:r>
            <a:r>
              <a:rPr lang="sv-SE" sz="1200" b="1" dirty="0">
                <a:solidFill>
                  <a:schemeClr val="bg1"/>
                </a:solidFill>
              </a:rPr>
              <a:t>/</a:t>
            </a:r>
            <a:r>
              <a:rPr lang="sv-SE" sz="1200" b="1" dirty="0" err="1">
                <a:solidFill>
                  <a:schemeClr val="bg1"/>
                </a:solidFill>
              </a:rPr>
              <a:t>researchprojects</a:t>
            </a:r>
            <a:r>
              <a:rPr lang="sv-SE" sz="1200" b="1" dirty="0">
                <a:solidFill>
                  <a:schemeClr val="bg1"/>
                </a:solidFill>
              </a:rPr>
              <a:t>/japan)</a:t>
            </a:r>
            <a:br>
              <a:rPr lang="sv-SE" sz="1200" b="1" dirty="0">
                <a:solidFill>
                  <a:schemeClr val="bg1"/>
                </a:solidFill>
              </a:rPr>
            </a:br>
            <a:r>
              <a:rPr lang="sv-SE" sz="1200" b="1" dirty="0">
                <a:solidFill>
                  <a:schemeClr val="bg1"/>
                </a:solidFill>
              </a:rPr>
              <a:t/>
            </a:r>
            <a:br>
              <a:rPr lang="sv-SE" sz="1200" b="1" dirty="0">
                <a:solidFill>
                  <a:schemeClr val="bg1"/>
                </a:solidFill>
              </a:rPr>
            </a:br>
            <a:r>
              <a:rPr lang="pt-BR" sz="1200" b="1" dirty="0" err="1">
                <a:solidFill>
                  <a:schemeClr val="bg1"/>
                </a:solidFill>
              </a:rPr>
              <a:t>Morley</a:t>
            </a:r>
            <a:r>
              <a:rPr lang="pt-BR" sz="1200" b="1" dirty="0">
                <a:solidFill>
                  <a:schemeClr val="bg1"/>
                </a:solidFill>
              </a:rPr>
              <a:t>, L., </a:t>
            </a:r>
            <a:r>
              <a:rPr lang="pt-BR" sz="1200" b="1" dirty="0" err="1">
                <a:solidFill>
                  <a:schemeClr val="bg1"/>
                </a:solidFill>
              </a:rPr>
              <a:t>Alexiadou</a:t>
            </a:r>
            <a:r>
              <a:rPr lang="pt-BR" sz="1200" b="1" dirty="0">
                <a:solidFill>
                  <a:schemeClr val="bg1"/>
                </a:solidFill>
              </a:rPr>
              <a:t>, N.  </a:t>
            </a:r>
            <a:r>
              <a:rPr lang="pt-BR" sz="1200" b="1" dirty="0" err="1">
                <a:solidFill>
                  <a:schemeClr val="bg1"/>
                </a:solidFill>
              </a:rPr>
              <a:t>Garaz</a:t>
            </a:r>
            <a:r>
              <a:rPr lang="pt-BR" sz="1200" b="1" dirty="0">
                <a:solidFill>
                  <a:schemeClr val="bg1"/>
                </a:solidFill>
              </a:rPr>
              <a:t>, S.  </a:t>
            </a:r>
            <a:r>
              <a:rPr lang="en-US" sz="1200" b="1" dirty="0">
                <a:solidFill>
                  <a:schemeClr val="bg1"/>
                </a:solidFill>
              </a:rPr>
              <a:t>González-</a:t>
            </a:r>
            <a:r>
              <a:rPr lang="en-US" sz="1200" b="1" dirty="0" err="1">
                <a:solidFill>
                  <a:schemeClr val="bg1"/>
                </a:solidFill>
              </a:rPr>
              <a:t>Monteagudo</a:t>
            </a:r>
            <a:r>
              <a:rPr lang="en-US" sz="1200" b="1" dirty="0">
                <a:solidFill>
                  <a:schemeClr val="bg1"/>
                </a:solidFill>
              </a:rPr>
              <a:t>, J. </a:t>
            </a:r>
            <a:r>
              <a:rPr lang="en-GB" sz="1200" b="1" dirty="0" err="1">
                <a:solidFill>
                  <a:schemeClr val="bg1"/>
                </a:solidFill>
              </a:rPr>
              <a:t>Taba</a:t>
            </a:r>
            <a:r>
              <a:rPr lang="en-GB" sz="1200" b="1" dirty="0">
                <a:solidFill>
                  <a:schemeClr val="bg1"/>
                </a:solidFill>
              </a:rPr>
              <a:t>, M. (2018) </a:t>
            </a:r>
            <a:r>
              <a:rPr lang="en-US" sz="1200" b="1" dirty="0" err="1">
                <a:solidFill>
                  <a:schemeClr val="bg1"/>
                </a:solidFill>
              </a:rPr>
              <a:t>Internationalisation</a:t>
            </a:r>
            <a:r>
              <a:rPr lang="en-US" sz="1200" b="1" dirty="0">
                <a:solidFill>
                  <a:schemeClr val="bg1"/>
                </a:solidFill>
              </a:rPr>
              <a:t> and Migrant Academics: The Hidden Narratives of Mobility. </a:t>
            </a:r>
            <a:r>
              <a:rPr lang="en-US" sz="1200" b="1" i="1" dirty="0">
                <a:solidFill>
                  <a:schemeClr val="bg1"/>
                </a:solidFill>
              </a:rPr>
              <a:t>Higher Education.</a:t>
            </a:r>
            <a:r>
              <a:rPr lang="en-US" sz="1200" b="1" dirty="0">
                <a:solidFill>
                  <a:schemeClr val="bg1"/>
                </a:solidFill>
              </a:rPr>
              <a:t> </a:t>
            </a:r>
            <a:r>
              <a:rPr lang="en-GB" sz="1200" b="1" dirty="0">
                <a:solidFill>
                  <a:schemeClr val="bg1"/>
                </a:solidFill>
              </a:rPr>
              <a:t>76 (3): 537–554.</a:t>
            </a:r>
          </a:p>
          <a:p>
            <a:endParaRPr lang="sv-SE" sz="1200" b="1" dirty="0">
              <a:solidFill>
                <a:schemeClr val="bg1"/>
              </a:solidFill>
            </a:endParaRPr>
          </a:p>
          <a:p>
            <a:r>
              <a:rPr lang="sv-SE" sz="1200" b="1" dirty="0">
                <a:solidFill>
                  <a:schemeClr val="bg1"/>
                </a:solidFill>
              </a:rPr>
              <a:t>Morley, L., </a:t>
            </a:r>
            <a:r>
              <a:rPr lang="sv-SE" sz="1200" b="1" dirty="0" err="1">
                <a:solidFill>
                  <a:schemeClr val="bg1"/>
                </a:solidFill>
              </a:rPr>
              <a:t>Leyton</a:t>
            </a:r>
            <a:r>
              <a:rPr lang="sv-SE" sz="1200" b="1" dirty="0">
                <a:solidFill>
                  <a:schemeClr val="bg1"/>
                </a:solidFill>
              </a:rPr>
              <a:t>, D., </a:t>
            </a:r>
            <a:r>
              <a:rPr lang="sv-SE" sz="1200" b="1" dirty="0" err="1">
                <a:solidFill>
                  <a:schemeClr val="bg1"/>
                </a:solidFill>
              </a:rPr>
              <a:t>Hada</a:t>
            </a:r>
            <a:r>
              <a:rPr lang="sv-SE" sz="1200" b="1" dirty="0">
                <a:solidFill>
                  <a:schemeClr val="bg1"/>
                </a:solidFill>
              </a:rPr>
              <a:t>, Y. (2019) </a:t>
            </a:r>
            <a:r>
              <a:rPr lang="en-GB" sz="1200" b="1" dirty="0">
                <a:solidFill>
                  <a:schemeClr val="bg1"/>
                </a:solidFill>
              </a:rPr>
              <a:t>The Affective Economy of Internationalisation: Migrant Academics in and out of Japanese Higher Education. </a:t>
            </a:r>
            <a:r>
              <a:rPr lang="en-GB" sz="1200" b="1" i="1" dirty="0">
                <a:solidFill>
                  <a:schemeClr val="bg1"/>
                </a:solidFill>
              </a:rPr>
              <a:t>Policy Reviews in Higher Education. </a:t>
            </a:r>
            <a:r>
              <a:rPr lang="sv-SE" sz="1200" b="1" dirty="0">
                <a:solidFill>
                  <a:schemeClr val="bg1"/>
                </a:solidFill>
              </a:rPr>
              <a:t>3:1, 51-74, DOI: 10.1080/23322969.2018.1564353.</a:t>
            </a:r>
          </a:p>
          <a:p>
            <a:pPr>
              <a:buClr>
                <a:srgbClr val="0000FF"/>
              </a:buClr>
            </a:pPr>
            <a:endParaRPr lang="sv-SE" sz="1200" b="1" dirty="0">
              <a:solidFill>
                <a:schemeClr val="bg1"/>
              </a:solidFill>
            </a:endParaRPr>
          </a:p>
          <a:p>
            <a:pPr>
              <a:buClr>
                <a:srgbClr val="0000FF"/>
              </a:buClr>
            </a:pPr>
            <a:r>
              <a:rPr lang="sv-SE" sz="1200" b="1" dirty="0">
                <a:solidFill>
                  <a:schemeClr val="bg1"/>
                </a:solidFill>
              </a:rPr>
              <a:t>Morley, L. et al. (2020) </a:t>
            </a:r>
            <a:r>
              <a:rPr lang="en-US" sz="1200" b="1" dirty="0">
                <a:solidFill>
                  <a:schemeClr val="bg1"/>
                </a:solidFill>
              </a:rPr>
              <a:t>The Affective Assemblage of </a:t>
            </a:r>
            <a:r>
              <a:rPr lang="en-US" sz="1200" b="1" dirty="0" err="1">
                <a:solidFill>
                  <a:schemeClr val="bg1"/>
                </a:solidFill>
              </a:rPr>
              <a:t>Internationalisation</a:t>
            </a:r>
            <a:r>
              <a:rPr lang="en-US" sz="1200" b="1" dirty="0">
                <a:solidFill>
                  <a:schemeClr val="bg1"/>
                </a:solidFill>
              </a:rPr>
              <a:t> in Japanese Higher Education. </a:t>
            </a:r>
            <a:r>
              <a:rPr lang="en-US" sz="1200" b="1" i="1" dirty="0">
                <a:solidFill>
                  <a:schemeClr val="bg1"/>
                </a:solidFill>
              </a:rPr>
              <a:t>Higher Education.</a:t>
            </a:r>
            <a:endParaRPr lang="sv-SE" sz="1200" i="1" dirty="0">
              <a:solidFill>
                <a:schemeClr val="bg1"/>
              </a:solidFill>
            </a:endParaRPr>
          </a:p>
          <a:p>
            <a:pPr>
              <a:buClr>
                <a:srgbClr val="0000FF"/>
              </a:buClr>
            </a:pPr>
            <a:endParaRPr lang="sv-SE" sz="1200" b="1" dirty="0">
              <a:solidFill>
                <a:schemeClr val="bg1"/>
              </a:solidFill>
            </a:endParaRPr>
          </a:p>
          <a:p>
            <a:pPr>
              <a:buClr>
                <a:srgbClr val="0000FF"/>
              </a:buClr>
            </a:pPr>
            <a:r>
              <a:rPr lang="en-GB" sz="1200" b="1" dirty="0">
                <a:solidFill>
                  <a:srgbClr val="114DDD"/>
                </a:solidFill>
              </a:rPr>
              <a:t>CHEER Website: </a:t>
            </a:r>
            <a:r>
              <a:rPr lang="en-GB" sz="1200" b="1" u="sng" dirty="0">
                <a:solidFill>
                  <a:schemeClr val="bg1"/>
                </a:solidFill>
                <a:hlinkClick r:id="rId3">
                  <a:extLst>
                    <a:ext uri="{A12FA001-AC4F-418D-AE19-62706E023703}">
                      <ahyp:hlinkClr xmlns:ahyp="http://schemas.microsoft.com/office/drawing/2018/hyperlinkcolor" xmlns="" val="tx"/>
                    </a:ext>
                  </a:extLst>
                </a:hlinkClick>
              </a:rPr>
              <a:t>www.sussex.ac.uk/education/</a:t>
            </a:r>
            <a:r>
              <a:rPr lang="en-GB" sz="1200" b="1" u="sng" dirty="0">
                <a:solidFill>
                  <a:schemeClr val="bg1"/>
                </a:solidFill>
              </a:rPr>
              <a:t>cheer</a:t>
            </a:r>
            <a:endParaRPr lang="en-GB" sz="1200" b="1" dirty="0">
              <a:solidFill>
                <a:schemeClr val="bg1"/>
              </a:solidFill>
            </a:endParaRPr>
          </a:p>
          <a:p>
            <a:pPr>
              <a:buClr>
                <a:srgbClr val="0000FF"/>
              </a:buClr>
            </a:pPr>
            <a:r>
              <a:rPr lang="en-GB" sz="1200" b="1" dirty="0">
                <a:solidFill>
                  <a:srgbClr val="114DDD"/>
                </a:solidFill>
              </a:rPr>
              <a:t>Twitter: </a:t>
            </a:r>
            <a:r>
              <a:rPr lang="sv-SE" sz="1200" b="1" dirty="0">
                <a:solidFill>
                  <a:schemeClr val="bg1"/>
                </a:solidFill>
              </a:rPr>
              <a:t>@</a:t>
            </a:r>
            <a:r>
              <a:rPr lang="sv-SE" sz="1200" b="1" dirty="0" err="1">
                <a:solidFill>
                  <a:schemeClr val="bg1"/>
                </a:solidFill>
              </a:rPr>
              <a:t>SussexCHEER</a:t>
            </a:r>
            <a:endParaRPr lang="sv-SE" sz="1200" b="1" dirty="0">
              <a:solidFill>
                <a:schemeClr val="bg1"/>
              </a:solidFill>
            </a:endParaRPr>
          </a:p>
          <a:p>
            <a:pPr>
              <a:buClr>
                <a:srgbClr val="0000FF"/>
              </a:buClr>
            </a:pPr>
            <a:r>
              <a:rPr lang="sv-SE" sz="1200" b="1" dirty="0">
                <a:solidFill>
                  <a:srgbClr val="114DDD"/>
                </a:solidFill>
              </a:rPr>
              <a:t>Facebook: </a:t>
            </a:r>
            <a:r>
              <a:rPr lang="sv-SE" sz="1200" b="1" dirty="0">
                <a:solidFill>
                  <a:schemeClr val="bg1"/>
                </a:solidFill>
                <a:hlinkClick r:id="rId4">
                  <a:extLst>
                    <a:ext uri="{A12FA001-AC4F-418D-AE19-62706E023703}">
                      <ahyp:hlinkClr xmlns:ahyp="http://schemas.microsoft.com/office/drawing/2018/hyperlinkcolor" xmlns="" val="tx"/>
                    </a:ext>
                  </a:extLst>
                </a:hlinkClick>
              </a:rPr>
              <a:t>www.facebook.com/groups/CHEERSussex/</a:t>
            </a:r>
            <a:endParaRPr lang="sv-SE" sz="1200" b="1" dirty="0">
              <a:solidFill>
                <a:schemeClr val="bg1"/>
              </a:solidFill>
            </a:endParaRPr>
          </a:p>
          <a:p>
            <a:pPr>
              <a:buClr>
                <a:srgbClr val="0000FF"/>
              </a:buClr>
            </a:pPr>
            <a:r>
              <a:rPr lang="sv-SE" sz="1600" b="1" dirty="0">
                <a:solidFill>
                  <a:schemeClr val="bg1"/>
                </a:solidFill>
              </a:rPr>
              <a:t/>
            </a:r>
            <a:br>
              <a:rPr lang="sv-SE" sz="1600" b="1" dirty="0">
                <a:solidFill>
                  <a:schemeClr val="bg1"/>
                </a:solidFill>
              </a:rPr>
            </a:br>
            <a:endParaRPr lang="en-GB" sz="1600" b="1" dirty="0">
              <a:solidFill>
                <a:schemeClr val="bg1"/>
              </a:solidFill>
            </a:endParaRPr>
          </a:p>
        </p:txBody>
      </p:sp>
    </p:spTree>
    <p:extLst>
      <p:ext uri="{BB962C8B-B14F-4D97-AF65-F5344CB8AC3E}">
        <p14:creationId xmlns:p14="http://schemas.microsoft.com/office/powerpoint/2010/main" val="697715771"/>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4628</TotalTime>
  <Words>2015</Words>
  <Application>Microsoft Office PowerPoint</Application>
  <PresentationFormat>On-screen Show (4:3)</PresentationFormat>
  <Paragraphs>216</Paragraphs>
  <Slides>22</Slides>
  <Notes>0</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22</vt:i4>
      </vt:variant>
    </vt:vector>
  </HeadingPairs>
  <TitlesOfParts>
    <vt:vector size="36" baseType="lpstr">
      <vt:lpstr>Arial</vt:lpstr>
      <vt:lpstr>Calibri</vt:lpstr>
      <vt:lpstr>Georgia</vt:lpstr>
      <vt:lpstr>Helvetica</vt:lpstr>
      <vt:lpstr>Times New Roman</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The Affective Economy of Internationalisation: Migrant Academics in and out of Japanese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587</cp:revision>
  <dcterms:created xsi:type="dcterms:W3CDTF">2016-06-09T09:36:01Z</dcterms:created>
  <dcterms:modified xsi:type="dcterms:W3CDTF">2019-07-08T14:01:36Z</dcterms:modified>
</cp:coreProperties>
</file>