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18"/>
  </p:notesMasterIdLst>
  <p:handoutMasterIdLst>
    <p:handoutMasterId r:id="rId19"/>
  </p:handoutMasterIdLst>
  <p:sldIdLst>
    <p:sldId id="256" r:id="rId10"/>
    <p:sldId id="321" r:id="rId11"/>
    <p:sldId id="317" r:id="rId12"/>
    <p:sldId id="315" r:id="rId13"/>
    <p:sldId id="299" r:id="rId14"/>
    <p:sldId id="311" r:id="rId15"/>
    <p:sldId id="320" r:id="rId16"/>
    <p:sldId id="28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DDD"/>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49" autoAdjust="0"/>
    <p:restoredTop sz="96395" autoAdjust="0"/>
  </p:normalViewPr>
  <p:slideViewPr>
    <p:cSldViewPr snapToGrid="0" showGuides="1">
      <p:cViewPr varScale="1">
        <p:scale>
          <a:sx n="115" d="100"/>
          <a:sy n="115" d="100"/>
        </p:scale>
        <p:origin x="1356" y="108"/>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GB" sz="1600" dirty="0">
                <a:solidFill>
                  <a:srgbClr val="000000"/>
                </a:solidFill>
              </a:rPr>
              <a:t>"Developing a mental health problem during your PhD is the norm"</a:t>
            </a:r>
          </a:p>
        </c:rich>
      </c:tx>
      <c:overlay val="0"/>
      <c:spPr>
        <a:noFill/>
        <a:ln>
          <a:noFill/>
        </a:ln>
        <a:effectLst/>
      </c:spPr>
    </c:title>
    <c:autoTitleDeleted val="0"/>
    <c:plotArea>
      <c:layout/>
      <c:pie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526E-472F-AFB3-47B017B2BA80}"/>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526E-472F-AFB3-47B017B2BA80}"/>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526E-472F-AFB3-47B017B2BA80}"/>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Sheet1!$A$3:$A$5</c:f>
              <c:strCache>
                <c:ptCount val="3"/>
                <c:pt idx="0">
                  <c:v>Agree</c:v>
                </c:pt>
                <c:pt idx="1">
                  <c:v>Not sure</c:v>
                </c:pt>
                <c:pt idx="2">
                  <c:v>Disagree</c:v>
                </c:pt>
              </c:strCache>
            </c:strRef>
          </c:cat>
          <c:val>
            <c:numRef>
              <c:f>Sheet1!$B$3:$B$5</c:f>
              <c:numCache>
                <c:formatCode>General</c:formatCode>
                <c:ptCount val="3"/>
                <c:pt idx="0">
                  <c:v>39.159999999999997</c:v>
                </c:pt>
                <c:pt idx="1">
                  <c:v>30.72</c:v>
                </c:pt>
                <c:pt idx="2">
                  <c:v>28.3</c:v>
                </c:pt>
              </c:numCache>
            </c:numRef>
          </c:val>
          <c:extLst>
            <c:ext xmlns:c16="http://schemas.microsoft.com/office/drawing/2014/chart" uri="{C3380CC4-5D6E-409C-BE32-E72D297353CC}">
              <c16:uniqueId val="{00000006-526E-472F-AFB3-47B017B2BA8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17/12/2019</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17/12/2019</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a:t>
            </a:fld>
            <a:endParaRPr lang="en-GB" dirty="0"/>
          </a:p>
        </p:txBody>
      </p:sp>
    </p:spTree>
    <p:extLst>
      <p:ext uri="{BB962C8B-B14F-4D97-AF65-F5344CB8AC3E}">
        <p14:creationId xmlns:p14="http://schemas.microsoft.com/office/powerpoint/2010/main" val="1312539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Mental health has become a dominant discourse in UK Higher Education and Society. The Economic and Social Research Council’s 2019 Delivery Plan cited the need for Mental Health Research in relation to: Productivity, Prosperity and Growth; Living with Technology; Changing Populations; and in relation to positioning the UK in a Changing World. If as Mozzarella (2009) argues that society is inscribed on our nervous system and in our flesh before it appears in our consciousness.  What is the affect that this pervasive discourse is creating?</a:t>
            </a:r>
            <a:r>
              <a:rPr lang="en-GB" dirty="0" smtClean="0">
                <a:effectLst/>
              </a:rPr>
              <a:t> </a:t>
            </a:r>
          </a:p>
          <a:p>
            <a:endParaRPr lang="en-GB"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solidFill>
                  <a:srgbClr val="FFFFFF"/>
                </a:solidFill>
              </a:rPr>
              <a:t>Capillary Power – everywhere and nowhere</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a:t>
            </a:fld>
            <a:endParaRPr lang="en-GB" dirty="0"/>
          </a:p>
        </p:txBody>
      </p:sp>
    </p:spTree>
    <p:extLst>
      <p:ext uri="{BB962C8B-B14F-4D97-AF65-F5344CB8AC3E}">
        <p14:creationId xmlns:p14="http://schemas.microsoft.com/office/powerpoint/2010/main" val="555239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3</a:t>
            </a:fld>
            <a:endParaRPr lang="en-GB" dirty="0"/>
          </a:p>
        </p:txBody>
      </p:sp>
    </p:spTree>
    <p:extLst>
      <p:ext uri="{BB962C8B-B14F-4D97-AF65-F5344CB8AC3E}">
        <p14:creationId xmlns:p14="http://schemas.microsoft.com/office/powerpoint/2010/main" val="2458134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great wave off Kanagawa </a:t>
            </a:r>
            <a:r>
              <a:rPr lang="mr-IN" dirty="0" smtClean="0"/>
              <a:t>–</a:t>
            </a:r>
            <a:r>
              <a:rPr lang="en-GB" dirty="0" smtClean="0"/>
              <a:t> Hokusai’s most famous</a:t>
            </a:r>
            <a:r>
              <a:rPr lang="en-GB" baseline="0" dirty="0" smtClean="0"/>
              <a:t> print and the first of 36 Views of Mount Fuji</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Picture</a:t>
            </a:r>
            <a:r>
              <a:rPr lang="en-GB" baseline="0" dirty="0" smtClean="0"/>
              <a:t> of PGR Catalyst call </a:t>
            </a:r>
            <a:r>
              <a:rPr lang="mr-IN" baseline="0" dirty="0" smtClean="0"/>
              <a:t>–</a:t>
            </a:r>
            <a:r>
              <a:rPr lang="en-GB" baseline="0" dirty="0" smtClean="0"/>
              <a:t> </a:t>
            </a:r>
            <a:r>
              <a:rPr lang="en-GB" baseline="0" dirty="0" err="1" smtClean="0"/>
              <a:t>OfS</a:t>
            </a:r>
            <a:r>
              <a:rPr lang="en-GB" baseline="0" dirty="0" smtClean="0"/>
              <a:t>/Research England </a:t>
            </a:r>
            <a:r>
              <a:rPr lang="mr-IN" baseline="0" dirty="0" smtClean="0"/>
              <a:t>–</a:t>
            </a:r>
            <a:r>
              <a:rPr lang="en-GB" baseline="0" dirty="0" smtClean="0"/>
              <a:t> University of Sussex</a:t>
            </a:r>
          </a:p>
          <a:p>
            <a:endParaRPr lang="en-US" dirty="0" smtClean="0"/>
          </a:p>
          <a:p>
            <a:r>
              <a:rPr lang="en-US" dirty="0" smtClean="0"/>
              <a:t>Are we responding to ‘student consumers’ (</a:t>
            </a:r>
            <a:r>
              <a:rPr lang="en-US" dirty="0" err="1" smtClean="0"/>
              <a:t>Naidoo</a:t>
            </a:r>
            <a:r>
              <a:rPr lang="en-US" dirty="0" smtClean="0"/>
              <a:t>, Shankar &amp;  </a:t>
            </a:r>
            <a:r>
              <a:rPr lang="en-US" dirty="0" err="1" smtClean="0"/>
              <a:t>Ekant</a:t>
            </a:r>
            <a:r>
              <a:rPr lang="en-US" dirty="0" smtClean="0"/>
              <a:t> 2011)?</a:t>
            </a:r>
          </a:p>
          <a:p>
            <a:endParaRPr lang="en-US" dirty="0" smtClean="0"/>
          </a:p>
          <a:p>
            <a:r>
              <a:rPr lang="en-US" dirty="0" smtClean="0"/>
              <a:t>Is this transference within Higher Education?</a:t>
            </a:r>
          </a:p>
          <a:p>
            <a:endParaRPr lang="en-US" dirty="0" smtClean="0"/>
          </a:p>
          <a:p>
            <a:r>
              <a:rPr lang="en-US" dirty="0" smtClean="0"/>
              <a:t>Is this a broader societal challenge? Social media spread?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4</a:t>
            </a:fld>
            <a:endParaRPr lang="en-GB" dirty="0"/>
          </a:p>
        </p:txBody>
      </p:sp>
    </p:spTree>
    <p:extLst>
      <p:ext uri="{BB962C8B-B14F-4D97-AF65-F5344CB8AC3E}">
        <p14:creationId xmlns:p14="http://schemas.microsoft.com/office/powerpoint/2010/main" val="385838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“pain and suffering have become normalised in the life of academics”, whilst another questioned, “So does that mean if I stay academia I’m basically signing up to a life of poor mental health? I really feel that and that’s terrifying, and not―even just saying that makes me really anxious”.  </a:t>
            </a:r>
          </a:p>
          <a:p>
            <a:endParaRPr lang="en-GB" dirty="0" smtClean="0"/>
          </a:p>
          <a:p>
            <a:r>
              <a:rPr lang="en-GB" sz="1200" kern="1200" smtClean="0">
                <a:solidFill>
                  <a:schemeClr val="tx1"/>
                </a:solidFill>
                <a:effectLst/>
                <a:latin typeface="+mn-lt"/>
                <a:ea typeface="+mn-ea"/>
                <a:cs typeface="+mn-cs"/>
              </a:rPr>
              <a:t>The UK’s Economic and Social Research Council’s Delivery Plan (2019) cited the need for Mental Health Research in relation to: Productivity, Prosperity and Growth; Living with Technology; Changing Populations; and in relation to positioning the UK in a Changing World. </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5</a:t>
            </a:fld>
            <a:endParaRPr lang="en-GB" dirty="0"/>
          </a:p>
        </p:txBody>
      </p:sp>
    </p:spTree>
    <p:extLst>
      <p:ext uri="{BB962C8B-B14F-4D97-AF65-F5344CB8AC3E}">
        <p14:creationId xmlns:p14="http://schemas.microsoft.com/office/powerpoint/2010/main" val="1313120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6</a:t>
            </a:fld>
            <a:endParaRPr lang="en-GB" dirty="0"/>
          </a:p>
        </p:txBody>
      </p:sp>
    </p:spTree>
    <p:extLst>
      <p:ext uri="{BB962C8B-B14F-4D97-AF65-F5344CB8AC3E}">
        <p14:creationId xmlns:p14="http://schemas.microsoft.com/office/powerpoint/2010/main" val="1809450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Last year’s next steps</a:t>
            </a:r>
            <a:r>
              <a:rPr lang="mr-IN" dirty="0" smtClean="0"/>
              <a:t>…</a:t>
            </a:r>
            <a:r>
              <a:rPr lang="en-GB" dirty="0" smtClean="0"/>
              <a:t>were to write a journal article</a:t>
            </a:r>
            <a:r>
              <a:rPr lang="en-GB" baseline="0" dirty="0" smtClean="0"/>
              <a:t> (completed 2 on the topic), attend the World Education Research Conference in Tokyo August 2019 (symposium proposal accepted but travel grant rejected).</a:t>
            </a:r>
          </a:p>
        </p:txBody>
      </p:sp>
      <p:sp>
        <p:nvSpPr>
          <p:cNvPr id="4" name="Slide Number Placeholder 3"/>
          <p:cNvSpPr>
            <a:spLocks noGrp="1"/>
          </p:cNvSpPr>
          <p:nvPr>
            <p:ph type="sldNum" sz="quarter" idx="10"/>
          </p:nvPr>
        </p:nvSpPr>
        <p:spPr/>
        <p:txBody>
          <a:bodyPr/>
          <a:lstStyle/>
          <a:p>
            <a:fld id="{70CC1D15-B5DE-4BD5-A4FB-8CE7A139D482}" type="slidenum">
              <a:rPr lang="en-GB" smtClean="0"/>
              <a:t>7</a:t>
            </a:fld>
            <a:endParaRPr lang="en-GB" dirty="0"/>
          </a:p>
        </p:txBody>
      </p:sp>
    </p:spTree>
    <p:extLst>
      <p:ext uri="{BB962C8B-B14F-4D97-AF65-F5344CB8AC3E}">
        <p14:creationId xmlns:p14="http://schemas.microsoft.com/office/powerpoint/2010/main" val="3188464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70CC1D15-B5DE-4BD5-A4FB-8CE7A139D482}" type="slidenum">
              <a:rPr lang="en-GB" smtClean="0"/>
              <a:t>8</a:t>
            </a:fld>
            <a:endParaRPr lang="en-GB" dirty="0"/>
          </a:p>
        </p:txBody>
      </p:sp>
    </p:spTree>
    <p:extLst>
      <p:ext uri="{BB962C8B-B14F-4D97-AF65-F5344CB8AC3E}">
        <p14:creationId xmlns:p14="http://schemas.microsoft.com/office/powerpoint/2010/main" val="252449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C986-4681-4063-BB00-DEF7BE88767C}"/>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C61191-5210-4968-BC5F-45857E046FAB}"/>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706F3C-5D9B-4C24-92E0-77B77E762338}"/>
              </a:ext>
            </a:extLst>
          </p:cNvPr>
          <p:cNvSpPr>
            <a:spLocks noGrp="1"/>
          </p:cNvSpPr>
          <p:nvPr>
            <p:ph type="dt" sz="half" idx="10"/>
          </p:nvPr>
        </p:nvSpPr>
        <p:spPr>
          <a:xfrm>
            <a:off x="628650" y="6356351"/>
            <a:ext cx="2057400" cy="365125"/>
          </a:xfrm>
          <a:prstGeom prst="rect">
            <a:avLst/>
          </a:prstGeom>
        </p:spPr>
        <p:txBody>
          <a:bodyPr/>
          <a:lstStyle/>
          <a:p>
            <a:fld id="{06CEED4E-C182-4377-B4AE-8BD3772A5D1B}" type="datetimeFigureOut">
              <a:rPr lang="en-GB" smtClean="0"/>
              <a:t>17/12/2019</a:t>
            </a:fld>
            <a:endParaRPr lang="en-GB"/>
          </a:p>
        </p:txBody>
      </p:sp>
      <p:sp>
        <p:nvSpPr>
          <p:cNvPr id="5" name="Footer Placeholder 4">
            <a:extLst>
              <a:ext uri="{FF2B5EF4-FFF2-40B4-BE49-F238E27FC236}">
                <a16:creationId xmlns:a16="http://schemas.microsoft.com/office/drawing/2014/main" id="{09483B03-7961-4701-8490-C567D8F31BD9}"/>
              </a:ext>
            </a:extLst>
          </p:cNvPr>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A9E93CB-15E2-4060-B0D4-95CCFE8C34C2}"/>
              </a:ext>
            </a:extLst>
          </p:cNvPr>
          <p:cNvSpPr>
            <a:spLocks noGrp="1"/>
          </p:cNvSpPr>
          <p:nvPr>
            <p:ph type="sldNum" sz="quarter" idx="12"/>
          </p:nvPr>
        </p:nvSpPr>
        <p:spPr>
          <a:xfrm>
            <a:off x="6457950" y="6356351"/>
            <a:ext cx="2057400" cy="365125"/>
          </a:xfrm>
          <a:prstGeom prst="rect">
            <a:avLst/>
          </a:prstGeom>
        </p:spPr>
        <p:txBody>
          <a:bodyPr/>
          <a:lstStyle/>
          <a:p>
            <a:fld id="{178C0A8D-C45C-4258-A7DD-19CC863AB703}" type="slidenum">
              <a:rPr lang="en-GB" smtClean="0"/>
              <a:t>‹#›</a:t>
            </a:fld>
            <a:endParaRPr lang="en-GB"/>
          </a:p>
        </p:txBody>
      </p:sp>
    </p:spTree>
    <p:extLst>
      <p:ext uri="{BB962C8B-B14F-4D97-AF65-F5344CB8AC3E}">
        <p14:creationId xmlns:p14="http://schemas.microsoft.com/office/powerpoint/2010/main" val="3653057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3.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theme" Target="../theme/theme5.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theme" Target="../theme/theme6.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theme" Target="../theme/theme7.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theme" Target="../theme/theme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 id="2147484060"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98.xml"/></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98.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98.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00.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00.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98.xml"/><Relationship Id="rId5" Type="http://schemas.openxmlformats.org/officeDocument/2006/relationships/hyperlink" Target="https://www.facebook.com/groups/CHEERSussex/" TargetMode="External"/><Relationship Id="rId4" Type="http://schemas.openxmlformats.org/officeDocument/2006/relationships/hyperlink" Target="http://www.sussex.ac.uk/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1600" b="1" dirty="0" smtClean="0"/>
              <a:t>Paul Roberts, </a:t>
            </a:r>
            <a:r>
              <a:rPr lang="en-GB" sz="1600" b="1" dirty="0" err="1" smtClean="0"/>
              <a:t>EdD</a:t>
            </a:r>
            <a:r>
              <a:rPr lang="en-GB" sz="1600" b="1" dirty="0" smtClean="0"/>
              <a:t> Candidate</a:t>
            </a:r>
            <a:endParaRPr lang="sv-SE" sz="1600" b="1" dirty="0"/>
          </a:p>
          <a:p>
            <a:r>
              <a:rPr lang="en-GB" dirty="0"/>
              <a:t> </a:t>
            </a:r>
            <a:endParaRPr lang="sv-SE" dirty="0"/>
          </a:p>
          <a:p>
            <a:endParaRPr lang="en-GB" sz="2400" b="1" dirty="0"/>
          </a:p>
        </p:txBody>
      </p:sp>
      <p:sp>
        <p:nvSpPr>
          <p:cNvPr id="4" name="Title 3"/>
          <p:cNvSpPr>
            <a:spLocks noGrp="1"/>
          </p:cNvSpPr>
          <p:nvPr>
            <p:ph type="ctrTitle"/>
          </p:nvPr>
        </p:nvSpPr>
        <p:spPr>
          <a:xfrm>
            <a:off x="357808" y="1179314"/>
            <a:ext cx="8428382" cy="1798843"/>
          </a:xfrm>
        </p:spPr>
        <p:txBody>
          <a:bodyPr>
            <a:noAutofit/>
          </a:bodyPr>
          <a:lstStyle/>
          <a:p>
            <a:r>
              <a:rPr lang="en-GB" sz="2800" dirty="0" smtClean="0"/>
              <a:t>Mental Health: Affect and the individual</a:t>
            </a:r>
            <a:endParaRPr lang="sv-SE" sz="2800"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a:t>CENTRE FOR HIGHER EDUCATION AND EQUITY RESEARCH</a:t>
            </a:r>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66C6C-48DC-489A-9CED-A82775D32C9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FE3B6D3-59FB-4675-9181-3087111147BC}"/>
              </a:ext>
            </a:extLst>
          </p:cNvPr>
          <p:cNvSpPr>
            <a:spLocks noGrp="1"/>
          </p:cNvSpPr>
          <p:nvPr>
            <p:ph idx="1"/>
          </p:nvPr>
        </p:nvSpPr>
        <p:spPr/>
        <p:txBody>
          <a:bodyPr/>
          <a:lstStyle/>
          <a:p>
            <a:endParaRPr lang="en-GB"/>
          </a:p>
        </p:txBody>
      </p:sp>
      <p:pic>
        <p:nvPicPr>
          <p:cNvPr id="1026" name="Picture 2" descr="Image result for headlines phd student mental health">
            <a:extLst>
              <a:ext uri="{FF2B5EF4-FFF2-40B4-BE49-F238E27FC236}">
                <a16:creationId xmlns:a16="http://schemas.microsoft.com/office/drawing/2014/main" id="{90D8FD70-E3E1-4290-9BEB-B87FACC157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307"/>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descr="A screenshot of a cell phone&#10;&#10;Description generated with very high confidence">
            <a:extLst>
              <a:ext uri="{FF2B5EF4-FFF2-40B4-BE49-F238E27FC236}">
                <a16:creationId xmlns:a16="http://schemas.microsoft.com/office/drawing/2014/main" id="{6D899A46-A1A8-4669-88A7-473C783E4902}"/>
              </a:ext>
            </a:extLst>
          </p:cNvPr>
          <p:cNvPicPr>
            <a:picLocks noChangeAspect="1"/>
          </p:cNvPicPr>
          <p:nvPr/>
        </p:nvPicPr>
        <p:blipFill rotWithShape="1">
          <a:blip r:embed="rId4"/>
          <a:srcRect b="17715"/>
          <a:stretch/>
        </p:blipFill>
        <p:spPr>
          <a:xfrm>
            <a:off x="260145" y="429388"/>
            <a:ext cx="2802611" cy="1722279"/>
          </a:xfrm>
          <a:prstGeom prst="rect">
            <a:avLst/>
          </a:prstGeom>
        </p:spPr>
      </p:pic>
      <p:pic>
        <p:nvPicPr>
          <p:cNvPr id="6" name="Picture 5" descr="A screenshot of a social media post&#10;&#10;Description generated with very high confidence">
            <a:extLst>
              <a:ext uri="{FF2B5EF4-FFF2-40B4-BE49-F238E27FC236}">
                <a16:creationId xmlns:a16="http://schemas.microsoft.com/office/drawing/2014/main" id="{BA107D18-95EF-4970-BCD4-03C2AD44D175}"/>
              </a:ext>
            </a:extLst>
          </p:cNvPr>
          <p:cNvPicPr>
            <a:picLocks noChangeAspect="1"/>
          </p:cNvPicPr>
          <p:nvPr/>
        </p:nvPicPr>
        <p:blipFill rotWithShape="1">
          <a:blip r:embed="rId5"/>
          <a:srcRect b="58699"/>
          <a:stretch/>
        </p:blipFill>
        <p:spPr>
          <a:xfrm rot="21174778">
            <a:off x="5872746" y="607136"/>
            <a:ext cx="2907409" cy="1310399"/>
          </a:xfrm>
          <a:prstGeom prst="rect">
            <a:avLst/>
          </a:prstGeom>
        </p:spPr>
      </p:pic>
      <p:pic>
        <p:nvPicPr>
          <p:cNvPr id="7" name="Content Placeholder 4" descr="A screenshot of a cell phone&#10;&#10;Description generated with very high confidence">
            <a:extLst>
              <a:ext uri="{FF2B5EF4-FFF2-40B4-BE49-F238E27FC236}">
                <a16:creationId xmlns:a16="http://schemas.microsoft.com/office/drawing/2014/main" id="{6F71FABA-259D-47CD-BD2C-2DAE351A6C10}"/>
              </a:ext>
            </a:extLst>
          </p:cNvPr>
          <p:cNvPicPr>
            <a:picLocks noChangeAspect="1"/>
          </p:cNvPicPr>
          <p:nvPr/>
        </p:nvPicPr>
        <p:blipFill rotWithShape="1">
          <a:blip r:embed="rId6"/>
          <a:srcRect b="41755"/>
          <a:stretch/>
        </p:blipFill>
        <p:spPr>
          <a:xfrm rot="20357034">
            <a:off x="710374" y="4532051"/>
            <a:ext cx="3398962" cy="1444418"/>
          </a:xfrm>
          <a:prstGeom prst="rect">
            <a:avLst/>
          </a:prstGeom>
        </p:spPr>
      </p:pic>
      <p:pic>
        <p:nvPicPr>
          <p:cNvPr id="8" name="Picture 7" descr="A screenshot of a social media post&#10;&#10;Description generated with very high confidence">
            <a:extLst>
              <a:ext uri="{FF2B5EF4-FFF2-40B4-BE49-F238E27FC236}">
                <a16:creationId xmlns:a16="http://schemas.microsoft.com/office/drawing/2014/main" id="{3A3CC349-DBB2-4465-B50C-49DB9F98A24C}"/>
              </a:ext>
            </a:extLst>
          </p:cNvPr>
          <p:cNvPicPr>
            <a:picLocks noChangeAspect="1"/>
          </p:cNvPicPr>
          <p:nvPr/>
        </p:nvPicPr>
        <p:blipFill rotWithShape="1">
          <a:blip r:embed="rId7">
            <a:extLst/>
          </a:blip>
          <a:srcRect b="48626"/>
          <a:stretch/>
        </p:blipFill>
        <p:spPr>
          <a:xfrm rot="610388">
            <a:off x="5056505" y="2910508"/>
            <a:ext cx="3715586" cy="1310399"/>
          </a:xfrm>
          <a:prstGeom prst="rect">
            <a:avLst/>
          </a:prstGeom>
        </p:spPr>
      </p:pic>
      <p:pic>
        <p:nvPicPr>
          <p:cNvPr id="4" name="Picture 3">
            <a:extLst>
              <a:ext uri="{FF2B5EF4-FFF2-40B4-BE49-F238E27FC236}">
                <a16:creationId xmlns:a16="http://schemas.microsoft.com/office/drawing/2014/main" id="{0E7E94DF-5CE5-46A9-A74A-EB69CD4CF23C}"/>
              </a:ext>
            </a:extLst>
          </p:cNvPr>
          <p:cNvPicPr>
            <a:picLocks noChangeAspect="1"/>
          </p:cNvPicPr>
          <p:nvPr/>
        </p:nvPicPr>
        <p:blipFill rotWithShape="1">
          <a:blip r:embed="rId8"/>
          <a:srcRect t="9931" b="59564"/>
          <a:stretch/>
        </p:blipFill>
        <p:spPr>
          <a:xfrm>
            <a:off x="4391604" y="5119531"/>
            <a:ext cx="4438071" cy="1203422"/>
          </a:xfrm>
          <a:prstGeom prst="rect">
            <a:avLst/>
          </a:prstGeom>
        </p:spPr>
      </p:pic>
      <p:pic>
        <p:nvPicPr>
          <p:cNvPr id="9" name="Picture 8">
            <a:extLst>
              <a:ext uri="{FF2B5EF4-FFF2-40B4-BE49-F238E27FC236}">
                <a16:creationId xmlns:a16="http://schemas.microsoft.com/office/drawing/2014/main" id="{1329A8CF-2787-40DF-B472-EA1ECDB45B93}"/>
              </a:ext>
            </a:extLst>
          </p:cNvPr>
          <p:cNvPicPr>
            <a:picLocks noChangeAspect="1"/>
          </p:cNvPicPr>
          <p:nvPr/>
        </p:nvPicPr>
        <p:blipFill rotWithShape="1">
          <a:blip r:embed="rId9"/>
          <a:srcRect t="9931" b="47826"/>
          <a:stretch/>
        </p:blipFill>
        <p:spPr>
          <a:xfrm rot="21244545">
            <a:off x="1161891" y="2478923"/>
            <a:ext cx="3530162" cy="1325564"/>
          </a:xfrm>
          <a:prstGeom prst="rect">
            <a:avLst/>
          </a:prstGeom>
        </p:spPr>
      </p:pic>
    </p:spTree>
    <p:extLst>
      <p:ext uri="{BB962C8B-B14F-4D97-AF65-F5344CB8AC3E}">
        <p14:creationId xmlns:p14="http://schemas.microsoft.com/office/powerpoint/2010/main" val="3093798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Autofit/>
          </a:bodyPr>
          <a:lstStyle/>
          <a:p>
            <a:r>
              <a:rPr lang="en-US" sz="2400" b="1" dirty="0" smtClean="0">
                <a:solidFill>
                  <a:srgbClr val="0000FF"/>
                </a:solidFill>
              </a:rPr>
              <a:t>PGR Mental Health Research</a:t>
            </a:r>
            <a:endParaRPr lang="en-US" sz="2400" b="1" dirty="0">
              <a:solidFill>
                <a:srgbClr val="0000FF"/>
              </a:solidFill>
            </a:endParaRPr>
          </a:p>
        </p:txBody>
      </p:sp>
      <p:sp>
        <p:nvSpPr>
          <p:cNvPr id="2" name="Rectangle 1">
            <a:extLst>
              <a:ext uri="{FF2B5EF4-FFF2-40B4-BE49-F238E27FC236}">
                <a16:creationId xmlns:a16="http://schemas.microsoft.com/office/drawing/2014/main" id="{3EB8578A-8EBF-FF43-96EE-09F7E0FDDD50}"/>
              </a:ext>
            </a:extLst>
          </p:cNvPr>
          <p:cNvSpPr/>
          <p:nvPr/>
        </p:nvSpPr>
        <p:spPr>
          <a:xfrm>
            <a:off x="80010" y="1436275"/>
            <a:ext cx="4540425" cy="5232202"/>
          </a:xfrm>
          <a:prstGeom prst="rect">
            <a:avLst/>
          </a:prstGeom>
        </p:spPr>
        <p:txBody>
          <a:bodyPr wrap="square">
            <a:spAutoFit/>
          </a:bodyPr>
          <a:lstStyle/>
          <a:p>
            <a:pPr algn="ctr">
              <a:buClr>
                <a:srgbClr val="114DDD"/>
              </a:buClr>
            </a:pPr>
            <a:r>
              <a:rPr lang="en-US" b="1" dirty="0" smtClean="0">
                <a:solidFill>
                  <a:schemeClr val="bg1"/>
                </a:solidFill>
              </a:rPr>
              <a:t>Systematic Review</a:t>
            </a:r>
          </a:p>
          <a:p>
            <a:pPr>
              <a:buClr>
                <a:srgbClr val="114DDD"/>
              </a:buClr>
            </a:pPr>
            <a:endParaRPr lang="en-US" sz="1400" b="1" dirty="0">
              <a:solidFill>
                <a:schemeClr val="bg1"/>
              </a:solidFill>
            </a:endParaRPr>
          </a:p>
          <a:p>
            <a:pPr marL="171450" indent="-171450">
              <a:buClr>
                <a:srgbClr val="114DDD"/>
              </a:buClr>
              <a:buFont typeface="Arial" panose="020B0604020202020204" pitchFamily="34" charset="0"/>
              <a:buChar char="•"/>
            </a:pPr>
            <a:r>
              <a:rPr lang="en-US" b="1" dirty="0">
                <a:solidFill>
                  <a:schemeClr val="bg1"/>
                </a:solidFill>
              </a:rPr>
              <a:t>No observed association between stress and achievement </a:t>
            </a:r>
            <a:endParaRPr lang="en-US" b="1" dirty="0" smtClean="0">
              <a:solidFill>
                <a:schemeClr val="bg1"/>
              </a:solidFill>
            </a:endParaRPr>
          </a:p>
          <a:p>
            <a:pPr marL="171450" indent="-171450">
              <a:buClr>
                <a:srgbClr val="114DDD"/>
              </a:buClr>
              <a:buFont typeface="Arial" panose="020B0604020202020204" pitchFamily="34" charset="0"/>
              <a:buChar char="•"/>
            </a:pPr>
            <a:endParaRPr lang="en-US" b="1" dirty="0" smtClean="0">
              <a:solidFill>
                <a:schemeClr val="bg1"/>
              </a:solidFill>
            </a:endParaRPr>
          </a:p>
          <a:p>
            <a:pPr marL="171450" indent="-171450">
              <a:buClr>
                <a:srgbClr val="114DDD"/>
              </a:buClr>
              <a:buFont typeface="Arial" panose="020B0604020202020204" pitchFamily="34" charset="0"/>
              <a:buChar char="•"/>
            </a:pPr>
            <a:r>
              <a:rPr lang="en-US" altLang="ko-KR" b="1" dirty="0">
                <a:solidFill>
                  <a:schemeClr val="bg1"/>
                </a:solidFill>
                <a:cs typeface="Arial" pitchFamily="34" charset="0"/>
              </a:rPr>
              <a:t>PhD students report significantly greater levels of stress compared to population </a:t>
            </a:r>
            <a:r>
              <a:rPr lang="en-US" altLang="ko-KR" b="1" dirty="0" smtClean="0">
                <a:solidFill>
                  <a:schemeClr val="bg1"/>
                </a:solidFill>
                <a:cs typeface="Arial" pitchFamily="34" charset="0"/>
              </a:rPr>
              <a:t>norms</a:t>
            </a:r>
          </a:p>
          <a:p>
            <a:pPr marL="171450" indent="-171450">
              <a:buClr>
                <a:srgbClr val="114DDD"/>
              </a:buClr>
              <a:buFont typeface="Arial" panose="020B0604020202020204" pitchFamily="34" charset="0"/>
              <a:buChar char="•"/>
            </a:pPr>
            <a:endParaRPr lang="en-US" altLang="ko-KR" b="1" dirty="0" smtClean="0">
              <a:solidFill>
                <a:schemeClr val="bg1"/>
              </a:solidFill>
              <a:cs typeface="Arial" pitchFamily="34" charset="0"/>
            </a:endParaRPr>
          </a:p>
          <a:p>
            <a:pPr marL="171450" indent="-171450">
              <a:buClr>
                <a:srgbClr val="114DDD"/>
              </a:buClr>
              <a:buFont typeface="Arial" panose="020B0604020202020204" pitchFamily="34" charset="0"/>
              <a:buChar char="•"/>
            </a:pPr>
            <a:r>
              <a:rPr lang="en-US" altLang="ko-KR" b="1" dirty="0">
                <a:solidFill>
                  <a:schemeClr val="bg1"/>
                </a:solidFill>
                <a:cs typeface="Arial" pitchFamily="34" charset="0"/>
              </a:rPr>
              <a:t>Stress is inversely associated with social </a:t>
            </a:r>
            <a:r>
              <a:rPr lang="en-US" altLang="ko-KR" b="1" dirty="0">
                <a:solidFill>
                  <a:srgbClr val="FFFFFF"/>
                </a:solidFill>
                <a:cs typeface="Arial" pitchFamily="34" charset="0"/>
              </a:rPr>
              <a:t>support </a:t>
            </a:r>
            <a:r>
              <a:rPr lang="en-US" altLang="ko-KR" dirty="0">
                <a:solidFill>
                  <a:srgbClr val="FFFFFF"/>
                </a:solidFill>
                <a:cs typeface="Arial" pitchFamily="34" charset="0"/>
              </a:rPr>
              <a:t>(less support &lt;~&gt; more stress)</a:t>
            </a:r>
          </a:p>
          <a:p>
            <a:pPr marL="171450" indent="-171450">
              <a:buClr>
                <a:srgbClr val="114DDD"/>
              </a:buClr>
              <a:buFont typeface="Arial" panose="020B0604020202020204" pitchFamily="34" charset="0"/>
              <a:buChar char="•"/>
            </a:pPr>
            <a:endParaRPr lang="ko-KR" altLang="en-US" dirty="0">
              <a:solidFill>
                <a:schemeClr val="tx1">
                  <a:lumMod val="75000"/>
                  <a:lumOff val="25000"/>
                </a:schemeClr>
              </a:solidFill>
              <a:cs typeface="Arial" pitchFamily="34" charset="0"/>
            </a:endParaRPr>
          </a:p>
          <a:p>
            <a:pPr marL="171450" indent="-171450">
              <a:buClr>
                <a:srgbClr val="114DDD"/>
              </a:buClr>
              <a:buFont typeface="Arial" panose="020B0604020202020204" pitchFamily="34" charset="0"/>
              <a:buChar char="•"/>
            </a:pPr>
            <a:endParaRPr lang="en-US" b="1" dirty="0">
              <a:solidFill>
                <a:schemeClr val="bg1"/>
              </a:solidFill>
            </a:endParaRPr>
          </a:p>
          <a:p>
            <a:pPr marL="171450" indent="-171450">
              <a:buClr>
                <a:srgbClr val="114DDD"/>
              </a:buClr>
              <a:buFont typeface="Arial" panose="020B0604020202020204" pitchFamily="34" charset="0"/>
              <a:buChar char="•"/>
            </a:pPr>
            <a:endParaRPr lang="en-GB" b="1" dirty="0">
              <a:solidFill>
                <a:schemeClr val="bg1"/>
              </a:solidFill>
            </a:endParaRPr>
          </a:p>
          <a:p>
            <a:pPr marL="171450" indent="-171450">
              <a:buClr>
                <a:srgbClr val="114DDD"/>
              </a:buClr>
              <a:buFont typeface="Arial" panose="020B0604020202020204" pitchFamily="34" charset="0"/>
              <a:buChar char="•"/>
            </a:pPr>
            <a:endParaRPr lang="en-US" b="1" dirty="0">
              <a:solidFill>
                <a:schemeClr val="bg1"/>
              </a:solidFill>
            </a:endParaRPr>
          </a:p>
          <a:p>
            <a:pPr>
              <a:buClr>
                <a:srgbClr val="114DDD"/>
              </a:buClr>
            </a:pPr>
            <a:r>
              <a:rPr lang="en-US" sz="1400" b="1" dirty="0">
                <a:solidFill>
                  <a:schemeClr val="bg1"/>
                </a:solidFill>
              </a:rPr>
              <a:t> </a:t>
            </a:r>
          </a:p>
          <a:p>
            <a:pPr>
              <a:buClr>
                <a:srgbClr val="114DDD"/>
              </a:buClr>
            </a:pPr>
            <a:endParaRPr lang="en-US" sz="1200" b="1" dirty="0">
              <a:solidFill>
                <a:schemeClr val="bg1"/>
              </a:solidFill>
            </a:endParaRPr>
          </a:p>
          <a:p>
            <a:pPr>
              <a:buClr>
                <a:srgbClr val="114DDD"/>
              </a:buClr>
            </a:pPr>
            <a:endParaRPr lang="en-US" sz="1200" b="1" dirty="0">
              <a:solidFill>
                <a:schemeClr val="bg1"/>
              </a:solidFill>
            </a:endParaRPr>
          </a:p>
          <a:p>
            <a:pPr>
              <a:buClr>
                <a:srgbClr val="114DDD"/>
              </a:buClr>
            </a:pPr>
            <a:endParaRPr lang="en-US" sz="1200" b="1" dirty="0">
              <a:solidFill>
                <a:schemeClr val="bg1"/>
              </a:solidFill>
            </a:endParaRPr>
          </a:p>
        </p:txBody>
      </p:sp>
      <p:graphicFrame>
        <p:nvGraphicFramePr>
          <p:cNvPr id="6" name="Content Placeholder 6"/>
          <p:cNvGraphicFramePr>
            <a:graphicFrameLocks/>
          </p:cNvGraphicFramePr>
          <p:nvPr>
            <p:extLst>
              <p:ext uri="{D42A27DB-BD31-4B8C-83A1-F6EECF244321}">
                <p14:modId xmlns:p14="http://schemas.microsoft.com/office/powerpoint/2010/main" val="2567611940"/>
              </p:ext>
            </p:extLst>
          </p:nvPr>
        </p:nvGraphicFramePr>
        <p:xfrm>
          <a:off x="4825999" y="1456267"/>
          <a:ext cx="4030133" cy="4648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47934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Autofit/>
          </a:bodyPr>
          <a:lstStyle/>
          <a:p>
            <a:r>
              <a:rPr lang="en-US" sz="2400" b="1" dirty="0" smtClean="0">
                <a:solidFill>
                  <a:srgbClr val="0000FF"/>
                </a:solidFill>
              </a:rPr>
              <a:t>Another Crisis Narrative?</a:t>
            </a:r>
            <a:endParaRPr lang="en-US" sz="2400" b="1" dirty="0">
              <a:solidFill>
                <a:srgbClr val="0000FF"/>
              </a:solidFill>
            </a:endParaRPr>
          </a:p>
        </p:txBody>
      </p:sp>
      <p:sp>
        <p:nvSpPr>
          <p:cNvPr id="2" name="Rectangle 1">
            <a:extLst>
              <a:ext uri="{FF2B5EF4-FFF2-40B4-BE49-F238E27FC236}">
                <a16:creationId xmlns:a16="http://schemas.microsoft.com/office/drawing/2014/main" id="{3EB8578A-8EBF-FF43-96EE-09F7E0FDDD50}"/>
              </a:ext>
            </a:extLst>
          </p:cNvPr>
          <p:cNvSpPr/>
          <p:nvPr/>
        </p:nvSpPr>
        <p:spPr>
          <a:xfrm>
            <a:off x="80010" y="1436275"/>
            <a:ext cx="4540425" cy="784830"/>
          </a:xfrm>
          <a:prstGeom prst="rect">
            <a:avLst/>
          </a:prstGeom>
        </p:spPr>
        <p:txBody>
          <a:bodyPr wrap="square">
            <a:spAutoFit/>
          </a:bodyPr>
          <a:lstStyle/>
          <a:p>
            <a:pPr>
              <a:buClr>
                <a:srgbClr val="114DDD"/>
              </a:buClr>
            </a:pPr>
            <a:endParaRPr lang="en-US" sz="1200" b="1" dirty="0" smtClean="0">
              <a:solidFill>
                <a:schemeClr val="bg1"/>
              </a:solidFill>
            </a:endParaRPr>
          </a:p>
          <a:p>
            <a:pPr>
              <a:buClr>
                <a:srgbClr val="114DDD"/>
              </a:buClr>
            </a:pPr>
            <a:endParaRPr lang="en-US" sz="1100" b="1" dirty="0">
              <a:solidFill>
                <a:schemeClr val="bg1"/>
              </a:solidFill>
            </a:endParaRPr>
          </a:p>
          <a:p>
            <a:pPr>
              <a:buClr>
                <a:srgbClr val="114DDD"/>
              </a:buClr>
            </a:pPr>
            <a:endParaRPr lang="en-US" sz="1100" b="1" dirty="0">
              <a:solidFill>
                <a:schemeClr val="bg1"/>
              </a:solidFill>
            </a:endParaRPr>
          </a:p>
          <a:p>
            <a:pPr>
              <a:buClr>
                <a:srgbClr val="114DDD"/>
              </a:buClr>
            </a:pPr>
            <a:endParaRPr lang="en-US" sz="1100" b="1" dirty="0">
              <a:solidFill>
                <a:schemeClr val="bg1"/>
              </a:solidFill>
            </a:endParaRPr>
          </a:p>
        </p:txBody>
      </p:sp>
      <p:pic>
        <p:nvPicPr>
          <p:cNvPr id="8" name="Picture Placeholder 7" descr="Tsunami_by_hokusai_19th_century.jpg"/>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2044" r="22044"/>
          <a:stretch>
            <a:fillRect/>
          </a:stretch>
        </p:blipFill>
        <p:spPr/>
      </p:pic>
      <p:sp>
        <p:nvSpPr>
          <p:cNvPr id="4" name="Rectangle 3"/>
          <p:cNvSpPr/>
          <p:nvPr/>
        </p:nvSpPr>
        <p:spPr>
          <a:xfrm>
            <a:off x="135466" y="1607236"/>
            <a:ext cx="4436533" cy="646331"/>
          </a:xfrm>
          <a:prstGeom prst="rect">
            <a:avLst/>
          </a:prstGeom>
        </p:spPr>
        <p:txBody>
          <a:bodyPr wrap="square">
            <a:spAutoFit/>
          </a:bodyPr>
          <a:lstStyle/>
          <a:p>
            <a:endParaRPr lang="en-US" dirty="0"/>
          </a:p>
          <a:p>
            <a:r>
              <a:rPr lang="en-US" dirty="0" smtClean="0"/>
              <a:t> </a:t>
            </a:r>
            <a:endParaRPr lang="en-GB" dirty="0"/>
          </a:p>
        </p:txBody>
      </p:sp>
      <p:sp>
        <p:nvSpPr>
          <p:cNvPr id="6" name="Rectangle 5"/>
          <p:cNvSpPr/>
          <p:nvPr/>
        </p:nvSpPr>
        <p:spPr>
          <a:xfrm>
            <a:off x="397933" y="1685204"/>
            <a:ext cx="3598334" cy="3139321"/>
          </a:xfrm>
          <a:prstGeom prst="rect">
            <a:avLst/>
          </a:prstGeom>
        </p:spPr>
        <p:txBody>
          <a:bodyPr wrap="square">
            <a:spAutoFit/>
          </a:bodyPr>
          <a:lstStyle/>
          <a:p>
            <a:pPr marL="285750" indent="-285750">
              <a:buFont typeface="Arial"/>
              <a:buChar char="•"/>
            </a:pPr>
            <a:r>
              <a:rPr lang="en-GB" dirty="0" smtClean="0"/>
              <a:t>Doctoral Education </a:t>
            </a:r>
            <a:r>
              <a:rPr lang="mr-IN" dirty="0" smtClean="0"/>
              <a:t>–</a:t>
            </a:r>
            <a:r>
              <a:rPr lang="en-GB" dirty="0" smtClean="0"/>
              <a:t> Completions late 1990s</a:t>
            </a:r>
          </a:p>
          <a:p>
            <a:pPr marL="285750" indent="-285750">
              <a:buFont typeface="Arial"/>
              <a:buChar char="•"/>
            </a:pPr>
            <a:endParaRPr lang="en-GB" dirty="0" smtClean="0"/>
          </a:p>
          <a:p>
            <a:pPr marL="285750" indent="-285750">
              <a:buFont typeface="Arial"/>
              <a:buChar char="•"/>
            </a:pPr>
            <a:r>
              <a:rPr lang="en-GB" dirty="0" smtClean="0"/>
              <a:t>Ruins  </a:t>
            </a:r>
            <a:r>
              <a:rPr lang="en-GB" dirty="0"/>
              <a:t>(Readings 1996</a:t>
            </a:r>
            <a:r>
              <a:rPr lang="en-GB" dirty="0" smtClean="0"/>
              <a:t>)</a:t>
            </a:r>
          </a:p>
          <a:p>
            <a:endParaRPr lang="en-GB" dirty="0"/>
          </a:p>
          <a:p>
            <a:pPr marL="285750" indent="-285750">
              <a:buFont typeface="Arial"/>
              <a:buChar char="•"/>
            </a:pPr>
            <a:r>
              <a:rPr lang="en-GB" dirty="0" smtClean="0"/>
              <a:t>Tsunamis </a:t>
            </a:r>
            <a:r>
              <a:rPr lang="en-GB" dirty="0"/>
              <a:t>(</a:t>
            </a:r>
            <a:r>
              <a:rPr lang="en-GB" dirty="0" err="1"/>
              <a:t>Popenici</a:t>
            </a:r>
            <a:r>
              <a:rPr lang="en-GB" dirty="0"/>
              <a:t> 2014</a:t>
            </a:r>
            <a:r>
              <a:rPr lang="en-GB" dirty="0" smtClean="0"/>
              <a:t>)</a:t>
            </a:r>
          </a:p>
          <a:p>
            <a:pPr marL="285750" indent="-285750">
              <a:buFont typeface="Arial"/>
              <a:buChar char="•"/>
            </a:pPr>
            <a:endParaRPr lang="en-GB" dirty="0" smtClean="0"/>
          </a:p>
          <a:p>
            <a:pPr marL="285750" indent="-285750">
              <a:buFont typeface="Arial"/>
              <a:buChar char="•"/>
            </a:pPr>
            <a:r>
              <a:rPr lang="en-GB" dirty="0" smtClean="0"/>
              <a:t>Avalanches </a:t>
            </a:r>
            <a:r>
              <a:rPr lang="en-GB" dirty="0"/>
              <a:t>(Barber et al, 2013).  </a:t>
            </a:r>
            <a:endParaRPr lang="en-GB" dirty="0" smtClean="0"/>
          </a:p>
          <a:p>
            <a:endParaRPr lang="en-GB" dirty="0" smtClean="0"/>
          </a:p>
          <a:p>
            <a:pPr marL="285750" indent="-285750">
              <a:buFont typeface="Arial"/>
              <a:buChar char="•"/>
            </a:pPr>
            <a:r>
              <a:rPr lang="en-GB" dirty="0" smtClean="0"/>
              <a:t>Crisis narrative </a:t>
            </a:r>
            <a:r>
              <a:rPr lang="en-GB" dirty="0"/>
              <a:t>(Baron, 2017</a:t>
            </a:r>
            <a:r>
              <a:rPr lang="en-GB" dirty="0" smtClean="0"/>
              <a:t>) </a:t>
            </a:r>
            <a:endParaRPr lang="en-GB" dirty="0"/>
          </a:p>
        </p:txBody>
      </p:sp>
    </p:spTree>
    <p:extLst>
      <p:ext uri="{BB962C8B-B14F-4D97-AF65-F5344CB8AC3E}">
        <p14:creationId xmlns:p14="http://schemas.microsoft.com/office/powerpoint/2010/main" val="26456008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4235" y="1494118"/>
            <a:ext cx="4318000" cy="4706470"/>
          </a:xfrm>
        </p:spPr>
        <p:txBody>
          <a:bodyPr>
            <a:normAutofit/>
          </a:bodyPr>
          <a:lstStyle/>
          <a:p>
            <a:pPr algn="l"/>
            <a:r>
              <a:rPr lang="en-US" sz="2400" b="1" dirty="0">
                <a:latin typeface="+mn-lt"/>
              </a:rPr>
              <a:t/>
            </a:r>
            <a:br>
              <a:rPr lang="en-US" sz="2400" b="1" dirty="0">
                <a:latin typeface="+mn-lt"/>
              </a:rPr>
            </a:br>
            <a:r>
              <a:rPr lang="en-US" sz="2000" b="1" dirty="0"/>
              <a:t/>
            </a:r>
            <a:br>
              <a:rPr lang="en-US" sz="2000" b="1" dirty="0"/>
            </a:br>
            <a:endParaRPr lang="en-US" sz="2000" dirty="0"/>
          </a:p>
        </p:txBody>
      </p:sp>
      <p:sp>
        <p:nvSpPr>
          <p:cNvPr id="5" name="Subtitle 4"/>
          <p:cNvSpPr>
            <a:spLocks noGrp="1"/>
          </p:cNvSpPr>
          <p:nvPr>
            <p:ph type="subTitle" idx="1"/>
          </p:nvPr>
        </p:nvSpPr>
        <p:spPr/>
        <p:txBody>
          <a:bodyPr>
            <a:normAutofit lnSpcReduction="10000"/>
          </a:bodyPr>
          <a:lstStyle/>
          <a:p>
            <a:r>
              <a:rPr lang="en-GB" sz="5400" b="1" dirty="0" smtClean="0">
                <a:solidFill>
                  <a:srgbClr val="0000FF"/>
                </a:solidFill>
              </a:rPr>
              <a:t>Affective Economy</a:t>
            </a:r>
            <a:endParaRPr lang="en-US" b="1" dirty="0">
              <a:solidFill>
                <a:srgbClr val="0000FF"/>
              </a:solidFill>
            </a:endParaRPr>
          </a:p>
        </p:txBody>
      </p:sp>
      <p:sp>
        <p:nvSpPr>
          <p:cNvPr id="2" name="Rectangle 1">
            <a:extLst>
              <a:ext uri="{FF2B5EF4-FFF2-40B4-BE49-F238E27FC236}">
                <a16:creationId xmlns:a16="http://schemas.microsoft.com/office/drawing/2014/main" id="{3EB8578A-8EBF-FF43-96EE-09F7E0FDDD50}"/>
              </a:ext>
            </a:extLst>
          </p:cNvPr>
          <p:cNvSpPr/>
          <p:nvPr/>
        </p:nvSpPr>
        <p:spPr>
          <a:xfrm>
            <a:off x="80010" y="1436275"/>
            <a:ext cx="4540425" cy="646331"/>
          </a:xfrm>
          <a:prstGeom prst="rect">
            <a:avLst/>
          </a:prstGeom>
        </p:spPr>
        <p:txBody>
          <a:bodyPr wrap="square">
            <a:spAutoFit/>
          </a:bodyPr>
          <a:lstStyle/>
          <a:p>
            <a:endParaRPr lang="en-GB" b="1" dirty="0">
              <a:solidFill>
                <a:schemeClr val="bg1"/>
              </a:solidFill>
              <a:ea typeface="Times New Roman" panose="02020603050405020304" pitchFamily="18" charset="0"/>
            </a:endParaRPr>
          </a:p>
          <a:p>
            <a:endParaRPr lang="en-GB" dirty="0">
              <a:solidFill>
                <a:schemeClr val="bg1"/>
              </a:solidFill>
            </a:endParaRPr>
          </a:p>
        </p:txBody>
      </p:sp>
      <p:pic>
        <p:nvPicPr>
          <p:cNvPr id="6" name="Content Placeholder 6"/>
          <p:cNvPicPr>
            <a:picLocks noGrp="1"/>
          </p:cNvPicPr>
          <p:nvPr>
            <p:ph type="pic" sz="quarter" idx="10"/>
          </p:nvPr>
        </p:nvPicPr>
        <p:blipFill>
          <a:blip r:embed="rId3" cstate="print">
            <a:extLst>
              <a:ext uri="{28A0092B-C50C-407E-A947-70E740481C1C}">
                <a14:useLocalDpi xmlns:a14="http://schemas.microsoft.com/office/drawing/2010/main" val="0"/>
              </a:ext>
            </a:extLst>
          </a:blip>
          <a:srcRect l="8363" r="8363"/>
          <a:stretch>
            <a:fillRect/>
          </a:stretch>
        </p:blipFill>
        <p:spPr bwMode="auto">
          <a:prstGeom prst="rect">
            <a:avLst/>
          </a:prstGeom>
          <a:noFill/>
          <a:ln>
            <a:noFill/>
          </a:ln>
        </p:spPr>
      </p:pic>
      <p:sp>
        <p:nvSpPr>
          <p:cNvPr id="7" name="Rectangle 6"/>
          <p:cNvSpPr/>
          <p:nvPr/>
        </p:nvSpPr>
        <p:spPr>
          <a:xfrm>
            <a:off x="270933" y="1651001"/>
            <a:ext cx="4072467" cy="3662541"/>
          </a:xfrm>
          <a:prstGeom prst="rect">
            <a:avLst/>
          </a:prstGeom>
        </p:spPr>
        <p:txBody>
          <a:bodyPr wrap="square">
            <a:spAutoFit/>
          </a:bodyPr>
          <a:lstStyle/>
          <a:p>
            <a:pPr>
              <a:buClr>
                <a:srgbClr val="E74CFF"/>
              </a:buClr>
            </a:pPr>
            <a:r>
              <a:rPr lang="en-US" b="1" dirty="0" smtClean="0">
                <a:solidFill>
                  <a:schemeClr val="bg1"/>
                </a:solidFill>
              </a:rPr>
              <a:t>‘</a:t>
            </a:r>
            <a:r>
              <a:rPr lang="en-US" b="1" dirty="0">
                <a:solidFill>
                  <a:schemeClr val="bg1"/>
                </a:solidFill>
              </a:rPr>
              <a:t>Sacrificial ethos’ silences stories of stress and insecurity </a:t>
            </a:r>
            <a:r>
              <a:rPr lang="en-US" sz="1600" b="1" dirty="0">
                <a:solidFill>
                  <a:schemeClr val="bg1"/>
                </a:solidFill>
              </a:rPr>
              <a:t>(Gill 2010)</a:t>
            </a:r>
          </a:p>
          <a:p>
            <a:pPr>
              <a:buClr>
                <a:srgbClr val="E74CFF"/>
              </a:buClr>
            </a:pPr>
            <a:endParaRPr lang="en-US" b="1" dirty="0" smtClean="0">
              <a:solidFill>
                <a:schemeClr val="bg1"/>
              </a:solidFill>
            </a:endParaRPr>
          </a:p>
          <a:p>
            <a:pPr>
              <a:buClr>
                <a:srgbClr val="E74CFF"/>
              </a:buClr>
            </a:pPr>
            <a:r>
              <a:rPr lang="en-US" b="1" dirty="0">
                <a:solidFill>
                  <a:schemeClr val="bg1"/>
                </a:solidFill>
              </a:rPr>
              <a:t>Guilt, pride, shame, fear</a:t>
            </a:r>
          </a:p>
          <a:p>
            <a:pPr>
              <a:buClr>
                <a:srgbClr val="E74CFF"/>
              </a:buClr>
            </a:pPr>
            <a:r>
              <a:rPr lang="en-US" b="1" dirty="0">
                <a:solidFill>
                  <a:schemeClr val="bg1"/>
                </a:solidFill>
              </a:rPr>
              <a:t>Imperial College Suicide </a:t>
            </a:r>
            <a:r>
              <a:rPr lang="en-US" sz="1600" b="1" dirty="0">
                <a:solidFill>
                  <a:schemeClr val="bg1"/>
                </a:solidFill>
              </a:rPr>
              <a:t>(Morley 2015</a:t>
            </a:r>
            <a:r>
              <a:rPr lang="en-US" sz="1600" b="1" dirty="0" smtClean="0">
                <a:solidFill>
                  <a:schemeClr val="bg1"/>
                </a:solidFill>
              </a:rPr>
              <a:t>)</a:t>
            </a:r>
            <a:endParaRPr lang="en-US" b="1" dirty="0" smtClean="0">
              <a:solidFill>
                <a:schemeClr val="bg1"/>
              </a:solidFill>
            </a:endParaRPr>
          </a:p>
          <a:p>
            <a:pPr>
              <a:buClr>
                <a:srgbClr val="E74CFF"/>
              </a:buClr>
            </a:pPr>
            <a:endParaRPr lang="en-US" b="1" dirty="0" smtClean="0">
              <a:solidFill>
                <a:schemeClr val="bg1"/>
              </a:solidFill>
            </a:endParaRPr>
          </a:p>
          <a:p>
            <a:pPr>
              <a:buClr>
                <a:srgbClr val="E74CFF"/>
              </a:buClr>
            </a:pPr>
            <a:r>
              <a:rPr lang="en-US" b="1" dirty="0" smtClean="0">
                <a:solidFill>
                  <a:schemeClr val="bg1"/>
                </a:solidFill>
              </a:rPr>
              <a:t>Culture </a:t>
            </a:r>
            <a:r>
              <a:rPr lang="en-US" b="1" dirty="0">
                <a:solidFill>
                  <a:schemeClr val="bg1"/>
                </a:solidFill>
              </a:rPr>
              <a:t>of governance by fear </a:t>
            </a:r>
            <a:r>
              <a:rPr lang="en-US" sz="1600" b="1" dirty="0">
                <a:solidFill>
                  <a:schemeClr val="bg1"/>
                </a:solidFill>
              </a:rPr>
              <a:t>(</a:t>
            </a:r>
            <a:r>
              <a:rPr lang="en-US" sz="1600" b="1" dirty="0" err="1">
                <a:solidFill>
                  <a:schemeClr val="bg1"/>
                </a:solidFill>
              </a:rPr>
              <a:t>Braidotti</a:t>
            </a:r>
            <a:r>
              <a:rPr lang="en-US" sz="1600" b="1" dirty="0">
                <a:solidFill>
                  <a:schemeClr val="bg1"/>
                </a:solidFill>
              </a:rPr>
              <a:t> 2012)</a:t>
            </a:r>
          </a:p>
          <a:p>
            <a:pPr>
              <a:buClr>
                <a:srgbClr val="E74CFF"/>
              </a:buClr>
            </a:pPr>
            <a:endParaRPr lang="en-GB" b="1" dirty="0" smtClean="0">
              <a:solidFill>
                <a:schemeClr val="bg1"/>
              </a:solidFill>
            </a:endParaRPr>
          </a:p>
          <a:p>
            <a:pPr>
              <a:buClr>
                <a:srgbClr val="E74CFF"/>
              </a:buClr>
            </a:pPr>
            <a:r>
              <a:rPr lang="en-GB" b="1" dirty="0" smtClean="0">
                <a:solidFill>
                  <a:schemeClr val="bg1"/>
                </a:solidFill>
              </a:rPr>
              <a:t>T</a:t>
            </a:r>
            <a:r>
              <a:rPr lang="en-US" b="1" dirty="0" err="1" smtClean="0">
                <a:solidFill>
                  <a:schemeClr val="bg1"/>
                </a:solidFill>
              </a:rPr>
              <a:t>ruth</a:t>
            </a:r>
            <a:r>
              <a:rPr lang="en-US" b="1" dirty="0">
                <a:solidFill>
                  <a:schemeClr val="bg1"/>
                </a:solidFill>
              </a:rPr>
              <a:t>-telling: peer review, appraisal, impact case studies, auditors, search agents </a:t>
            </a:r>
            <a:r>
              <a:rPr lang="en-GB" sz="1600" b="1" dirty="0">
                <a:solidFill>
                  <a:schemeClr val="bg1"/>
                </a:solidFill>
              </a:rPr>
              <a:t>(Ball 2014)</a:t>
            </a:r>
          </a:p>
        </p:txBody>
      </p:sp>
    </p:spTree>
    <p:extLst>
      <p:ext uri="{BB962C8B-B14F-4D97-AF65-F5344CB8AC3E}">
        <p14:creationId xmlns:p14="http://schemas.microsoft.com/office/powerpoint/2010/main" val="42686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76DB75-F686-6449-AC22-803D177D8FB7}"/>
              </a:ext>
            </a:extLst>
          </p:cNvPr>
          <p:cNvSpPr>
            <a:spLocks noGrp="1"/>
          </p:cNvSpPr>
          <p:nvPr>
            <p:ph type="body" sz="quarter" idx="11"/>
          </p:nvPr>
        </p:nvSpPr>
        <p:spPr>
          <a:xfrm>
            <a:off x="4743450" y="857250"/>
            <a:ext cx="4114800" cy="5520690"/>
          </a:xfrm>
        </p:spPr>
        <p:txBody>
          <a:bodyPr>
            <a:normAutofit/>
          </a:bodyPr>
          <a:lstStyle/>
          <a:p>
            <a:pPr marL="171450" indent="-171450" algn="l">
              <a:buClr>
                <a:srgbClr val="114DDD"/>
              </a:buClr>
              <a:buFont typeface="Arial" panose="020B0604020202020204" pitchFamily="34" charset="0"/>
              <a:buChar char="•"/>
            </a:pPr>
            <a:r>
              <a:rPr lang="en-GB" sz="1600" b="1" dirty="0" smtClean="0">
                <a:solidFill>
                  <a:srgbClr val="FFFFFF"/>
                </a:solidFill>
              </a:rPr>
              <a:t>Individual needs fixing - a discourse in which individual agency is privileged</a:t>
            </a:r>
          </a:p>
          <a:p>
            <a:pPr marL="171450" indent="-171450" algn="l">
              <a:buClr>
                <a:srgbClr val="114DDD"/>
              </a:buClr>
              <a:buFont typeface="Arial" panose="020B0604020202020204" pitchFamily="34" charset="0"/>
              <a:buChar char="•"/>
            </a:pPr>
            <a:endParaRPr lang="en-GB" sz="1600" b="1" dirty="0" smtClean="0">
              <a:solidFill>
                <a:srgbClr val="FFFFFF"/>
              </a:solidFill>
            </a:endParaRPr>
          </a:p>
          <a:p>
            <a:pPr marL="171450" indent="-171450" algn="l">
              <a:buClr>
                <a:srgbClr val="114DDD"/>
              </a:buClr>
              <a:buFont typeface="Arial" panose="020B0604020202020204" pitchFamily="34" charset="0"/>
              <a:buChar char="•"/>
            </a:pPr>
            <a:r>
              <a:rPr lang="en-GB" sz="1600" b="1" dirty="0" smtClean="0">
                <a:solidFill>
                  <a:srgbClr val="FFFFFF"/>
                </a:solidFill>
              </a:rPr>
              <a:t>Privatised </a:t>
            </a:r>
          </a:p>
          <a:p>
            <a:pPr marL="171450" indent="-171450" algn="l">
              <a:buClr>
                <a:srgbClr val="114DDD"/>
              </a:buClr>
              <a:buFont typeface="Arial" panose="020B0604020202020204" pitchFamily="34" charset="0"/>
              <a:buChar char="•"/>
            </a:pPr>
            <a:endParaRPr lang="en-GB" sz="1600" b="1" dirty="0">
              <a:solidFill>
                <a:srgbClr val="FFFFFF"/>
              </a:solidFill>
            </a:endParaRPr>
          </a:p>
          <a:p>
            <a:pPr marL="171450" indent="-171450" algn="l">
              <a:buClr>
                <a:srgbClr val="114DDD"/>
              </a:buClr>
              <a:buFont typeface="Arial" panose="020B0604020202020204" pitchFamily="34" charset="0"/>
              <a:buChar char="•"/>
            </a:pPr>
            <a:r>
              <a:rPr lang="en-GB" sz="1600" b="1" dirty="0" smtClean="0">
                <a:solidFill>
                  <a:srgbClr val="FFFFFF"/>
                </a:solidFill>
              </a:rPr>
              <a:t>It must be </a:t>
            </a:r>
            <a:r>
              <a:rPr lang="en-GB" sz="1600" b="1" dirty="0">
                <a:solidFill>
                  <a:srgbClr val="FFFFFF"/>
                </a:solidFill>
              </a:rPr>
              <a:t>measured </a:t>
            </a:r>
            <a:r>
              <a:rPr lang="en-GB" sz="1600" b="1" dirty="0" smtClean="0">
                <a:solidFill>
                  <a:srgbClr val="FFFFFF"/>
                </a:solidFill>
              </a:rPr>
              <a:t>set in a </a:t>
            </a:r>
            <a:r>
              <a:rPr lang="en-GB" sz="1600" b="1" dirty="0">
                <a:solidFill>
                  <a:srgbClr val="FFFFFF"/>
                </a:solidFill>
              </a:rPr>
              <a:t>system of accounts (</a:t>
            </a:r>
            <a:r>
              <a:rPr lang="en-GB" sz="1600" b="1" dirty="0" err="1">
                <a:solidFill>
                  <a:srgbClr val="FFFFFF"/>
                </a:solidFill>
              </a:rPr>
              <a:t>McGettigan</a:t>
            </a:r>
            <a:r>
              <a:rPr lang="en-GB" sz="1600" b="1" dirty="0">
                <a:solidFill>
                  <a:srgbClr val="FFFFFF"/>
                </a:solidFill>
              </a:rPr>
              <a:t> 2013)</a:t>
            </a:r>
            <a:r>
              <a:rPr lang="en-GB" sz="1600" b="1" dirty="0" smtClean="0">
                <a:solidFill>
                  <a:srgbClr val="FFFFFF"/>
                </a:solidFill>
              </a:rPr>
              <a:t>.</a:t>
            </a:r>
          </a:p>
          <a:p>
            <a:pPr marL="171450" indent="-171450" algn="l">
              <a:buClr>
                <a:srgbClr val="114DDD"/>
              </a:buClr>
              <a:buFont typeface="Arial" panose="020B0604020202020204" pitchFamily="34" charset="0"/>
              <a:buChar char="•"/>
            </a:pPr>
            <a:endParaRPr lang="en-GB" sz="1600" b="1" dirty="0" smtClean="0">
              <a:solidFill>
                <a:srgbClr val="FFFFFF"/>
              </a:solidFill>
            </a:endParaRPr>
          </a:p>
          <a:p>
            <a:pPr marL="171450" indent="-171450" algn="l">
              <a:buClr>
                <a:srgbClr val="114DDD"/>
              </a:buClr>
              <a:buFont typeface="Arial" panose="020B0604020202020204" pitchFamily="34" charset="0"/>
              <a:buChar char="•"/>
            </a:pPr>
            <a:r>
              <a:rPr lang="en-GB" sz="1600" b="1" dirty="0" err="1">
                <a:solidFill>
                  <a:srgbClr val="FFFFFF"/>
                </a:solidFill>
              </a:rPr>
              <a:t>Illusio</a:t>
            </a:r>
            <a:r>
              <a:rPr lang="en-GB" sz="1600" b="1" dirty="0">
                <a:solidFill>
                  <a:srgbClr val="FFFFFF"/>
                </a:solidFill>
              </a:rPr>
              <a:t> = investing in the game involves </a:t>
            </a:r>
            <a:r>
              <a:rPr lang="en-GB" sz="1600" b="1" dirty="0" err="1">
                <a:solidFill>
                  <a:srgbClr val="FFFFFF"/>
                </a:solidFill>
              </a:rPr>
              <a:t>performativities</a:t>
            </a:r>
            <a:r>
              <a:rPr lang="en-GB" sz="1600" b="1" dirty="0">
                <a:solidFill>
                  <a:srgbClr val="FFFFFF"/>
                </a:solidFill>
              </a:rPr>
              <a:t> (Bourdieu 1977; Colley 2013</a:t>
            </a:r>
            <a:r>
              <a:rPr lang="en-GB" sz="1600" b="1" dirty="0" smtClean="0">
                <a:solidFill>
                  <a:srgbClr val="FFFFFF"/>
                </a:solidFill>
              </a:rPr>
              <a:t>). Universities are keen to be seeing to do something about it.</a:t>
            </a:r>
            <a:endParaRPr lang="en-GB" sz="1600" b="1" dirty="0">
              <a:solidFill>
                <a:srgbClr val="FFFFFF"/>
              </a:solidFill>
            </a:endParaRPr>
          </a:p>
          <a:p>
            <a:pPr marL="171450" indent="-171450" algn="l">
              <a:buClr>
                <a:srgbClr val="114DDD"/>
              </a:buClr>
              <a:buFont typeface="Arial" panose="020B0604020202020204" pitchFamily="34" charset="0"/>
              <a:buChar char="•"/>
            </a:pPr>
            <a:endParaRPr lang="en-GB" sz="1600" b="1" dirty="0">
              <a:solidFill>
                <a:srgbClr val="FFFFFF"/>
              </a:solidFill>
            </a:endParaRPr>
          </a:p>
          <a:p>
            <a:pPr algn="l">
              <a:buClr>
                <a:srgbClr val="114DDD"/>
              </a:buClr>
            </a:pPr>
            <a:endParaRPr lang="en-GB" sz="1600" b="1" i="1" dirty="0"/>
          </a:p>
        </p:txBody>
      </p:sp>
      <p:sp>
        <p:nvSpPr>
          <p:cNvPr id="4" name="Subtitle 3">
            <a:extLst>
              <a:ext uri="{FF2B5EF4-FFF2-40B4-BE49-F238E27FC236}">
                <a16:creationId xmlns:a16="http://schemas.microsoft.com/office/drawing/2014/main" id="{C7D702CC-7048-B14D-9086-A26ADCE77FC1}"/>
              </a:ext>
            </a:extLst>
          </p:cNvPr>
          <p:cNvSpPr>
            <a:spLocks noGrp="1"/>
          </p:cNvSpPr>
          <p:nvPr>
            <p:ph type="subTitle" idx="1"/>
          </p:nvPr>
        </p:nvSpPr>
        <p:spPr/>
        <p:txBody>
          <a:bodyPr>
            <a:normAutofit/>
          </a:bodyPr>
          <a:lstStyle/>
          <a:p>
            <a:r>
              <a:rPr lang="sv-SE" b="1" dirty="0" err="1" smtClean="0"/>
              <a:t>Reflections</a:t>
            </a:r>
            <a:endParaRPr lang="sv-SE" b="1" dirty="0"/>
          </a:p>
        </p:txBody>
      </p:sp>
      <p:pic>
        <p:nvPicPr>
          <p:cNvPr id="8" name="Picture Placeholder 7"/>
          <p:cNvPicPr>
            <a:picLocks noGrp="1" noChangeAspect="1"/>
          </p:cNvPicPr>
          <p:nvPr>
            <p:ph type="pic" sz="quarter" idx="10"/>
          </p:nvPr>
        </p:nvPicPr>
        <p:blipFill>
          <a:blip r:embed="rId3"/>
          <a:srcRect l="12084" r="12084"/>
          <a:stretch>
            <a:fillRect/>
          </a:stretch>
        </p:blipFill>
        <p:spPr>
          <a:xfrm>
            <a:off x="80431" y="1334675"/>
            <a:ext cx="4442208" cy="5325259"/>
          </a:xfrm>
        </p:spPr>
      </p:pic>
    </p:spTree>
    <p:extLst>
      <p:ext uri="{BB962C8B-B14F-4D97-AF65-F5344CB8AC3E}">
        <p14:creationId xmlns:p14="http://schemas.microsoft.com/office/powerpoint/2010/main" val="327591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924AEFF-3DEC-4445-A30E-CE027CD1572A}"/>
              </a:ext>
            </a:extLst>
          </p:cNvPr>
          <p:cNvSpPr>
            <a:spLocks noGrp="1"/>
          </p:cNvSpPr>
          <p:nvPr>
            <p:ph type="body" sz="quarter" idx="11"/>
          </p:nvPr>
        </p:nvSpPr>
        <p:spPr>
          <a:xfrm>
            <a:off x="4834466" y="1109118"/>
            <a:ext cx="4103793" cy="4753187"/>
          </a:xfrm>
        </p:spPr>
        <p:txBody>
          <a:bodyPr>
            <a:noAutofit/>
          </a:bodyPr>
          <a:lstStyle/>
          <a:p>
            <a:pPr>
              <a:lnSpc>
                <a:spcPct val="100000"/>
              </a:lnSpc>
              <a:buClr>
                <a:srgbClr val="FF66FF"/>
              </a:buClr>
            </a:pPr>
            <a:r>
              <a:rPr lang="en-GB" sz="1400" b="1" dirty="0" err="1" smtClean="0">
                <a:solidFill>
                  <a:srgbClr val="FFFFFF"/>
                </a:solidFill>
              </a:rPr>
              <a:t>Govermentality</a:t>
            </a:r>
            <a:r>
              <a:rPr lang="en-GB" sz="1400" b="1" dirty="0" smtClean="0">
                <a:solidFill>
                  <a:srgbClr val="FFFFFF"/>
                </a:solidFill>
              </a:rPr>
              <a:t> - </a:t>
            </a:r>
            <a:r>
              <a:rPr lang="en-GB" sz="1400" b="1" dirty="0">
                <a:solidFill>
                  <a:srgbClr val="FFFFFF"/>
                </a:solidFill>
              </a:rPr>
              <a:t>regulate </a:t>
            </a:r>
            <a:r>
              <a:rPr lang="en-GB" sz="1400" b="1" dirty="0" smtClean="0">
                <a:solidFill>
                  <a:srgbClr val="FFFFFF"/>
                </a:solidFill>
              </a:rPr>
              <a:t>ourselves; TINA effect </a:t>
            </a:r>
            <a:r>
              <a:rPr lang="it-IT" sz="1400" b="1" dirty="0">
                <a:solidFill>
                  <a:srgbClr val="FFFFFF"/>
                </a:solidFill>
              </a:rPr>
              <a:t>(</a:t>
            </a:r>
            <a:r>
              <a:rPr lang="it-IT" sz="1400" b="1" dirty="0" err="1">
                <a:solidFill>
                  <a:srgbClr val="FFFFFF"/>
                </a:solidFill>
              </a:rPr>
              <a:t>Marcuse</a:t>
            </a:r>
            <a:r>
              <a:rPr lang="it-IT" sz="1400" b="1" dirty="0">
                <a:solidFill>
                  <a:srgbClr val="FFFFFF"/>
                </a:solidFill>
              </a:rPr>
              <a:t> 1964</a:t>
            </a:r>
            <a:r>
              <a:rPr lang="it-IT" sz="1400" b="1" dirty="0" smtClean="0">
                <a:solidFill>
                  <a:srgbClr val="FFFFFF"/>
                </a:solidFill>
              </a:rPr>
              <a:t>)</a:t>
            </a:r>
          </a:p>
          <a:p>
            <a:pPr>
              <a:lnSpc>
                <a:spcPct val="100000"/>
              </a:lnSpc>
              <a:buClr>
                <a:srgbClr val="FF66FF"/>
              </a:buClr>
            </a:pPr>
            <a:endParaRPr lang="en-US" sz="1400" b="1" i="1" dirty="0" smtClean="0">
              <a:solidFill>
                <a:srgbClr val="FFFFFF"/>
              </a:solidFill>
            </a:endParaRPr>
          </a:p>
          <a:p>
            <a:pPr>
              <a:lnSpc>
                <a:spcPct val="100000"/>
              </a:lnSpc>
              <a:buClr>
                <a:srgbClr val="FF66FF"/>
              </a:buClr>
            </a:pPr>
            <a:r>
              <a:rPr lang="en-US" sz="1400" b="1" i="1" dirty="0" err="1" smtClean="0">
                <a:solidFill>
                  <a:srgbClr val="FFFFFF"/>
                </a:solidFill>
              </a:rPr>
              <a:t>Illusio</a:t>
            </a:r>
            <a:r>
              <a:rPr lang="en-US" sz="1400" b="1" i="1" dirty="0" smtClean="0">
                <a:solidFill>
                  <a:srgbClr val="FFFFFF"/>
                </a:solidFill>
              </a:rPr>
              <a:t> </a:t>
            </a:r>
            <a:r>
              <a:rPr lang="en-US" sz="1400" b="1" i="1" dirty="0">
                <a:solidFill>
                  <a:srgbClr val="FFFFFF"/>
                </a:solidFill>
              </a:rPr>
              <a:t>=</a:t>
            </a:r>
            <a:r>
              <a:rPr lang="en-US" sz="1400" b="1" dirty="0">
                <a:solidFill>
                  <a:srgbClr val="FFFFFF"/>
                </a:solidFill>
              </a:rPr>
              <a:t> investing in the game involves </a:t>
            </a:r>
            <a:r>
              <a:rPr lang="en-US" sz="1400" b="1" dirty="0" err="1">
                <a:solidFill>
                  <a:srgbClr val="FFFFFF"/>
                </a:solidFill>
              </a:rPr>
              <a:t>performativities</a:t>
            </a:r>
            <a:r>
              <a:rPr lang="en-US" sz="1400" b="1" dirty="0">
                <a:solidFill>
                  <a:srgbClr val="FFFFFF"/>
                </a:solidFill>
              </a:rPr>
              <a:t> (Bourdieu 1977; Colley 2013</a:t>
            </a:r>
            <a:r>
              <a:rPr lang="en-US" sz="1400" b="1" dirty="0" smtClean="0">
                <a:solidFill>
                  <a:srgbClr val="FFFFFF"/>
                </a:solidFill>
              </a:rPr>
              <a:t>)</a:t>
            </a:r>
          </a:p>
          <a:p>
            <a:pPr>
              <a:lnSpc>
                <a:spcPct val="100000"/>
              </a:lnSpc>
              <a:spcBef>
                <a:spcPts val="0"/>
              </a:spcBef>
              <a:buClr>
                <a:srgbClr val="FF66FF"/>
              </a:buClr>
            </a:pPr>
            <a:endParaRPr lang="en-US" sz="1400" b="1" dirty="0" smtClean="0">
              <a:solidFill>
                <a:srgbClr val="FFFFFF"/>
              </a:solidFill>
            </a:endParaRPr>
          </a:p>
          <a:p>
            <a:pPr>
              <a:lnSpc>
                <a:spcPct val="100000"/>
              </a:lnSpc>
              <a:spcBef>
                <a:spcPts val="0"/>
              </a:spcBef>
              <a:buClr>
                <a:srgbClr val="FF66FF"/>
              </a:buClr>
            </a:pPr>
            <a:endParaRPr lang="en-US" sz="1400" b="1" dirty="0" smtClean="0">
              <a:solidFill>
                <a:srgbClr val="FFFFFF"/>
              </a:solidFill>
            </a:endParaRPr>
          </a:p>
          <a:p>
            <a:pPr>
              <a:lnSpc>
                <a:spcPct val="100000"/>
              </a:lnSpc>
              <a:spcBef>
                <a:spcPts val="0"/>
              </a:spcBef>
              <a:buClr>
                <a:srgbClr val="FF66FF"/>
              </a:buClr>
            </a:pPr>
            <a:r>
              <a:rPr lang="en-US" sz="1400" b="1" dirty="0" smtClean="0">
                <a:solidFill>
                  <a:srgbClr val="FFFFFF"/>
                </a:solidFill>
              </a:rPr>
              <a:t>Values </a:t>
            </a:r>
            <a:r>
              <a:rPr lang="en-US" sz="1400" b="1" dirty="0">
                <a:solidFill>
                  <a:srgbClr val="FFFFFF"/>
                </a:solidFill>
              </a:rPr>
              <a:t>reinforced via </a:t>
            </a:r>
            <a:r>
              <a:rPr lang="en-US" sz="1400" b="1" dirty="0" smtClean="0">
                <a:solidFill>
                  <a:srgbClr val="FFFFFF"/>
                </a:solidFill>
              </a:rPr>
              <a:t>Social Media </a:t>
            </a:r>
          </a:p>
          <a:p>
            <a:pPr marL="285750" indent="-285750">
              <a:lnSpc>
                <a:spcPct val="100000"/>
              </a:lnSpc>
              <a:spcBef>
                <a:spcPts val="0"/>
              </a:spcBef>
              <a:buClr>
                <a:srgbClr val="FF66FF"/>
              </a:buClr>
              <a:buFontTx/>
              <a:buChar char="-"/>
            </a:pPr>
            <a:r>
              <a:rPr lang="en-US" sz="1400" b="1" dirty="0" smtClean="0">
                <a:solidFill>
                  <a:srgbClr val="FFFFFF"/>
                </a:solidFill>
              </a:rPr>
              <a:t>views and likes</a:t>
            </a:r>
          </a:p>
          <a:p>
            <a:pPr marL="285750" indent="-285750">
              <a:lnSpc>
                <a:spcPct val="100000"/>
              </a:lnSpc>
              <a:spcBef>
                <a:spcPts val="0"/>
              </a:spcBef>
              <a:buClr>
                <a:srgbClr val="FF66FF"/>
              </a:buClr>
              <a:buFontTx/>
              <a:buChar char="-"/>
            </a:pPr>
            <a:endParaRPr lang="en-US" sz="1400" b="1" dirty="0">
              <a:solidFill>
                <a:srgbClr val="FFFFFF"/>
              </a:solidFill>
            </a:endParaRPr>
          </a:p>
          <a:p>
            <a:pPr>
              <a:lnSpc>
                <a:spcPct val="100000"/>
              </a:lnSpc>
              <a:buClr>
                <a:srgbClr val="FF66FF"/>
              </a:buClr>
            </a:pPr>
            <a:r>
              <a:rPr lang="en-US" sz="1400" b="1" dirty="0">
                <a:solidFill>
                  <a:srgbClr val="FFFFFF"/>
                </a:solidFill>
              </a:rPr>
              <a:t>Value reinforced by </a:t>
            </a:r>
            <a:r>
              <a:rPr lang="en-US" sz="1400" b="1" dirty="0" smtClean="0">
                <a:solidFill>
                  <a:srgbClr val="FFFFFF"/>
                </a:solidFill>
              </a:rPr>
              <a:t>£, March 2018 £1.5M allocated to 17 projects</a:t>
            </a:r>
          </a:p>
          <a:p>
            <a:pPr>
              <a:lnSpc>
                <a:spcPct val="100000"/>
              </a:lnSpc>
              <a:buClr>
                <a:srgbClr val="FF66FF"/>
              </a:buClr>
            </a:pPr>
            <a:endParaRPr lang="en-US" sz="1400" b="1" dirty="0">
              <a:solidFill>
                <a:srgbClr val="FFFFFF"/>
              </a:solidFill>
            </a:endParaRPr>
          </a:p>
          <a:p>
            <a:pPr>
              <a:lnSpc>
                <a:spcPct val="100000"/>
              </a:lnSpc>
              <a:buClr>
                <a:srgbClr val="FF66FF"/>
              </a:buClr>
            </a:pPr>
            <a:r>
              <a:rPr lang="en-US" sz="1400" b="1" dirty="0">
                <a:solidFill>
                  <a:srgbClr val="FFFFFF"/>
                </a:solidFill>
              </a:rPr>
              <a:t>Accelerated Academy – time pressures reduce deliberation about circumstances</a:t>
            </a:r>
            <a:r>
              <a:rPr lang="en-US" sz="1400" b="1" dirty="0" smtClean="0">
                <a:solidFill>
                  <a:srgbClr val="FFFFFF"/>
                </a:solidFill>
              </a:rPr>
              <a:t>/priorities</a:t>
            </a:r>
            <a:endParaRPr lang="en-US" sz="1800" b="1" dirty="0">
              <a:solidFill>
                <a:srgbClr val="FFFFFF"/>
              </a:solidFill>
            </a:endParaRPr>
          </a:p>
        </p:txBody>
      </p:sp>
      <p:sp>
        <p:nvSpPr>
          <p:cNvPr id="6" name="Subtitle 5">
            <a:extLst>
              <a:ext uri="{FF2B5EF4-FFF2-40B4-BE49-F238E27FC236}">
                <a16:creationId xmlns:a16="http://schemas.microsoft.com/office/drawing/2014/main" id="{52F38922-DE0C-8C4B-B650-B4370A1801C2}"/>
              </a:ext>
            </a:extLst>
          </p:cNvPr>
          <p:cNvSpPr>
            <a:spLocks noGrp="1"/>
          </p:cNvSpPr>
          <p:nvPr>
            <p:ph type="subTitle" idx="1"/>
          </p:nvPr>
        </p:nvSpPr>
        <p:spPr/>
        <p:txBody>
          <a:bodyPr>
            <a:normAutofit fontScale="55000" lnSpcReduction="20000"/>
          </a:bodyPr>
          <a:lstStyle/>
          <a:p>
            <a:r>
              <a:rPr lang="en-GB" sz="9800" b="1" dirty="0" smtClean="0"/>
              <a:t>Lack of </a:t>
            </a:r>
            <a:r>
              <a:rPr lang="en-GB" sz="9800" b="1" dirty="0" err="1" smtClean="0"/>
              <a:t>Resistence</a:t>
            </a:r>
            <a:r>
              <a:rPr lang="mr-IN" sz="9800" b="1" dirty="0" smtClean="0"/>
              <a:t>…</a:t>
            </a:r>
            <a:endParaRPr lang="sv-SE"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84667" y="1458384"/>
            <a:ext cx="4445000" cy="2622550"/>
          </a:xfrm>
          <a:prstGeom prst="rect">
            <a:avLst/>
          </a:prstGeom>
          <a:noFill/>
          <a:ln>
            <a:noFill/>
          </a:ln>
        </p:spPr>
      </p:pic>
      <p:sp>
        <p:nvSpPr>
          <p:cNvPr id="9" name="Rectangle 8"/>
          <p:cNvSpPr/>
          <p:nvPr/>
        </p:nvSpPr>
        <p:spPr>
          <a:xfrm>
            <a:off x="121512" y="4133334"/>
            <a:ext cx="4416621" cy="1138773"/>
          </a:xfrm>
          <a:prstGeom prst="rect">
            <a:avLst/>
          </a:prstGeom>
        </p:spPr>
        <p:txBody>
          <a:bodyPr wrap="square">
            <a:spAutoFit/>
          </a:bodyPr>
          <a:lstStyle/>
          <a:p>
            <a:pPr algn="ctr"/>
            <a:r>
              <a:rPr lang="en-US" b="1" dirty="0" smtClean="0"/>
              <a:t>5</a:t>
            </a:r>
            <a:r>
              <a:rPr lang="en-US" b="1" baseline="30000" dirty="0" smtClean="0"/>
              <a:t>th </a:t>
            </a:r>
            <a:r>
              <a:rPr lang="en-US" b="1" dirty="0" smtClean="0"/>
              <a:t>- 6</a:t>
            </a:r>
            <a:r>
              <a:rPr lang="en-US" b="1" baseline="30000" dirty="0" smtClean="0"/>
              <a:t>th</a:t>
            </a:r>
            <a:r>
              <a:rPr lang="en-US" b="1" dirty="0" smtClean="0"/>
              <a:t> November 2020 </a:t>
            </a:r>
          </a:p>
          <a:p>
            <a:pPr algn="ctr"/>
            <a:r>
              <a:rPr lang="en-US" b="1" dirty="0" smtClean="0"/>
              <a:t>Brighton</a:t>
            </a:r>
            <a:r>
              <a:rPr lang="en-US" b="1" dirty="0"/>
              <a:t>, UK</a:t>
            </a:r>
            <a:r>
              <a:rPr lang="en-US" b="1" dirty="0" smtClean="0"/>
              <a:t>.</a:t>
            </a:r>
          </a:p>
          <a:p>
            <a:endParaRPr lang="en-US" dirty="0"/>
          </a:p>
          <a:p>
            <a:pPr algn="ctr"/>
            <a:r>
              <a:rPr lang="en-US" sz="1400" dirty="0" smtClean="0">
                <a:solidFill>
                  <a:srgbClr val="0000FF"/>
                </a:solidFill>
              </a:rPr>
              <a:t> </a:t>
            </a:r>
            <a:r>
              <a:rPr lang="en-US" sz="1400" dirty="0" err="1" smtClean="0">
                <a:solidFill>
                  <a:srgbClr val="0000FF"/>
                </a:solidFill>
              </a:rPr>
              <a:t>www.ukcge.ac.uk</a:t>
            </a:r>
            <a:r>
              <a:rPr lang="en-US" sz="1400" dirty="0">
                <a:solidFill>
                  <a:srgbClr val="0000FF"/>
                </a:solidFill>
              </a:rPr>
              <a:t>/events/icmhw2-156.</a:t>
            </a:r>
            <a:r>
              <a:rPr lang="en-US" sz="1400" dirty="0" smtClean="0">
                <a:solidFill>
                  <a:srgbClr val="0000FF"/>
                </a:solidFill>
              </a:rPr>
              <a:t>aspx </a:t>
            </a:r>
            <a:endParaRPr lang="en-GB" sz="1400" dirty="0">
              <a:solidFill>
                <a:srgbClr val="0000FF"/>
              </a:solidFill>
            </a:endParaRPr>
          </a:p>
        </p:txBody>
      </p:sp>
    </p:spTree>
    <p:extLst>
      <p:ext uri="{BB962C8B-B14F-4D97-AF65-F5344CB8AC3E}">
        <p14:creationId xmlns:p14="http://schemas.microsoft.com/office/powerpoint/2010/main" val="3014485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611690" y="1401528"/>
            <a:ext cx="4339525" cy="5456472"/>
          </a:xfrm>
          <a:prstGeom prst="rect">
            <a:avLst/>
          </a:prstGeom>
        </p:spPr>
      </p:pic>
      <p:sp>
        <p:nvSpPr>
          <p:cNvPr id="7" name="Title 6"/>
          <p:cNvSpPr>
            <a:spLocks noGrp="1"/>
          </p:cNvSpPr>
          <p:nvPr>
            <p:ph type="ctrTitle"/>
          </p:nvPr>
        </p:nvSpPr>
        <p:spPr>
          <a:xfrm>
            <a:off x="220287" y="1205346"/>
            <a:ext cx="4240529" cy="4875414"/>
          </a:xfrm>
        </p:spPr>
        <p:txBody>
          <a:bodyPr>
            <a:noAutofit/>
          </a:bodyPr>
          <a:lstStyle/>
          <a:p>
            <a:pPr algn="l"/>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smtClean="0">
                <a:latin typeface="+mn-lt"/>
              </a:rPr>
              <a:t/>
            </a:r>
            <a:br>
              <a:rPr lang="en-GB" sz="1800" b="1" dirty="0" smtClean="0">
                <a:latin typeface="+mn-lt"/>
              </a:rPr>
            </a:br>
            <a:r>
              <a:rPr lang="en-GB" sz="1800" b="1" dirty="0" smtClean="0">
                <a:solidFill>
                  <a:srgbClr val="0000FF"/>
                </a:solidFill>
                <a:latin typeface="+mn-lt"/>
              </a:rPr>
              <a:t>CHEER </a:t>
            </a:r>
            <a:r>
              <a:rPr lang="en-GB" sz="1800" b="1" dirty="0">
                <a:solidFill>
                  <a:srgbClr val="0000FF"/>
                </a:solidFill>
                <a:latin typeface="+mn-lt"/>
              </a:rPr>
              <a:t>Website: </a:t>
            </a:r>
            <a:r>
              <a:rPr lang="en-GB" sz="1600" b="1" u="sng" dirty="0">
                <a:latin typeface="+mn-lt"/>
                <a:hlinkClick r:id="rId4"/>
              </a:rPr>
              <a:t>www.sussex.ac.uk/education/</a:t>
            </a:r>
            <a:r>
              <a:rPr lang="en-GB" sz="1600" b="1" u="sng" dirty="0">
                <a:latin typeface="+mn-lt"/>
              </a:rPr>
              <a:t>cheer</a:t>
            </a:r>
            <a:r>
              <a:rPr lang="en-GB" sz="1800" b="1" dirty="0">
                <a:latin typeface="+mn-lt"/>
              </a:rPr>
              <a:t/>
            </a:r>
            <a:br>
              <a:rPr lang="en-GB" sz="1800" b="1" dirty="0">
                <a:latin typeface="+mn-lt"/>
              </a:rPr>
            </a:br>
            <a:r>
              <a:rPr lang="en-GB" sz="1800" b="1" dirty="0" smtClean="0">
                <a:latin typeface="+mn-lt"/>
              </a:rPr>
              <a:t/>
            </a:r>
            <a:br>
              <a:rPr lang="en-GB" sz="1800" b="1" dirty="0" smtClean="0">
                <a:latin typeface="+mn-lt"/>
              </a:rPr>
            </a:br>
            <a:r>
              <a:rPr lang="en-GB" sz="1800" b="1" dirty="0" smtClean="0">
                <a:solidFill>
                  <a:srgbClr val="0000FF"/>
                </a:solidFill>
                <a:latin typeface="+mn-lt"/>
              </a:rPr>
              <a:t>Twitter</a:t>
            </a:r>
            <a:r>
              <a:rPr lang="en-GB" sz="1800" b="1" dirty="0">
                <a:solidFill>
                  <a:srgbClr val="0000FF"/>
                </a:solidFill>
                <a:latin typeface="+mn-lt"/>
              </a:rPr>
              <a:t>: </a:t>
            </a:r>
            <a:br>
              <a:rPr lang="en-GB" sz="1800" b="1" dirty="0">
                <a:solidFill>
                  <a:srgbClr val="0000FF"/>
                </a:solidFill>
                <a:latin typeface="+mn-lt"/>
              </a:rPr>
            </a:br>
            <a:r>
              <a:rPr lang="sv-SE" sz="1600" b="1" dirty="0">
                <a:latin typeface="+mn-lt"/>
              </a:rPr>
              <a:t>@SussexCHEER</a:t>
            </a:r>
            <a:r>
              <a:rPr lang="sv-SE" sz="1800" b="1" dirty="0">
                <a:latin typeface="+mn-lt"/>
              </a:rPr>
              <a:t/>
            </a:r>
            <a:br>
              <a:rPr lang="sv-SE" sz="1800" b="1" dirty="0">
                <a:latin typeface="+mn-lt"/>
              </a:rPr>
            </a:br>
            <a:r>
              <a:rPr lang="sv-SE" sz="1800" b="1" dirty="0" smtClean="0">
                <a:latin typeface="+mn-lt"/>
              </a:rPr>
              <a:t/>
            </a:r>
            <a:br>
              <a:rPr lang="sv-SE" sz="1800" b="1" dirty="0" smtClean="0">
                <a:latin typeface="+mn-lt"/>
              </a:rPr>
            </a:br>
            <a:r>
              <a:rPr lang="sv-SE" sz="1800" b="1" dirty="0" smtClean="0">
                <a:solidFill>
                  <a:srgbClr val="0000FF"/>
                </a:solidFill>
                <a:latin typeface="+mn-lt"/>
              </a:rPr>
              <a:t>Facebook</a:t>
            </a:r>
            <a:r>
              <a:rPr lang="sv-SE" sz="1800" b="1" dirty="0">
                <a:solidFill>
                  <a:srgbClr val="0000FF"/>
                </a:solidFill>
                <a:latin typeface="+mn-lt"/>
              </a:rPr>
              <a:t>: </a:t>
            </a:r>
            <a:r>
              <a:rPr lang="sv-SE" sz="1400" b="1" dirty="0">
                <a:latin typeface="+mn-lt"/>
                <a:hlinkClick r:id="rId5"/>
              </a:rPr>
              <a:t>www.facebook.com/groups/CHEERSussex/</a:t>
            </a:r>
            <a:r>
              <a:rPr lang="sv-SE" sz="1800" b="1" dirty="0">
                <a:latin typeface="+mn-lt"/>
              </a:rPr>
              <a:t/>
            </a:r>
            <a:br>
              <a:rPr lang="sv-SE" sz="1800" b="1" dirty="0">
                <a:latin typeface="+mn-lt"/>
              </a:rPr>
            </a:br>
            <a:r>
              <a:rPr lang="sv-SE" sz="1800" b="1" dirty="0" smtClean="0">
                <a:latin typeface="+mn-lt"/>
              </a:rPr>
              <a:t/>
            </a:r>
            <a:br>
              <a:rPr lang="sv-SE" sz="1800" b="1" dirty="0" smtClean="0">
                <a:latin typeface="+mn-lt"/>
              </a:rPr>
            </a:br>
            <a:r>
              <a:rPr lang="sv-SE" sz="1400" b="1" dirty="0">
                <a:latin typeface="+mn-lt"/>
              </a:rPr>
              <a:t/>
            </a:r>
            <a:br>
              <a:rPr lang="sv-SE" sz="1400" b="1" dirty="0">
                <a:latin typeface="+mn-lt"/>
              </a:rPr>
            </a:br>
            <a:r>
              <a:rPr lang="sv-SE" dirty="0"/>
              <a:t/>
            </a:r>
            <a:br>
              <a:rPr lang="sv-SE" dirty="0"/>
            </a:br>
            <a:r>
              <a:rPr lang="sv-SE" dirty="0"/>
              <a:t/>
            </a:r>
            <a:br>
              <a:rPr lang="sv-SE" dirty="0"/>
            </a:br>
            <a:r>
              <a:rPr lang="sv-SE" sz="1800" b="1" dirty="0">
                <a:solidFill>
                  <a:srgbClr val="114DDD"/>
                </a:solidFill>
                <a:latin typeface="+mn-lt"/>
              </a:rPr>
              <a:t/>
            </a:r>
            <a:br>
              <a:rPr lang="sv-SE" sz="1800" b="1" dirty="0">
                <a:solidFill>
                  <a:srgbClr val="114DDD"/>
                </a:solidFill>
                <a:latin typeface="+mn-lt"/>
              </a:rPr>
            </a:br>
            <a:r>
              <a:rPr lang="sv-SE" sz="1800" b="1" dirty="0">
                <a:latin typeface="+mn-lt"/>
              </a:rPr>
              <a:t/>
            </a:r>
            <a:br>
              <a:rPr lang="sv-SE" sz="1800" b="1" dirty="0">
                <a:latin typeface="+mn-lt"/>
              </a:rPr>
            </a:br>
            <a:r>
              <a:rPr lang="sv-SE" sz="1800" b="1" dirty="0">
                <a:latin typeface="+mn-lt"/>
              </a:rPr>
              <a:t/>
            </a:r>
            <a:br>
              <a:rPr lang="sv-SE" sz="1800" b="1" dirty="0">
                <a:latin typeface="+mn-lt"/>
              </a:rPr>
            </a:br>
            <a:r>
              <a:rPr lang="sv-SE" sz="1800" b="1" dirty="0">
                <a:latin typeface="+mn-lt"/>
              </a:rPr>
              <a:t/>
            </a:r>
            <a:br>
              <a:rPr lang="sv-SE"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GB" sz="1800" b="1" dirty="0">
                <a:latin typeface="+mn-lt"/>
              </a:rPr>
              <a:t/>
            </a:r>
            <a:br>
              <a:rPr lang="en-GB" sz="1800" b="1" dirty="0">
                <a:latin typeface="+mn-lt"/>
              </a:rPr>
            </a:br>
            <a:r>
              <a:rPr lang="en-US" sz="1800" dirty="0">
                <a:latin typeface="+mn-lt"/>
              </a:rPr>
              <a:t/>
            </a:r>
            <a:br>
              <a:rPr lang="en-US" sz="1800" dirty="0">
                <a:latin typeface="+mn-lt"/>
              </a:rPr>
            </a:br>
            <a:endParaRPr lang="en-US" sz="1800" dirty="0">
              <a:latin typeface="+mn-lt"/>
            </a:endParaRPr>
          </a:p>
        </p:txBody>
      </p:sp>
      <p:sp>
        <p:nvSpPr>
          <p:cNvPr id="8" name="Subtitle 7"/>
          <p:cNvSpPr>
            <a:spLocks noGrp="1"/>
          </p:cNvSpPr>
          <p:nvPr>
            <p:ph type="subTitle" idx="1"/>
          </p:nvPr>
        </p:nvSpPr>
        <p:spPr>
          <a:xfrm>
            <a:off x="74814" y="237460"/>
            <a:ext cx="8944495" cy="967885"/>
          </a:xfrm>
        </p:spPr>
        <p:txBody>
          <a:bodyPr>
            <a:noAutofit/>
          </a:bodyPr>
          <a:lstStyle/>
          <a:p>
            <a:r>
              <a:rPr lang="en-US" sz="2800" b="1" dirty="0">
                <a:solidFill>
                  <a:srgbClr val="114DDD"/>
                </a:solidFill>
              </a:rPr>
              <a:t>Centre for Higher Education and </a:t>
            </a:r>
          </a:p>
          <a:p>
            <a:r>
              <a:rPr lang="en-US" sz="2800" b="1" dirty="0">
                <a:solidFill>
                  <a:srgbClr val="114DDD"/>
                </a:solidFill>
              </a:rPr>
              <a:t>Equity Research (CHEER)</a:t>
            </a:r>
            <a:endParaRPr lang="en-US" sz="2800" dirty="0">
              <a:solidFill>
                <a:srgbClr val="114DDD"/>
              </a:solidFill>
            </a:endParaRPr>
          </a:p>
        </p:txBody>
      </p:sp>
    </p:spTree>
    <p:extLst>
      <p:ext uri="{BB962C8B-B14F-4D97-AF65-F5344CB8AC3E}">
        <p14:creationId xmlns:p14="http://schemas.microsoft.com/office/powerpoint/2010/main" val="2370817824"/>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UoS PowerPoint template - Standard (4)</Template>
  <TotalTime>7415</TotalTime>
  <Words>615</Words>
  <Application>Microsoft Office PowerPoint</Application>
  <PresentationFormat>On-screen Show (4:3)</PresentationFormat>
  <Paragraphs>95</Paragraphs>
  <Slides>8</Slides>
  <Notes>8</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8</vt:i4>
      </vt:variant>
    </vt:vector>
  </HeadingPairs>
  <TitlesOfParts>
    <vt:vector size="22" baseType="lpstr">
      <vt:lpstr>Arial</vt:lpstr>
      <vt:lpstr>Calibri</vt:lpstr>
      <vt:lpstr>Georgia</vt:lpstr>
      <vt:lpstr>Mangal</vt:lpstr>
      <vt:lpstr>Times New Roman</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Mental Health: Affect and the individual</vt:lpstr>
      <vt:lpstr>PowerPoint Presentation</vt:lpstr>
      <vt:lpstr>PowerPoint Presentation</vt:lpstr>
      <vt:lpstr>PowerPoint Presentation</vt:lpstr>
      <vt:lpstr>  </vt:lpstr>
      <vt:lpstr>PowerPoint Presentation</vt:lpstr>
      <vt:lpstr>PowerPoint Presentation</vt:lpstr>
      <vt:lpstr>              CHEER Website: www.sussex.ac.uk/education/cheer  Twitter:  @SussexCHEER  Facebook: www.facebook.com/groups/CHEERSussex/             </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494</cp:revision>
  <dcterms:created xsi:type="dcterms:W3CDTF">2016-06-09T09:36:01Z</dcterms:created>
  <dcterms:modified xsi:type="dcterms:W3CDTF">2019-12-17T11:17:34Z</dcterms:modified>
</cp:coreProperties>
</file>