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handoutMasterIdLst>
    <p:handoutMasterId r:id="rId23"/>
  </p:handoutMasterIdLst>
  <p:sldIdLst>
    <p:sldId id="309" r:id="rId2"/>
    <p:sldId id="273" r:id="rId3"/>
    <p:sldId id="311" r:id="rId4"/>
    <p:sldId id="278" r:id="rId5"/>
    <p:sldId id="310" r:id="rId6"/>
    <p:sldId id="291" r:id="rId7"/>
    <p:sldId id="290" r:id="rId8"/>
    <p:sldId id="289" r:id="rId9"/>
    <p:sldId id="293" r:id="rId10"/>
    <p:sldId id="292" r:id="rId11"/>
    <p:sldId id="295" r:id="rId12"/>
    <p:sldId id="312" r:id="rId13"/>
    <p:sldId id="294" r:id="rId14"/>
    <p:sldId id="301" r:id="rId15"/>
    <p:sldId id="296" r:id="rId16"/>
    <p:sldId id="299" r:id="rId17"/>
    <p:sldId id="305" r:id="rId18"/>
    <p:sldId id="306" r:id="rId19"/>
    <p:sldId id="286" r:id="rId20"/>
    <p:sldId id="308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56812-5AB3-4056-A41C-A2B2842BB7F5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D5E4A-BCA1-40F8-BA0B-434A70E6EF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55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6DF5C-5C81-4541-A602-E94B25B937FC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6A8F4-6C4C-4293-B99E-DA00EE54CA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1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67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68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229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76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700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99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80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60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16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53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B2D91-CCFA-4976-87E4-834FE9D546BA}" type="datetimeFigureOut">
              <a:rPr lang="en-GB" smtClean="0"/>
              <a:t>14/10/2018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DCD1-98D1-476C-8DD8-317064CF5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8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.mckenna@sussex.ac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GB" sz="3200" b="1" dirty="0"/>
              <a:t>The transition from teaching International to Home Students: Challenges &amp; Strategies-</a:t>
            </a:r>
          </a:p>
          <a:p>
            <a:r>
              <a:rPr lang="en-GB" sz="3200" b="1" dirty="0"/>
              <a:t>The EAP Tutor’s Experience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Deirdre McKenna</a:t>
            </a:r>
          </a:p>
          <a:p>
            <a:r>
              <a:rPr lang="en-GB" sz="2200" b="1" dirty="0">
                <a:hlinkClick r:id="rId2"/>
              </a:rPr>
              <a:t>d.mckenna@sussex.ac.uk</a:t>
            </a:r>
            <a:r>
              <a:rPr lang="en-GB" sz="2200" b="1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Transitions in Teaching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557" y="3230218"/>
            <a:ext cx="5807832" cy="230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800" b="1" dirty="0"/>
              <a:t>Talk Overview:</a:t>
            </a:r>
          </a:p>
          <a:p>
            <a:pPr algn="l"/>
            <a:r>
              <a:rPr lang="en-US" sz="2800" dirty="0"/>
              <a:t>- Teaching English for Academic Purposes (EAP)</a:t>
            </a:r>
          </a:p>
          <a:p>
            <a:pPr algn="l"/>
            <a:r>
              <a:rPr lang="en-US" sz="2800" dirty="0"/>
              <a:t>- The Academic Development FY module- Home cohort</a:t>
            </a:r>
          </a:p>
          <a:p>
            <a:pPr algn="l"/>
            <a:r>
              <a:rPr lang="en-US" sz="2800" dirty="0">
                <a:sym typeface="Wingdings" panose="05000000000000000000" pitchFamily="2" charset="2"/>
              </a:rPr>
              <a:t>- Transition from teaching non-native speakers</a:t>
            </a:r>
            <a:r>
              <a:rPr lang="en-US" sz="2800" dirty="0"/>
              <a:t> </a:t>
            </a:r>
            <a:r>
              <a:rPr lang="en-US" sz="2800" dirty="0">
                <a:sym typeface="Wingdings" panose="05000000000000000000" pitchFamily="2" charset="2"/>
              </a:rPr>
              <a:t> native speakers at University of Sussex (experience of the 7 EAP tutors)</a:t>
            </a:r>
          </a:p>
          <a:p>
            <a:pPr algn="l"/>
            <a:r>
              <a:rPr lang="en-US" sz="2800" dirty="0">
                <a:sym typeface="Wingdings" panose="05000000000000000000" pitchFamily="2" charset="2"/>
              </a:rPr>
              <a:t>- Implications</a:t>
            </a:r>
            <a:endParaRPr lang="en-US" sz="2800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sz="2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050" y="1039626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65002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dirty="0"/>
              <a:t>-   ‘ELT’ = English Language Teaching</a:t>
            </a:r>
          </a:p>
          <a:p>
            <a:pPr algn="l"/>
            <a:r>
              <a:rPr lang="en-GB" dirty="0"/>
              <a:t>-   ‘EAP’ = English for Academic Purposes i.e. working with international/ non-native English speakers to facilitate the learners’ studies in English at university level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E.g. essay writing, presentation skills, study skills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Academic Skills + Language teaching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Teaching background: South Korea, China, Germany &amp; UK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Expertise in language teaching &amp; intercultural experience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At University of Sussex, SCLS department- EAP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sz="2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050" y="1039626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Field of EAP</a:t>
            </a:r>
          </a:p>
        </p:txBody>
      </p:sp>
    </p:spTree>
    <p:extLst>
      <p:ext uri="{BB962C8B-B14F-4D97-AF65-F5344CB8AC3E}">
        <p14:creationId xmlns:p14="http://schemas.microsoft.com/office/powerpoint/2010/main" val="394858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algn="l"/>
            <a:r>
              <a:rPr lang="en-US" sz="2800" dirty="0"/>
              <a:t>- Cohort of over 700 </a:t>
            </a:r>
            <a:r>
              <a:rPr lang="en-US" sz="2800" dirty="0" err="1"/>
              <a:t>sts</a:t>
            </a:r>
            <a:r>
              <a:rPr lang="en-US" sz="2800" dirty="0"/>
              <a:t> (‘Home’ Students)- since 2015 </a:t>
            </a:r>
          </a:p>
          <a:p>
            <a:pPr algn="l"/>
            <a:r>
              <a:rPr lang="en-US" sz="2800" dirty="0"/>
              <a:t>- 4 strands: Arts &amp; Humanities, Business, Social Sciences, Psychology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dirty="0"/>
              <a:t>Academic Skills Topics include:</a:t>
            </a:r>
          </a:p>
          <a:p>
            <a:pPr algn="l"/>
            <a:r>
              <a:rPr lang="en-US" sz="2800" dirty="0"/>
              <a:t>- effective literature searching</a:t>
            </a:r>
          </a:p>
          <a:p>
            <a:pPr algn="l"/>
            <a:r>
              <a:rPr lang="en-US" sz="2800" dirty="0"/>
              <a:t>- essay writing</a:t>
            </a:r>
          </a:p>
          <a:p>
            <a:pPr algn="l"/>
            <a:r>
              <a:rPr lang="en-US" sz="2800" dirty="0"/>
              <a:t>- presentation skills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Content similar to EAP teaching, but different cohort.   </a:t>
            </a:r>
          </a:p>
          <a:p>
            <a:pPr algn="l"/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Development for FY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3305" y="3116115"/>
            <a:ext cx="3969373" cy="274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5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dirty="0"/>
              <a:t>Learners from diverse background</a:t>
            </a:r>
          </a:p>
          <a:p>
            <a:pPr marL="342900" indent="-342900" algn="l">
              <a:buFontTx/>
              <a:buChar char="-"/>
            </a:pPr>
            <a:r>
              <a:rPr lang="en-GB" dirty="0" err="1"/>
              <a:t>A’Level</a:t>
            </a:r>
            <a:r>
              <a:rPr lang="en-GB" dirty="0"/>
              <a:t> grades below direct entry requirements, 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Struggled in school system due to mental health issues, 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Mature students re-entering education</a:t>
            </a:r>
          </a:p>
          <a:p>
            <a:pPr algn="l"/>
            <a:endParaRPr lang="en-GB" i="1" dirty="0"/>
          </a:p>
          <a:p>
            <a:pPr algn="l"/>
            <a:r>
              <a:rPr lang="en-GB" i="1" dirty="0"/>
              <a:t>FY teaching can offer a distinct set of challenges across modules, such as a lack of student motivation, engagement and attendance issues, when compared to other teaching contexts </a:t>
            </a:r>
          </a:p>
          <a:p>
            <a:pPr algn="r"/>
            <a:r>
              <a:rPr lang="en-GB" dirty="0"/>
              <a:t>(</a:t>
            </a:r>
            <a:r>
              <a:rPr lang="en-GB" dirty="0" err="1"/>
              <a:t>Pedlingham</a:t>
            </a:r>
            <a:r>
              <a:rPr lang="en-GB" dirty="0"/>
              <a:t>, 2018- FY Convenor)</a:t>
            </a:r>
            <a:r>
              <a:rPr lang="en-GB" b="1" dirty="0"/>
              <a:t> </a:t>
            </a:r>
          </a:p>
          <a:p>
            <a:pPr algn="l"/>
            <a:r>
              <a:rPr lang="en-GB" dirty="0"/>
              <a:t>- 95% are </a:t>
            </a:r>
            <a:r>
              <a:rPr lang="en-GB" sz="2600" b="1" dirty="0"/>
              <a:t>native speakers of English</a:t>
            </a:r>
          </a:p>
          <a:p>
            <a:pPr algn="l"/>
            <a:r>
              <a:rPr lang="en-GB" dirty="0"/>
              <a:t>- FY teaching is distinctly different to the field of EAP. </a:t>
            </a:r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sz="2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050" y="1039626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 Cohort</a:t>
            </a:r>
          </a:p>
        </p:txBody>
      </p:sp>
    </p:spTree>
    <p:extLst>
      <p:ext uri="{BB962C8B-B14F-4D97-AF65-F5344CB8AC3E}">
        <p14:creationId xmlns:p14="http://schemas.microsoft.com/office/powerpoint/2010/main" val="344326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dirty="0"/>
              <a:t>My personal experience </a:t>
            </a:r>
            <a:r>
              <a:rPr lang="en-GB" dirty="0">
                <a:sym typeface="Wingdings" panose="05000000000000000000" pitchFamily="2" charset="2"/>
              </a:rPr>
              <a:t> Interest in experience of colleagues</a:t>
            </a:r>
          </a:p>
          <a:p>
            <a:pPr algn="l"/>
            <a:r>
              <a:rPr lang="en-GB" dirty="0"/>
              <a:t>Tutor questionnaires- 7 participants (June 2018)</a:t>
            </a:r>
          </a:p>
          <a:p>
            <a:pPr algn="l"/>
            <a:r>
              <a:rPr lang="en-GB" dirty="0"/>
              <a:t>All tutors: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minimum of 5 years teaching experience (mostly 10+ years)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majority of teaching experience with non-native speakers</a:t>
            </a:r>
          </a:p>
          <a:p>
            <a:pPr marL="342900" indent="-342900" algn="l">
              <a:buFontTx/>
              <a:buChar char="-"/>
            </a:pPr>
            <a:r>
              <a:rPr lang="en-GB" dirty="0"/>
              <a:t>Identified as EAP Practitioner/ Language specialist (T1-T7)</a:t>
            </a:r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at University of Sussex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0C34C9-972F-40FA-880B-A6A052DE2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397" y="4645777"/>
            <a:ext cx="3059206" cy="183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9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5606" y="4602770"/>
            <a:ext cx="4792787" cy="205529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847146"/>
            <a:ext cx="8819803" cy="5901721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/>
              <a:t>a) Feelings</a:t>
            </a:r>
            <a:r>
              <a:rPr lang="en-US" dirty="0"/>
              <a:t> about teaching on the AD module </a:t>
            </a:r>
          </a:p>
          <a:p>
            <a:pPr algn="l"/>
            <a:r>
              <a:rPr lang="en-US" b="1" dirty="0"/>
              <a:t>b)  </a:t>
            </a:r>
            <a:r>
              <a:rPr lang="en-US" dirty="0"/>
              <a:t>Main teaching </a:t>
            </a:r>
            <a:r>
              <a:rPr lang="en-US" b="1" dirty="0"/>
              <a:t>challenges</a:t>
            </a:r>
            <a:r>
              <a:rPr lang="en-US" dirty="0"/>
              <a:t> of the AD module</a:t>
            </a:r>
          </a:p>
          <a:p>
            <a:pPr algn="l"/>
            <a:r>
              <a:rPr lang="en-US" b="1" dirty="0"/>
              <a:t>c) Transferrable skills/ experience </a:t>
            </a:r>
            <a:r>
              <a:rPr lang="en-US" dirty="0"/>
              <a:t>from ELT/ EAP background</a:t>
            </a:r>
          </a:p>
          <a:p>
            <a:pPr algn="l"/>
            <a:r>
              <a:rPr lang="en-US" b="1" dirty="0"/>
              <a:t>d) Most/ least effective </a:t>
            </a:r>
            <a:r>
              <a:rPr lang="en-US" dirty="0"/>
              <a:t>ways of teaching on the AD module</a:t>
            </a:r>
          </a:p>
          <a:p>
            <a:pPr algn="l"/>
            <a:r>
              <a:rPr lang="en-US" b="1" dirty="0"/>
              <a:t>e) </a:t>
            </a:r>
            <a:r>
              <a:rPr lang="en-US" dirty="0"/>
              <a:t>Importance of </a:t>
            </a:r>
            <a:r>
              <a:rPr lang="en-US" b="1" dirty="0"/>
              <a:t>links </a:t>
            </a:r>
            <a:r>
              <a:rPr lang="en-US" dirty="0"/>
              <a:t>between AD module &amp; FY subjects </a:t>
            </a:r>
          </a:p>
          <a:p>
            <a:pPr algn="l"/>
            <a:r>
              <a:rPr lang="en-US" dirty="0"/>
              <a:t>(Arts &amp; Humanities/ Business/ Social Sciences /Psychology)</a:t>
            </a:r>
          </a:p>
          <a:p>
            <a:pPr algn="l"/>
            <a:r>
              <a:rPr lang="en-US" b="1" dirty="0"/>
              <a:t>f) Advice</a:t>
            </a:r>
            <a:r>
              <a:rPr lang="en-US" dirty="0"/>
              <a:t> for EAP practitioner teaching AD for the first time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1701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19993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Questions Asked</a:t>
            </a:r>
          </a:p>
        </p:txBody>
      </p:sp>
    </p:spTree>
    <p:extLst>
      <p:ext uri="{BB962C8B-B14F-4D97-AF65-F5344CB8AC3E}">
        <p14:creationId xmlns:p14="http://schemas.microsoft.com/office/powerpoint/2010/main" val="180003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/>
              <a:t>a) Feelings about teaching in AD context </a:t>
            </a: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Theme: Feeling uncomfortable/ lacking in confidence </a:t>
            </a:r>
            <a:r>
              <a:rPr lang="en-GB" b="1" dirty="0"/>
              <a:t>(T1, T3, T4, T5)</a:t>
            </a:r>
          </a:p>
          <a:p>
            <a:pPr algn="l"/>
            <a:endParaRPr lang="en-GB" i="1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Feelings about AD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8947" y="3087635"/>
            <a:ext cx="244023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i="1" dirty="0"/>
              <a:t>“I feel </a:t>
            </a:r>
            <a:r>
              <a:rPr lang="en-GB" sz="2400" b="1" i="1" dirty="0"/>
              <a:t>less confident</a:t>
            </a:r>
            <a:r>
              <a:rPr lang="en-GB" sz="2400" i="1" dirty="0"/>
              <a:t>…” </a:t>
            </a:r>
            <a:r>
              <a:rPr lang="en-GB" sz="2400" dirty="0"/>
              <a:t>(T1)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8947" y="4487108"/>
            <a:ext cx="244023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“…</a:t>
            </a:r>
            <a:r>
              <a:rPr lang="en-GB" sz="2400" b="1" i="1" dirty="0"/>
              <a:t>out of my depth</a:t>
            </a:r>
            <a:r>
              <a:rPr lang="en-GB" sz="2400" i="1" dirty="0"/>
              <a:t>…</a:t>
            </a:r>
            <a:r>
              <a:rPr lang="en-GB" sz="2400" b="1" i="1" dirty="0"/>
              <a:t>damaged my confidence..</a:t>
            </a:r>
            <a:r>
              <a:rPr lang="en-GB" sz="2400" dirty="0"/>
              <a:t>” (T3)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8105" y="3182179"/>
            <a:ext cx="3002309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 …</a:t>
            </a:r>
            <a:r>
              <a:rPr lang="en-GB" sz="2400" i="1" dirty="0"/>
              <a:t>initially…an </a:t>
            </a:r>
            <a:r>
              <a:rPr lang="en-GB" sz="2400" b="1" i="1" dirty="0"/>
              <a:t>uncomfortable experience</a:t>
            </a:r>
            <a:r>
              <a:rPr lang="en-GB" sz="2400" i="1" dirty="0"/>
              <a:t>… more </a:t>
            </a:r>
            <a:r>
              <a:rPr lang="en-GB" sz="2400" b="1" i="1" dirty="0"/>
              <a:t>self-conscious</a:t>
            </a:r>
            <a:r>
              <a:rPr lang="en-GB" sz="2400" i="1" dirty="0"/>
              <a:t> and </a:t>
            </a:r>
            <a:r>
              <a:rPr lang="en-GB" sz="2400" b="1" i="1" dirty="0"/>
              <a:t>exposed</a:t>
            </a:r>
            <a:r>
              <a:rPr lang="en-GB" sz="2400" i="1" dirty="0"/>
              <a:t> as a teacher</a:t>
            </a:r>
            <a:r>
              <a:rPr lang="en-GB" sz="2400" dirty="0"/>
              <a:t>” (T4)</a:t>
            </a:r>
          </a:p>
          <a:p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654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Theme: Positive experiences </a:t>
            </a:r>
            <a:r>
              <a:rPr lang="en-GB" b="1" dirty="0"/>
              <a:t>(T2, T6, T7)</a:t>
            </a:r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Feelings about 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1" y="2396281"/>
            <a:ext cx="660030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i="1" dirty="0"/>
              <a:t>“…</a:t>
            </a:r>
            <a:r>
              <a:rPr lang="en-GB" sz="2400" b="1" i="1" dirty="0"/>
              <a:t>quite rewarding</a:t>
            </a:r>
            <a:r>
              <a:rPr lang="en-GB" sz="2400" i="1" dirty="0"/>
              <a:t>…I have been able to use my EAP experience to good effect…</a:t>
            </a:r>
            <a:r>
              <a:rPr lang="en-GB" sz="2400" dirty="0"/>
              <a:t>.” (T2)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7440" y="5553248"/>
            <a:ext cx="660030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</a:t>
            </a:r>
            <a:r>
              <a:rPr lang="en-GB" sz="2400" i="1" dirty="0"/>
              <a:t>I gain </a:t>
            </a:r>
            <a:r>
              <a:rPr lang="en-GB" sz="2400" b="1" i="1" dirty="0"/>
              <a:t>huge satisfaction </a:t>
            </a:r>
            <a:r>
              <a:rPr lang="en-GB" sz="2400" i="1" dirty="0"/>
              <a:t>from working with this cohort… different challenges…</a:t>
            </a:r>
            <a:r>
              <a:rPr lang="en-GB" sz="2400" dirty="0"/>
              <a:t>” (T6)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55811" y="3991745"/>
            <a:ext cx="660030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i="1" dirty="0"/>
              <a:t>Overall, I am </a:t>
            </a:r>
            <a:r>
              <a:rPr lang="en-GB" sz="2400" b="1" i="1" dirty="0"/>
              <a:t>extremely motivated </a:t>
            </a:r>
            <a:r>
              <a:rPr lang="en-GB" sz="2400" i="1" dirty="0"/>
              <a:t>as I can see how I could </a:t>
            </a:r>
            <a:r>
              <a:rPr lang="en-GB" sz="2400" b="1" i="1" dirty="0"/>
              <a:t>help individuals </a:t>
            </a:r>
            <a:r>
              <a:rPr lang="en-GB" sz="2400" i="1" dirty="0"/>
              <a:t>develop their skills</a:t>
            </a:r>
            <a:r>
              <a:rPr lang="en-GB" sz="2400" dirty="0"/>
              <a:t>…</a:t>
            </a:r>
            <a:r>
              <a:rPr lang="en-US" sz="2400" i="1" dirty="0"/>
              <a:t> </a:t>
            </a:r>
            <a:r>
              <a:rPr lang="en-GB" sz="2400" dirty="0"/>
              <a:t>(T7)</a:t>
            </a:r>
          </a:p>
        </p:txBody>
      </p:sp>
    </p:spTree>
    <p:extLst>
      <p:ext uri="{BB962C8B-B14F-4D97-AF65-F5344CB8AC3E}">
        <p14:creationId xmlns:p14="http://schemas.microsoft.com/office/powerpoint/2010/main" val="32702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980151"/>
            <a:ext cx="8819803" cy="5645093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Theme: ‘Language’ in student-teacher dynamic </a:t>
            </a:r>
            <a:r>
              <a:rPr lang="en-GB" b="1" dirty="0"/>
              <a:t>(T1, T3, T4, T5, T7)</a:t>
            </a:r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33641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16564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Language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0088" y="1733349"/>
            <a:ext cx="729935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Shift in ‘language </a:t>
            </a:r>
            <a:r>
              <a:rPr lang="en-GB" sz="2400" b="1" dirty="0"/>
              <a:t>power</a:t>
            </a:r>
            <a:r>
              <a:rPr lang="en-GB" sz="2400" dirty="0"/>
              <a:t> dynamic’ when teaching native vs non-native speakers… (T4)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9505" y="2895789"/>
            <a:ext cx="729935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“…</a:t>
            </a:r>
            <a:r>
              <a:rPr lang="en-GB" sz="2400" i="1" dirty="0"/>
              <a:t>language work was </a:t>
            </a:r>
            <a:r>
              <a:rPr lang="en-GB" sz="2400" b="1" i="1" dirty="0"/>
              <a:t>not successful</a:t>
            </a:r>
            <a:r>
              <a:rPr lang="en-GB" sz="2400" i="1" dirty="0"/>
              <a:t>. In English Language classes students understand the </a:t>
            </a:r>
            <a:r>
              <a:rPr lang="en-GB" sz="2400" b="1" i="1" dirty="0"/>
              <a:t>metalanguage</a:t>
            </a:r>
            <a:r>
              <a:rPr lang="en-GB" sz="2400" i="1" dirty="0"/>
              <a:t>. However, home students do not….” </a:t>
            </a:r>
            <a:r>
              <a:rPr lang="en-GB" sz="2400" dirty="0"/>
              <a:t>(T3)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0088" y="4388795"/>
            <a:ext cx="729935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“…</a:t>
            </a:r>
            <a:r>
              <a:rPr lang="en-GB" sz="2400" i="1" dirty="0"/>
              <a:t> unsure how to approach language activities…there are some </a:t>
            </a:r>
            <a:r>
              <a:rPr lang="en-GB" sz="2400" b="1" i="1" dirty="0"/>
              <a:t>language needs </a:t>
            </a:r>
            <a:r>
              <a:rPr lang="en-GB" sz="2400" i="1" dirty="0"/>
              <a:t>to be addressed.</a:t>
            </a:r>
            <a:r>
              <a:rPr lang="en-GB" sz="2400" dirty="0"/>
              <a:t>” (T1)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E1783C-8343-4B5F-8DC8-B9A956E393AC}"/>
              </a:ext>
            </a:extLst>
          </p:cNvPr>
          <p:cNvSpPr txBox="1"/>
          <p:nvPr/>
        </p:nvSpPr>
        <p:spPr>
          <a:xfrm>
            <a:off x="191194" y="5609856"/>
            <a:ext cx="729935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No need to </a:t>
            </a:r>
            <a:r>
              <a:rPr lang="en-GB" sz="2400" b="1" dirty="0"/>
              <a:t>modify language in classroom (+)</a:t>
            </a:r>
            <a:r>
              <a:rPr lang="en-GB" sz="2400" dirty="0"/>
              <a:t> (T4, T5, T7)</a:t>
            </a:r>
          </a:p>
        </p:txBody>
      </p:sp>
    </p:spTree>
    <p:extLst>
      <p:ext uri="{BB962C8B-B14F-4D97-AF65-F5344CB8AC3E}">
        <p14:creationId xmlns:p14="http://schemas.microsoft.com/office/powerpoint/2010/main" val="238637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013401"/>
            <a:ext cx="8819803" cy="5611844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Theme: The role/ identity of the tutor (T2, T5, T7) </a:t>
            </a:r>
          </a:p>
          <a:p>
            <a:pPr algn="l"/>
            <a:endParaRPr lang="en-US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i="1" dirty="0"/>
          </a:p>
          <a:p>
            <a:pPr algn="l"/>
            <a:endParaRPr lang="en-US" b="1" dirty="0"/>
          </a:p>
          <a:p>
            <a:pPr algn="l"/>
            <a:endParaRPr lang="en-US" i="1" dirty="0"/>
          </a:p>
        </p:txBody>
      </p:sp>
      <p:sp>
        <p:nvSpPr>
          <p:cNvPr id="4" name="Rectangle 3"/>
          <p:cNvSpPr/>
          <p:nvPr/>
        </p:nvSpPr>
        <p:spPr>
          <a:xfrm>
            <a:off x="0" y="166890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49813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Tutor Identity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213661" y="2650000"/>
            <a:ext cx="3187930" cy="2330241"/>
          </a:xfrm>
          <a:prstGeom prst="wedgeRoundRectCallout">
            <a:avLst>
              <a:gd name="adj1" fmla="val 4285"/>
              <a:gd name="adj2" fmla="val 649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“my </a:t>
            </a:r>
            <a:r>
              <a:rPr lang="en-US" sz="2400" b="1" i="1" dirty="0">
                <a:solidFill>
                  <a:schemeClr val="tx1"/>
                </a:solidFill>
              </a:rPr>
              <a:t>validity</a:t>
            </a:r>
            <a:r>
              <a:rPr lang="en-US" sz="2400" i="1" dirty="0">
                <a:solidFill>
                  <a:schemeClr val="tx1"/>
                </a:solidFill>
              </a:rPr>
              <a:t> as a language teacher in delivering a non-language course… </a:t>
            </a:r>
            <a:r>
              <a:rPr lang="en-US" sz="2400" b="1" i="1" dirty="0">
                <a:solidFill>
                  <a:schemeClr val="tx1"/>
                </a:solidFill>
              </a:rPr>
              <a:t>imposter issue</a:t>
            </a:r>
            <a:r>
              <a:rPr lang="en-US" sz="2400" i="1" dirty="0">
                <a:solidFill>
                  <a:schemeClr val="tx1"/>
                </a:solidFill>
              </a:rPr>
              <a:t>” </a:t>
            </a:r>
            <a:r>
              <a:rPr lang="en-US" sz="2400" dirty="0">
                <a:solidFill>
                  <a:schemeClr val="tx1"/>
                </a:solidFill>
              </a:rPr>
              <a:t>(T2)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996376" y="2650001"/>
            <a:ext cx="3187929" cy="2330240"/>
          </a:xfrm>
          <a:prstGeom prst="wedgeRoundRectCallout">
            <a:avLst>
              <a:gd name="adj1" fmla="val -5732"/>
              <a:gd name="adj2" fmla="val 6735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“my </a:t>
            </a:r>
            <a:r>
              <a:rPr lang="en-US" sz="2400" b="1" i="1" dirty="0">
                <a:solidFill>
                  <a:schemeClr val="tx1"/>
                </a:solidFill>
              </a:rPr>
              <a:t>role</a:t>
            </a:r>
            <a:r>
              <a:rPr lang="en-US" sz="2400" i="1" dirty="0">
                <a:solidFill>
                  <a:schemeClr val="tx1"/>
                </a:solidFill>
              </a:rPr>
              <a:t> seems to be </a:t>
            </a:r>
            <a:r>
              <a:rPr lang="en-US" sz="2400" b="1" i="1" dirty="0">
                <a:solidFill>
                  <a:schemeClr val="tx1"/>
                </a:solidFill>
              </a:rPr>
              <a:t>different</a:t>
            </a:r>
            <a:r>
              <a:rPr lang="en-US" sz="2400" i="1" dirty="0">
                <a:solidFill>
                  <a:schemeClr val="tx1"/>
                </a:solidFill>
              </a:rPr>
              <a:t>…the need to …</a:t>
            </a:r>
            <a:r>
              <a:rPr lang="en-US" sz="2400" b="1" i="1" dirty="0">
                <a:solidFill>
                  <a:schemeClr val="tx1"/>
                </a:solidFill>
              </a:rPr>
              <a:t>let go </a:t>
            </a:r>
            <a:r>
              <a:rPr lang="en-US" sz="2400" i="1" dirty="0">
                <a:solidFill>
                  <a:schemeClr val="tx1"/>
                </a:solidFill>
              </a:rPr>
              <a:t>of some of my [English Language teaching] habits” </a:t>
            </a:r>
            <a:r>
              <a:rPr lang="en-US" sz="2400" dirty="0">
                <a:solidFill>
                  <a:schemeClr val="tx1"/>
                </a:solidFill>
              </a:rPr>
              <a:t>(T7)</a:t>
            </a:r>
          </a:p>
        </p:txBody>
      </p:sp>
    </p:spTree>
    <p:extLst>
      <p:ext uri="{BB962C8B-B14F-4D97-AF65-F5344CB8AC3E}">
        <p14:creationId xmlns:p14="http://schemas.microsoft.com/office/powerpoint/2010/main" val="119647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013401"/>
            <a:ext cx="8819803" cy="5611844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Theme: ‘Transition’ period for tutor (T2, T3, T5, T6)</a:t>
            </a:r>
            <a:endParaRPr lang="en-GB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i="1" dirty="0"/>
          </a:p>
        </p:txBody>
      </p:sp>
      <p:sp>
        <p:nvSpPr>
          <p:cNvPr id="4" name="Rectangle 3"/>
          <p:cNvSpPr/>
          <p:nvPr/>
        </p:nvSpPr>
        <p:spPr>
          <a:xfrm>
            <a:off x="0" y="166890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49813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Tutor Identity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55994" y="2967186"/>
            <a:ext cx="2721970" cy="2466206"/>
          </a:xfrm>
          <a:prstGeom prst="wedgeRoundRectCallout">
            <a:avLst>
              <a:gd name="adj1" fmla="val 4285"/>
              <a:gd name="adj2" fmla="val 649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“…</a:t>
            </a:r>
            <a:r>
              <a:rPr lang="en-US" sz="2400" b="1" i="1" dirty="0">
                <a:solidFill>
                  <a:schemeClr val="tx1"/>
                </a:solidFill>
              </a:rPr>
              <a:t>process of adjustment </a:t>
            </a:r>
            <a:r>
              <a:rPr lang="en-US" sz="2400" i="1" dirty="0">
                <a:solidFill>
                  <a:schemeClr val="tx1"/>
                </a:solidFill>
              </a:rPr>
              <a:t>to AD teaching… a </a:t>
            </a:r>
            <a:r>
              <a:rPr lang="en-US" sz="2400" b="1" i="1" dirty="0">
                <a:solidFill>
                  <a:schemeClr val="tx1"/>
                </a:solidFill>
              </a:rPr>
              <a:t>readjustment</a:t>
            </a:r>
            <a:r>
              <a:rPr lang="en-US" sz="2400" i="1" dirty="0">
                <a:solidFill>
                  <a:schemeClr val="tx1"/>
                </a:solidFill>
              </a:rPr>
              <a:t> of my view of self as teacher..</a:t>
            </a:r>
            <a:r>
              <a:rPr lang="en-US" sz="2400" dirty="0">
                <a:solidFill>
                  <a:schemeClr val="tx1"/>
                </a:solidFill>
              </a:rPr>
              <a:t>.” </a:t>
            </a:r>
            <a:r>
              <a:rPr lang="en-US" sz="2400" b="1" dirty="0">
                <a:solidFill>
                  <a:schemeClr val="tx1"/>
                </a:solidFill>
              </a:rPr>
              <a:t>(T6)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173586" y="3091622"/>
            <a:ext cx="2657301" cy="2466206"/>
          </a:xfrm>
          <a:prstGeom prst="wedgeRoundRectCallout">
            <a:avLst>
              <a:gd name="adj1" fmla="val -4529"/>
              <a:gd name="adj2" fmla="val 6385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The teaching experience would be </a:t>
            </a:r>
            <a:r>
              <a:rPr lang="en-US" sz="2400" b="1" dirty="0">
                <a:solidFill>
                  <a:schemeClr val="tx1"/>
                </a:solidFill>
              </a:rPr>
              <a:t>easier next time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(T2, T3) </a:t>
            </a:r>
          </a:p>
        </p:txBody>
      </p:sp>
      <p:pic>
        <p:nvPicPr>
          <p:cNvPr id="3074" name="Picture 2" descr="Image result for proc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5906" y="4556913"/>
            <a:ext cx="2931891" cy="200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ular Callout 6">
            <a:extLst>
              <a:ext uri="{FF2B5EF4-FFF2-40B4-BE49-F238E27FC236}">
                <a16:creationId xmlns:a16="http://schemas.microsoft.com/office/drawing/2014/main" id="{7C95EEA8-7020-4D44-B130-F41F9010F670}"/>
              </a:ext>
            </a:extLst>
          </p:cNvPr>
          <p:cNvSpPr/>
          <p:nvPr/>
        </p:nvSpPr>
        <p:spPr>
          <a:xfrm>
            <a:off x="3397135" y="1755260"/>
            <a:ext cx="2618509" cy="2059795"/>
          </a:xfrm>
          <a:prstGeom prst="wedgeRoundRectCallout">
            <a:avLst>
              <a:gd name="adj1" fmla="val -159"/>
              <a:gd name="adj2" fmla="val 6296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“I had not taught home students before, and </a:t>
            </a:r>
            <a:r>
              <a:rPr lang="en-US" sz="2400" b="1" dirty="0">
                <a:solidFill>
                  <a:schemeClr val="tx1"/>
                </a:solidFill>
              </a:rPr>
              <a:t>the learning curve was steep ” (T5)</a:t>
            </a:r>
          </a:p>
        </p:txBody>
      </p:sp>
    </p:spTree>
    <p:extLst>
      <p:ext uri="{BB962C8B-B14F-4D97-AF65-F5344CB8AC3E}">
        <p14:creationId xmlns:p14="http://schemas.microsoft.com/office/powerpoint/2010/main" val="204495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931135"/>
            <a:ext cx="8819803" cy="569410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/>
              <a:t>b)  Main challenges of AD module as a teacher</a:t>
            </a: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 1: </a:t>
            </a:r>
            <a:r>
              <a:rPr lang="en-GB" b="1" dirty="0" err="1">
                <a:solidFill>
                  <a:schemeClr val="accent1">
                    <a:lumMod val="75000"/>
                  </a:schemeClr>
                </a:solidFill>
              </a:rPr>
              <a:t>Sts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 seeing AD as</a:t>
            </a:r>
            <a:r>
              <a:rPr lang="en-GB" dirty="0"/>
              <a:t>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irrelevant/patronising</a:t>
            </a:r>
            <a:r>
              <a:rPr lang="en-GB" dirty="0"/>
              <a:t> </a:t>
            </a:r>
            <a:r>
              <a:rPr lang="en-GB" b="1" dirty="0"/>
              <a:t>(T1, T7, T4, T7) </a:t>
            </a:r>
            <a:r>
              <a:rPr lang="en-GB" dirty="0"/>
              <a:t>e.g.</a:t>
            </a:r>
          </a:p>
          <a:p>
            <a:pPr algn="l"/>
            <a:r>
              <a:rPr lang="en-GB" dirty="0"/>
              <a:t> </a:t>
            </a:r>
          </a:p>
          <a:p>
            <a:pPr algn="l"/>
            <a:endParaRPr lang="en-GB" b="1" i="1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r>
              <a:rPr lang="en-US" b="1" dirty="0"/>
              <a:t>Distinct difference to </a:t>
            </a:r>
            <a:r>
              <a:rPr lang="en-US" b="1" dirty="0" err="1"/>
              <a:t>Int</a:t>
            </a:r>
            <a:r>
              <a:rPr lang="en-US" b="1" dirty="0"/>
              <a:t> cohort </a:t>
            </a:r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200140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83063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Challenges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065" y="5414330"/>
            <a:ext cx="2552352" cy="10938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0618" y="2012950"/>
            <a:ext cx="712062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i="1" dirty="0"/>
              <a:t>“…</a:t>
            </a:r>
            <a:r>
              <a:rPr lang="en-GB" sz="2400" b="1" i="1" dirty="0"/>
              <a:t>patronised</a:t>
            </a:r>
            <a:r>
              <a:rPr lang="en-GB" sz="2400" i="1" dirty="0"/>
              <a:t> with the teaching of skills they considered (often quite </a:t>
            </a:r>
            <a:r>
              <a:rPr lang="en-GB" sz="2400" b="1" i="1" dirty="0"/>
              <a:t>erroneously</a:t>
            </a:r>
            <a:r>
              <a:rPr lang="en-GB" sz="2400" i="1" dirty="0"/>
              <a:t>) they </a:t>
            </a:r>
            <a:r>
              <a:rPr lang="en-GB" sz="2400" b="1" i="1" dirty="0"/>
              <a:t>already possessed</a:t>
            </a:r>
            <a:r>
              <a:rPr lang="en-GB" sz="2400" i="1" dirty="0"/>
              <a:t>” </a:t>
            </a:r>
            <a:r>
              <a:rPr lang="en-GB" sz="2400" dirty="0"/>
              <a:t>(T4)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255" y="4350940"/>
            <a:ext cx="712062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i="1" dirty="0"/>
              <a:t>“</a:t>
            </a:r>
            <a:r>
              <a:rPr lang="en-GB" sz="2400" i="1" dirty="0"/>
              <a:t>accusations of being </a:t>
            </a:r>
            <a:r>
              <a:rPr lang="en-GB" sz="2400" b="1" i="1" dirty="0"/>
              <a:t>patronising </a:t>
            </a:r>
            <a:r>
              <a:rPr lang="en-GB" sz="2400" i="1" dirty="0"/>
              <a:t>have resulted from focusing on…</a:t>
            </a:r>
            <a:r>
              <a:rPr lang="en-GB" sz="2400" b="1" i="1" dirty="0"/>
              <a:t>language</a:t>
            </a:r>
            <a:r>
              <a:rPr lang="en-GB" sz="2400" i="1" dirty="0"/>
              <a:t> issues.” </a:t>
            </a:r>
            <a:r>
              <a:rPr lang="en-GB" sz="2400" dirty="0"/>
              <a:t>(T1)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4161" y="3181945"/>
            <a:ext cx="686015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</a:t>
            </a:r>
            <a:r>
              <a:rPr lang="en-GB" sz="2400" i="1" dirty="0"/>
              <a:t>some students… </a:t>
            </a:r>
            <a:r>
              <a:rPr lang="en-GB" sz="2400" b="1" i="1" dirty="0"/>
              <a:t>feel they have little to learn </a:t>
            </a:r>
            <a:r>
              <a:rPr lang="en-GB" sz="2400" i="1" dirty="0"/>
              <a:t>from the AD module</a:t>
            </a:r>
            <a:r>
              <a:rPr lang="en-GB" sz="2400" b="1" dirty="0"/>
              <a:t>” </a:t>
            </a:r>
            <a:r>
              <a:rPr lang="en-GB" sz="2400" dirty="0"/>
              <a:t>(T7)</a:t>
            </a:r>
          </a:p>
        </p:txBody>
      </p:sp>
    </p:spTree>
    <p:extLst>
      <p:ext uri="{BB962C8B-B14F-4D97-AF65-F5344CB8AC3E}">
        <p14:creationId xmlns:p14="http://schemas.microsoft.com/office/powerpoint/2010/main" val="174778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005091"/>
            <a:ext cx="8819803" cy="5620153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Theme 2: Student ‘attitude’ - confidence/ anxiety issues </a:t>
            </a:r>
          </a:p>
          <a:p>
            <a:pPr algn="l"/>
            <a:r>
              <a:rPr lang="en-GB" b="1" dirty="0"/>
              <a:t>(T3, T4, T6, T7)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58581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41504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 Challenges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7196" y="2057834"/>
            <a:ext cx="416960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“…</a:t>
            </a:r>
            <a:r>
              <a:rPr lang="en-GB" sz="2400" i="1" dirty="0"/>
              <a:t>there is a lot of </a:t>
            </a:r>
            <a:r>
              <a:rPr lang="en-GB" sz="2400" b="1" i="1" dirty="0"/>
              <a:t>bravado</a:t>
            </a:r>
            <a:r>
              <a:rPr lang="en-GB" sz="2400" i="1" dirty="0"/>
              <a:t> amongst the students, with many of them </a:t>
            </a:r>
            <a:r>
              <a:rPr lang="en-GB" sz="2400" b="1" i="1" dirty="0"/>
              <a:t>anxious</a:t>
            </a:r>
            <a:r>
              <a:rPr lang="en-GB" sz="2400" i="1" dirty="0"/>
              <a:t> …</a:t>
            </a:r>
            <a:r>
              <a:rPr lang="en-GB" sz="2400" dirty="0"/>
              <a:t>” </a:t>
            </a:r>
            <a:r>
              <a:rPr lang="en-GB" sz="2400" b="1" dirty="0"/>
              <a:t>(T3)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6698" y="3599837"/>
            <a:ext cx="416960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“</a:t>
            </a:r>
            <a:r>
              <a:rPr lang="en-GB" sz="2400" i="1" dirty="0"/>
              <a:t>… </a:t>
            </a:r>
            <a:r>
              <a:rPr lang="en-GB" sz="2400" b="1" i="1" dirty="0"/>
              <a:t>low confidence </a:t>
            </a:r>
            <a:r>
              <a:rPr lang="en-GB" sz="2400" i="1" dirty="0"/>
              <a:t>levels and are </a:t>
            </a:r>
            <a:r>
              <a:rPr lang="en-GB" sz="2400" b="1" i="1" dirty="0"/>
              <a:t>sensitive</a:t>
            </a:r>
            <a:r>
              <a:rPr lang="en-GB" sz="2400" i="1" dirty="0"/>
              <a:t> to critique and feedback.” </a:t>
            </a:r>
            <a:r>
              <a:rPr lang="en-GB" sz="2400" b="1" dirty="0"/>
              <a:t>(T7)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065" y="5414330"/>
            <a:ext cx="2552352" cy="10938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9395" y="3599837"/>
            <a:ext cx="4269361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i="1" dirty="0"/>
              <a:t>“…</a:t>
            </a:r>
            <a:r>
              <a:rPr lang="en-US" sz="2400" i="1" dirty="0"/>
              <a:t>the transition… is an </a:t>
            </a:r>
            <a:r>
              <a:rPr lang="en-US" sz="2400" b="1" i="1" dirty="0"/>
              <a:t>overwhelming experience </a:t>
            </a:r>
            <a:r>
              <a:rPr lang="en-US" sz="2400" i="1" dirty="0"/>
              <a:t>for some students, in terms of </a:t>
            </a:r>
            <a:r>
              <a:rPr lang="en-US" sz="2400" b="1" i="1" dirty="0"/>
              <a:t>anxiety</a:t>
            </a:r>
            <a:r>
              <a:rPr lang="en-US" sz="2400" i="1" dirty="0"/>
              <a:t> and </a:t>
            </a:r>
            <a:r>
              <a:rPr lang="en-US" sz="2400" b="1" i="1" dirty="0"/>
              <a:t>self-consciousness</a:t>
            </a:r>
            <a:r>
              <a:rPr lang="en-US" sz="2400" i="1" dirty="0"/>
              <a:t> </a:t>
            </a:r>
            <a:endParaRPr lang="en-GB" sz="2400" i="1" dirty="0"/>
          </a:p>
          <a:p>
            <a:r>
              <a:rPr lang="en-GB" sz="2400" i="1" dirty="0"/>
              <a:t>…” </a:t>
            </a:r>
            <a:r>
              <a:rPr lang="en-GB" sz="2400" b="1" dirty="0"/>
              <a:t>(T4)</a:t>
            </a:r>
          </a:p>
        </p:txBody>
      </p:sp>
    </p:spTree>
    <p:extLst>
      <p:ext uri="{BB962C8B-B14F-4D97-AF65-F5344CB8AC3E}">
        <p14:creationId xmlns:p14="http://schemas.microsoft.com/office/powerpoint/2010/main" val="362100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839697"/>
            <a:ext cx="8819803" cy="5785547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/>
              <a:t>c) Skills/ experience from English Teaching useful for teaching AD</a:t>
            </a:r>
          </a:p>
          <a:p>
            <a:pPr algn="l"/>
            <a:r>
              <a:rPr lang="en-GB" dirty="0"/>
              <a:t>-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Classroom management </a:t>
            </a:r>
            <a:r>
              <a:rPr lang="en-GB" b="1" dirty="0"/>
              <a:t>(T3, T4, T6)</a:t>
            </a: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- Materials &amp; approaches from EAP (esp. Academic writing skills) </a:t>
            </a:r>
          </a:p>
          <a:p>
            <a:pPr algn="l"/>
            <a:r>
              <a:rPr lang="en-GB" b="1" dirty="0"/>
              <a:t>(T1, T2, T3, T5, T7) </a:t>
            </a:r>
            <a:r>
              <a:rPr lang="en-GB" dirty="0"/>
              <a:t>e.g. </a:t>
            </a:r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08702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191625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Findings-Transferrable Teaching Experience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626399" y="3732470"/>
            <a:ext cx="3432246" cy="1699957"/>
          </a:xfrm>
          <a:prstGeom prst="wedgeRoundRectCallout">
            <a:avLst>
              <a:gd name="adj1" fmla="val 4285"/>
              <a:gd name="adj2" fmla="val 649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“…the </a:t>
            </a:r>
            <a:r>
              <a:rPr lang="en-US" sz="2400" b="1" dirty="0">
                <a:solidFill>
                  <a:schemeClr val="tx1"/>
                </a:solidFill>
              </a:rPr>
              <a:t>same difficulties </a:t>
            </a:r>
            <a:r>
              <a:rPr lang="en-US" sz="2400" dirty="0">
                <a:solidFill>
                  <a:schemeClr val="tx1"/>
                </a:solidFill>
              </a:rPr>
              <a:t>in giving </a:t>
            </a:r>
            <a:r>
              <a:rPr lang="en-US" sz="2400" b="1" dirty="0">
                <a:solidFill>
                  <a:schemeClr val="tx1"/>
                </a:solidFill>
              </a:rPr>
              <a:t>presentations</a:t>
            </a:r>
            <a:r>
              <a:rPr lang="en-US" sz="2400" dirty="0">
                <a:solidFill>
                  <a:schemeClr val="tx1"/>
                </a:solidFill>
              </a:rPr>
              <a:t>, or with… </a:t>
            </a:r>
            <a:r>
              <a:rPr lang="en-US" sz="2400" b="1" dirty="0">
                <a:solidFill>
                  <a:schemeClr val="tx1"/>
                </a:solidFill>
              </a:rPr>
              <a:t>essay</a:t>
            </a:r>
            <a:r>
              <a:rPr lang="en-US" sz="2400" dirty="0">
                <a:solidFill>
                  <a:schemeClr val="tx1"/>
                </a:solidFill>
              </a:rPr>
              <a:t> writing” (T5)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82922" y="3732470"/>
            <a:ext cx="3502039" cy="1426714"/>
          </a:xfrm>
          <a:prstGeom prst="wedgeRoundRectCallout">
            <a:avLst>
              <a:gd name="adj1" fmla="val -4278"/>
              <a:gd name="adj2" fmla="val 6249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“…there is a lot of </a:t>
            </a:r>
            <a:r>
              <a:rPr lang="en-US" sz="2400" b="1" dirty="0">
                <a:solidFill>
                  <a:schemeClr val="tx1"/>
                </a:solidFill>
              </a:rPr>
              <a:t>overlap</a:t>
            </a:r>
            <a:r>
              <a:rPr lang="en-US" sz="2400" dirty="0">
                <a:solidFill>
                  <a:schemeClr val="tx1"/>
                </a:solidFill>
              </a:rPr>
              <a:t> in terms of skills…” (T7)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4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844675"/>
            <a:ext cx="8819803" cy="4780569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/>
              <a:t>d) Most effective ways of teaching on the AD module</a:t>
            </a:r>
          </a:p>
          <a:p>
            <a:pPr algn="l"/>
            <a:endParaRPr lang="en-GB" dirty="0"/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Student focused/ Pair or Group work </a:t>
            </a:r>
            <a:r>
              <a:rPr lang="en-GB" b="1" dirty="0"/>
              <a:t>(T4, T6, T7)</a:t>
            </a: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One to one tutorials/ feedback sessions </a:t>
            </a:r>
            <a:r>
              <a:rPr lang="en-GB" b="1" dirty="0"/>
              <a:t>(T1, T2, T3)  </a:t>
            </a: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A variety of tasks </a:t>
            </a:r>
            <a:r>
              <a:rPr lang="en-GB" b="1" dirty="0"/>
              <a:t>(T1, T4, T6)</a:t>
            </a:r>
          </a:p>
          <a:p>
            <a:pPr algn="l"/>
            <a:endParaRPr lang="en-GB" dirty="0"/>
          </a:p>
          <a:p>
            <a:pPr algn="l"/>
            <a:r>
              <a:rPr lang="en-US" b="1" dirty="0"/>
              <a:t>d) Least effective ways of teaching on the AD module</a:t>
            </a: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Extended whole class discussions </a:t>
            </a:r>
            <a:r>
              <a:rPr lang="en-GB" b="1" dirty="0"/>
              <a:t>(T3, T5, T7)</a:t>
            </a:r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998165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621"/>
            <a:ext cx="864096" cy="7604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525" y="1081088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Findings: Most/ Least effective teaching </a:t>
            </a:r>
          </a:p>
        </p:txBody>
      </p:sp>
    </p:spTree>
    <p:extLst>
      <p:ext uri="{BB962C8B-B14F-4D97-AF65-F5344CB8AC3E}">
        <p14:creationId xmlns:p14="http://schemas.microsoft.com/office/powerpoint/2010/main" val="147140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1005089"/>
            <a:ext cx="8819803" cy="5620156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/>
              <a:t>e) Importance of links between AD &amp; FY subjects </a:t>
            </a:r>
          </a:p>
          <a:p>
            <a:pPr algn="l"/>
            <a:r>
              <a:rPr lang="en-US" b="1" dirty="0"/>
              <a:t>(Arts &amp; Humanities/ Business/ Social Sciences /Psychology)</a:t>
            </a:r>
          </a:p>
          <a:p>
            <a:pPr algn="l"/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Very important </a:t>
            </a:r>
            <a:r>
              <a:rPr lang="en-GB" b="1" dirty="0"/>
              <a:t>(T1, T3, T5, T6, T7)</a:t>
            </a:r>
          </a:p>
          <a:p>
            <a:pPr algn="l"/>
            <a:endParaRPr lang="en-GB" b="1" dirty="0"/>
          </a:p>
          <a:p>
            <a:pPr algn="l"/>
            <a:endParaRPr lang="en-GB" b="1" dirty="0"/>
          </a:p>
          <a:p>
            <a:pPr algn="l"/>
            <a:endParaRPr lang="en-GB" b="1" dirty="0"/>
          </a:p>
          <a:p>
            <a:pPr algn="l"/>
            <a:endParaRPr lang="en-GB" b="1" dirty="0"/>
          </a:p>
          <a:p>
            <a:pPr algn="l"/>
            <a:endParaRPr lang="en-GB" b="1" dirty="0"/>
          </a:p>
          <a:p>
            <a:pPr algn="l"/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0" y="158578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41501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Findings: Importance of Links to Subjects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134634" y="3199506"/>
            <a:ext cx="2917766" cy="1829548"/>
          </a:xfrm>
          <a:prstGeom prst="wedgeRoundRectCallout">
            <a:avLst>
              <a:gd name="adj1" fmla="val 4285"/>
              <a:gd name="adj2" fmla="val 649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“…</a:t>
            </a:r>
            <a:r>
              <a:rPr lang="en-US" sz="2400" i="1" dirty="0">
                <a:solidFill>
                  <a:schemeClr val="tx1"/>
                </a:solidFill>
              </a:rPr>
              <a:t>helped students to see the </a:t>
            </a:r>
            <a:r>
              <a:rPr lang="en-US" sz="2400" b="1" i="1" dirty="0">
                <a:solidFill>
                  <a:schemeClr val="tx1"/>
                </a:solidFill>
              </a:rPr>
              <a:t>relevance</a:t>
            </a:r>
            <a:r>
              <a:rPr lang="en-US" sz="2400" i="1" dirty="0">
                <a:solidFill>
                  <a:schemeClr val="tx1"/>
                </a:solidFill>
              </a:rPr>
              <a:t> of academic skills to their subject area” </a:t>
            </a:r>
            <a:r>
              <a:rPr lang="en-US" sz="2400" dirty="0">
                <a:solidFill>
                  <a:schemeClr val="tx1"/>
                </a:solidFill>
              </a:rPr>
              <a:t>(T1)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887282" y="3199506"/>
            <a:ext cx="2585256" cy="1829548"/>
          </a:xfrm>
          <a:prstGeom prst="wedgeRoundRectCallout">
            <a:avLst>
              <a:gd name="adj1" fmla="val -860"/>
              <a:gd name="adj2" fmla="val 6225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“…</a:t>
            </a:r>
            <a:r>
              <a:rPr lang="en-US" sz="2400" i="1" dirty="0">
                <a:solidFill>
                  <a:schemeClr val="tx1"/>
                </a:solidFill>
              </a:rPr>
              <a:t>this is the </a:t>
            </a:r>
            <a:r>
              <a:rPr lang="en-US" sz="2400" b="1" i="1" dirty="0">
                <a:solidFill>
                  <a:schemeClr val="tx1"/>
                </a:solidFill>
              </a:rPr>
              <a:t>best</a:t>
            </a:r>
            <a:r>
              <a:rPr lang="en-US" sz="2400" i="1" dirty="0">
                <a:solidFill>
                  <a:schemeClr val="tx1"/>
                </a:solidFill>
              </a:rPr>
              <a:t> way to get the students </a:t>
            </a:r>
            <a:r>
              <a:rPr lang="en-US" sz="2400" b="1" i="1" dirty="0">
                <a:solidFill>
                  <a:schemeClr val="tx1"/>
                </a:solidFill>
              </a:rPr>
              <a:t>engaged</a:t>
            </a:r>
            <a:r>
              <a:rPr lang="en-US" sz="2400" i="1" dirty="0">
                <a:solidFill>
                  <a:schemeClr val="tx1"/>
                </a:solidFill>
              </a:rPr>
              <a:t> with AD</a:t>
            </a:r>
            <a:r>
              <a:rPr lang="en-US" sz="2400" dirty="0">
                <a:solidFill>
                  <a:schemeClr val="tx1"/>
                </a:solidFill>
              </a:rPr>
              <a:t>” (T3)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70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848009"/>
            <a:ext cx="8819803" cy="5777236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0" y="117013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199936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f) Findings: Advice for First Time Teaching AD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38081" y="943171"/>
            <a:ext cx="2743199" cy="2468880"/>
          </a:xfrm>
          <a:prstGeom prst="wedgeRoundRectCallout">
            <a:avLst>
              <a:gd name="adj1" fmla="val -43594"/>
              <a:gd name="adj2" fmla="val 626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</a:endParaRP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GB" sz="2200" dirty="0">
                <a:solidFill>
                  <a:prstClr val="black"/>
                </a:solidFill>
              </a:rPr>
              <a:t>“</a:t>
            </a:r>
            <a:r>
              <a:rPr lang="en-GB" sz="2200" b="1" i="1" dirty="0">
                <a:solidFill>
                  <a:prstClr val="black"/>
                </a:solidFill>
              </a:rPr>
              <a:t>Don’t be afraid </a:t>
            </a:r>
            <a:r>
              <a:rPr lang="en-GB" sz="2200" i="1" dirty="0">
                <a:solidFill>
                  <a:prstClr val="black"/>
                </a:solidFill>
              </a:rPr>
              <a:t>to use</a:t>
            </a:r>
            <a:r>
              <a:rPr lang="en-GB" sz="2200" b="1" i="1" dirty="0">
                <a:solidFill>
                  <a:prstClr val="black"/>
                </a:solidFill>
              </a:rPr>
              <a:t> [EAP] materials and approaches </a:t>
            </a:r>
            <a:r>
              <a:rPr lang="en-GB" sz="2200" i="1" dirty="0">
                <a:solidFill>
                  <a:prstClr val="black"/>
                </a:solidFill>
              </a:rPr>
              <a:t>…However…they will complete activities </a:t>
            </a:r>
            <a:r>
              <a:rPr lang="en-GB" sz="2200" b="1" i="1" dirty="0">
                <a:solidFill>
                  <a:prstClr val="black"/>
                </a:solidFill>
              </a:rPr>
              <a:t>far more quickly</a:t>
            </a:r>
            <a:r>
              <a:rPr lang="en-GB" sz="2200" dirty="0">
                <a:solidFill>
                  <a:prstClr val="black"/>
                </a:solidFill>
              </a:rPr>
              <a:t>” </a:t>
            </a:r>
            <a:r>
              <a:rPr lang="en-GB" sz="2200" b="1" dirty="0">
                <a:solidFill>
                  <a:prstClr val="black"/>
                </a:solidFill>
              </a:rPr>
              <a:t>(T5)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439715" y="931132"/>
            <a:ext cx="2619721" cy="2413243"/>
          </a:xfrm>
          <a:prstGeom prst="wedgeRoundRectCallout">
            <a:avLst>
              <a:gd name="adj1" fmla="val 4285"/>
              <a:gd name="adj2" fmla="val 649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</a:endParaRP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</a:rPr>
              <a:t>“</a:t>
            </a:r>
            <a:r>
              <a:rPr lang="en-GB" sz="2400" b="1" i="1" dirty="0">
                <a:solidFill>
                  <a:prstClr val="black"/>
                </a:solidFill>
              </a:rPr>
              <a:t>Be thick-skinned…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b="1" i="1" dirty="0">
                <a:solidFill>
                  <a:prstClr val="black"/>
                </a:solidFill>
              </a:rPr>
              <a:t>teach it anyway</a:t>
            </a:r>
            <a:r>
              <a:rPr lang="en-GB" sz="2400" i="1" dirty="0">
                <a:solidFill>
                  <a:prstClr val="black"/>
                </a:solidFill>
              </a:rPr>
              <a:t>, because chances are they don’t [know it]!” </a:t>
            </a:r>
            <a:r>
              <a:rPr lang="en-GB" sz="2400" b="1" dirty="0">
                <a:solidFill>
                  <a:prstClr val="black"/>
                </a:solidFill>
              </a:rPr>
              <a:t>(T3)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409112" y="981165"/>
            <a:ext cx="2493276" cy="2413243"/>
          </a:xfrm>
          <a:prstGeom prst="wedgeRoundRectCallout">
            <a:avLst>
              <a:gd name="adj1" fmla="val 42033"/>
              <a:gd name="adj2" fmla="val 6843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</a:rPr>
              <a:t>“</a:t>
            </a:r>
            <a:r>
              <a:rPr lang="en-GB" sz="2400" i="1" dirty="0">
                <a:solidFill>
                  <a:prstClr val="black"/>
                </a:solidFill>
              </a:rPr>
              <a:t>Focus more on the </a:t>
            </a:r>
            <a:r>
              <a:rPr lang="en-GB" sz="2400" b="1" i="1" dirty="0">
                <a:solidFill>
                  <a:prstClr val="black"/>
                </a:solidFill>
              </a:rPr>
              <a:t>individuals</a:t>
            </a:r>
            <a:r>
              <a:rPr lang="en-GB" sz="2400" i="1" dirty="0">
                <a:solidFill>
                  <a:prstClr val="black"/>
                </a:solidFill>
              </a:rPr>
              <a:t> than on the syllabus/ curriculum</a:t>
            </a:r>
            <a:r>
              <a:rPr lang="en-GB" sz="2400" dirty="0">
                <a:solidFill>
                  <a:prstClr val="black"/>
                </a:solidFill>
              </a:rPr>
              <a:t>” </a:t>
            </a:r>
            <a:r>
              <a:rPr lang="en-GB" sz="2400" b="1" dirty="0">
                <a:solidFill>
                  <a:prstClr val="black"/>
                </a:solidFill>
              </a:rPr>
              <a:t>(T6)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38081" y="4045158"/>
            <a:ext cx="3077701" cy="2243267"/>
          </a:xfrm>
          <a:prstGeom prst="wedgeRoundRectCallout">
            <a:avLst>
              <a:gd name="adj1" fmla="val -1927"/>
              <a:gd name="adj2" fmla="val 5756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“…</a:t>
            </a:r>
            <a:r>
              <a:rPr lang="en-GB" sz="2400" i="1" dirty="0">
                <a:solidFill>
                  <a:schemeClr val="tx1"/>
                </a:solidFill>
              </a:rPr>
              <a:t>seminars can be quite a </a:t>
            </a:r>
            <a:r>
              <a:rPr lang="en-GB" sz="2400" b="1" i="1" dirty="0">
                <a:solidFill>
                  <a:schemeClr val="tx1"/>
                </a:solidFill>
              </a:rPr>
              <a:t>face-threatening</a:t>
            </a:r>
            <a:r>
              <a:rPr lang="en-GB" sz="2400" i="1" dirty="0">
                <a:solidFill>
                  <a:schemeClr val="tx1"/>
                </a:solidFill>
              </a:rPr>
              <a:t> environment… students</a:t>
            </a:r>
            <a:r>
              <a:rPr lang="en-GB" sz="2400" dirty="0">
                <a:solidFill>
                  <a:schemeClr val="tx1"/>
                </a:solidFill>
              </a:rPr>
              <a:t> [have]</a:t>
            </a:r>
            <a:r>
              <a:rPr lang="en-GB" sz="2400" i="1" dirty="0">
                <a:solidFill>
                  <a:schemeClr val="tx1"/>
                </a:solidFill>
              </a:rPr>
              <a:t> mixed feelings...” </a:t>
            </a:r>
            <a:r>
              <a:rPr lang="en-GB" sz="2400" b="1" dirty="0">
                <a:solidFill>
                  <a:schemeClr val="tx1"/>
                </a:solidFill>
              </a:rPr>
              <a:t>(T7)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805356" y="4045158"/>
            <a:ext cx="3034145" cy="2243267"/>
          </a:xfrm>
          <a:prstGeom prst="wedgeRoundRectCallout">
            <a:avLst>
              <a:gd name="adj1" fmla="val 4285"/>
              <a:gd name="adj2" fmla="val 5919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“</a:t>
            </a:r>
            <a:r>
              <a:rPr lang="en-GB" sz="2400" i="1" dirty="0">
                <a:solidFill>
                  <a:schemeClr val="tx1"/>
                </a:solidFill>
              </a:rPr>
              <a:t>View it as </a:t>
            </a:r>
            <a:r>
              <a:rPr lang="en-GB" sz="2400" b="1" i="1" dirty="0">
                <a:solidFill>
                  <a:schemeClr val="tx1"/>
                </a:solidFill>
              </a:rPr>
              <a:t>a positive experience </a:t>
            </a:r>
            <a:r>
              <a:rPr lang="en-GB" sz="2400" i="1" dirty="0">
                <a:solidFill>
                  <a:schemeClr val="tx1"/>
                </a:solidFill>
              </a:rPr>
              <a:t>in terms of self-reflection on current ELT/EAP practice..</a:t>
            </a:r>
            <a:r>
              <a:rPr lang="en-GB" sz="2400" dirty="0">
                <a:solidFill>
                  <a:schemeClr val="tx1"/>
                </a:solidFill>
              </a:rPr>
              <a:t>.” </a:t>
            </a:r>
            <a:r>
              <a:rPr lang="en-GB" sz="2400" b="1" dirty="0">
                <a:solidFill>
                  <a:schemeClr val="tx1"/>
                </a:solidFill>
              </a:rPr>
              <a:t>(T4)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2" name="Picture 2" descr="Image result for give ad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08" y="5253486"/>
            <a:ext cx="1925275" cy="137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22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971839"/>
            <a:ext cx="8819803" cy="5653406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l"/>
            <a:r>
              <a:rPr lang="en-US" b="1" dirty="0"/>
              <a:t>Teacher Identity &amp; Transition</a:t>
            </a:r>
            <a:endParaRPr lang="en-US" dirty="0"/>
          </a:p>
          <a:p>
            <a:pPr algn="l"/>
            <a:r>
              <a:rPr lang="en-US" dirty="0"/>
              <a:t>- Reassurance in reflecting &amp; sharing T experience in transition process </a:t>
            </a:r>
          </a:p>
          <a:p>
            <a:pPr algn="l"/>
            <a:r>
              <a:rPr lang="en-GB" dirty="0"/>
              <a:t>- Shift to unfamiliar teaching context is challenging experience for practitioner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identity conflicts and feelings of discomfort (</a:t>
            </a:r>
            <a:r>
              <a:rPr lang="en-GB" dirty="0" err="1"/>
              <a:t>Barkhuizen</a:t>
            </a:r>
            <a:r>
              <a:rPr lang="en-GB" dirty="0"/>
              <a:t>, 2017; Donato, 2017, cited in </a:t>
            </a:r>
            <a:r>
              <a:rPr lang="en-GB" dirty="0" err="1"/>
              <a:t>Barkhuizen</a:t>
            </a:r>
            <a:r>
              <a:rPr lang="en-GB" dirty="0"/>
              <a:t>, 2017)</a:t>
            </a:r>
          </a:p>
          <a:p>
            <a:pPr algn="l"/>
            <a:r>
              <a:rPr lang="en-US" dirty="0"/>
              <a:t>- Initial difficulties improve over time and experience as tutors negotiate their ‘identity trajectory’ (Wenger, 2010) </a:t>
            </a:r>
          </a:p>
          <a:p>
            <a:pPr algn="l"/>
            <a:r>
              <a:rPr lang="en-US" dirty="0"/>
              <a:t>- Becoming more established members of an emerging community of practice (Lave and Wenger, 1991) within EAP field. - Sharing practice with new AD tutors</a:t>
            </a:r>
            <a:endParaRPr lang="en-US" b="1" dirty="0"/>
          </a:p>
          <a:p>
            <a:pPr algn="l"/>
            <a:r>
              <a:rPr lang="en-US" b="1" dirty="0"/>
              <a:t>Transferrable Skills of Tutor</a:t>
            </a:r>
          </a:p>
          <a:p>
            <a:pPr algn="l"/>
            <a:r>
              <a:rPr lang="en-US" dirty="0"/>
              <a:t>- Liaising with subject specialists &amp; material development (</a:t>
            </a:r>
            <a:r>
              <a:rPr lang="en-US" dirty="0" err="1"/>
              <a:t>Basturkmen</a:t>
            </a:r>
            <a:r>
              <a:rPr lang="en-US" dirty="0"/>
              <a:t>, 2010) </a:t>
            </a:r>
          </a:p>
          <a:p>
            <a:pPr algn="l"/>
            <a:r>
              <a:rPr lang="en-US" dirty="0"/>
              <a:t>- Needs of FY home </a:t>
            </a:r>
            <a:r>
              <a:rPr lang="en-US" dirty="0" err="1"/>
              <a:t>st</a:t>
            </a:r>
            <a:r>
              <a:rPr lang="en-US" dirty="0"/>
              <a:t> can be similar to International </a:t>
            </a:r>
            <a:r>
              <a:rPr lang="en-US" dirty="0" err="1"/>
              <a:t>sts</a:t>
            </a:r>
            <a:r>
              <a:rPr lang="en-US" dirty="0"/>
              <a:t> e.g. training for academic writing (Jones, 2017, p.935)</a:t>
            </a:r>
          </a:p>
          <a:p>
            <a:pPr algn="l"/>
            <a:r>
              <a:rPr lang="en-US" dirty="0"/>
              <a:t>- English language specialism useful for FY cohort… but need to modify our approach, esp. metalanguage </a:t>
            </a:r>
          </a:p>
          <a:p>
            <a:pPr algn="l"/>
            <a:r>
              <a:rPr lang="en-US" dirty="0"/>
              <a:t>- EAP skills and experience transfer well to AD… progress in short time!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25328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08251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&amp; Implications</a:t>
            </a:r>
          </a:p>
        </p:txBody>
      </p:sp>
    </p:spTree>
    <p:extLst>
      <p:ext uri="{BB962C8B-B14F-4D97-AF65-F5344CB8AC3E}">
        <p14:creationId xmlns:p14="http://schemas.microsoft.com/office/powerpoint/2010/main" val="40378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5" y="971839"/>
            <a:ext cx="8819803" cy="5653406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l"/>
            <a:r>
              <a:rPr lang="en-GB" dirty="0" err="1"/>
              <a:t>Barkhuizen</a:t>
            </a:r>
            <a:r>
              <a:rPr lang="en-GB" dirty="0"/>
              <a:t>, G. (2017) ‘Language teacher identity research: An introduction’ in G. </a:t>
            </a:r>
            <a:r>
              <a:rPr lang="en-GB" dirty="0" err="1"/>
              <a:t>Barkhuizen</a:t>
            </a:r>
            <a:r>
              <a:rPr lang="en-GB" dirty="0"/>
              <a:t> (</a:t>
            </a:r>
            <a:r>
              <a:rPr lang="en-GB" dirty="0" err="1"/>
              <a:t>e.d.</a:t>
            </a:r>
            <a:r>
              <a:rPr lang="en-GB" dirty="0"/>
              <a:t>) </a:t>
            </a:r>
            <a:r>
              <a:rPr lang="en-GB" i="1" dirty="0"/>
              <a:t>Reflections on language teacher identity research</a:t>
            </a:r>
            <a:r>
              <a:rPr lang="en-GB" dirty="0"/>
              <a:t>. pp.1-11</a:t>
            </a:r>
          </a:p>
          <a:p>
            <a:pPr algn="l"/>
            <a:endParaRPr lang="en-GB" dirty="0"/>
          </a:p>
          <a:p>
            <a:pPr algn="l"/>
            <a:r>
              <a:rPr lang="en-GB" dirty="0" err="1"/>
              <a:t>Basturkmen</a:t>
            </a:r>
            <a:r>
              <a:rPr lang="en-GB" dirty="0"/>
              <a:t>, H. (2010) </a:t>
            </a:r>
            <a:r>
              <a:rPr lang="en-GB" i="1" dirty="0"/>
              <a:t>Developing Courses for English for Specific Purposes</a:t>
            </a:r>
            <a:r>
              <a:rPr lang="en-GB" dirty="0"/>
              <a:t>. Basingstoke: Palgrave Macmillan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Jones, E. (2017) ‘</a:t>
            </a:r>
            <a:r>
              <a:rPr lang="en-GB" dirty="0" err="1"/>
              <a:t>Problematising</a:t>
            </a:r>
            <a:r>
              <a:rPr lang="en-GB" dirty="0"/>
              <a:t> and reimagining the notion of ‘international student experience’’, </a:t>
            </a:r>
            <a:r>
              <a:rPr lang="en-GB" i="1" dirty="0"/>
              <a:t>Studies in Higher Education</a:t>
            </a:r>
            <a:r>
              <a:rPr lang="en-GB" dirty="0"/>
              <a:t>, 42(5), pp. 933-943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Lave, J., &amp; Wenger, E. (1991). </a:t>
            </a:r>
            <a:r>
              <a:rPr lang="en-GB" i="1" dirty="0"/>
              <a:t>Situated learning: Legitimate peripheral participation.</a:t>
            </a:r>
            <a:r>
              <a:rPr lang="en-GB" dirty="0"/>
              <a:t> Cambridge: Cambridge University Press.</a:t>
            </a:r>
          </a:p>
          <a:p>
            <a:pPr algn="l"/>
            <a:endParaRPr lang="en-GB" dirty="0"/>
          </a:p>
          <a:p>
            <a:pPr algn="l"/>
            <a:r>
              <a:rPr lang="en-GB" dirty="0" err="1"/>
              <a:t>Pedlingham</a:t>
            </a:r>
            <a:r>
              <a:rPr lang="en-GB" dirty="0"/>
              <a:t>, G. (2018) ‘Convenor Perceptions of FY Teaching at the University of Sussex’. Interviewed by Deirdre McKenna (15 August)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Wenger E. (2010) ‘Communities of Practice and Social Learning Systems: the Career of a Concept’. In: Blackmore C. (</a:t>
            </a:r>
            <a:r>
              <a:rPr lang="en-GB" dirty="0" err="1"/>
              <a:t>eds</a:t>
            </a:r>
            <a:r>
              <a:rPr lang="en-GB" dirty="0"/>
              <a:t>) </a:t>
            </a:r>
            <a:r>
              <a:rPr lang="en-GB" i="1" dirty="0"/>
              <a:t>Social Learning Systems and Communities of Practice</a:t>
            </a:r>
            <a:r>
              <a:rPr lang="en-GB" dirty="0"/>
              <a:t>. Springer, London. pp 179-198</a:t>
            </a:r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25328"/>
            <a:ext cx="9144000" cy="6480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525" y="208251"/>
            <a:ext cx="9134475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List </a:t>
            </a:r>
          </a:p>
        </p:txBody>
      </p:sp>
    </p:spTree>
    <p:extLst>
      <p:ext uri="{BB962C8B-B14F-4D97-AF65-F5344CB8AC3E}">
        <p14:creationId xmlns:p14="http://schemas.microsoft.com/office/powerpoint/2010/main" val="2334789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1721</Words>
  <Application>Microsoft Office PowerPoint</Application>
  <PresentationFormat>On-screen Show (4:3)</PresentationFormat>
  <Paragraphs>211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In-sessional Academic Development Workshops</dc:title>
  <dc:creator>Deirdre McKenna</dc:creator>
  <cp:lastModifiedBy>user</cp:lastModifiedBy>
  <cp:revision>186</cp:revision>
  <cp:lastPrinted>2018-09-21T08:39:54Z</cp:lastPrinted>
  <dcterms:created xsi:type="dcterms:W3CDTF">2018-02-06T10:20:46Z</dcterms:created>
  <dcterms:modified xsi:type="dcterms:W3CDTF">2018-10-14T21:33:40Z</dcterms:modified>
</cp:coreProperties>
</file>