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4" r:id="rId1"/>
  </p:sldMasterIdLst>
  <p:sldIdLst>
    <p:sldId id="256" r:id="rId2"/>
    <p:sldId id="271" r:id="rId3"/>
    <p:sldId id="272" r:id="rId4"/>
    <p:sldId id="258" r:id="rId5"/>
    <p:sldId id="274" r:id="rId6"/>
    <p:sldId id="275" r:id="rId7"/>
    <p:sldId id="260" r:id="rId8"/>
    <p:sldId id="286" r:id="rId9"/>
    <p:sldId id="262" r:id="rId10"/>
    <p:sldId id="276" r:id="rId11"/>
    <p:sldId id="263" r:id="rId12"/>
    <p:sldId id="266" r:id="rId13"/>
    <p:sldId id="267" r:id="rId14"/>
    <p:sldId id="265" r:id="rId15"/>
    <p:sldId id="282" r:id="rId16"/>
    <p:sldId id="279" r:id="rId17"/>
    <p:sldId id="278"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50"/>
    <a:srgbClr val="3B3B3B"/>
    <a:srgbClr val="7F7F7F"/>
    <a:srgbClr val="33CCCC"/>
    <a:srgbClr val="FFFFFF"/>
    <a:srgbClr val="CCFF33"/>
    <a:srgbClr val="FFF2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9" autoAdjust="0"/>
    <p:restoredTop sz="94660"/>
  </p:normalViewPr>
  <p:slideViewPr>
    <p:cSldViewPr snapToGrid="0">
      <p:cViewPr varScale="1">
        <p:scale>
          <a:sx n="128" d="100"/>
          <a:sy n="128" d="100"/>
        </p:scale>
        <p:origin x="1116"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866441" y="2226504"/>
            <a:ext cx="5917679" cy="2550877"/>
          </a:xfrm>
        </p:spPr>
        <p:txBody>
          <a:bodyPr anchor="b"/>
          <a:lstStyle>
            <a:lvl1pPr>
              <a:defRPr sz="4800"/>
            </a:lvl1pPr>
          </a:lstStyle>
          <a:p>
            <a:r>
              <a:rPr lang="en-US"/>
              <a:t>Click to edit Master title style</a:t>
            </a:r>
            <a:endParaRPr lang="en-US" dirty="0"/>
          </a:p>
        </p:txBody>
      </p:sp>
      <p:sp>
        <p:nvSpPr>
          <p:cNvPr id="3" name="Subtitle 2"/>
          <p:cNvSpPr>
            <a:spLocks noGrp="1"/>
          </p:cNvSpPr>
          <p:nvPr>
            <p:ph type="subTitle" idx="1"/>
          </p:nvPr>
        </p:nvSpPr>
        <p:spPr>
          <a:xfrm>
            <a:off x="866441"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7498081" y="1828801"/>
            <a:ext cx="990599" cy="228659"/>
          </a:xfrm>
        </p:spPr>
        <p:txBody>
          <a:bodyPr anchor="t"/>
          <a:lstStyle>
            <a:lvl1pPr algn="l">
              <a:defRPr b="0" i="0">
                <a:solidFill>
                  <a:schemeClr val="bg1">
                    <a:alpha val="60000"/>
                  </a:schemeClr>
                </a:solidFill>
              </a:defRPr>
            </a:lvl1pPr>
          </a:lstStyle>
          <a:p>
            <a:fld id="{555230B9-69DB-4A79-8CC4-F89FF358812F}" type="datetimeFigureOut">
              <a:rPr lang="en-US" smtClean="0"/>
              <a:t>7/21/2017</a:t>
            </a:fld>
            <a:endParaRPr lang="en-US"/>
          </a:p>
        </p:txBody>
      </p:sp>
      <p:sp>
        <p:nvSpPr>
          <p:cNvPr id="5" name="Footer Placeholder 4"/>
          <p:cNvSpPr>
            <a:spLocks noGrp="1"/>
          </p:cNvSpPr>
          <p:nvPr>
            <p:ph type="ftr" sz="quarter" idx="11"/>
          </p:nvPr>
        </p:nvSpPr>
        <p:spPr bwMode="gray">
          <a:xfrm rot="5400000">
            <a:off x="6236209" y="3264408"/>
            <a:ext cx="3859795" cy="228660"/>
          </a:xfrm>
        </p:spPr>
        <p:txBody>
          <a:bodyPr/>
          <a:lstStyle>
            <a:lvl1pPr>
              <a:defRPr b="0" i="0">
                <a:solidFill>
                  <a:schemeClr val="bg1">
                    <a:alpha val="60000"/>
                  </a:schemeClr>
                </a:solidFill>
              </a:defRPr>
            </a:lvl1pPr>
          </a:lstStyle>
          <a:p>
            <a:endParaRPr lang="en-US"/>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7" y="295732"/>
            <a:ext cx="791308" cy="767687"/>
          </a:xfrm>
          <a:prstGeom prst="rect">
            <a:avLst/>
          </a:prstGeom>
        </p:spPr>
        <p:txBody>
          <a:bodyPr anchor="b"/>
          <a:lstStyle>
            <a:lvl1pPr algn="ctr">
              <a:defRPr sz="2800"/>
            </a:lvl1pPr>
          </a:lstStyle>
          <a:p>
            <a:fld id="{E2701F7E-0C6E-40C1-B904-363D7D807E57}" type="slidenum">
              <a:rPr lang="en-US" smtClean="0"/>
              <a:t>‹#›</a:t>
            </a:fld>
            <a:endParaRPr lang="en-US"/>
          </a:p>
        </p:txBody>
      </p:sp>
    </p:spTree>
    <p:extLst>
      <p:ext uri="{BB962C8B-B14F-4D97-AF65-F5344CB8AC3E}">
        <p14:creationId xmlns:p14="http://schemas.microsoft.com/office/powerpoint/2010/main" val="173716341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1" y="927100"/>
            <a:ext cx="6343672" cy="709865"/>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5230B9-69DB-4A79-8CC4-F89FF358812F}" type="datetimeFigureOut">
              <a:rPr lang="en-US" smtClean="0"/>
              <a:t>7/21/2017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678617" y="295732"/>
            <a:ext cx="791308" cy="767687"/>
          </a:xfrm>
          <a:prstGeom prst="rect">
            <a:avLst/>
          </a:prstGeom>
        </p:spPr>
        <p:txBody>
          <a:bodyPr anchor="b"/>
          <a:lstStyle>
            <a:lvl1pPr algn="ctr">
              <a:defRPr sz="2800"/>
            </a:lvl1pPr>
          </a:lstStyle>
          <a:p>
            <a:fld id="{E2701F7E-0C6E-40C1-B904-363D7D807E57}" type="slidenum">
              <a:rPr lang="en-US" smtClean="0"/>
              <a:t>‹#›</a:t>
            </a:fld>
            <a:endParaRPr lang="en-US"/>
          </a:p>
        </p:txBody>
      </p:sp>
    </p:spTree>
    <p:extLst>
      <p:ext uri="{BB962C8B-B14F-4D97-AF65-F5344CB8AC3E}">
        <p14:creationId xmlns:p14="http://schemas.microsoft.com/office/powerpoint/2010/main" val="412151440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5119262"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5230B9-69DB-4A79-8CC4-F89FF358812F}" type="datetimeFigureOut">
              <a:rPr lang="en-US" smtClean="0"/>
              <a:t>7/21/2017</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7" y="295732"/>
            <a:ext cx="791308" cy="767687"/>
          </a:xfrm>
          <a:prstGeom prst="rect">
            <a:avLst/>
          </a:prstGeom>
        </p:spPr>
        <p:txBody>
          <a:bodyPr anchor="b"/>
          <a:lstStyle>
            <a:lvl1pPr algn="ctr">
              <a:defRPr sz="2800"/>
            </a:lvl1pPr>
          </a:lstStyle>
          <a:p>
            <a:fld id="{E2701F7E-0C6E-40C1-B904-363D7D807E57}" type="slidenum">
              <a:rPr lang="en-US" smtClean="0"/>
              <a:t>‹#›</a:t>
            </a:fld>
            <a:endParaRPr lang="en-US"/>
          </a:p>
        </p:txBody>
      </p:sp>
    </p:spTree>
    <p:extLst>
      <p:ext uri="{BB962C8B-B14F-4D97-AF65-F5344CB8AC3E}">
        <p14:creationId xmlns:p14="http://schemas.microsoft.com/office/powerpoint/2010/main" val="323644801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866440" y="2489202"/>
            <a:ext cx="3636980" cy="35306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5230B9-69DB-4A79-8CC4-F89FF358812F}" type="datetimeFigureOut">
              <a:rPr lang="en-US" smtClean="0"/>
              <a:t>7/21/2017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678617" y="295732"/>
            <a:ext cx="791308" cy="767687"/>
          </a:xfrm>
          <a:prstGeom prst="rect">
            <a:avLst/>
          </a:prstGeom>
        </p:spPr>
        <p:txBody>
          <a:bodyPr anchor="b"/>
          <a:lstStyle>
            <a:lvl1pPr algn="ctr">
              <a:defRPr sz="2800"/>
            </a:lvl1pPr>
          </a:lstStyle>
          <a:p>
            <a:fld id="{E2701F7E-0C6E-40C1-B904-363D7D807E57}" type="slidenum">
              <a:rPr lang="en-US" smtClean="0"/>
              <a:t>‹#›</a:t>
            </a:fld>
            <a:endParaRPr lang="en-US"/>
          </a:p>
        </p:txBody>
      </p:sp>
    </p:spTree>
    <p:extLst>
      <p:ext uri="{BB962C8B-B14F-4D97-AF65-F5344CB8AC3E}">
        <p14:creationId xmlns:p14="http://schemas.microsoft.com/office/powerpoint/2010/main" val="293061915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69919"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66440" y="3248492"/>
            <a:ext cx="3636980" cy="277131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0582" y="2489202"/>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0581" y="3245837"/>
            <a:ext cx="3636980" cy="27739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5230B9-69DB-4A79-8CC4-F89FF358812F}" type="datetimeFigureOut">
              <a:rPr lang="en-US" smtClean="0"/>
              <a:t>7/21/2017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7" y="295732"/>
            <a:ext cx="791308" cy="767687"/>
          </a:xfrm>
          <a:prstGeom prst="rect">
            <a:avLst/>
          </a:prstGeom>
        </p:spPr>
        <p:txBody>
          <a:bodyPr anchor="b"/>
          <a:lstStyle>
            <a:lvl1pPr algn="ctr">
              <a:defRPr sz="2800"/>
            </a:lvl1pPr>
          </a:lstStyle>
          <a:p>
            <a:fld id="{E2701F7E-0C6E-40C1-B904-363D7D807E57}" type="slidenum">
              <a:rPr lang="en-US" smtClean="0"/>
              <a:t>‹#›</a:t>
            </a:fld>
            <a:endParaRPr lang="en-US"/>
          </a:p>
        </p:txBody>
      </p:sp>
    </p:spTree>
    <p:extLst>
      <p:ext uri="{BB962C8B-B14F-4D97-AF65-F5344CB8AC3E}">
        <p14:creationId xmlns:p14="http://schemas.microsoft.com/office/powerpoint/2010/main" val="117698027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55230B9-69DB-4A79-8CC4-F89FF358812F}" type="datetimeFigureOut">
              <a:rPr lang="en-US" smtClean="0"/>
              <a:t>7/21/2017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7678617" y="295732"/>
            <a:ext cx="791308" cy="767687"/>
          </a:xfrm>
          <a:prstGeom prst="rect">
            <a:avLst/>
          </a:prstGeom>
        </p:spPr>
        <p:txBody>
          <a:bodyPr anchor="b"/>
          <a:lstStyle>
            <a:lvl1pPr algn="ctr">
              <a:defRPr sz="2800"/>
            </a:lvl1pPr>
          </a:lstStyle>
          <a:p>
            <a:fld id="{E2701F7E-0C6E-40C1-B904-363D7D807E57}" type="slidenum">
              <a:rPr lang="en-US" smtClean="0"/>
              <a:t>‹#›</a:t>
            </a:fld>
            <a:endParaRPr lang="en-US"/>
          </a:p>
        </p:txBody>
      </p:sp>
    </p:spTree>
    <p:extLst>
      <p:ext uri="{BB962C8B-B14F-4D97-AF65-F5344CB8AC3E}">
        <p14:creationId xmlns:p14="http://schemas.microsoft.com/office/powerpoint/2010/main" val="120948964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fld id="{555230B9-69DB-4A79-8CC4-F89FF358812F}" type="datetimeFigureOut">
              <a:rPr lang="en-US" smtClean="0"/>
              <a:t>7/21/2017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7678617" y="295732"/>
            <a:ext cx="791308" cy="767687"/>
          </a:xfrm>
          <a:prstGeom prst="rect">
            <a:avLst/>
          </a:prstGeom>
        </p:spPr>
        <p:txBody>
          <a:bodyPr/>
          <a:lstStyle>
            <a:lvl1pPr algn="ctr">
              <a:defRPr sz="2800"/>
            </a:lvl1pPr>
          </a:lstStyle>
          <a:p>
            <a:fld id="{E2701F7E-0C6E-40C1-B904-363D7D807E57}" type="slidenum">
              <a:rPr lang="en-US" smtClean="0"/>
              <a:t>‹#›</a:t>
            </a:fld>
            <a:endParaRPr lang="en-US"/>
          </a:p>
        </p:txBody>
      </p:sp>
    </p:spTree>
    <p:extLst>
      <p:ext uri="{BB962C8B-B14F-4D97-AF65-F5344CB8AC3E}">
        <p14:creationId xmlns:p14="http://schemas.microsoft.com/office/powerpoint/2010/main" val="67519488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866442" y="3086847"/>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55230B9-69DB-4A79-8CC4-F89FF358812F}" type="datetimeFigureOut">
              <a:rPr lang="en-US" smtClean="0"/>
              <a:t>7/21/2017</a:t>
            </a:fld>
            <a:endParaRPr lang="en-US"/>
          </a:p>
        </p:txBody>
      </p:sp>
      <p:sp>
        <p:nvSpPr>
          <p:cNvPr id="6" name="Footer Placeholder 5"/>
          <p:cNvSpPr>
            <a:spLocks noGrp="1"/>
          </p:cNvSpPr>
          <p:nvPr>
            <p:ph type="ftr" sz="quarter" idx="11"/>
          </p:nvPr>
        </p:nvSpPr>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7" y="295732"/>
            <a:ext cx="791308" cy="767687"/>
          </a:xfrm>
          <a:prstGeom prst="rect">
            <a:avLst/>
          </a:prstGeom>
        </p:spPr>
        <p:txBody>
          <a:bodyPr/>
          <a:lstStyle>
            <a:lvl1pPr algn="ctr">
              <a:defRPr sz="2800"/>
            </a:lvl1pPr>
          </a:lstStyle>
          <a:p>
            <a:fld id="{E2701F7E-0C6E-40C1-B904-363D7D807E57}" type="slidenum">
              <a:rPr lang="en-US" smtClean="0"/>
              <a:t>‹#›</a:t>
            </a:fld>
            <a:endParaRPr lang="en-US"/>
          </a:p>
        </p:txBody>
      </p:sp>
    </p:spTree>
    <p:extLst>
      <p:ext uri="{BB962C8B-B14F-4D97-AF65-F5344CB8AC3E}">
        <p14:creationId xmlns:p14="http://schemas.microsoft.com/office/powerpoint/2010/main" val="343865587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1381390"/>
            <a:ext cx="2987089" cy="157480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55230B9-69DB-4A79-8CC4-F89FF358812F}" type="datetimeFigureOut">
              <a:rPr lang="en-US" smtClean="0"/>
              <a:t>7/21/2017</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7" y="295732"/>
            <a:ext cx="791308" cy="767687"/>
          </a:xfrm>
          <a:prstGeom prst="rect">
            <a:avLst/>
          </a:prstGeom>
        </p:spPr>
        <p:txBody>
          <a:bodyPr/>
          <a:lstStyle>
            <a:lvl1pPr algn="ctr">
              <a:defRPr sz="2800"/>
            </a:lvl1pPr>
          </a:lstStyle>
          <a:p>
            <a:fld id="{E2701F7E-0C6E-40C1-B904-363D7D807E57}" type="slidenum">
              <a:rPr lang="en-US" smtClean="0"/>
              <a:t>‹#›</a:t>
            </a:fld>
            <a:endParaRPr lang="en-US"/>
          </a:p>
        </p:txBody>
      </p:sp>
    </p:spTree>
    <p:extLst>
      <p:ext uri="{BB962C8B-B14F-4D97-AF65-F5344CB8AC3E}">
        <p14:creationId xmlns:p14="http://schemas.microsoft.com/office/powerpoint/2010/main" val="108670663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55230B9-69DB-4A79-8CC4-F89FF358812F}" type="datetimeFigureOut">
              <a:rPr lang="en-US" smtClean="0"/>
              <a:t>7/21/2017</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7" y="295732"/>
            <a:ext cx="791308" cy="767687"/>
          </a:xfrm>
          <a:prstGeom prst="rect">
            <a:avLst/>
          </a:prstGeom>
        </p:spPr>
        <p:txBody>
          <a:bodyPr/>
          <a:lstStyle>
            <a:lvl1pPr algn="ctr">
              <a:defRPr sz="2800"/>
            </a:lvl1pPr>
          </a:lstStyle>
          <a:p>
            <a:fld id="{E2701F7E-0C6E-40C1-B904-363D7D807E57}" type="slidenum">
              <a:rPr lang="en-US" smtClean="0"/>
              <a:t>‹#›</a:t>
            </a:fld>
            <a:endParaRPr lang="en-US"/>
          </a:p>
        </p:txBody>
      </p:sp>
    </p:spTree>
    <p:extLst>
      <p:ext uri="{BB962C8B-B14F-4D97-AF65-F5344CB8AC3E}">
        <p14:creationId xmlns:p14="http://schemas.microsoft.com/office/powerpoint/2010/main" val="75887085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927100"/>
            <a:ext cx="6422005" cy="1692720"/>
          </a:xfrm>
        </p:spPr>
        <p:txBody>
          <a:bodyPr/>
          <a:lstStyle>
            <a:lvl1pPr>
              <a:defRPr sz="3600"/>
            </a:lvl1pPr>
          </a:lstStyle>
          <a:p>
            <a:r>
              <a:rPr lang="en-US"/>
              <a:t>Click to edit Master title style</a:t>
            </a:r>
            <a:endParaRPr lang="en-US" dirty="0"/>
          </a:p>
        </p:txBody>
      </p:sp>
      <p:sp>
        <p:nvSpPr>
          <p:cNvPr id="13" name="Text Placeholder 3"/>
          <p:cNvSpPr>
            <a:spLocks noGrp="1"/>
          </p:cNvSpPr>
          <p:nvPr>
            <p:ph type="body" sz="half" idx="2"/>
          </p:nvPr>
        </p:nvSpPr>
        <p:spPr>
          <a:xfrm>
            <a:off x="866441" y="3488025"/>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555230B9-69DB-4A79-8CC4-F89FF358812F}" type="datetimeFigureOut">
              <a:rPr lang="en-US" smtClean="0"/>
              <a:t>7/21/2017</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7" y="295732"/>
            <a:ext cx="791308" cy="767687"/>
          </a:xfrm>
          <a:prstGeom prst="rect">
            <a:avLst/>
          </a:prstGeom>
        </p:spPr>
        <p:txBody>
          <a:bodyPr/>
          <a:lstStyle>
            <a:lvl1pPr algn="ctr">
              <a:defRPr sz="2800"/>
            </a:lvl1pPr>
          </a:lstStyle>
          <a:p>
            <a:fld id="{E2701F7E-0C6E-40C1-B904-363D7D807E57}" type="slidenum">
              <a:rPr lang="en-US" smtClean="0"/>
              <a:t>‹#›</a:t>
            </a:fld>
            <a:endParaRPr lang="en-US"/>
          </a:p>
        </p:txBody>
      </p:sp>
    </p:spTree>
    <p:extLst>
      <p:ext uri="{BB962C8B-B14F-4D97-AF65-F5344CB8AC3E}">
        <p14:creationId xmlns:p14="http://schemas.microsoft.com/office/powerpoint/2010/main" val="42827354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3" name="TextBox 22"/>
          <p:cNvSpPr txBox="1"/>
          <p:nvPr/>
        </p:nvSpPr>
        <p:spPr bwMode="gray">
          <a:xfrm>
            <a:off x="647431" y="651692"/>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9" y="2900293"/>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1" y="927101"/>
            <a:ext cx="6160385" cy="2882179"/>
          </a:xfrm>
        </p:spPr>
        <p:txBody>
          <a:bodyPr anchor="ctr"/>
          <a:lstStyle>
            <a:lvl1pPr>
              <a:defRPr sz="3600"/>
            </a:lvl1pPr>
          </a:lstStyle>
          <a:p>
            <a:r>
              <a:rPr lang="en-US"/>
              <a:t>Click to edit Master title style</a:t>
            </a:r>
            <a:endParaRPr lang="en-US" dirty="0"/>
          </a:p>
        </p:txBody>
      </p:sp>
      <p:sp>
        <p:nvSpPr>
          <p:cNvPr id="17" name="Text Placeholder 3"/>
          <p:cNvSpPr>
            <a:spLocks noGrp="1"/>
          </p:cNvSpPr>
          <p:nvPr>
            <p:ph type="body" sz="half" idx="13"/>
          </p:nvPr>
        </p:nvSpPr>
        <p:spPr bwMode="gray">
          <a:xfrm>
            <a:off x="1387279" y="3809280"/>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6" name="Text Placeholder 3"/>
          <p:cNvSpPr>
            <a:spLocks noGrp="1"/>
          </p:cNvSpPr>
          <p:nvPr>
            <p:ph type="body" sz="half" idx="2"/>
          </p:nvPr>
        </p:nvSpPr>
        <p:spPr>
          <a:xfrm>
            <a:off x="866441" y="5000818"/>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555230B9-69DB-4A79-8CC4-F89FF358812F}" type="datetimeFigureOut">
              <a:rPr lang="en-US" smtClean="0"/>
              <a:t>7/21/2017</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7" y="295732"/>
            <a:ext cx="791308" cy="767687"/>
          </a:xfrm>
          <a:prstGeom prst="rect">
            <a:avLst/>
          </a:prstGeom>
        </p:spPr>
        <p:txBody>
          <a:bodyPr/>
          <a:lstStyle>
            <a:lvl1pPr algn="ctr">
              <a:defRPr sz="2800"/>
            </a:lvl1pPr>
          </a:lstStyle>
          <a:p>
            <a:fld id="{E2701F7E-0C6E-40C1-B904-363D7D807E57}" type="slidenum">
              <a:rPr lang="en-US" smtClean="0"/>
              <a:t>‹#›</a:t>
            </a:fld>
            <a:endParaRPr lang="en-US"/>
          </a:p>
        </p:txBody>
      </p:sp>
    </p:spTree>
    <p:extLst>
      <p:ext uri="{BB962C8B-B14F-4D97-AF65-F5344CB8AC3E}">
        <p14:creationId xmlns:p14="http://schemas.microsoft.com/office/powerpoint/2010/main" val="115281685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2057400"/>
            <a:ext cx="6422005" cy="20955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1" y="5024910"/>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5230B9-69DB-4A79-8CC4-F89FF358812F}" type="datetimeFigureOut">
              <a:rPr lang="en-US" smtClean="0"/>
              <a:t>7/21/2017</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7" y="295732"/>
            <a:ext cx="791308" cy="767687"/>
          </a:xfrm>
          <a:prstGeom prst="rect">
            <a:avLst/>
          </a:prstGeom>
        </p:spPr>
        <p:txBody>
          <a:bodyPr/>
          <a:lstStyle>
            <a:lvl1pPr algn="ctr">
              <a:defRPr sz="2800"/>
            </a:lvl1pPr>
          </a:lstStyle>
          <a:p>
            <a:fld id="{E2701F7E-0C6E-40C1-B904-363D7D807E57}" type="slidenum">
              <a:rPr lang="en-US" smtClean="0"/>
              <a:t>‹#›</a:t>
            </a:fld>
            <a:endParaRPr lang="en-US"/>
          </a:p>
        </p:txBody>
      </p:sp>
    </p:spTree>
    <p:extLst>
      <p:ext uri="{BB962C8B-B14F-4D97-AF65-F5344CB8AC3E}">
        <p14:creationId xmlns:p14="http://schemas.microsoft.com/office/powerpoint/2010/main" val="390372065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1" y="927100"/>
            <a:ext cx="6423593"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405615"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Text Placeholder 3"/>
          <p:cNvSpPr>
            <a:spLocks noGrp="1"/>
          </p:cNvSpPr>
          <p:nvPr>
            <p:ph type="body" sz="half" idx="16"/>
          </p:nvPr>
        </p:nvSpPr>
        <p:spPr>
          <a:xfrm>
            <a:off x="3408472"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958643"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4" name="Text Placeholder 3"/>
          <p:cNvSpPr>
            <a:spLocks noGrp="1"/>
          </p:cNvSpPr>
          <p:nvPr>
            <p:ph type="body" sz="half" idx="17"/>
          </p:nvPr>
        </p:nvSpPr>
        <p:spPr>
          <a:xfrm>
            <a:off x="5960936"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55230B9-69DB-4A79-8CC4-F89FF358812F}" type="datetimeFigureOut">
              <a:rPr lang="en-US" smtClean="0"/>
              <a:t>7/21/2017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7" y="295732"/>
            <a:ext cx="791308" cy="767687"/>
          </a:xfrm>
          <a:prstGeom prst="rect">
            <a:avLst/>
          </a:prstGeom>
        </p:spPr>
        <p:txBody>
          <a:bodyPr/>
          <a:lstStyle>
            <a:lvl1pPr algn="ctr">
              <a:defRPr sz="2800"/>
            </a:lvl1pPr>
          </a:lstStyle>
          <a:p>
            <a:fld id="{E2701F7E-0C6E-40C1-B904-363D7D807E57}" type="slidenum">
              <a:rPr lang="en-US" smtClean="0"/>
              <a:t>‹#›</a:t>
            </a:fld>
            <a:endParaRPr lang="en-US"/>
          </a:p>
        </p:txBody>
      </p:sp>
    </p:spTree>
    <p:extLst>
      <p:ext uri="{BB962C8B-B14F-4D97-AF65-F5344CB8AC3E}">
        <p14:creationId xmlns:p14="http://schemas.microsoft.com/office/powerpoint/2010/main" val="272774042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2" name="Picture Placeholder 2"/>
          <p:cNvSpPr>
            <a:spLocks noGrp="1" noChangeAspect="1"/>
          </p:cNvSpPr>
          <p:nvPr>
            <p:ph type="pic" idx="15"/>
          </p:nvPr>
        </p:nvSpPr>
        <p:spPr>
          <a:xfrm>
            <a:off x="1019056"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8"/>
          </p:nvPr>
        </p:nvSpPr>
        <p:spPr>
          <a:xfrm>
            <a:off x="866439" y="4837560"/>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411126"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411126" y="4848210"/>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958643"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9" name="Picture Placeholder 2"/>
          <p:cNvSpPr>
            <a:spLocks noGrp="1" noChangeAspect="1"/>
          </p:cNvSpPr>
          <p:nvPr>
            <p:ph type="pic" idx="22"/>
          </p:nvPr>
        </p:nvSpPr>
        <p:spPr>
          <a:xfrm>
            <a:off x="6108642"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58643" y="4837560"/>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55230B9-69DB-4A79-8CC4-F89FF358812F}" type="datetimeFigureOut">
              <a:rPr lang="en-US" smtClean="0"/>
              <a:t>7/21/2017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7" y="295732"/>
            <a:ext cx="791308" cy="767687"/>
          </a:xfrm>
          <a:prstGeom prst="rect">
            <a:avLst/>
          </a:prstGeom>
        </p:spPr>
        <p:txBody>
          <a:bodyPr/>
          <a:lstStyle>
            <a:lvl1pPr algn="ctr">
              <a:defRPr sz="2800"/>
            </a:lvl1pPr>
          </a:lstStyle>
          <a:p>
            <a:fld id="{E2701F7E-0C6E-40C1-B904-363D7D807E57}" type="slidenum">
              <a:rPr lang="en-US" smtClean="0"/>
              <a:t>‹#›</a:t>
            </a:fld>
            <a:endParaRPr lang="en-US"/>
          </a:p>
        </p:txBody>
      </p:sp>
    </p:spTree>
    <p:extLst>
      <p:ext uri="{BB962C8B-B14F-4D97-AF65-F5344CB8AC3E}">
        <p14:creationId xmlns:p14="http://schemas.microsoft.com/office/powerpoint/2010/main" val="113218394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21302" y="6387912"/>
            <a:ext cx="990599" cy="228659"/>
          </a:xfrm>
        </p:spPr>
        <p:txBody>
          <a:bodyPr/>
          <a:lstStyle/>
          <a:p>
            <a:fld id="{555230B9-69DB-4A79-8CC4-F89FF358812F}" type="datetimeFigureOut">
              <a:rPr lang="en-US" smtClean="0"/>
              <a:t>7/21/2017</a:t>
            </a:fld>
            <a:endParaRPr lang="en-US"/>
          </a:p>
        </p:txBody>
      </p:sp>
      <p:sp>
        <p:nvSpPr>
          <p:cNvPr id="5" name="Footer Placeholder 4"/>
          <p:cNvSpPr>
            <a:spLocks noGrp="1"/>
          </p:cNvSpPr>
          <p:nvPr>
            <p:ph type="ftr" sz="quarter" idx="11"/>
          </p:nvPr>
        </p:nvSpPr>
        <p:spPr>
          <a:xfrm>
            <a:off x="516134" y="6387910"/>
            <a:ext cx="3859795" cy="228660"/>
          </a:xfrm>
        </p:spPr>
        <p:txBody>
          <a:bodyPr/>
          <a:lstStyle/>
          <a:p>
            <a:endParaRPr lang="en-US"/>
          </a:p>
        </p:txBody>
      </p:sp>
      <p:sp>
        <p:nvSpPr>
          <p:cNvPr id="6" name="Slide Number Placeholder 5"/>
          <p:cNvSpPr>
            <a:spLocks noGrp="1"/>
          </p:cNvSpPr>
          <p:nvPr>
            <p:ph type="sldNum" sz="quarter" idx="12"/>
          </p:nvPr>
        </p:nvSpPr>
        <p:spPr>
          <a:xfrm>
            <a:off x="7678617" y="295732"/>
            <a:ext cx="791308" cy="767687"/>
          </a:xfrm>
          <a:prstGeom prst="rect">
            <a:avLst/>
          </a:prstGeom>
        </p:spPr>
        <p:txBody>
          <a:bodyPr/>
          <a:lstStyle>
            <a:lvl1pPr algn="ctr">
              <a:defRPr sz="2800"/>
            </a:lvl1pPr>
          </a:lstStyle>
          <a:p>
            <a:fld id="{E2701F7E-0C6E-40C1-B904-363D7D807E57}" type="slidenum">
              <a:rPr lang="en-US" smtClean="0"/>
              <a:t>‹#›</a:t>
            </a:fld>
            <a:endParaRPr lang="en-US"/>
          </a:p>
        </p:txBody>
      </p:sp>
    </p:spTree>
    <p:extLst>
      <p:ext uri="{BB962C8B-B14F-4D97-AF65-F5344CB8AC3E}">
        <p14:creationId xmlns:p14="http://schemas.microsoft.com/office/powerpoint/2010/main" val="221392862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8"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10" y="1765598"/>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5230B9-69DB-4A79-8CC4-F89FF358812F}" type="datetimeFigureOut">
              <a:rPr lang="en-US" smtClean="0"/>
              <a:t>7/21/2017</a:t>
            </a:fld>
            <a:endParaRPr lang="en-US"/>
          </a:p>
        </p:txBody>
      </p:sp>
      <p:sp>
        <p:nvSpPr>
          <p:cNvPr id="5" name="Footer Placeholder 4"/>
          <p:cNvSpPr>
            <a:spLocks noGrp="1"/>
          </p:cNvSpPr>
          <p:nvPr>
            <p:ph type="ftr" sz="quarter" idx="11"/>
          </p:nvPr>
        </p:nvSpPr>
        <p:spPr>
          <a:xfrm>
            <a:off x="538547" y="6365498"/>
            <a:ext cx="3859795" cy="228660"/>
          </a:xfrm>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7" y="295732"/>
            <a:ext cx="791308" cy="767687"/>
          </a:xfrm>
          <a:prstGeom prst="rect">
            <a:avLst/>
          </a:prstGeom>
        </p:spPr>
        <p:txBody>
          <a:bodyPr/>
          <a:lstStyle>
            <a:lvl1pPr algn="ctr">
              <a:defRPr sz="2800"/>
            </a:lvl1pPr>
          </a:lstStyle>
          <a:p>
            <a:fld id="{E2701F7E-0C6E-40C1-B904-363D7D807E57}" type="slidenum">
              <a:rPr lang="en-US" smtClean="0"/>
              <a:t>‹#›</a:t>
            </a:fld>
            <a:endParaRPr lang="en-US"/>
          </a:p>
        </p:txBody>
      </p:sp>
    </p:spTree>
    <p:extLst>
      <p:ext uri="{BB962C8B-B14F-4D97-AF65-F5344CB8AC3E}">
        <p14:creationId xmlns:p14="http://schemas.microsoft.com/office/powerpoint/2010/main" val="24288774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Placeholder 1"/>
          <p:cNvSpPr>
            <a:spLocks noGrp="1"/>
          </p:cNvSpPr>
          <p:nvPr>
            <p:ph type="title"/>
          </p:nvPr>
        </p:nvSpPr>
        <p:spPr bwMode="gray">
          <a:xfrm>
            <a:off x="866440" y="927101"/>
            <a:ext cx="6345260" cy="70986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74444" y="6365500"/>
            <a:ext cx="990599" cy="228659"/>
          </a:xfrm>
          <a:prstGeom prst="rect">
            <a:avLst/>
          </a:prstGeom>
        </p:spPr>
        <p:txBody>
          <a:bodyPr vert="horz" lIns="91440" tIns="45720" rIns="91440" bIns="45720" rtlCol="0" anchor="b"/>
          <a:lstStyle>
            <a:lvl1pPr algn="r">
              <a:defRPr sz="900" b="1" i="0">
                <a:solidFill>
                  <a:schemeClr val="accent1"/>
                </a:solidFill>
              </a:defRPr>
            </a:lvl1pPr>
          </a:lstStyle>
          <a:p>
            <a:fld id="{555230B9-69DB-4A79-8CC4-F89FF358812F}" type="datetimeFigureOut">
              <a:rPr lang="en-US" smtClean="0"/>
              <a:t>7/21/2017</a:t>
            </a:fld>
            <a:endParaRPr lang="en-US"/>
          </a:p>
        </p:txBody>
      </p:sp>
      <p:sp>
        <p:nvSpPr>
          <p:cNvPr id="5" name="Footer Placeholder 4"/>
          <p:cNvSpPr>
            <a:spLocks noGrp="1"/>
          </p:cNvSpPr>
          <p:nvPr>
            <p:ph type="ftr" sz="quarter" idx="3"/>
          </p:nvPr>
        </p:nvSpPr>
        <p:spPr>
          <a:xfrm>
            <a:off x="590844"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n-US"/>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7" y="295732"/>
            <a:ext cx="791308" cy="767687"/>
          </a:xfrm>
          <a:prstGeom prst="rect">
            <a:avLst/>
          </a:prstGeom>
        </p:spPr>
        <p:txBody>
          <a:bodyPr anchor="b"/>
          <a:lstStyle>
            <a:lvl1pPr algn="ctr">
              <a:defRPr sz="2800">
                <a:solidFill>
                  <a:schemeClr val="bg1"/>
                </a:solidFill>
              </a:defRPr>
            </a:lvl1pPr>
          </a:lstStyle>
          <a:p>
            <a:fld id="{E2701F7E-0C6E-40C1-B904-363D7D807E57}" type="slidenum">
              <a:rPr lang="en-US" smtClean="0"/>
              <a:t>‹#›</a:t>
            </a:fld>
            <a:endParaRPr lang="en-US"/>
          </a:p>
        </p:txBody>
      </p:sp>
    </p:spTree>
    <p:extLst>
      <p:ext uri="{BB962C8B-B14F-4D97-AF65-F5344CB8AC3E}">
        <p14:creationId xmlns:p14="http://schemas.microsoft.com/office/powerpoint/2010/main" val="2417830446"/>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 id="2147483799" r:id="rId15"/>
    <p:sldLayoutId id="2147483800" r:id="rId16"/>
    <p:sldLayoutId id="2147483801" r:id="rId17"/>
  </p:sldLayoutIdLst>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gif"/><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jpg"/><Relationship Id="rId2" Type="http://schemas.openxmlformats.org/officeDocument/2006/relationships/image" Target="../media/image24.jp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jp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1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32256" y="1328220"/>
            <a:ext cx="7124624" cy="2608781"/>
          </a:xfrm>
        </p:spPr>
        <p:txBody>
          <a:bodyPr>
            <a:noAutofit/>
          </a:bodyPr>
          <a:lstStyle/>
          <a:p>
            <a:r>
              <a:rPr lang="en-US" sz="3600" i="1" dirty="0"/>
              <a:t>Buy British, Be Global: marketing mobility and global identity at British international branch campuses</a:t>
            </a:r>
            <a:endParaRPr lang="en-US" sz="3600" dirty="0"/>
          </a:p>
        </p:txBody>
      </p:sp>
      <p:sp>
        <p:nvSpPr>
          <p:cNvPr id="3" name="Subtitle 2"/>
          <p:cNvSpPr>
            <a:spLocks noGrp="1"/>
          </p:cNvSpPr>
          <p:nvPr>
            <p:ph type="subTitle" idx="1"/>
          </p:nvPr>
        </p:nvSpPr>
        <p:spPr>
          <a:xfrm>
            <a:off x="709451" y="4570532"/>
            <a:ext cx="4120055" cy="846325"/>
          </a:xfrm>
        </p:spPr>
        <p:txBody>
          <a:bodyPr>
            <a:noAutofit/>
          </a:bodyPr>
          <a:lstStyle/>
          <a:p>
            <a:r>
              <a:rPr lang="en-US" sz="1600" b="1" dirty="0"/>
              <a:t>Lee Rensimer</a:t>
            </a:r>
          </a:p>
          <a:p>
            <a:r>
              <a:rPr lang="en-US" sz="1600" dirty="0"/>
              <a:t>19 July 2017 </a:t>
            </a:r>
            <a:br>
              <a:rPr lang="en-US" sz="1600" dirty="0"/>
            </a:br>
            <a:r>
              <a:rPr lang="en-GB" b="1" i="1" dirty="0"/>
              <a:t>Disrupting Internationalisation Discourses Seminar</a:t>
            </a:r>
            <a:r>
              <a:rPr lang="en-US" sz="1600" dirty="0"/>
              <a:t> @CHEER, University of Sussex</a:t>
            </a:r>
          </a:p>
        </p:txBody>
      </p:sp>
      <p:pic>
        <p:nvPicPr>
          <p:cNvPr id="7" name="Picture 6">
            <a:extLst>
              <a:ext uri="{FF2B5EF4-FFF2-40B4-BE49-F238E27FC236}">
                <a16:creationId xmlns:a16="http://schemas.microsoft.com/office/drawing/2014/main" xmlns="" id="{E7F45787-D154-48FE-9F1B-609FBCAF3C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17861" y="4882056"/>
            <a:ext cx="3143121" cy="1058184"/>
          </a:xfrm>
          <a:prstGeom prst="rect">
            <a:avLst/>
          </a:prstGeom>
        </p:spPr>
      </p:pic>
    </p:spTree>
    <p:extLst>
      <p:ext uri="{BB962C8B-B14F-4D97-AF65-F5344CB8AC3E}">
        <p14:creationId xmlns:p14="http://schemas.microsoft.com/office/powerpoint/2010/main" val="137304094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xmlns="" id="{0A157E16-40C1-4295-8443-E47A607BCD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1312" y="48540"/>
            <a:ext cx="6809460" cy="6809460"/>
          </a:xfrm>
          <a:prstGeom prst="rect">
            <a:avLst/>
          </a:prstGeom>
        </p:spPr>
      </p:pic>
      <p:sp>
        <p:nvSpPr>
          <p:cNvPr id="2" name="Arrow: Up 1"/>
          <p:cNvSpPr/>
          <p:nvPr/>
        </p:nvSpPr>
        <p:spPr>
          <a:xfrm>
            <a:off x="2350646" y="2428993"/>
            <a:ext cx="639211" cy="2521697"/>
          </a:xfrm>
          <a:prstGeom prst="upArrow">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0" name="Graphic 9" descr="Court"/>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1745950" y="484221"/>
            <a:ext cx="1768902" cy="1768902"/>
          </a:xfrm>
          <a:prstGeom prst="rect">
            <a:avLst/>
          </a:prstGeom>
        </p:spPr>
      </p:pic>
      <p:pic>
        <p:nvPicPr>
          <p:cNvPr id="12" name="Graphic 11" descr="Court"/>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738979" y="1709315"/>
            <a:ext cx="682290" cy="682290"/>
          </a:xfrm>
          <a:prstGeom prst="rect">
            <a:avLst/>
          </a:prstGeom>
        </p:spPr>
      </p:pic>
      <p:sp>
        <p:nvSpPr>
          <p:cNvPr id="13" name="Arrow: Bent 12"/>
          <p:cNvSpPr/>
          <p:nvPr/>
        </p:nvSpPr>
        <p:spPr>
          <a:xfrm rot="5400000">
            <a:off x="3554540" y="976954"/>
            <a:ext cx="502532" cy="783436"/>
          </a:xfrm>
          <a:prstGeom prst="ben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4" name="Rectangle 13"/>
          <p:cNvSpPr/>
          <p:nvPr/>
        </p:nvSpPr>
        <p:spPr>
          <a:xfrm>
            <a:off x="1634224" y="3260422"/>
            <a:ext cx="5665541" cy="114304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rPr>
              <a:t>Branch campus is marketed and branded to appeal to new audience/market</a:t>
            </a:r>
          </a:p>
        </p:txBody>
      </p:sp>
      <p:sp>
        <p:nvSpPr>
          <p:cNvPr id="16" name="Arrow: Down 15"/>
          <p:cNvSpPr/>
          <p:nvPr/>
        </p:nvSpPr>
        <p:spPr>
          <a:xfrm>
            <a:off x="4314668" y="2498374"/>
            <a:ext cx="625194" cy="637774"/>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9" name="Arrow: Down 18"/>
          <p:cNvSpPr/>
          <p:nvPr/>
        </p:nvSpPr>
        <p:spPr>
          <a:xfrm>
            <a:off x="4314668" y="4302341"/>
            <a:ext cx="625194" cy="637774"/>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2" name="Rectangle 21"/>
          <p:cNvSpPr/>
          <p:nvPr/>
        </p:nvSpPr>
        <p:spPr>
          <a:xfrm>
            <a:off x="1634224" y="5040067"/>
            <a:ext cx="5665541" cy="114304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rPr>
              <a:t>Student interprets, imagines Britain and British universities</a:t>
            </a:r>
          </a:p>
        </p:txBody>
      </p:sp>
      <p:sp>
        <p:nvSpPr>
          <p:cNvPr id="23" name="Flowchart: Process 22"/>
          <p:cNvSpPr/>
          <p:nvPr/>
        </p:nvSpPr>
        <p:spPr>
          <a:xfrm>
            <a:off x="4645014" y="1454291"/>
            <a:ext cx="3091368" cy="628199"/>
          </a:xfrm>
          <a:prstGeom prst="flowChartProces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entury Gothic" panose="020B0502020202020204"/>
                <a:ea typeface="+mn-ea"/>
                <a:cs typeface="+mn-cs"/>
              </a:rPr>
              <a:t>University establishes international branch campus</a:t>
            </a:r>
          </a:p>
        </p:txBody>
      </p:sp>
      <p:pic>
        <p:nvPicPr>
          <p:cNvPr id="5" name="Picture 4">
            <a:extLst>
              <a:ext uri="{FF2B5EF4-FFF2-40B4-BE49-F238E27FC236}">
                <a16:creationId xmlns:a16="http://schemas.microsoft.com/office/drawing/2014/main" xmlns="" id="{7C528271-646D-4DB4-A823-A4D21E1EAC6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89357" y="170799"/>
            <a:ext cx="825039" cy="825039"/>
          </a:xfrm>
          <a:prstGeom prst="rect">
            <a:avLst/>
          </a:prstGeom>
        </p:spPr>
      </p:pic>
      <p:pic>
        <p:nvPicPr>
          <p:cNvPr id="33" name="Picture 32">
            <a:extLst>
              <a:ext uri="{FF2B5EF4-FFF2-40B4-BE49-F238E27FC236}">
                <a16:creationId xmlns:a16="http://schemas.microsoft.com/office/drawing/2014/main" xmlns="" id="{03ECE15B-B737-4CDE-B0B6-3C7EEAF30B4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89643" y="1609363"/>
            <a:ext cx="319753" cy="319753"/>
          </a:xfrm>
          <a:prstGeom prst="rect">
            <a:avLst/>
          </a:prstGeom>
        </p:spPr>
      </p:pic>
      <p:pic>
        <p:nvPicPr>
          <p:cNvPr id="15" name="Picture 14">
            <a:extLst>
              <a:ext uri="{FF2B5EF4-FFF2-40B4-BE49-F238E27FC236}">
                <a16:creationId xmlns:a16="http://schemas.microsoft.com/office/drawing/2014/main" xmlns="" id="{F8E56A0E-AD84-4795-ABAF-07A0C29EF72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99765" y="4599321"/>
            <a:ext cx="1695450" cy="1695450"/>
          </a:xfrm>
          <a:prstGeom prst="rect">
            <a:avLst/>
          </a:prstGeom>
        </p:spPr>
      </p:pic>
    </p:spTree>
    <p:extLst>
      <p:ext uri="{BB962C8B-B14F-4D97-AF65-F5344CB8AC3E}">
        <p14:creationId xmlns:p14="http://schemas.microsoft.com/office/powerpoint/2010/main" val="365247164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xmlns="" id="{C1789F2F-E581-4054-9FEB-C0F288AAA5E4}"/>
              </a:ext>
            </a:extLst>
          </p:cNvPr>
          <p:cNvSpPr>
            <a:spLocks noGrp="1"/>
          </p:cNvSpPr>
          <p:nvPr>
            <p:ph type="title"/>
          </p:nvPr>
        </p:nvSpPr>
        <p:spPr/>
        <p:txBody>
          <a:bodyPr/>
          <a:lstStyle/>
          <a:p>
            <a:r>
              <a:rPr lang="en-US" dirty="0"/>
              <a:t>British educational export industry</a:t>
            </a:r>
          </a:p>
        </p:txBody>
      </p:sp>
      <p:sp>
        <p:nvSpPr>
          <p:cNvPr id="11" name="Content Placeholder 10">
            <a:extLst>
              <a:ext uri="{FF2B5EF4-FFF2-40B4-BE49-F238E27FC236}">
                <a16:creationId xmlns:a16="http://schemas.microsoft.com/office/drawing/2014/main" xmlns="" id="{53935805-A08C-4A3D-8921-EA2EB60D5BB8}"/>
              </a:ext>
            </a:extLst>
          </p:cNvPr>
          <p:cNvSpPr>
            <a:spLocks noGrp="1"/>
          </p:cNvSpPr>
          <p:nvPr>
            <p:ph idx="1"/>
          </p:nvPr>
        </p:nvSpPr>
        <p:spPr>
          <a:xfrm>
            <a:off x="649920" y="2365758"/>
            <a:ext cx="6775773" cy="3530600"/>
          </a:xfrm>
        </p:spPr>
        <p:txBody>
          <a:bodyPr/>
          <a:lstStyle/>
          <a:p>
            <a:r>
              <a:rPr lang="en-US" dirty="0"/>
              <a:t>worth approx. £18 billion to UK economy (</a:t>
            </a:r>
            <a:r>
              <a:rPr lang="en-US" dirty="0" err="1"/>
              <a:t>DoBIS</a:t>
            </a:r>
            <a:r>
              <a:rPr lang="en-US" dirty="0"/>
              <a:t> 2013)</a:t>
            </a:r>
          </a:p>
          <a:p>
            <a:r>
              <a:rPr lang="en-US" dirty="0"/>
              <a:t>UK education “is a high-growth industry” (Universities UK 2015)</a:t>
            </a:r>
          </a:p>
        </p:txBody>
      </p:sp>
      <p:pic>
        <p:nvPicPr>
          <p:cNvPr id="15" name="Picture 14">
            <a:extLst>
              <a:ext uri="{FF2B5EF4-FFF2-40B4-BE49-F238E27FC236}">
                <a16:creationId xmlns:a16="http://schemas.microsoft.com/office/drawing/2014/main" xmlns="" id="{744A988E-19AE-441D-8F0C-908F0C716C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20" y="5273652"/>
            <a:ext cx="2801472" cy="1578162"/>
          </a:xfrm>
          <a:prstGeom prst="rect">
            <a:avLst/>
          </a:prstGeom>
        </p:spPr>
      </p:pic>
      <p:pic>
        <p:nvPicPr>
          <p:cNvPr id="17" name="Picture 16">
            <a:extLst>
              <a:ext uri="{FF2B5EF4-FFF2-40B4-BE49-F238E27FC236}">
                <a16:creationId xmlns:a16="http://schemas.microsoft.com/office/drawing/2014/main" xmlns="" id="{6D8E29F4-774E-4F5E-A851-79E75BF197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9344" y="3428999"/>
            <a:ext cx="2452613" cy="1635075"/>
          </a:xfrm>
          <a:prstGeom prst="rect">
            <a:avLst/>
          </a:prstGeom>
        </p:spPr>
      </p:pic>
      <p:pic>
        <p:nvPicPr>
          <p:cNvPr id="19" name="Picture 18">
            <a:extLst>
              <a:ext uri="{FF2B5EF4-FFF2-40B4-BE49-F238E27FC236}">
                <a16:creationId xmlns:a16="http://schemas.microsoft.com/office/drawing/2014/main" xmlns="" id="{9461689E-3A5F-41FB-A4A7-0A336FC917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64096" y="5293024"/>
            <a:ext cx="2889537" cy="1483522"/>
          </a:xfrm>
          <a:prstGeom prst="rect">
            <a:avLst/>
          </a:prstGeom>
        </p:spPr>
      </p:pic>
      <p:pic>
        <p:nvPicPr>
          <p:cNvPr id="21" name="Picture 20">
            <a:extLst>
              <a:ext uri="{FF2B5EF4-FFF2-40B4-BE49-F238E27FC236}">
                <a16:creationId xmlns:a16="http://schemas.microsoft.com/office/drawing/2014/main" xmlns="" id="{89D69A31-0FA8-4D3A-B308-D4CD74130C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56794" y="5243099"/>
            <a:ext cx="2816828" cy="1583372"/>
          </a:xfrm>
          <a:prstGeom prst="rect">
            <a:avLst/>
          </a:prstGeom>
        </p:spPr>
      </p:pic>
      <p:pic>
        <p:nvPicPr>
          <p:cNvPr id="23" name="Picture 22">
            <a:extLst>
              <a:ext uri="{FF2B5EF4-FFF2-40B4-BE49-F238E27FC236}">
                <a16:creationId xmlns:a16="http://schemas.microsoft.com/office/drawing/2014/main" xmlns="" id="{D9B03CC0-231E-4003-811C-34BD533055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61242" y="4131058"/>
            <a:ext cx="2857500" cy="771525"/>
          </a:xfrm>
          <a:prstGeom prst="rect">
            <a:avLst/>
          </a:prstGeom>
        </p:spPr>
      </p:pic>
      <p:pic>
        <p:nvPicPr>
          <p:cNvPr id="13" name="Picture 12">
            <a:extLst>
              <a:ext uri="{FF2B5EF4-FFF2-40B4-BE49-F238E27FC236}">
                <a16:creationId xmlns:a16="http://schemas.microsoft.com/office/drawing/2014/main" xmlns="" id="{7DA62155-8EDB-4605-8E9C-25932E7BCD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37305" y="2167719"/>
            <a:ext cx="1470212" cy="1581672"/>
          </a:xfrm>
          <a:prstGeom prst="rect">
            <a:avLst/>
          </a:prstGeom>
        </p:spPr>
      </p:pic>
      <p:pic>
        <p:nvPicPr>
          <p:cNvPr id="25" name="Picture 24">
            <a:extLst>
              <a:ext uri="{FF2B5EF4-FFF2-40B4-BE49-F238E27FC236}">
                <a16:creationId xmlns:a16="http://schemas.microsoft.com/office/drawing/2014/main" xmlns="" id="{69E1DD06-A9D0-4523-A42B-61DAF5BB45E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8707" y="3749391"/>
            <a:ext cx="1782298" cy="1339213"/>
          </a:xfrm>
          <a:prstGeom prst="rect">
            <a:avLst/>
          </a:prstGeom>
        </p:spPr>
      </p:pic>
    </p:spTree>
    <p:extLst>
      <p:ext uri="{BB962C8B-B14F-4D97-AF65-F5344CB8AC3E}">
        <p14:creationId xmlns:p14="http://schemas.microsoft.com/office/powerpoint/2010/main" val="387752314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2000"/>
                                        <p:tgtEl>
                                          <p:spTgt spid="25"/>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2000"/>
                                        <p:tgtEl>
                                          <p:spTgt spid="23"/>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000"/>
                                        <p:tgtEl>
                                          <p:spTgt spid="17"/>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2000"/>
                                        <p:tgtEl>
                                          <p:spTgt spid="15"/>
                                        </p:tgtEl>
                                      </p:cBhvr>
                                    </p:animEffect>
                                  </p:childTnLst>
                                </p:cTn>
                              </p:par>
                            </p:childTnLst>
                          </p:cTn>
                        </p:par>
                        <p:par>
                          <p:cTn id="24" fill="hold">
                            <p:stCondLst>
                              <p:cond delay="10000"/>
                            </p:stCondLst>
                            <p:childTnLst>
                              <p:par>
                                <p:cTn id="25" presetID="10"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2000"/>
                                        <p:tgtEl>
                                          <p:spTgt spid="19"/>
                                        </p:tgtEl>
                                      </p:cBhvr>
                                    </p:animEffect>
                                  </p:childTnLst>
                                </p:cTn>
                              </p:par>
                            </p:childTnLst>
                          </p:cTn>
                        </p:par>
                        <p:par>
                          <p:cTn id="28" fill="hold">
                            <p:stCondLst>
                              <p:cond delay="12000"/>
                            </p:stCondLst>
                            <p:childTnLst>
                              <p:par>
                                <p:cTn id="29" presetID="10"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frame</a:t>
            </a:r>
          </a:p>
        </p:txBody>
      </p:sp>
      <p:sp>
        <p:nvSpPr>
          <p:cNvPr id="3" name="Content Placeholder 2"/>
          <p:cNvSpPr>
            <a:spLocks noGrp="1"/>
          </p:cNvSpPr>
          <p:nvPr>
            <p:ph idx="1"/>
          </p:nvPr>
        </p:nvSpPr>
        <p:spPr>
          <a:xfrm>
            <a:off x="411155" y="2643233"/>
            <a:ext cx="8369651" cy="3206898"/>
          </a:xfrm>
        </p:spPr>
        <p:txBody>
          <a:bodyPr>
            <a:normAutofit/>
          </a:bodyPr>
          <a:lstStyle/>
          <a:p>
            <a:pPr marL="0" indent="0">
              <a:buNone/>
            </a:pPr>
            <a:r>
              <a:rPr lang="en-US" dirty="0"/>
              <a:t/>
            </a:r>
            <a:br>
              <a:rPr lang="en-US" dirty="0"/>
            </a:br>
            <a:endParaRPr lang="en-US" dirty="0"/>
          </a:p>
          <a:p>
            <a:pPr lvl="1"/>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017" y="1755748"/>
            <a:ext cx="8635239" cy="4981868"/>
          </a:xfrm>
          <a:prstGeom prst="rect">
            <a:avLst/>
          </a:prstGeom>
        </p:spPr>
      </p:pic>
      <p:sp>
        <p:nvSpPr>
          <p:cNvPr id="5" name="TextBox 4"/>
          <p:cNvSpPr txBox="1"/>
          <p:nvPr/>
        </p:nvSpPr>
        <p:spPr>
          <a:xfrm>
            <a:off x="4169532" y="4947677"/>
            <a:ext cx="4524913" cy="1477328"/>
          </a:xfrm>
          <a:prstGeom prst="rect">
            <a:avLst/>
          </a:prstGeom>
          <a:noFill/>
        </p:spPr>
        <p:txBody>
          <a:bodyPr wrap="square" rtlCol="0">
            <a:spAutoFit/>
          </a:bodyPr>
          <a:lstStyle/>
          <a:p>
            <a:r>
              <a:rPr lang="en-GB" dirty="0"/>
              <a:t>Question 1: Which discourses of the UK and its universities are articulated in the marketing practices and imagery of British IBCs in the UAE?</a:t>
            </a:r>
            <a:r>
              <a:rPr lang="en-US" dirty="0"/>
              <a:t> </a:t>
            </a:r>
          </a:p>
          <a:p>
            <a:endParaRPr lang="en-US" dirty="0"/>
          </a:p>
        </p:txBody>
      </p:sp>
      <p:sp>
        <p:nvSpPr>
          <p:cNvPr id="6" name="TextBox 5"/>
          <p:cNvSpPr txBox="1"/>
          <p:nvPr/>
        </p:nvSpPr>
        <p:spPr>
          <a:xfrm>
            <a:off x="4098413" y="2509623"/>
            <a:ext cx="4832411" cy="1077218"/>
          </a:xfrm>
          <a:prstGeom prst="rect">
            <a:avLst/>
          </a:prstGeom>
          <a:noFill/>
        </p:spPr>
        <p:txBody>
          <a:bodyPr wrap="square" rtlCol="0">
            <a:spAutoFit/>
          </a:bodyPr>
          <a:lstStyle/>
          <a:p>
            <a:r>
              <a:rPr lang="en-GB" sz="1600" dirty="0"/>
              <a:t>Question 2: How do students make sense of and respond to these representations? </a:t>
            </a:r>
          </a:p>
          <a:p>
            <a:r>
              <a:rPr lang="en-GB" sz="1600" dirty="0"/>
              <a:t>How do these representations inform their imaginations of and identification with the UK?  </a:t>
            </a:r>
          </a:p>
        </p:txBody>
      </p:sp>
      <p:sp>
        <p:nvSpPr>
          <p:cNvPr id="7" name="Rectangle 6"/>
          <p:cNvSpPr/>
          <p:nvPr/>
        </p:nvSpPr>
        <p:spPr>
          <a:xfrm>
            <a:off x="3911600" y="3586480"/>
            <a:ext cx="4913654" cy="1224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483081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025A25A2-22A2-49BF-A299-BECD392D6C97}"/>
              </a:ext>
            </a:extLst>
          </p:cNvPr>
          <p:cNvSpPr/>
          <p:nvPr/>
        </p:nvSpPr>
        <p:spPr>
          <a:xfrm>
            <a:off x="436180" y="2243959"/>
            <a:ext cx="8224344" cy="4293475"/>
          </a:xfrm>
          <a:prstGeom prst="rect">
            <a:avLst/>
          </a:prstGeom>
          <a:blipFill dpi="0" rotWithShape="1">
            <a:blip r:embed="rId2">
              <a:alphaModFix amt="30000"/>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2B3709A8-8B4D-4D4F-857B-BEDEEF8DC1E9}"/>
              </a:ext>
            </a:extLst>
          </p:cNvPr>
          <p:cNvSpPr>
            <a:spLocks noGrp="1"/>
          </p:cNvSpPr>
          <p:nvPr>
            <p:ph type="title"/>
          </p:nvPr>
        </p:nvSpPr>
        <p:spPr/>
        <p:txBody>
          <a:bodyPr/>
          <a:lstStyle/>
          <a:p>
            <a:r>
              <a:rPr lang="en-US" dirty="0"/>
              <a:t>United Arab Emirates (UAE) as research site</a:t>
            </a:r>
          </a:p>
        </p:txBody>
      </p:sp>
      <p:sp>
        <p:nvSpPr>
          <p:cNvPr id="3" name="Content Placeholder 2">
            <a:extLst>
              <a:ext uri="{FF2B5EF4-FFF2-40B4-BE49-F238E27FC236}">
                <a16:creationId xmlns:a16="http://schemas.microsoft.com/office/drawing/2014/main" xmlns="" id="{CC3FFFB7-27BF-464E-8EDA-52C95EB3F73A}"/>
              </a:ext>
            </a:extLst>
          </p:cNvPr>
          <p:cNvSpPr>
            <a:spLocks noGrp="1"/>
          </p:cNvSpPr>
          <p:nvPr>
            <p:ph idx="1"/>
          </p:nvPr>
        </p:nvSpPr>
        <p:spPr>
          <a:xfrm>
            <a:off x="864382" y="2489200"/>
            <a:ext cx="6345260" cy="2296511"/>
          </a:xfrm>
        </p:spPr>
        <p:txBody>
          <a:bodyPr/>
          <a:lstStyle/>
          <a:p>
            <a:r>
              <a:rPr lang="en-US" b="1" i="1" dirty="0"/>
              <a:t>Highly</a:t>
            </a:r>
            <a:r>
              <a:rPr lang="en-US" b="1" dirty="0"/>
              <a:t> </a:t>
            </a:r>
            <a:r>
              <a:rPr lang="en-US" b="1" dirty="0" err="1"/>
              <a:t>commercialised</a:t>
            </a:r>
            <a:r>
              <a:rPr lang="en-US" b="1" dirty="0"/>
              <a:t> education sector</a:t>
            </a:r>
          </a:p>
          <a:p>
            <a:r>
              <a:rPr lang="en-US" b="1" dirty="0"/>
              <a:t>Educational “free zones” – policy spaces for creating educational markets and attracting capital investment</a:t>
            </a:r>
          </a:p>
          <a:p>
            <a:r>
              <a:rPr lang="en-US" b="1" dirty="0"/>
              <a:t>90% expatriate population, receive social services exclusively through private provision and market “choice”.</a:t>
            </a:r>
          </a:p>
        </p:txBody>
      </p:sp>
      <p:sp>
        <p:nvSpPr>
          <p:cNvPr id="5" name="Content Placeholder 2">
            <a:extLst>
              <a:ext uri="{FF2B5EF4-FFF2-40B4-BE49-F238E27FC236}">
                <a16:creationId xmlns:a16="http://schemas.microsoft.com/office/drawing/2014/main" xmlns="" id="{FC31AF55-E6EF-4584-BB23-211B253DA420}"/>
              </a:ext>
            </a:extLst>
          </p:cNvPr>
          <p:cNvSpPr txBox="1">
            <a:spLocks/>
          </p:cNvSpPr>
          <p:nvPr/>
        </p:nvSpPr>
        <p:spPr>
          <a:xfrm>
            <a:off x="864382" y="5174593"/>
            <a:ext cx="6345260" cy="81630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b="1" dirty="0"/>
              <a:t>“Education hub”: 32+ International branch campuses; 10 of which are British.</a:t>
            </a:r>
          </a:p>
        </p:txBody>
      </p:sp>
    </p:spTree>
    <p:extLst>
      <p:ext uri="{BB962C8B-B14F-4D97-AF65-F5344CB8AC3E}">
        <p14:creationId xmlns:p14="http://schemas.microsoft.com/office/powerpoint/2010/main" val="401287558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0F80AF-5545-43A3-B05F-F1D94BD48CF0}"/>
              </a:ext>
            </a:extLst>
          </p:cNvPr>
          <p:cNvSpPr>
            <a:spLocks noGrp="1"/>
          </p:cNvSpPr>
          <p:nvPr>
            <p:ph type="title"/>
          </p:nvPr>
        </p:nvSpPr>
        <p:spPr>
          <a:xfrm>
            <a:off x="865970" y="927100"/>
            <a:ext cx="7526540" cy="709865"/>
          </a:xfrm>
        </p:spPr>
        <p:txBody>
          <a:bodyPr/>
          <a:lstStyle/>
          <a:p>
            <a:r>
              <a:rPr lang="en-US" dirty="0"/>
              <a:t>Critical approaches to International Branch Campuses (IBCs)</a:t>
            </a:r>
          </a:p>
        </p:txBody>
      </p:sp>
      <p:sp>
        <p:nvSpPr>
          <p:cNvPr id="3" name="Content Placeholder 2">
            <a:extLst>
              <a:ext uri="{FF2B5EF4-FFF2-40B4-BE49-F238E27FC236}">
                <a16:creationId xmlns:a16="http://schemas.microsoft.com/office/drawing/2014/main" xmlns="" id="{C4E40073-B6FE-443E-85E0-E8D0C3C78480}"/>
              </a:ext>
            </a:extLst>
          </p:cNvPr>
          <p:cNvSpPr>
            <a:spLocks noGrp="1"/>
          </p:cNvSpPr>
          <p:nvPr>
            <p:ph idx="1"/>
          </p:nvPr>
        </p:nvSpPr>
        <p:spPr>
          <a:xfrm>
            <a:off x="864382" y="2489200"/>
            <a:ext cx="6345260" cy="2009228"/>
          </a:xfrm>
        </p:spPr>
        <p:txBody>
          <a:bodyPr>
            <a:normAutofit lnSpcReduction="10000"/>
          </a:bodyPr>
          <a:lstStyle/>
          <a:p>
            <a:pPr marL="0" indent="0">
              <a:buNone/>
            </a:pPr>
            <a:r>
              <a:rPr lang="en-US" dirty="0"/>
              <a:t>(1) IBCs as policies</a:t>
            </a:r>
          </a:p>
          <a:p>
            <a:pPr marL="402336" lvl="1" indent="0">
              <a:buNone/>
            </a:pPr>
            <a:r>
              <a:rPr lang="en-US" dirty="0"/>
              <a:t>A policy ethnography / policy sociology approach</a:t>
            </a:r>
          </a:p>
          <a:p>
            <a:pPr lvl="1">
              <a:buFont typeface="Arial" panose="020B0604020202020204" pitchFamily="34" charset="0"/>
              <a:buChar char="•"/>
            </a:pPr>
            <a:r>
              <a:rPr lang="en-US" dirty="0"/>
              <a:t>examines spaces between policy text and enactment</a:t>
            </a:r>
          </a:p>
          <a:p>
            <a:pPr lvl="1">
              <a:buFont typeface="Arial" panose="020B0604020202020204" pitchFamily="34" charset="0"/>
              <a:buChar char="•"/>
            </a:pPr>
            <a:r>
              <a:rPr lang="en-US" dirty="0"/>
              <a:t>examines how campuses are “lived” or co-constructed</a:t>
            </a:r>
          </a:p>
          <a:p>
            <a:pPr lvl="1">
              <a:buFont typeface="Arial" panose="020B0604020202020204" pitchFamily="34" charset="0"/>
              <a:buChar char="•"/>
            </a:pPr>
            <a:r>
              <a:rPr lang="en-US" dirty="0"/>
              <a:t>structures the research design vertically from home campus (text) to students (policy subject or actor)</a:t>
            </a:r>
          </a:p>
        </p:txBody>
      </p:sp>
      <p:sp>
        <p:nvSpPr>
          <p:cNvPr id="4" name="Content Placeholder 2">
            <a:extLst>
              <a:ext uri="{FF2B5EF4-FFF2-40B4-BE49-F238E27FC236}">
                <a16:creationId xmlns:a16="http://schemas.microsoft.com/office/drawing/2014/main" xmlns="" id="{29854C22-1F76-4F1C-9B0F-913A1EB3D52F}"/>
              </a:ext>
            </a:extLst>
          </p:cNvPr>
          <p:cNvSpPr txBox="1">
            <a:spLocks/>
          </p:cNvSpPr>
          <p:nvPr/>
        </p:nvSpPr>
        <p:spPr>
          <a:xfrm>
            <a:off x="864382" y="4780455"/>
            <a:ext cx="6345260" cy="132605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buNone/>
            </a:pPr>
            <a:r>
              <a:rPr lang="en-US" dirty="0"/>
              <a:t>(2) IBCs as signs</a:t>
            </a:r>
          </a:p>
          <a:p>
            <a:pPr marL="402336" lvl="1" indent="0">
              <a:buNone/>
            </a:pPr>
            <a:r>
              <a:rPr lang="en-US" dirty="0" err="1"/>
              <a:t>Semiological</a:t>
            </a:r>
            <a:r>
              <a:rPr lang="en-US" dirty="0"/>
              <a:t> analysis of campuses as ensembles of discourses and values coded in (re)presentations</a:t>
            </a:r>
          </a:p>
        </p:txBody>
      </p:sp>
    </p:spTree>
    <p:extLst>
      <p:ext uri="{BB962C8B-B14F-4D97-AF65-F5344CB8AC3E}">
        <p14:creationId xmlns:p14="http://schemas.microsoft.com/office/powerpoint/2010/main" val="296157317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Theoretical contributions</a:t>
            </a:r>
          </a:p>
        </p:txBody>
      </p:sp>
      <p:sp>
        <p:nvSpPr>
          <p:cNvPr id="5" name="TextBox 4"/>
          <p:cNvSpPr txBox="1"/>
          <p:nvPr/>
        </p:nvSpPr>
        <p:spPr>
          <a:xfrm>
            <a:off x="518160" y="2055178"/>
            <a:ext cx="4059315" cy="4163897"/>
          </a:xfrm>
          <a:prstGeom prst="rect">
            <a:avLst/>
          </a:prstGeom>
          <a:noFill/>
        </p:spPr>
        <p:txBody>
          <a:bodyPr wrap="square" rtlCol="0">
            <a:spAutoFit/>
          </a:bodyPr>
          <a:lstStyle/>
          <a:p>
            <a:pPr marL="285750" indent="-285750">
              <a:lnSpc>
                <a:spcPct val="150000"/>
              </a:lnSpc>
              <a:spcBef>
                <a:spcPts val="1000"/>
              </a:spcBef>
              <a:buClr>
                <a:schemeClr val="accent1"/>
              </a:buClr>
              <a:buSzPct val="80000"/>
              <a:buFont typeface="Wingdings 3" charset="2"/>
              <a:buChar char=""/>
            </a:pPr>
            <a:r>
              <a:rPr lang="en-US" dirty="0">
                <a:solidFill>
                  <a:schemeClr val="tx1">
                    <a:lumMod val="75000"/>
                    <a:lumOff val="25000"/>
                  </a:schemeClr>
                </a:solidFill>
              </a:rPr>
              <a:t>Imagination</a:t>
            </a:r>
          </a:p>
          <a:p>
            <a:pPr marL="742950" lvl="1" indent="-285750">
              <a:lnSpc>
                <a:spcPct val="150000"/>
              </a:lnSpc>
              <a:spcBef>
                <a:spcPts val="1000"/>
              </a:spcBef>
              <a:buClr>
                <a:schemeClr val="accent1"/>
              </a:buClr>
              <a:buSzPct val="80000"/>
              <a:buFont typeface="Wingdings 3" charset="2"/>
              <a:buChar char=""/>
            </a:pPr>
            <a:r>
              <a:rPr lang="en-US" dirty="0">
                <a:solidFill>
                  <a:schemeClr val="tx1">
                    <a:lumMod val="75000"/>
                    <a:lumOff val="25000"/>
                  </a:schemeClr>
                </a:solidFill>
              </a:rPr>
              <a:t>Agent-centric: Imagination as a social practice (</a:t>
            </a:r>
            <a:r>
              <a:rPr lang="en-US" dirty="0" err="1">
                <a:solidFill>
                  <a:schemeClr val="tx1">
                    <a:lumMod val="75000"/>
                    <a:lumOff val="25000"/>
                  </a:schemeClr>
                </a:solidFill>
              </a:rPr>
              <a:t>Appadurai</a:t>
            </a:r>
            <a:r>
              <a:rPr lang="en-US" dirty="0">
                <a:solidFill>
                  <a:schemeClr val="tx1">
                    <a:lumMod val="75000"/>
                    <a:lumOff val="25000"/>
                  </a:schemeClr>
                </a:solidFill>
              </a:rPr>
              <a:t>, Anderson)</a:t>
            </a:r>
          </a:p>
          <a:p>
            <a:pPr marL="742950" lvl="1" indent="-285750">
              <a:lnSpc>
                <a:spcPct val="150000"/>
              </a:lnSpc>
              <a:spcBef>
                <a:spcPts val="1000"/>
              </a:spcBef>
              <a:buClr>
                <a:schemeClr val="accent1"/>
              </a:buClr>
              <a:buSzPct val="80000"/>
              <a:buFont typeface="Wingdings 3" charset="2"/>
              <a:buChar char=""/>
            </a:pPr>
            <a:r>
              <a:rPr lang="en-US" dirty="0">
                <a:solidFill>
                  <a:schemeClr val="tx1">
                    <a:lumMod val="75000"/>
                    <a:lumOff val="25000"/>
                  </a:schemeClr>
                </a:solidFill>
              </a:rPr>
              <a:t>Discourse-centric: Imaginative geographies (Said, Foucault)</a:t>
            </a:r>
          </a:p>
          <a:p>
            <a:pPr marL="285750" indent="-285750">
              <a:lnSpc>
                <a:spcPct val="150000"/>
              </a:lnSpc>
              <a:spcBef>
                <a:spcPts val="1000"/>
              </a:spcBef>
              <a:buClr>
                <a:schemeClr val="accent1"/>
              </a:buClr>
              <a:buSzPct val="80000"/>
              <a:buFont typeface="Wingdings 3" charset="2"/>
              <a:buChar char=""/>
            </a:pPr>
            <a:r>
              <a:rPr lang="en-US" dirty="0">
                <a:solidFill>
                  <a:schemeClr val="tx1">
                    <a:lumMod val="75000"/>
                    <a:lumOff val="25000"/>
                  </a:schemeClr>
                </a:solidFill>
              </a:rPr>
              <a:t>Desire (Deleuze &amp; </a:t>
            </a:r>
            <a:r>
              <a:rPr lang="en-US" dirty="0" err="1">
                <a:solidFill>
                  <a:schemeClr val="tx1">
                    <a:lumMod val="75000"/>
                    <a:lumOff val="25000"/>
                  </a:schemeClr>
                </a:solidFill>
              </a:rPr>
              <a:t>Guattari</a:t>
            </a:r>
            <a:r>
              <a:rPr lang="en-US" dirty="0">
                <a:solidFill>
                  <a:schemeClr val="tx1">
                    <a:lumMod val="75000"/>
                    <a:lumOff val="25000"/>
                  </a:schemeClr>
                </a:solidFill>
              </a:rPr>
              <a:t>, Sidhu)</a:t>
            </a:r>
          </a:p>
        </p:txBody>
      </p:sp>
      <p:pic>
        <p:nvPicPr>
          <p:cNvPr id="4" name="Picture 3">
            <a:extLst>
              <a:ext uri="{FF2B5EF4-FFF2-40B4-BE49-F238E27FC236}">
                <a16:creationId xmlns:a16="http://schemas.microsoft.com/office/drawing/2014/main" xmlns="" id="{7436CE8F-42D9-4FB5-86DB-D6C702C117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1430" y="2632208"/>
            <a:ext cx="4126103" cy="2677757"/>
          </a:xfrm>
          <a:prstGeom prst="rect">
            <a:avLst/>
          </a:prstGeom>
        </p:spPr>
      </p:pic>
    </p:spTree>
    <p:extLst>
      <p:ext uri="{BB962C8B-B14F-4D97-AF65-F5344CB8AC3E}">
        <p14:creationId xmlns:p14="http://schemas.microsoft.com/office/powerpoint/2010/main" val="377467388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5DBF16-AE9C-4AA5-A9F1-581420E36005}"/>
              </a:ext>
            </a:extLst>
          </p:cNvPr>
          <p:cNvSpPr>
            <a:spLocks noGrp="1"/>
          </p:cNvSpPr>
          <p:nvPr>
            <p:ph type="title"/>
          </p:nvPr>
        </p:nvSpPr>
        <p:spPr/>
        <p:txBody>
          <a:bodyPr/>
          <a:lstStyle/>
          <a:p>
            <a:r>
              <a:rPr lang="en-GB" sz="2400" b="1" dirty="0"/>
              <a:t>British institutions with physical presence in the UAE</a:t>
            </a:r>
            <a:r>
              <a:rPr lang="en-US" sz="2400" dirty="0"/>
              <a:t/>
            </a:r>
            <a:br>
              <a:rPr lang="en-US" sz="2400" dirty="0"/>
            </a:br>
            <a:endParaRPr lang="en-US" sz="2400" dirty="0"/>
          </a:p>
        </p:txBody>
      </p:sp>
      <p:graphicFrame>
        <p:nvGraphicFramePr>
          <p:cNvPr id="16" name="Content Placeholder 15">
            <a:extLst>
              <a:ext uri="{FF2B5EF4-FFF2-40B4-BE49-F238E27FC236}">
                <a16:creationId xmlns:a16="http://schemas.microsoft.com/office/drawing/2014/main" xmlns="" id="{41B59653-8CC9-410E-BF38-61FECB6114D6}"/>
              </a:ext>
            </a:extLst>
          </p:cNvPr>
          <p:cNvGraphicFramePr>
            <a:graphicFrameLocks noGrp="1"/>
          </p:cNvGraphicFramePr>
          <p:nvPr>
            <p:ph idx="1"/>
            <p:extLst/>
          </p:nvPr>
        </p:nvGraphicFramePr>
        <p:xfrm>
          <a:off x="453877" y="1636965"/>
          <a:ext cx="8369738" cy="5218432"/>
        </p:xfrm>
        <a:graphic>
          <a:graphicData uri="http://schemas.openxmlformats.org/drawingml/2006/table">
            <a:tbl>
              <a:tblPr firstRow="1" firstCol="1" bandRow="1"/>
              <a:tblGrid>
                <a:gridCol w="2171666">
                  <a:extLst>
                    <a:ext uri="{9D8B030D-6E8A-4147-A177-3AD203B41FA5}">
                      <a16:colId xmlns:a16="http://schemas.microsoft.com/office/drawing/2014/main" xmlns="" val="2918408712"/>
                    </a:ext>
                  </a:extLst>
                </a:gridCol>
                <a:gridCol w="1311143">
                  <a:extLst>
                    <a:ext uri="{9D8B030D-6E8A-4147-A177-3AD203B41FA5}">
                      <a16:colId xmlns:a16="http://schemas.microsoft.com/office/drawing/2014/main" xmlns="" val="3889425775"/>
                    </a:ext>
                  </a:extLst>
                </a:gridCol>
                <a:gridCol w="2800625">
                  <a:extLst>
                    <a:ext uri="{9D8B030D-6E8A-4147-A177-3AD203B41FA5}">
                      <a16:colId xmlns:a16="http://schemas.microsoft.com/office/drawing/2014/main" xmlns="" val="3390116730"/>
                    </a:ext>
                  </a:extLst>
                </a:gridCol>
                <a:gridCol w="1123984">
                  <a:extLst>
                    <a:ext uri="{9D8B030D-6E8A-4147-A177-3AD203B41FA5}">
                      <a16:colId xmlns:a16="http://schemas.microsoft.com/office/drawing/2014/main" xmlns="" val="2687891404"/>
                    </a:ext>
                  </a:extLst>
                </a:gridCol>
                <a:gridCol w="962320">
                  <a:extLst>
                    <a:ext uri="{9D8B030D-6E8A-4147-A177-3AD203B41FA5}">
                      <a16:colId xmlns:a16="http://schemas.microsoft.com/office/drawing/2014/main" xmlns="" val="2777696047"/>
                    </a:ext>
                  </a:extLst>
                </a:gridCol>
              </a:tblGrid>
              <a:tr h="345360">
                <a:tc>
                  <a:txBody>
                    <a:bodyPr/>
                    <a:lstStyle/>
                    <a:p>
                      <a:pPr>
                        <a:lnSpc>
                          <a:spcPct val="107000"/>
                        </a:lnSpc>
                        <a:spcAft>
                          <a:spcPts val="0"/>
                        </a:spcAft>
                      </a:pPr>
                      <a:r>
                        <a:rPr lang="en-GB" sz="16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Institution</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pPr>
                      <a:endParaRPr lang="en-GB" sz="8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0"/>
                        </a:spcAft>
                      </a:pPr>
                      <a:r>
                        <a:rPr lang="en-GB" sz="16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Emirate</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pPr>
                      <a:r>
                        <a:rPr lang="en-GB" sz="16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Location / Zone</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pPr>
                      <a:r>
                        <a:rPr lang="en-GB" sz="16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Established</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pPr>
                      <a:r>
                        <a:rPr lang="en-GB" sz="16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Students (2015-16)</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593165440"/>
                  </a:ext>
                </a:extLst>
              </a:tr>
              <a:tr h="345360">
                <a:tc>
                  <a:txBody>
                    <a:bodyPr/>
                    <a:lstStyle/>
                    <a:p>
                      <a:pPr>
                        <a:lnSpc>
                          <a:spcPct val="107000"/>
                        </a:lnSpc>
                        <a:spcAft>
                          <a:spcPts val="0"/>
                        </a:spcAft>
                      </a:pPr>
                      <a:r>
                        <a:rPr lang="en-GB"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Heriot-Watt University</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Dubai</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Dubai International Academic City</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2005</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4300</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xmlns="" val="4151195565"/>
                  </a:ext>
                </a:extLst>
              </a:tr>
              <a:tr h="168747">
                <a:tc>
                  <a:txBody>
                    <a:bodyPr/>
                    <a:lstStyle/>
                    <a:p>
                      <a:pPr>
                        <a:lnSpc>
                          <a:spcPct val="107000"/>
                        </a:lnSpc>
                        <a:spcAft>
                          <a:spcPts val="0"/>
                        </a:spcAft>
                      </a:pPr>
                      <a:r>
                        <a:rPr lang="en-GB"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Middlesex University</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Dubai</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Dubai Knowledge Village</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2005</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3300</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638874522"/>
                  </a:ext>
                </a:extLst>
              </a:tr>
              <a:tr h="345360">
                <a:tc>
                  <a:txBody>
                    <a:bodyPr/>
                    <a:lstStyle/>
                    <a:p>
                      <a:pPr>
                        <a:lnSpc>
                          <a:spcPct val="107000"/>
                        </a:lnSpc>
                        <a:spcAft>
                          <a:spcPts val="0"/>
                        </a:spcAft>
                      </a:pPr>
                      <a:r>
                        <a:rPr lang="en-GB"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University of Manchester</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Dubai</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Dubai Knowledge Village</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2006</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860</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xmlns="" val="2112268724"/>
                  </a:ext>
                </a:extLst>
              </a:tr>
              <a:tr h="345360">
                <a:tc>
                  <a:txBody>
                    <a:bodyPr/>
                    <a:lstStyle/>
                    <a:p>
                      <a:pPr>
                        <a:lnSpc>
                          <a:spcPct val="107000"/>
                        </a:lnSpc>
                        <a:spcAft>
                          <a:spcPts val="0"/>
                        </a:spcAft>
                      </a:pPr>
                      <a:r>
                        <a:rPr lang="en-GB"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University of Bolton</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Ras Al Khaimah</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RAK Academic Free Zone</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2008</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pPr>
                      <a:r>
                        <a:rPr lang="en-GB" sz="1600" dirty="0">
                          <a:solidFill>
                            <a:srgbClr val="000000"/>
                          </a:solidFill>
                          <a:effectLst/>
                          <a:latin typeface="Calibri" panose="020F0502020204030204" pitchFamily="34" charset="0"/>
                          <a:ea typeface="Malgun Gothic" panose="020B0503020000020004" pitchFamily="34" charset="-127"/>
                          <a:cs typeface="Times New Roman" panose="02020603050405020304" pitchFamily="18" charset="0"/>
                        </a:rPr>
                        <a:t>600</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331051961"/>
                  </a:ext>
                </a:extLst>
              </a:tr>
              <a:tr h="521973">
                <a:tc>
                  <a:txBody>
                    <a:bodyPr/>
                    <a:lstStyle/>
                    <a:p>
                      <a:pPr>
                        <a:lnSpc>
                          <a:spcPct val="107000"/>
                        </a:lnSpc>
                        <a:spcAft>
                          <a:spcPts val="0"/>
                        </a:spcAft>
                      </a:pPr>
                      <a:r>
                        <a:rPr lang="en-GB"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Coventry University and Emirates Aviation College</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Dubai</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Dubai International Academic City</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endParaRPr lang="en-US" sz="1600">
                        <a:effectLst/>
                        <a:latin typeface="Calibri" panose="020F050202020403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220</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xmlns="" val="4083668350"/>
                  </a:ext>
                </a:extLst>
              </a:tr>
              <a:tr h="345360">
                <a:tc>
                  <a:txBody>
                    <a:bodyPr/>
                    <a:lstStyle/>
                    <a:p>
                      <a:pPr>
                        <a:lnSpc>
                          <a:spcPct val="107000"/>
                        </a:lnSpc>
                        <a:spcAft>
                          <a:spcPts val="0"/>
                        </a:spcAft>
                      </a:pPr>
                      <a:r>
                        <a:rPr lang="en-GB"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City University London, Cass Business School</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Dubai</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Dubai International Financial Centre</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2007</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190</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210259610"/>
                  </a:ext>
                </a:extLst>
              </a:tr>
              <a:tr h="168747">
                <a:tc>
                  <a:txBody>
                    <a:bodyPr/>
                    <a:lstStyle/>
                    <a:p>
                      <a:pPr>
                        <a:lnSpc>
                          <a:spcPct val="107000"/>
                        </a:lnSpc>
                        <a:spcAft>
                          <a:spcPts val="0"/>
                        </a:spcAft>
                      </a:pPr>
                      <a:r>
                        <a:rPr lang="en-GB"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University of Bradford</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Dubai</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Dubai Knowledge Village</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1998/2009</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174</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xmlns="" val="2999801429"/>
                  </a:ext>
                </a:extLst>
              </a:tr>
              <a:tr h="345360">
                <a:tc>
                  <a:txBody>
                    <a:bodyPr/>
                    <a:lstStyle/>
                    <a:p>
                      <a:pPr>
                        <a:lnSpc>
                          <a:spcPct val="107000"/>
                        </a:lnSpc>
                        <a:spcAft>
                          <a:spcPts val="0"/>
                        </a:spcAft>
                      </a:pPr>
                      <a:r>
                        <a:rPr lang="en-GB"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University of Strathclyde</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Dubai &amp; Abu Dhabi</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Within HCT (Dubai &amp; Abu Dhabi)</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1995/2005</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120</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44359659"/>
                  </a:ext>
                </a:extLst>
              </a:tr>
              <a:tr h="345360">
                <a:tc>
                  <a:txBody>
                    <a:bodyPr/>
                    <a:lstStyle/>
                    <a:p>
                      <a:pPr>
                        <a:lnSpc>
                          <a:spcPct val="107000"/>
                        </a:lnSpc>
                        <a:spcAft>
                          <a:spcPts val="0"/>
                        </a:spcAft>
                      </a:pPr>
                      <a:r>
                        <a:rPr lang="en-GB"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London Business School</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Dubai</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Dubai International Financial Centre</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2006</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120</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xmlns="" val="1642407738"/>
                  </a:ext>
                </a:extLst>
              </a:tr>
              <a:tr h="214144">
                <a:tc>
                  <a:txBody>
                    <a:bodyPr/>
                    <a:lstStyle/>
                    <a:p>
                      <a:pPr>
                        <a:lnSpc>
                          <a:spcPct val="107000"/>
                        </a:lnSpc>
                        <a:spcAft>
                          <a:spcPts val="0"/>
                        </a:spcAft>
                      </a:pPr>
                      <a:r>
                        <a:rPr lang="en-GB"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University of Exeter</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Dubai</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Dubai Knowledge Village</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1999</a:t>
                      </a:r>
                      <a:endParaRPr lang="en-US" sz="160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69</a:t>
                      </a:r>
                      <a:endParaRPr lang="en-US" sz="1600" dirty="0">
                        <a:effectLst/>
                        <a:latin typeface="Calibri" panose="020F0502020204030204" pitchFamily="34" charset="0"/>
                        <a:ea typeface="Malgun Gothic" panose="020B0503020000020004" pitchFamily="34" charset="-127"/>
                        <a:cs typeface="Arial" panose="020B0604020202020204" pitchFamily="34" charset="0"/>
                      </a:endParaRPr>
                    </a:p>
                  </a:txBody>
                  <a:tcPr marL="55579" marR="555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967191291"/>
                  </a:ext>
                </a:extLst>
              </a:tr>
            </a:tbl>
          </a:graphicData>
        </a:graphic>
      </p:graphicFrame>
    </p:spTree>
    <p:extLst>
      <p:ext uri="{BB962C8B-B14F-4D97-AF65-F5344CB8AC3E}">
        <p14:creationId xmlns:p14="http://schemas.microsoft.com/office/powerpoint/2010/main" val="66259779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05D3570F-9FEF-4AD1-B207-352F77F294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9433" y="4991843"/>
            <a:ext cx="2719551" cy="1813034"/>
          </a:xfrm>
          <a:prstGeom prst="rect">
            <a:avLst/>
          </a:prstGeom>
          <a:ln>
            <a:solidFill>
              <a:schemeClr val="tx1"/>
            </a:solidFill>
          </a:ln>
        </p:spPr>
      </p:pic>
      <p:sp>
        <p:nvSpPr>
          <p:cNvPr id="2" name="Title 1"/>
          <p:cNvSpPr>
            <a:spLocks noGrp="1"/>
          </p:cNvSpPr>
          <p:nvPr>
            <p:ph type="title"/>
          </p:nvPr>
        </p:nvSpPr>
        <p:spPr>
          <a:xfrm>
            <a:off x="553135" y="294860"/>
            <a:ext cx="4268334" cy="1870270"/>
          </a:xfrm>
        </p:spPr>
        <p:txBody>
          <a:bodyPr/>
          <a:lstStyle/>
          <a:p>
            <a:r>
              <a:rPr lang="en-US" dirty="0"/>
              <a:t>Methodology for Q1: Representation</a:t>
            </a:r>
          </a:p>
        </p:txBody>
      </p:sp>
      <p:sp>
        <p:nvSpPr>
          <p:cNvPr id="3" name="Content Placeholder 2"/>
          <p:cNvSpPr>
            <a:spLocks noGrp="1"/>
          </p:cNvSpPr>
          <p:nvPr>
            <p:ph idx="1"/>
          </p:nvPr>
        </p:nvSpPr>
        <p:spPr>
          <a:xfrm>
            <a:off x="402848" y="2165130"/>
            <a:ext cx="4967937" cy="2769477"/>
          </a:xfrm>
        </p:spPr>
        <p:txBody>
          <a:bodyPr>
            <a:normAutofit fontScale="92500"/>
          </a:bodyPr>
          <a:lstStyle/>
          <a:p>
            <a:r>
              <a:rPr lang="en-US" dirty="0"/>
              <a:t>Visual/textual analysis: websites (text and imagery), social media (Facebook and Instagram), prospectuses, flyers, billboards, campus architecture and interior motifs</a:t>
            </a:r>
          </a:p>
          <a:p>
            <a:r>
              <a:rPr lang="en-US" dirty="0"/>
              <a:t>Semi-structured interviews with marketing staff, recruiters, and senior management</a:t>
            </a:r>
          </a:p>
          <a:p>
            <a:r>
              <a:rPr lang="en-US" dirty="0"/>
              <a:t>Observations of campus spaces, educational expos and marketing events</a:t>
            </a:r>
          </a:p>
        </p:txBody>
      </p:sp>
      <p:pic>
        <p:nvPicPr>
          <p:cNvPr id="5" name="Picture 4">
            <a:extLst>
              <a:ext uri="{FF2B5EF4-FFF2-40B4-BE49-F238E27FC236}">
                <a16:creationId xmlns:a16="http://schemas.microsoft.com/office/drawing/2014/main" xmlns="" id="{AD9B8D23-D162-45E1-94AF-18B33F8C9A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86447" y="68841"/>
            <a:ext cx="2356945" cy="3142593"/>
          </a:xfrm>
          <a:prstGeom prst="rect">
            <a:avLst/>
          </a:prstGeom>
          <a:ln>
            <a:solidFill>
              <a:schemeClr val="tx1"/>
            </a:solidFill>
          </a:ln>
        </p:spPr>
      </p:pic>
      <p:pic>
        <p:nvPicPr>
          <p:cNvPr id="6" name="Picture 5">
            <a:extLst>
              <a:ext uri="{FF2B5EF4-FFF2-40B4-BE49-F238E27FC236}">
                <a16:creationId xmlns:a16="http://schemas.microsoft.com/office/drawing/2014/main" xmlns="" id="{04ED4D60-E5DB-4F75-A697-70587F9E59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46806" y="5144813"/>
            <a:ext cx="3356620" cy="1581807"/>
          </a:xfrm>
          <a:prstGeom prst="rect">
            <a:avLst/>
          </a:prstGeom>
          <a:ln>
            <a:solidFill>
              <a:schemeClr val="tx1"/>
            </a:solidFill>
          </a:ln>
        </p:spPr>
      </p:pic>
      <p:pic>
        <p:nvPicPr>
          <p:cNvPr id="8" name="Picture 7">
            <a:extLst>
              <a:ext uri="{FF2B5EF4-FFF2-40B4-BE49-F238E27FC236}">
                <a16:creationId xmlns:a16="http://schemas.microsoft.com/office/drawing/2014/main" xmlns="" id="{3AE1B6EC-6DAD-4E38-89AB-E1A7260021F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78984" y="2931340"/>
            <a:ext cx="2861318" cy="2213473"/>
          </a:xfrm>
          <a:prstGeom prst="rect">
            <a:avLst/>
          </a:prstGeom>
          <a:ln>
            <a:solidFill>
              <a:schemeClr val="tx1"/>
            </a:solidFill>
          </a:ln>
        </p:spPr>
      </p:pic>
      <p:pic>
        <p:nvPicPr>
          <p:cNvPr id="7" name="Picture 6">
            <a:extLst>
              <a:ext uri="{FF2B5EF4-FFF2-40B4-BE49-F238E27FC236}">
                <a16:creationId xmlns:a16="http://schemas.microsoft.com/office/drawing/2014/main" xmlns="" id="{1E0624D6-AC93-49EC-968A-9DFD6C2DFE0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018118"/>
            <a:ext cx="3188867" cy="1747325"/>
          </a:xfrm>
          <a:prstGeom prst="rect">
            <a:avLst/>
          </a:prstGeom>
          <a:ln>
            <a:solidFill>
              <a:schemeClr val="tx1"/>
            </a:solidFill>
          </a:ln>
        </p:spPr>
      </p:pic>
    </p:spTree>
    <p:extLst>
      <p:ext uri="{BB962C8B-B14F-4D97-AF65-F5344CB8AC3E}">
        <p14:creationId xmlns:p14="http://schemas.microsoft.com/office/powerpoint/2010/main" val="251396709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1500"/>
                            </p:stCondLst>
                            <p:childTnLst>
                              <p:par>
                                <p:cTn id="9" presetID="10" presetClass="entr" presetSubtype="0" fill="hold" nodeType="afterEffect">
                                  <p:stCondLst>
                                    <p:cond delay="10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3000"/>
                            </p:stCondLst>
                            <p:childTnLst>
                              <p:par>
                                <p:cTn id="13" presetID="10" presetClass="entr" presetSubtype="0" fill="hold" nodeType="afterEffect">
                                  <p:stCondLst>
                                    <p:cond delay="10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4500"/>
                            </p:stCondLst>
                            <p:childTnLst>
                              <p:par>
                                <p:cTn id="17" presetID="10" presetClass="entr" presetSubtype="0" fill="hold" nodeType="afterEffect">
                                  <p:stCondLst>
                                    <p:cond delay="10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6000"/>
                            </p:stCondLst>
                            <p:childTnLst>
                              <p:par>
                                <p:cTn id="21" presetID="10" presetClass="entr" presetSubtype="0" fill="hold" nodeType="afterEffect">
                                  <p:stCondLst>
                                    <p:cond delay="100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ADF33C-B2DC-4ED4-840A-421B1369695E}"/>
              </a:ext>
            </a:extLst>
          </p:cNvPr>
          <p:cNvSpPr>
            <a:spLocks noGrp="1"/>
          </p:cNvSpPr>
          <p:nvPr>
            <p:ph type="title"/>
          </p:nvPr>
        </p:nvSpPr>
        <p:spPr/>
        <p:txBody>
          <a:bodyPr/>
          <a:lstStyle/>
          <a:p>
            <a:endParaRPr lang="en-US"/>
          </a:p>
        </p:txBody>
      </p:sp>
      <p:pic>
        <p:nvPicPr>
          <p:cNvPr id="11" name="Picture 10">
            <a:extLst>
              <a:ext uri="{FF2B5EF4-FFF2-40B4-BE49-F238E27FC236}">
                <a16:creationId xmlns:a16="http://schemas.microsoft.com/office/drawing/2014/main" xmlns="" id="{AA4C6A22-FBF7-43CF-87F0-E19F0D5D2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7458" y="32737"/>
            <a:ext cx="3113594" cy="20714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xmlns="" id="{CB535AFF-0E6F-4B66-8EC4-189D667F880B}"/>
              </a:ext>
            </a:extLst>
          </p:cNvPr>
          <p:cNvPicPr>
            <a:picLocks noChangeAspect="1"/>
          </p:cNvPicPr>
          <p:nvPr/>
        </p:nvPicPr>
        <p:blipFill>
          <a:blip r:embed="rId3"/>
          <a:stretch>
            <a:fillRect/>
          </a:stretch>
        </p:blipFill>
        <p:spPr>
          <a:xfrm>
            <a:off x="124535" y="141889"/>
            <a:ext cx="3862923" cy="54758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descr="C:\Users\Leeroy\AppData\Local\Microsoft\Windows\INetCache\Content.Word\2015-04-24 10.20.47.jpg">
            <a:extLst>
              <a:ext uri="{FF2B5EF4-FFF2-40B4-BE49-F238E27FC236}">
                <a16:creationId xmlns:a16="http://schemas.microsoft.com/office/drawing/2014/main" xmlns="" id="{E990FAC2-8633-496F-AE07-C516AE6FFD4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6861" y="2571336"/>
            <a:ext cx="3068320" cy="24453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xmlns="" id="{E2594E8A-980F-40B3-8AA6-2AD3862F5E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4535" y="5600150"/>
            <a:ext cx="3405287" cy="11869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Content Placeholder 4">
            <a:extLst>
              <a:ext uri="{FF2B5EF4-FFF2-40B4-BE49-F238E27FC236}">
                <a16:creationId xmlns:a16="http://schemas.microsoft.com/office/drawing/2014/main" xmlns="" id="{64D08038-9632-49CF-8661-8F7CE0DD1071}"/>
              </a:ext>
            </a:extLst>
          </p:cNvPr>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3846786" y="5129672"/>
            <a:ext cx="5251940" cy="16574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xmlns="" id="{58C6CED3-EF6B-42D5-9040-372E8004AE4E}"/>
              </a:ext>
            </a:extLst>
          </p:cNvPr>
          <p:cNvPicPr/>
          <p:nvPr/>
        </p:nvPicPr>
        <p:blipFill>
          <a:blip r:embed="rId7"/>
          <a:stretch>
            <a:fillRect/>
          </a:stretch>
        </p:blipFill>
        <p:spPr>
          <a:xfrm>
            <a:off x="6716841" y="1332219"/>
            <a:ext cx="2381885" cy="36315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3150503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 findings</a:t>
            </a:r>
          </a:p>
        </p:txBody>
      </p:sp>
      <p:pic>
        <p:nvPicPr>
          <p:cNvPr id="17" name="Content Placeholder 16">
            <a:extLst>
              <a:ext uri="{FF2B5EF4-FFF2-40B4-BE49-F238E27FC236}">
                <a16:creationId xmlns:a16="http://schemas.microsoft.com/office/drawing/2014/main" xmlns="" id="{35B8874F-8189-4373-B68F-4940D9F0E71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85102" y="0"/>
            <a:ext cx="5027092" cy="3217339"/>
          </a:xfrm>
        </p:spPr>
      </p:pic>
      <p:pic>
        <p:nvPicPr>
          <p:cNvPr id="19" name="Picture 18">
            <a:extLst>
              <a:ext uri="{FF2B5EF4-FFF2-40B4-BE49-F238E27FC236}">
                <a16:creationId xmlns:a16="http://schemas.microsoft.com/office/drawing/2014/main" xmlns="" id="{DE10B2B2-75B8-4457-A09C-DB5817FAA1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87" y="35802"/>
            <a:ext cx="4059960" cy="3542315"/>
          </a:xfrm>
          <a:prstGeom prst="rect">
            <a:avLst/>
          </a:prstGeom>
        </p:spPr>
      </p:pic>
      <p:sp>
        <p:nvSpPr>
          <p:cNvPr id="21" name="TextBox 20">
            <a:extLst>
              <a:ext uri="{FF2B5EF4-FFF2-40B4-BE49-F238E27FC236}">
                <a16:creationId xmlns:a16="http://schemas.microsoft.com/office/drawing/2014/main" xmlns="" id="{6AE819F4-065A-4DF6-B8B4-0D0C0105B1FF}"/>
              </a:ext>
            </a:extLst>
          </p:cNvPr>
          <p:cNvSpPr txBox="1"/>
          <p:nvPr/>
        </p:nvSpPr>
        <p:spPr>
          <a:xfrm>
            <a:off x="115613" y="3562351"/>
            <a:ext cx="4309241" cy="3323987"/>
          </a:xfrm>
          <a:prstGeom prst="rect">
            <a:avLst/>
          </a:prstGeom>
          <a:noFill/>
        </p:spPr>
        <p:txBody>
          <a:bodyPr wrap="square" rtlCol="0">
            <a:spAutoFit/>
          </a:bodyPr>
          <a:lstStyle/>
          <a:p>
            <a:r>
              <a:rPr lang="en-US" sz="1600" dirty="0"/>
              <a:t>“We don’t have such multicultural… We do actually, but we don’t have so many white people, that’s for sure [</a:t>
            </a:r>
            <a:r>
              <a:rPr lang="en-US" sz="1600" i="1" dirty="0"/>
              <a:t>they laugh</a:t>
            </a:r>
            <a:r>
              <a:rPr lang="en-US" sz="1600" dirty="0"/>
              <a:t>]. But we do have Indians and Pakistanis!”</a:t>
            </a:r>
          </a:p>
          <a:p>
            <a:endParaRPr lang="en-US" sz="1600" dirty="0"/>
          </a:p>
          <a:p>
            <a:r>
              <a:rPr lang="en-US" sz="1600" dirty="0"/>
              <a:t>“I definitely thought it was going to be way more international. I’m pretty sure that if you visited, you saw a good percentage of the students there are Indian and Nigerian… So I was expecting it to be a bit more like people from everywhere.”</a:t>
            </a:r>
          </a:p>
          <a:p>
            <a:endParaRPr lang="en-US" sz="1600" dirty="0"/>
          </a:p>
        </p:txBody>
      </p:sp>
      <p:pic>
        <p:nvPicPr>
          <p:cNvPr id="23" name="Picture 22">
            <a:extLst>
              <a:ext uri="{FF2B5EF4-FFF2-40B4-BE49-F238E27FC236}">
                <a16:creationId xmlns:a16="http://schemas.microsoft.com/office/drawing/2014/main" xmlns="" id="{93749AA2-10E9-4C9E-BDDE-6B7D33E8A9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9050" y="3409249"/>
            <a:ext cx="4507296" cy="3160374"/>
          </a:xfrm>
          <a:prstGeom prst="rect">
            <a:avLst/>
          </a:prstGeom>
        </p:spPr>
      </p:pic>
    </p:spTree>
    <p:extLst>
      <p:ext uri="{BB962C8B-B14F-4D97-AF65-F5344CB8AC3E}">
        <p14:creationId xmlns:p14="http://schemas.microsoft.com/office/powerpoint/2010/main" val="11056550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Methodology for Q2: Imagination</a:t>
            </a:r>
          </a:p>
        </p:txBody>
      </p:sp>
      <p:sp>
        <p:nvSpPr>
          <p:cNvPr id="3" name="Content Placeholder 2"/>
          <p:cNvSpPr>
            <a:spLocks noGrp="1"/>
          </p:cNvSpPr>
          <p:nvPr>
            <p:ph idx="1"/>
          </p:nvPr>
        </p:nvSpPr>
        <p:spPr>
          <a:xfrm>
            <a:off x="865970" y="2505077"/>
            <a:ext cx="3895216" cy="3023153"/>
          </a:xfrm>
        </p:spPr>
        <p:txBody>
          <a:bodyPr>
            <a:normAutofit/>
          </a:bodyPr>
          <a:lstStyle/>
          <a:p>
            <a:pPr>
              <a:buFont typeface="Courier New" panose="02070309020205020404" pitchFamily="49" charset="0"/>
              <a:buChar char="o"/>
            </a:pPr>
            <a:r>
              <a:rPr lang="en-US" dirty="0"/>
              <a:t>Interviews with 51 undergraduate students of varying nationalities, gender, degree course and year</a:t>
            </a:r>
          </a:p>
          <a:p>
            <a:pPr lvl="1">
              <a:buFont typeface="Courier New" panose="02070309020205020404" pitchFamily="49" charset="0"/>
              <a:buChar char="o"/>
            </a:pPr>
            <a:r>
              <a:rPr lang="en-US" dirty="0"/>
              <a:t>Choice-making process</a:t>
            </a:r>
          </a:p>
          <a:p>
            <a:pPr lvl="1">
              <a:buFont typeface="Courier New" panose="02070309020205020404" pitchFamily="49" charset="0"/>
              <a:buChar char="o"/>
            </a:pPr>
            <a:r>
              <a:rPr lang="en-US" dirty="0"/>
              <a:t>How university looks and feels British or global to them</a:t>
            </a:r>
          </a:p>
          <a:p>
            <a:pPr lvl="1">
              <a:buFont typeface="Courier New" panose="02070309020205020404" pitchFamily="49" charset="0"/>
              <a:buChar char="o"/>
            </a:pPr>
            <a:r>
              <a:rPr lang="en-US" dirty="0"/>
              <a:t>Future plans</a:t>
            </a:r>
          </a:p>
        </p:txBody>
      </p:sp>
      <p:sp>
        <p:nvSpPr>
          <p:cNvPr id="19" name="Content Placeholder 2"/>
          <p:cNvSpPr txBox="1">
            <a:spLocks/>
          </p:cNvSpPr>
          <p:nvPr/>
        </p:nvSpPr>
        <p:spPr>
          <a:xfrm>
            <a:off x="865970" y="3834849"/>
            <a:ext cx="3159132" cy="302315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endParaRPr lang="en-US" dirty="0"/>
          </a:p>
        </p:txBody>
      </p:sp>
      <p:pic>
        <p:nvPicPr>
          <p:cNvPr id="5" name="Picture 4">
            <a:extLst>
              <a:ext uri="{FF2B5EF4-FFF2-40B4-BE49-F238E27FC236}">
                <a16:creationId xmlns:a16="http://schemas.microsoft.com/office/drawing/2014/main" xmlns="" id="{80B02982-6EF3-4B12-B176-7D034AA37D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7420" y="4122682"/>
            <a:ext cx="3914986" cy="2609991"/>
          </a:xfrm>
          <a:prstGeom prst="rect">
            <a:avLst/>
          </a:prstGeom>
        </p:spPr>
      </p:pic>
    </p:spTree>
    <p:extLst>
      <p:ext uri="{BB962C8B-B14F-4D97-AF65-F5344CB8AC3E}">
        <p14:creationId xmlns:p14="http://schemas.microsoft.com/office/powerpoint/2010/main" val="138848290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0"/>
                                  </p:stCondLst>
                                  <p:endCondLst>
                                    <p:cond evt="begin" delay="0">
                                      <p:tn val="5"/>
                                    </p:cond>
                                  </p:end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British = Global</a:t>
            </a:r>
          </a:p>
        </p:txBody>
      </p:sp>
      <p:sp>
        <p:nvSpPr>
          <p:cNvPr id="3" name="Content Placeholder 2"/>
          <p:cNvSpPr>
            <a:spLocks noGrp="1"/>
          </p:cNvSpPr>
          <p:nvPr>
            <p:ph idx="1"/>
          </p:nvPr>
        </p:nvSpPr>
        <p:spPr>
          <a:xfrm>
            <a:off x="866215" y="2301767"/>
            <a:ext cx="7967730" cy="3531264"/>
          </a:xfrm>
        </p:spPr>
        <p:txBody>
          <a:bodyPr>
            <a:normAutofit/>
          </a:bodyPr>
          <a:lstStyle/>
          <a:p>
            <a:pPr marL="0" indent="0">
              <a:buNone/>
            </a:pPr>
            <a:r>
              <a:rPr lang="en-US" b="1" dirty="0"/>
              <a:t>I: You said earlier that there is a British culture on campus. Can you tell me more about that? What’s British exactly?</a:t>
            </a:r>
            <a:endParaRPr lang="en-US" dirty="0"/>
          </a:p>
          <a:p>
            <a:pPr marL="0" indent="0">
              <a:buNone/>
            </a:pPr>
            <a:r>
              <a:rPr lang="en-US" dirty="0"/>
              <a:t>S: I think it depends on the University… how they are doing the things usually … we are doing a lot of activities. In last semester we did a food festival, and different food was there. The Pakistani food was there, different Emirati food was there, different other food was there. And afterwards they chose the best food stall, and ours was the best stall.</a:t>
            </a:r>
          </a:p>
        </p:txBody>
      </p:sp>
    </p:spTree>
    <p:extLst>
      <p:ext uri="{BB962C8B-B14F-4D97-AF65-F5344CB8AC3E}">
        <p14:creationId xmlns:p14="http://schemas.microsoft.com/office/powerpoint/2010/main" val="260335726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British = Global</a:t>
            </a:r>
          </a:p>
        </p:txBody>
      </p:sp>
      <p:sp>
        <p:nvSpPr>
          <p:cNvPr id="3" name="Content Placeholder 2"/>
          <p:cNvSpPr>
            <a:spLocks noGrp="1"/>
          </p:cNvSpPr>
          <p:nvPr>
            <p:ph idx="1"/>
          </p:nvPr>
        </p:nvSpPr>
        <p:spPr>
          <a:xfrm>
            <a:off x="567558" y="2254469"/>
            <a:ext cx="8208579" cy="4193628"/>
          </a:xfrm>
        </p:spPr>
        <p:txBody>
          <a:bodyPr>
            <a:normAutofit fontScale="92500" lnSpcReduction="20000"/>
          </a:bodyPr>
          <a:lstStyle/>
          <a:p>
            <a:pPr marL="0" indent="0">
              <a:buNone/>
            </a:pPr>
            <a:r>
              <a:rPr lang="en-GB" b="1" dirty="0"/>
              <a:t>I: I was going to ask you then about the British character of the institution..</a:t>
            </a:r>
            <a:endParaRPr lang="en-US" dirty="0"/>
          </a:p>
          <a:p>
            <a:pPr marL="0" indent="0">
              <a:buNone/>
            </a:pPr>
            <a:r>
              <a:rPr lang="en-GB" dirty="0"/>
              <a:t>S: [She jumps in] </a:t>
            </a:r>
            <a:r>
              <a:rPr lang="en-GB" i="1" dirty="0"/>
              <a:t>Definitely</a:t>
            </a:r>
            <a:r>
              <a:rPr lang="en-GB" dirty="0"/>
              <a:t> British. It’s definitely British.</a:t>
            </a:r>
            <a:endParaRPr lang="en-US" dirty="0"/>
          </a:p>
          <a:p>
            <a:pPr marL="0" indent="0">
              <a:buNone/>
            </a:pPr>
            <a:r>
              <a:rPr lang="en-GB" b="1" dirty="0"/>
              <a:t>I: It feels British?</a:t>
            </a:r>
            <a:endParaRPr lang="en-US" dirty="0"/>
          </a:p>
          <a:p>
            <a:pPr marL="0" indent="0">
              <a:buNone/>
            </a:pPr>
            <a:r>
              <a:rPr lang="en-GB" dirty="0"/>
              <a:t>S: Yeah. It’s not pretending to be British, it’s not failing to be British, it’s definitely a British university.</a:t>
            </a:r>
            <a:endParaRPr lang="en-US" dirty="0"/>
          </a:p>
          <a:p>
            <a:pPr marL="0" indent="0">
              <a:buNone/>
            </a:pPr>
            <a:r>
              <a:rPr lang="en-GB" b="1" dirty="0"/>
              <a:t>I: How so?</a:t>
            </a:r>
            <a:endParaRPr lang="en-US" dirty="0"/>
          </a:p>
          <a:p>
            <a:pPr marL="0" indent="0">
              <a:buNone/>
            </a:pPr>
            <a:r>
              <a:rPr lang="en-GB" dirty="0"/>
              <a:t>S: Umm… I think because the faculty are so well-</a:t>
            </a:r>
            <a:r>
              <a:rPr lang="en-GB" dirty="0" err="1"/>
              <a:t>traveled</a:t>
            </a:r>
            <a:r>
              <a:rPr lang="en-GB" dirty="0"/>
              <a:t>. Just speak to any given faculty, they’ve </a:t>
            </a:r>
            <a:r>
              <a:rPr lang="en-GB" dirty="0" err="1"/>
              <a:t>traveled</a:t>
            </a:r>
            <a:r>
              <a:rPr lang="en-GB" dirty="0"/>
              <a:t> around the world, they’ve lived everywhere, they’ve studied in the UK, they’ve worked in the UK, there is that connection with UK. Very few of them haven’t actually been to the UK. So they all understand the British education system.. umm.. And they’re all very, very academic. And very experienced, very </a:t>
            </a:r>
            <a:r>
              <a:rPr lang="en-GB" dirty="0" err="1"/>
              <a:t>sorta</a:t>
            </a:r>
            <a:r>
              <a:rPr lang="en-GB" dirty="0"/>
              <a:t> global and worldly. None of them come giving their nationality.. It’s all about the British education system. And I think that’s a culture that you just automatically adopt the moment you </a:t>
            </a:r>
            <a:r>
              <a:rPr lang="en-GB" dirty="0" err="1"/>
              <a:t>kinda</a:t>
            </a:r>
            <a:r>
              <a:rPr lang="en-GB" dirty="0"/>
              <a:t> walk on to the Dubai campus. It just feels like that.</a:t>
            </a:r>
            <a:endParaRPr lang="en-US" dirty="0"/>
          </a:p>
        </p:txBody>
      </p:sp>
    </p:spTree>
    <p:extLst>
      <p:ext uri="{BB962C8B-B14F-4D97-AF65-F5344CB8AC3E}">
        <p14:creationId xmlns:p14="http://schemas.microsoft.com/office/powerpoint/2010/main" val="112820009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4B1EBA-6058-4ECE-9FB0-AD7470906570}"/>
              </a:ext>
            </a:extLst>
          </p:cNvPr>
          <p:cNvSpPr>
            <a:spLocks noGrp="1"/>
          </p:cNvSpPr>
          <p:nvPr>
            <p:ph type="title"/>
          </p:nvPr>
        </p:nvSpPr>
        <p:spPr/>
        <p:txBody>
          <a:bodyPr/>
          <a:lstStyle/>
          <a:p>
            <a:r>
              <a:rPr lang="en-US" dirty="0"/>
              <a:t>Reproducing truths</a:t>
            </a:r>
          </a:p>
        </p:txBody>
      </p:sp>
      <p:sp>
        <p:nvSpPr>
          <p:cNvPr id="3" name="Content Placeholder 2">
            <a:extLst>
              <a:ext uri="{FF2B5EF4-FFF2-40B4-BE49-F238E27FC236}">
                <a16:creationId xmlns:a16="http://schemas.microsoft.com/office/drawing/2014/main" xmlns="" id="{273187FD-AE86-42A2-A54E-8B46AD6DB072}"/>
              </a:ext>
            </a:extLst>
          </p:cNvPr>
          <p:cNvSpPr>
            <a:spLocks noGrp="1"/>
          </p:cNvSpPr>
          <p:nvPr>
            <p:ph idx="1"/>
          </p:nvPr>
        </p:nvSpPr>
        <p:spPr>
          <a:xfrm>
            <a:off x="467710" y="2179144"/>
            <a:ext cx="8150773" cy="4615794"/>
          </a:xfrm>
        </p:spPr>
        <p:txBody>
          <a:bodyPr>
            <a:normAutofit fontScale="77500" lnSpcReduction="20000"/>
          </a:bodyPr>
          <a:lstStyle/>
          <a:p>
            <a:pPr marL="0" indent="0">
              <a:buNone/>
            </a:pPr>
            <a:r>
              <a:rPr lang="en-US" dirty="0"/>
              <a:t>S1: If I had a Middlesex degree, then they’d recognize it more than they would a degree, for instance, from Manipal University or American University of Dubai, because these are all – I mean, at least AUD is a local university. So Middlesex would be perhaps more recognized out there.</a:t>
            </a:r>
            <a:r>
              <a:rPr lang="en-US" b="1" dirty="0"/>
              <a:t> </a:t>
            </a:r>
            <a:endParaRPr lang="en-US" dirty="0"/>
          </a:p>
          <a:p>
            <a:pPr marL="0" indent="0">
              <a:buNone/>
            </a:pPr>
            <a:r>
              <a:rPr lang="en-US" b="1" dirty="0"/>
              <a:t>I: So it gives you kind of a global access?</a:t>
            </a:r>
            <a:endParaRPr lang="en-US" dirty="0"/>
          </a:p>
          <a:p>
            <a:pPr marL="0" indent="0">
              <a:buNone/>
            </a:pPr>
            <a:r>
              <a:rPr lang="en-US" dirty="0"/>
              <a:t>S1: Yes. That’s also part of the reason why. Everyone was like, Manipal, you’re kind of just restricted to here; but then Middlesex, you’d have more opportunities elsewhere as well. That’s how, at least, people think out here, and that’s what I’ve heard when I speak to people.</a:t>
            </a:r>
          </a:p>
          <a:p>
            <a:pPr marL="0" indent="0">
              <a:buNone/>
            </a:pPr>
            <a:r>
              <a:rPr lang="en-US" b="1" dirty="0"/>
              <a:t>I: Okay. So how do you know that?</a:t>
            </a:r>
            <a:endParaRPr lang="en-US" dirty="0"/>
          </a:p>
          <a:p>
            <a:pPr marL="0" indent="0">
              <a:buNone/>
            </a:pPr>
            <a:r>
              <a:rPr lang="en-US" dirty="0"/>
              <a:t>S1: That’s how people think out here. Because my parents, their friends and, again, their kids who are also going to university; and that’s kind of their opinion as well, that globally Middlesex University would give you more access. So, again, it’s just that the degree … allows you to get more access to different places. </a:t>
            </a:r>
          </a:p>
          <a:p>
            <a:pPr marL="0" indent="0">
              <a:buNone/>
            </a:pPr>
            <a:r>
              <a:rPr lang="en-US" dirty="0"/>
              <a:t>S2: It’s not really Middlesex, but the fact that Middlesex is technically a British university. And it’s the fact that because you have a British degree, it takes you more places. There are people who say that IIT in India is really, really good, but if you go to, like, Princeton – I mean, the education, the quality you would get would probably will be around the same level; but then if you go to Princeton, it’ll get you farther than it would if you went to IIT.</a:t>
            </a:r>
          </a:p>
          <a:p>
            <a:pPr marL="0" indent="0">
              <a:buNone/>
            </a:pPr>
            <a:r>
              <a:rPr lang="en-US" dirty="0"/>
              <a:t>S1: It’s more about the name. </a:t>
            </a:r>
          </a:p>
          <a:p>
            <a:pPr marL="0" indent="0">
              <a:buNone/>
            </a:pPr>
            <a:r>
              <a:rPr lang="en-US" dirty="0"/>
              <a:t>S2: Yeah, it’s more about the name and the reputation.</a:t>
            </a:r>
          </a:p>
        </p:txBody>
      </p:sp>
    </p:spTree>
    <p:extLst>
      <p:ext uri="{BB962C8B-B14F-4D97-AF65-F5344CB8AC3E}">
        <p14:creationId xmlns:p14="http://schemas.microsoft.com/office/powerpoint/2010/main" val="288714648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768C03-8032-4603-BDA7-F55325618096}"/>
              </a:ext>
            </a:extLst>
          </p:cNvPr>
          <p:cNvSpPr>
            <a:spLocks noGrp="1"/>
          </p:cNvSpPr>
          <p:nvPr>
            <p:ph type="title"/>
          </p:nvPr>
        </p:nvSpPr>
        <p:spPr/>
        <p:txBody>
          <a:bodyPr/>
          <a:lstStyle/>
          <a:p>
            <a:r>
              <a:rPr lang="en-US" dirty="0"/>
              <a:t>Materiality of globality: Mobility</a:t>
            </a:r>
          </a:p>
        </p:txBody>
      </p:sp>
      <p:sp>
        <p:nvSpPr>
          <p:cNvPr id="3" name="Content Placeholder 2">
            <a:extLst>
              <a:ext uri="{FF2B5EF4-FFF2-40B4-BE49-F238E27FC236}">
                <a16:creationId xmlns:a16="http://schemas.microsoft.com/office/drawing/2014/main" xmlns="" id="{7CD8FB6E-C922-437A-88FF-CD2257B2C3B7}"/>
              </a:ext>
            </a:extLst>
          </p:cNvPr>
          <p:cNvSpPr>
            <a:spLocks noGrp="1"/>
          </p:cNvSpPr>
          <p:nvPr>
            <p:ph idx="1"/>
          </p:nvPr>
        </p:nvSpPr>
        <p:spPr>
          <a:xfrm>
            <a:off x="796067" y="2336804"/>
            <a:ext cx="7680528" cy="4353030"/>
          </a:xfrm>
        </p:spPr>
        <p:txBody>
          <a:bodyPr>
            <a:normAutofit fontScale="92500" lnSpcReduction="10000"/>
          </a:bodyPr>
          <a:lstStyle/>
          <a:p>
            <a:pPr>
              <a:buFont typeface="Courier New" panose="02070309020205020404" pitchFamily="49" charset="0"/>
              <a:buChar char="o"/>
            </a:pPr>
            <a:r>
              <a:rPr lang="en-US" dirty="0"/>
              <a:t>“I think a UK degree does have currency in many parts of the world. It will enable students to maybe get a better job and leverage their careers and so on. So there is value in having a UK degree.” (</a:t>
            </a:r>
            <a:r>
              <a:rPr lang="en-US" b="1" i="1" dirty="0"/>
              <a:t>Partnership coordinator</a:t>
            </a:r>
            <a:r>
              <a:rPr lang="en-US" dirty="0"/>
              <a:t>)</a:t>
            </a:r>
          </a:p>
          <a:p>
            <a:pPr lvl="0">
              <a:buFont typeface="Courier New" panose="02070309020205020404" pitchFamily="49" charset="0"/>
              <a:buChar char="o"/>
            </a:pPr>
            <a:endParaRPr lang="en-US" dirty="0"/>
          </a:p>
          <a:p>
            <a:pPr lvl="0">
              <a:buFont typeface="Courier New" panose="02070309020205020404" pitchFamily="49" charset="0"/>
              <a:buChar char="o"/>
            </a:pPr>
            <a:r>
              <a:rPr lang="en-US" dirty="0"/>
              <a:t>“It gives you wings.” (</a:t>
            </a:r>
            <a:r>
              <a:rPr lang="en-US" b="1" i="1" dirty="0"/>
              <a:t>IBC teaching staff</a:t>
            </a:r>
            <a:r>
              <a:rPr lang="en-US" dirty="0"/>
              <a:t>)</a:t>
            </a:r>
          </a:p>
          <a:p>
            <a:pPr>
              <a:buFont typeface="Courier New" panose="02070309020205020404" pitchFamily="49" charset="0"/>
              <a:buChar char="o"/>
            </a:pPr>
            <a:endParaRPr lang="en-US" dirty="0"/>
          </a:p>
          <a:p>
            <a:pPr>
              <a:buFont typeface="Courier New" panose="02070309020205020404" pitchFamily="49" charset="0"/>
              <a:buChar char="o"/>
            </a:pPr>
            <a:r>
              <a:rPr lang="en-US" dirty="0"/>
              <a:t>“By getting the qualification from a local institution, it doesn’t have that international mobility, that currency, that you can go work at in other countries. So we saw that as a prime mover for us, simply because we said well there’s a massive population of ex-pats, a lot of them are from the South Asian continent, some European, and they actually value British education. And they want a qualification that will hold currency, [and] they are willing to pay for it.” (</a:t>
            </a:r>
            <a:r>
              <a:rPr lang="en-US" b="1" i="1" dirty="0"/>
              <a:t>University</a:t>
            </a:r>
            <a:r>
              <a:rPr lang="en-US" dirty="0"/>
              <a:t> </a:t>
            </a:r>
            <a:r>
              <a:rPr lang="en-US" b="1" i="1" dirty="0"/>
              <a:t>Provost in UK</a:t>
            </a:r>
            <a:r>
              <a:rPr lang="en-US" i="1" dirty="0"/>
              <a:t>)</a:t>
            </a:r>
          </a:p>
          <a:p>
            <a:pPr lvl="0"/>
            <a:endParaRPr lang="en-US" dirty="0"/>
          </a:p>
        </p:txBody>
      </p:sp>
    </p:spTree>
    <p:extLst>
      <p:ext uri="{BB962C8B-B14F-4D97-AF65-F5344CB8AC3E}">
        <p14:creationId xmlns:p14="http://schemas.microsoft.com/office/powerpoint/2010/main" val="109403433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768C03-8032-4603-BDA7-F55325618096}"/>
              </a:ext>
            </a:extLst>
          </p:cNvPr>
          <p:cNvSpPr>
            <a:spLocks noGrp="1"/>
          </p:cNvSpPr>
          <p:nvPr>
            <p:ph type="title"/>
          </p:nvPr>
        </p:nvSpPr>
        <p:spPr/>
        <p:txBody>
          <a:bodyPr/>
          <a:lstStyle/>
          <a:p>
            <a:r>
              <a:rPr lang="en-US" dirty="0"/>
              <a:t>Limitations to Mobility</a:t>
            </a:r>
          </a:p>
        </p:txBody>
      </p:sp>
      <p:sp>
        <p:nvSpPr>
          <p:cNvPr id="3" name="Content Placeholder 2">
            <a:extLst>
              <a:ext uri="{FF2B5EF4-FFF2-40B4-BE49-F238E27FC236}">
                <a16:creationId xmlns:a16="http://schemas.microsoft.com/office/drawing/2014/main" xmlns="" id="{7CD8FB6E-C922-437A-88FF-CD2257B2C3B7}"/>
              </a:ext>
            </a:extLst>
          </p:cNvPr>
          <p:cNvSpPr>
            <a:spLocks noGrp="1"/>
          </p:cNvSpPr>
          <p:nvPr>
            <p:ph idx="1"/>
          </p:nvPr>
        </p:nvSpPr>
        <p:spPr/>
        <p:txBody>
          <a:bodyPr>
            <a:normAutofit/>
          </a:bodyPr>
          <a:lstStyle/>
          <a:p>
            <a:r>
              <a:rPr lang="en-US" dirty="0"/>
              <a:t>Biopolitics of migratory regimes: </a:t>
            </a:r>
            <a:r>
              <a:rPr lang="en-US" dirty="0" err="1"/>
              <a:t>Dunya</a:t>
            </a:r>
            <a:r>
              <a:rPr lang="en-US" dirty="0"/>
              <a:t>, Iranian student at Heriot-Watt Dubai</a:t>
            </a:r>
          </a:p>
          <a:p>
            <a:r>
              <a:rPr lang="en-US" dirty="0"/>
              <a:t>Embodiments: Maya, Zambian student at Middlesex-Dubai</a:t>
            </a:r>
          </a:p>
          <a:p>
            <a:endParaRPr lang="en-US" dirty="0"/>
          </a:p>
          <a:p>
            <a:r>
              <a:rPr lang="en-US" dirty="0"/>
              <a:t>Rensimer, L. (2016), </a:t>
            </a:r>
            <a:r>
              <a:rPr lang="en-US" dirty="0">
                <a:solidFill>
                  <a:srgbClr val="000000"/>
                </a:solidFill>
                <a:latin typeface="Roboto"/>
              </a:rPr>
              <a:t>“</a:t>
            </a:r>
            <a:r>
              <a:rPr lang="en-US" dirty="0"/>
              <a:t>International Higher Education for Whom? Expatriate Students, Choice-making and International (</a:t>
            </a:r>
            <a:r>
              <a:rPr lang="en-US" dirty="0" err="1"/>
              <a:t>Im</a:t>
            </a:r>
            <a:r>
              <a:rPr lang="en-US" dirty="0"/>
              <a:t>)mobility in the Northern United Arab Emirates”, </a:t>
            </a:r>
            <a:r>
              <a:rPr lang="en-US" i="1" dirty="0"/>
              <a:t>FIRE: Forum for International Research in </a:t>
            </a:r>
            <a:r>
              <a:rPr lang="en-US" i="1" dirty="0" err="1"/>
              <a:t>Education,</a:t>
            </a:r>
            <a:r>
              <a:rPr lang="en-US" dirty="0" err="1"/>
              <a:t>Vol</a:t>
            </a:r>
            <a:r>
              <a:rPr lang="en-US" dirty="0"/>
              <a:t>. 3, </a:t>
            </a:r>
            <a:r>
              <a:rPr lang="en-US" dirty="0" err="1"/>
              <a:t>Iss</a:t>
            </a:r>
            <a:r>
              <a:rPr lang="en-US" dirty="0"/>
              <a:t>. 2, pp. 79-96.</a:t>
            </a:r>
          </a:p>
          <a:p>
            <a:endParaRPr lang="en-US" dirty="0"/>
          </a:p>
        </p:txBody>
      </p:sp>
    </p:spTree>
    <p:extLst>
      <p:ext uri="{BB962C8B-B14F-4D97-AF65-F5344CB8AC3E}">
        <p14:creationId xmlns:p14="http://schemas.microsoft.com/office/powerpoint/2010/main" val="152691407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3258</TotalTime>
  <Words>1147</Words>
  <Application>Microsoft Office PowerPoint</Application>
  <PresentationFormat>On-screen Show (4:3)</PresentationFormat>
  <Paragraphs>131</Paragraphs>
  <Slides>17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Malgun Gothic</vt:lpstr>
      <vt:lpstr>Roboto</vt:lpstr>
      <vt:lpstr>Arial</vt:lpstr>
      <vt:lpstr>Calibri</vt:lpstr>
      <vt:lpstr>Century Gothic</vt:lpstr>
      <vt:lpstr>Courier New</vt:lpstr>
      <vt:lpstr>Times New Roman</vt:lpstr>
      <vt:lpstr>Wingdings 3</vt:lpstr>
      <vt:lpstr>Ion Boardroom</vt:lpstr>
      <vt:lpstr>Buy British, Be Global: marketing mobility and global identity at British international branch campuses</vt:lpstr>
      <vt:lpstr>PowerPoint Presentation</vt:lpstr>
      <vt:lpstr>British educational export industry</vt:lpstr>
      <vt:lpstr>Research frame</vt:lpstr>
      <vt:lpstr>United Arab Emirates (UAE) as research site</vt:lpstr>
      <vt:lpstr>Critical approaches to International Branch Campuses (IBCs)</vt:lpstr>
      <vt:lpstr>Theoretical contributions</vt:lpstr>
      <vt:lpstr>British institutions with physical presence in the UAE </vt:lpstr>
      <vt:lpstr>Methodology for Q1: Representation</vt:lpstr>
      <vt:lpstr>PowerPoint Presentation</vt:lpstr>
      <vt:lpstr>Early findings</vt:lpstr>
      <vt:lpstr>Methodology for Q2: Imagination</vt:lpstr>
      <vt:lpstr>British = Global</vt:lpstr>
      <vt:lpstr>British = Global</vt:lpstr>
      <vt:lpstr>Reproducing truths</vt:lpstr>
      <vt:lpstr>Materiality of globality: Mobility</vt:lpstr>
      <vt:lpstr>Limitations to Mobility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‘Going Global’ without going anywhere: practices and performances of British higher education in the United Arab Emirates</dc:title>
  <dc:creator>Lee Rensimer</dc:creator>
  <cp:lastModifiedBy>Heather Stanley</cp:lastModifiedBy>
  <cp:revision>102</cp:revision>
  <dcterms:created xsi:type="dcterms:W3CDTF">2015-03-08T17:05:43Z</dcterms:created>
  <dcterms:modified xsi:type="dcterms:W3CDTF">2017-07-21T07:34:15Z</dcterms:modified>
</cp:coreProperties>
</file>