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04" r:id="rId3"/>
    <p:sldId id="305" r:id="rId4"/>
    <p:sldId id="313" r:id="rId5"/>
    <p:sldId id="306" r:id="rId6"/>
    <p:sldId id="307" r:id="rId7"/>
    <p:sldId id="317" r:id="rId8"/>
    <p:sldId id="318" r:id="rId9"/>
    <p:sldId id="308" r:id="rId10"/>
    <p:sldId id="309" r:id="rId11"/>
    <p:sldId id="273" r:id="rId12"/>
    <p:sldId id="297" r:id="rId13"/>
    <p:sldId id="302" r:id="rId14"/>
    <p:sldId id="301" r:id="rId15"/>
    <p:sldId id="311" r:id="rId16"/>
    <p:sldId id="310" r:id="rId17"/>
    <p:sldId id="315" r:id="rId18"/>
    <p:sldId id="319" r:id="rId19"/>
    <p:sldId id="316" r:id="rId20"/>
    <p:sldId id="299" r:id="rId21"/>
    <p:sldId id="303" r:id="rId22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33" autoAdjust="0"/>
  </p:normalViewPr>
  <p:slideViewPr>
    <p:cSldViewPr snapToGrid="0" snapToObjects="1">
      <p:cViewPr varScale="1">
        <p:scale>
          <a:sx n="116" d="100"/>
          <a:sy n="116" d="100"/>
        </p:scale>
        <p:origin x="14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09/11/2015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b="1" dirty="0"/>
              <a:t>Lost Leaders: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3600" b="1" dirty="0" smtClean="0"/>
              <a:t>Women </a:t>
            </a:r>
            <a:r>
              <a:rPr lang="en-GB" sz="3600" b="1" dirty="0"/>
              <a:t>in </a:t>
            </a:r>
            <a:r>
              <a:rPr lang="en-GB" sz="3600" b="1" dirty="0" smtClean="0"/>
              <a:t>the </a:t>
            </a:r>
            <a:r>
              <a:rPr lang="en-GB" sz="3600" b="1" dirty="0" smtClean="0"/>
              <a:t>Global </a:t>
            </a:r>
            <a:r>
              <a:rPr lang="en-GB" sz="3600" b="1" dirty="0"/>
              <a:t>Academy</a:t>
            </a:r>
            <a:endParaRPr lang="en-US" sz="3600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457200" y="1826368"/>
            <a:ext cx="4038600" cy="4525963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None/>
              <a:defRPr/>
            </a:pPr>
            <a:endParaRPr lang="en-GB" b="1" dirty="0" smtClean="0">
              <a:solidFill>
                <a:srgbClr val="FF66FF"/>
              </a:solidFill>
            </a:endParaRPr>
          </a:p>
          <a:p>
            <a:pPr>
              <a:buNone/>
              <a:defRPr/>
            </a:pPr>
            <a:r>
              <a:rPr lang="en-GB" b="1" dirty="0" smtClean="0">
                <a:solidFill>
                  <a:srgbClr val="FF66FF"/>
                </a:solidFill>
              </a:rPr>
              <a:t>Professor </a:t>
            </a:r>
            <a:r>
              <a:rPr lang="en-GB" b="1" dirty="0">
                <a:solidFill>
                  <a:srgbClr val="FF66FF"/>
                </a:solidFill>
              </a:rPr>
              <a:t>Louise Morley</a:t>
            </a:r>
          </a:p>
          <a:p>
            <a:pPr>
              <a:buFontTx/>
              <a:buNone/>
              <a:defRPr/>
            </a:pPr>
            <a:r>
              <a:rPr lang="en-GB" b="1" dirty="0"/>
              <a:t/>
            </a:r>
            <a:br>
              <a:rPr lang="en-GB" b="1" dirty="0"/>
            </a:br>
            <a:r>
              <a:rPr lang="en-GB" sz="2000" b="1" dirty="0" smtClean="0"/>
              <a:t>Centre </a:t>
            </a:r>
            <a:r>
              <a:rPr lang="en-GB" sz="2000" b="1" dirty="0"/>
              <a:t>for </a:t>
            </a:r>
            <a:r>
              <a:rPr lang="en-GB" sz="2000" b="1" dirty="0" smtClean="0"/>
              <a:t>Higher Education</a:t>
            </a:r>
            <a:r>
              <a:rPr lang="en-GB" sz="2000" b="1" dirty="0"/>
              <a:t> </a:t>
            </a: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b="1" dirty="0" smtClean="0"/>
              <a:t>&amp;</a:t>
            </a:r>
            <a:r>
              <a:rPr lang="en-GB" sz="2000" b="1" dirty="0" smtClean="0"/>
              <a:t> Equity </a:t>
            </a:r>
            <a:r>
              <a:rPr lang="en-GB" sz="2000" b="1" dirty="0" smtClean="0"/>
              <a:t>Research </a:t>
            </a:r>
            <a:r>
              <a:rPr lang="en-GB" sz="2000" b="1" dirty="0"/>
              <a:t>(CHEER</a:t>
            </a:r>
            <a:r>
              <a:rPr lang="en-GB" sz="2000" b="1" dirty="0" smtClean="0"/>
              <a:t>) </a:t>
            </a:r>
            <a:br>
              <a:rPr lang="en-GB" sz="2000" b="1" dirty="0" smtClean="0"/>
            </a:br>
            <a:r>
              <a:rPr lang="en-GB" sz="2000" b="1" dirty="0" smtClean="0"/>
              <a:t>University </a:t>
            </a:r>
            <a:r>
              <a:rPr lang="en-GB" sz="2000" b="1" dirty="0"/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10144" y="5756832"/>
            <a:ext cx="3723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66FF"/>
                </a:solidFill>
              </a:rPr>
              <a:t>www.sussex.ac.uk/education/cheer</a:t>
            </a:r>
            <a:endParaRPr lang="en-GB" b="1" dirty="0">
              <a:solidFill>
                <a:srgbClr val="FF66FF"/>
              </a:solidFill>
            </a:endParaRP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90642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4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09" b="-28209"/>
          <a:stretch>
            <a:fillRect/>
          </a:stretch>
        </p:blipFill>
        <p:spPr bwMode="auto">
          <a:xfrm>
            <a:off x="4636727" y="2052536"/>
            <a:ext cx="4041775" cy="4073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188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Women Vice-Chancellors: Leading or Being Led?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17873" y="2103976"/>
            <a:ext cx="7687007" cy="4263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217280"/>
              </p:ext>
            </p:extLst>
          </p:nvPr>
        </p:nvGraphicFramePr>
        <p:xfrm>
          <a:off x="457201" y="1600200"/>
          <a:ext cx="8229601" cy="460216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49684"/>
                <a:gridCol w="1196507"/>
                <a:gridCol w="1415867"/>
                <a:gridCol w="1415867"/>
                <a:gridCol w="1507991"/>
                <a:gridCol w="1343685"/>
              </a:tblGrid>
              <a:tr h="23391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NOR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 UK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 MEX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HONG</a:t>
                      </a:r>
                    </a:p>
                    <a:p>
                      <a:r>
                        <a:rPr lang="en-US" sz="3600" dirty="0" smtClean="0"/>
                        <a:t>KONG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JAPAN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US</a:t>
                      </a:r>
                      <a:endParaRPr lang="en-US" sz="3600" dirty="0"/>
                    </a:p>
                  </a:txBody>
                  <a:tcPr/>
                </a:tc>
              </a:tr>
              <a:tr h="2262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 31.8%</a:t>
                      </a:r>
                    </a:p>
                    <a:p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17%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   8%?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 0%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2.3%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  26%</a:t>
                      </a:r>
                      <a:endParaRPr lang="en-US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09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355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Making Women Intelligible as </a:t>
            </a:r>
            <a:r>
              <a:rPr lang="en-US" b="1" dirty="0" smtClean="0"/>
              <a:t>Leaders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315345" y="1600200"/>
            <a:ext cx="5690805" cy="4833745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What is it that people don’t see?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Why don’t they see it?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US" sz="3500" b="1" dirty="0"/>
              <a:t>What do current practices reveal and obscure</a:t>
            </a:r>
            <a:r>
              <a:rPr lang="en-US" sz="3500" b="1" dirty="0" smtClean="0"/>
              <a:t>?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r>
              <a:rPr lang="en-GB" sz="3500" b="1" dirty="0"/>
              <a:t>Women leaders = contextual discontinuity/ </a:t>
            </a:r>
            <a:r>
              <a:rPr lang="en-US" sz="3500" b="1" dirty="0"/>
              <a:t>interruptive in their shock quality.</a:t>
            </a:r>
            <a:endParaRPr lang="en-GB" sz="3500" b="1" dirty="0"/>
          </a:p>
          <a:p>
            <a:pPr marL="457200" indent="-457200">
              <a:buClr>
                <a:srgbClr val="FF66FF"/>
              </a:buClr>
              <a:buFont typeface="Arial"/>
              <a:buChar char="•"/>
              <a:defRPr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8" r="28218"/>
          <a:stretch>
            <a:fillRect/>
          </a:stretch>
        </p:blipFill>
        <p:spPr>
          <a:xfrm>
            <a:off x="457201" y="1600200"/>
            <a:ext cx="2858144" cy="4525963"/>
          </a:xfrm>
        </p:spPr>
      </p:pic>
      <p:sp>
        <p:nvSpPr>
          <p:cNvPr id="7" name="Rectangle 6"/>
          <p:cNvSpPr/>
          <p:nvPr/>
        </p:nvSpPr>
        <p:spPr>
          <a:xfrm flipH="1">
            <a:off x="443413" y="6126163"/>
            <a:ext cx="3299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E74CFF"/>
                </a:solidFill>
              </a:rPr>
              <a:t>Aminata Touré, Prime Minister of Senegal, 2012</a:t>
            </a:r>
            <a:r>
              <a:rPr lang="en-GB" b="1" dirty="0">
                <a:solidFill>
                  <a:srgbClr val="E74CFF"/>
                </a:solidFill>
              </a:rPr>
              <a:t> </a:t>
            </a:r>
            <a:endParaRPr lang="en-US" b="1" dirty="0">
              <a:solidFill>
                <a:srgbClr val="E74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9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6067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Leadership Potential</a:t>
            </a:r>
            <a:endParaRPr lang="en-US" sz="4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1048" y="1219944"/>
            <a:ext cx="4628393" cy="5097020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Observable</a:t>
            </a:r>
          </a:p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Separate </a:t>
            </a:r>
          </a:p>
          <a:p>
            <a:pPr>
              <a:buClr>
                <a:srgbClr val="FF66FF"/>
              </a:buClr>
              <a:defRPr/>
            </a:pPr>
            <a:r>
              <a:rPr lang="en-US" sz="4800" b="1" dirty="0">
                <a:solidFill>
                  <a:srgbClr val="FFFFFF"/>
                </a:solidFill>
              </a:rPr>
              <a:t>S</a:t>
            </a:r>
            <a:r>
              <a:rPr lang="en-US" sz="4800" b="1" dirty="0" smtClean="0">
                <a:solidFill>
                  <a:srgbClr val="FFFFFF"/>
                </a:solidFill>
              </a:rPr>
              <a:t>tatic </a:t>
            </a:r>
            <a:r>
              <a:rPr lang="en-US" sz="4800" b="1" dirty="0">
                <a:solidFill>
                  <a:srgbClr val="FFFFFF"/>
                </a:solidFill>
              </a:rPr>
              <a:t>structure</a:t>
            </a:r>
            <a:r>
              <a:rPr lang="en-US" sz="4800" b="1" dirty="0" smtClean="0">
                <a:solidFill>
                  <a:srgbClr val="FFFFFF"/>
                </a:solidFill>
              </a:rPr>
              <a:t>?</a:t>
            </a:r>
          </a:p>
          <a:p>
            <a:pPr>
              <a:buClr>
                <a:srgbClr val="FF66FF"/>
              </a:buClr>
              <a:defRPr/>
            </a:pPr>
            <a:endParaRPr lang="en-US" sz="4800" b="1" dirty="0" smtClean="0">
              <a:solidFill>
                <a:srgbClr val="FFFFFF"/>
              </a:solidFill>
            </a:endParaRP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sz="4800" b="1" dirty="0" smtClean="0">
                <a:solidFill>
                  <a:srgbClr val="E74CFF"/>
                </a:solidFill>
              </a:rPr>
              <a:t>          OR</a:t>
            </a:r>
            <a:endParaRPr lang="en-US" sz="4800" b="1" dirty="0">
              <a:solidFill>
                <a:srgbClr val="E74CFF"/>
              </a:solidFill>
            </a:endParaRPr>
          </a:p>
          <a:p>
            <a:pPr>
              <a:buClr>
                <a:srgbClr val="FF66FF"/>
              </a:buClr>
              <a:defRPr/>
            </a:pPr>
            <a:endParaRPr lang="en-US" sz="48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Contingent</a:t>
            </a:r>
          </a:p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Contextual</a:t>
            </a:r>
          </a:p>
          <a:p>
            <a:pPr>
              <a:buClr>
                <a:srgbClr val="FF66FF"/>
              </a:buClr>
              <a:defRPr/>
            </a:pPr>
            <a:r>
              <a:rPr lang="en-US" sz="4800" b="1" dirty="0" smtClean="0">
                <a:solidFill>
                  <a:srgbClr val="FFFFFF"/>
                </a:solidFill>
              </a:rPr>
              <a:t>Co</a:t>
            </a:r>
            <a:r>
              <a:rPr lang="en-US" sz="4800" b="1" dirty="0">
                <a:solidFill>
                  <a:srgbClr val="FFFFFF"/>
                </a:solidFill>
              </a:rPr>
              <a:t>-produced?</a:t>
            </a:r>
          </a:p>
          <a:p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7319" r="17319"/>
          <a:stretch>
            <a:fillRect/>
          </a:stretch>
        </p:blipFill>
        <p:spPr>
          <a:xfrm>
            <a:off x="457200" y="1219944"/>
            <a:ext cx="3488267" cy="4906219"/>
          </a:xfrm>
        </p:spPr>
      </p:pic>
    </p:spTree>
    <p:extLst>
      <p:ext uri="{BB962C8B-B14F-4D97-AF65-F5344CB8AC3E}">
        <p14:creationId xmlns:p14="http://schemas.microsoft.com/office/powerpoint/2010/main" val="6075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43958"/>
          </a:xfrm>
        </p:spPr>
        <p:txBody>
          <a:bodyPr>
            <a:noAutofit/>
          </a:bodyPr>
          <a:lstStyle/>
          <a:p>
            <a:r>
              <a:rPr lang="en-US" b="1" dirty="0" smtClean="0"/>
              <a:t>A </a:t>
            </a:r>
            <a:r>
              <a:rPr lang="en-US" b="1" dirty="0"/>
              <a:t>Two-Way Gaze?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9525" y="551481"/>
            <a:ext cx="4927275" cy="6032867"/>
          </a:xfrm>
        </p:spPr>
        <p:txBody>
          <a:bodyPr>
            <a:normAutofit fontScale="92500"/>
          </a:bodyPr>
          <a:lstStyle/>
          <a:p>
            <a:pPr>
              <a:buClr>
                <a:schemeClr val="bg1">
                  <a:lumMod val="50000"/>
                  <a:lumOff val="50000"/>
                </a:schemeClr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How are women being seen </a:t>
            </a:r>
            <a:r>
              <a:rPr lang="en-US" b="1" i="1" dirty="0">
                <a:solidFill>
                  <a:srgbClr val="FFFFFF"/>
                </a:solidFill>
              </a:rPr>
              <a:t>e.g</a:t>
            </a:r>
            <a:r>
              <a:rPr lang="en-US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How are women viewing leadership </a:t>
            </a:r>
            <a:r>
              <a:rPr lang="en-US" b="1" i="1" dirty="0">
                <a:solidFill>
                  <a:srgbClr val="FFFFFF"/>
                </a:solidFill>
              </a:rPr>
              <a:t>e.g. </a:t>
            </a:r>
            <a:r>
              <a:rPr lang="en-US" b="1" dirty="0">
                <a:solidFill>
                  <a:srgbClr val="FFFFFF"/>
                </a:solidFill>
              </a:rPr>
              <a:t>unliveable lives</a:t>
            </a:r>
            <a:r>
              <a:rPr lang="en-US" b="1" dirty="0" smtClean="0">
                <a:solidFill>
                  <a:srgbClr val="FFFFFF"/>
                </a:solidFill>
              </a:rPr>
              <a:t>?</a:t>
            </a:r>
          </a:p>
          <a:p>
            <a:pPr>
              <a:buClr>
                <a:srgbClr val="E74CFF"/>
              </a:buClr>
              <a:defRPr/>
            </a:pPr>
            <a:endParaRPr lang="en-US" b="1" dirty="0" smtClean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What narratives circulate </a:t>
            </a:r>
            <a:r>
              <a:rPr lang="en-US" b="1" dirty="0" smtClean="0">
                <a:solidFill>
                  <a:srgbClr val="FFFFFF"/>
                </a:solidFill>
              </a:rPr>
              <a:t>about: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women’s capabilities?</a:t>
            </a:r>
          </a:p>
          <a:p>
            <a:pPr>
              <a:buClr>
                <a:srgbClr val="E74CFF"/>
              </a:buClr>
              <a:buFont typeface="Wingdings" charset="2"/>
              <a:buChar char="ü"/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FFFFFF"/>
                </a:solidFill>
              </a:rPr>
              <a:t>leadership</a:t>
            </a:r>
            <a:r>
              <a:rPr lang="en-US" b="1" dirty="0">
                <a:solidFill>
                  <a:srgbClr val="FFFFFF"/>
                </a:solidFill>
              </a:rPr>
              <a:t>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8" r="19758"/>
          <a:stretch>
            <a:fillRect/>
          </a:stretch>
        </p:blipFill>
        <p:spPr bwMode="auto">
          <a:xfrm>
            <a:off x="457200" y="1143000"/>
            <a:ext cx="3302325" cy="520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27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5035"/>
          </a:xfrm>
        </p:spPr>
        <p:txBody>
          <a:bodyPr/>
          <a:lstStyle/>
          <a:p>
            <a:r>
              <a:rPr lang="en-GB" b="1" dirty="0"/>
              <a:t>Where are the Women?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68" y="1286790"/>
            <a:ext cx="4933332" cy="4839374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Adjunct/assistant roles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r>
              <a:rPr lang="en-US" sz="1600" b="1" dirty="0">
                <a:solidFill>
                  <a:srgbClr val="FFFFFF"/>
                </a:solidFill>
              </a:rPr>
              <a:t>         </a:t>
            </a:r>
            <a:r>
              <a:rPr lang="en-US" sz="1600" b="1" dirty="0">
                <a:solidFill>
                  <a:srgbClr val="FF66FF"/>
                </a:solidFill>
              </a:rPr>
              <a:t>(Bagilhole and White, 2011; Davis, 1996).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FFFF"/>
                </a:solidFill>
              </a:rPr>
              <a:t>‘</a:t>
            </a:r>
            <a:r>
              <a:rPr lang="en-US" b="1" dirty="0">
                <a:solidFill>
                  <a:srgbClr val="FFFFFF"/>
                </a:solidFill>
              </a:rPr>
              <a:t>Glass cliffs</a:t>
            </a:r>
            <a:r>
              <a:rPr lang="en-US" b="1" dirty="0" smtClean="0">
                <a:solidFill>
                  <a:srgbClr val="FFFFFF"/>
                </a:solidFill>
              </a:rPr>
              <a:t>’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sz="1600" b="1" dirty="0">
                <a:solidFill>
                  <a:srgbClr val="FF66FF"/>
                </a:solidFill>
              </a:rPr>
              <a:t>(Ryan &amp; Haslam, 2005</a:t>
            </a:r>
            <a:r>
              <a:rPr lang="en-US" sz="1600" b="1" dirty="0" smtClean="0">
                <a:solidFill>
                  <a:srgbClr val="FF66FF"/>
                </a:solidFill>
              </a:rPr>
              <a:t>)</a:t>
            </a:r>
            <a:endParaRPr lang="en-US" sz="1600" b="1" dirty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‘Velvet ghettos’ </a:t>
            </a:r>
            <a:endParaRPr lang="en-US" b="1" dirty="0" smtClean="0">
              <a:solidFill>
                <a:srgbClr val="FFFFFF"/>
              </a:solidFill>
            </a:endParaRP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sz="1700" b="1" dirty="0">
                <a:solidFill>
                  <a:srgbClr val="FFFFFF"/>
                </a:solidFill>
              </a:rPr>
              <a:t> </a:t>
            </a:r>
            <a:r>
              <a:rPr lang="en-US" sz="1700" b="1" dirty="0" smtClean="0">
                <a:solidFill>
                  <a:srgbClr val="FFFFFF"/>
                </a:solidFill>
              </a:rPr>
              <a:t>     </a:t>
            </a:r>
            <a:r>
              <a:rPr lang="en-US" sz="1700" b="1" dirty="0" smtClean="0">
                <a:solidFill>
                  <a:srgbClr val="FF66FF"/>
                </a:solidFill>
              </a:rPr>
              <a:t> </a:t>
            </a:r>
            <a:r>
              <a:rPr lang="en-US" sz="1700" b="1" dirty="0">
                <a:solidFill>
                  <a:srgbClr val="FF66FF"/>
                </a:solidFill>
              </a:rPr>
              <a:t>(Guillaume &amp; Pochic, 2009)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endParaRPr lang="en-US" sz="2400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quality assurance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>
                <a:solidFill>
                  <a:srgbClr val="FFFFFF"/>
                </a:solidFill>
              </a:rPr>
              <a:t>community engagement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b="1" dirty="0" smtClean="0">
                <a:solidFill>
                  <a:srgbClr val="FFFFFF"/>
                </a:solidFill>
              </a:rPr>
              <a:t>human </a:t>
            </a:r>
            <a:r>
              <a:rPr lang="en-US" b="1" dirty="0">
                <a:solidFill>
                  <a:srgbClr val="FFFFFF"/>
                </a:solidFill>
              </a:rPr>
              <a:t>resource management</a:t>
            </a:r>
          </a:p>
          <a:p>
            <a:endParaRPr lang="en-US" dirty="0"/>
          </a:p>
        </p:txBody>
      </p:sp>
      <p:pic>
        <p:nvPicPr>
          <p:cNvPr id="5" name="Content Placeholder 6" descr="MPj0399350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" b="3460"/>
          <a:stretch>
            <a:fillRect/>
          </a:stretch>
        </p:blipFill>
        <p:spPr>
          <a:xfrm>
            <a:off x="457200" y="1286790"/>
            <a:ext cx="3586378" cy="4839373"/>
          </a:xfrm>
        </p:spPr>
      </p:pic>
    </p:spTree>
    <p:extLst>
      <p:ext uri="{BB962C8B-B14F-4D97-AF65-F5344CB8AC3E}">
        <p14:creationId xmlns:p14="http://schemas.microsoft.com/office/powerpoint/2010/main" val="398078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54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</a:t>
            </a:r>
            <a:r>
              <a:rPr lang="en-GB" b="1" dirty="0"/>
              <a:t>endered Pathways: Research/ Prestige Economy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4942" y="1440796"/>
            <a:ext cx="5651858" cy="5668395"/>
          </a:xfrm>
        </p:spPr>
        <p:txBody>
          <a:bodyPr>
            <a:normAutofit fontScale="70000" lnSpcReduction="20000"/>
          </a:bodyPr>
          <a:lstStyle/>
          <a:p>
            <a:pPr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Women less likely to be: </a:t>
            </a:r>
          </a:p>
          <a:p>
            <a:pPr>
              <a:buClr>
                <a:srgbClr val="FF66FF"/>
              </a:buClr>
              <a:buFontTx/>
              <a:buNone/>
              <a:defRPr/>
            </a:pPr>
            <a:endParaRPr lang="en-GB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Journal editors/cited in top-rated journals </a:t>
            </a:r>
            <a:r>
              <a:rPr lang="en-GB" sz="2200" b="1" dirty="0">
                <a:solidFill>
                  <a:srgbClr val="FF66FF"/>
                </a:solidFill>
              </a:rPr>
              <a:t>(Tight, 2008).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Principal investigators </a:t>
            </a:r>
            <a:r>
              <a:rPr lang="en-GB" sz="2200" b="1" dirty="0">
                <a:solidFill>
                  <a:srgbClr val="FF66FF"/>
                </a:solidFill>
              </a:rPr>
              <a:t>(EC, 2011)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On research boards</a:t>
            </a:r>
            <a:endParaRPr lang="en-GB" b="1" dirty="0">
              <a:solidFill>
                <a:srgbClr val="00FFFF"/>
              </a:solidFill>
            </a:endParaRP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Awarded large grants </a:t>
            </a:r>
            <a:r>
              <a:rPr lang="en-GB" sz="2200" b="1" dirty="0">
                <a:solidFill>
                  <a:srgbClr val="FF66FF"/>
                </a:solidFill>
              </a:rPr>
              <a:t>(Husu, 2014)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Awarded research prizes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 </a:t>
            </a:r>
            <a:r>
              <a:rPr lang="en-GB" sz="2200" b="1" dirty="0">
                <a:solidFill>
                  <a:srgbClr val="FF66FF"/>
                </a:solidFill>
              </a:rPr>
              <a:t>(Nikiforova, 2011)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Be conference keynote speakers </a:t>
            </a:r>
            <a:r>
              <a:rPr lang="en-GB" sz="2200" b="1" dirty="0">
                <a:solidFill>
                  <a:srgbClr val="FF66FF"/>
                </a:solidFill>
              </a:rPr>
              <a:t>(</a:t>
            </a:r>
            <a:r>
              <a:rPr lang="en-US" sz="2200" b="1" dirty="0">
                <a:solidFill>
                  <a:srgbClr val="FF66FF"/>
                </a:solidFill>
              </a:rPr>
              <a:t>Schroeder et al., 2013</a:t>
            </a:r>
            <a:r>
              <a:rPr lang="en-GB" sz="2200" b="1" dirty="0">
                <a:solidFill>
                  <a:srgbClr val="FF66FF"/>
                </a:solidFill>
              </a:rPr>
              <a:t> )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GB" b="1" dirty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Women likely to be: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Cast as unreliable knowers </a:t>
            </a:r>
            <a:r>
              <a:rPr lang="en-GB" sz="2200" b="1" dirty="0">
                <a:solidFill>
                  <a:srgbClr val="FF66FF"/>
                </a:solidFill>
              </a:rPr>
              <a:t>(Longino, 2010).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b="1" dirty="0"/>
              <a:t>Tasked with inward-facing responsibilities.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b="1" dirty="0"/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Research resources/opportunities: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Competitively structured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Replicate/reproduce gender hierarchies.</a:t>
            </a:r>
            <a:endParaRPr lang="en-GB" b="1" dirty="0">
              <a:solidFill>
                <a:srgbClr val="00FF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5" descr="BU005915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45" r="-49745"/>
          <a:stretch>
            <a:fillRect/>
          </a:stretch>
        </p:blipFill>
        <p:spPr>
          <a:xfrm>
            <a:off x="457200" y="1600200"/>
            <a:ext cx="2891133" cy="4525963"/>
          </a:xfrm>
        </p:spPr>
      </p:pic>
    </p:spTree>
    <p:extLst>
      <p:ext uri="{BB962C8B-B14F-4D97-AF65-F5344CB8AC3E}">
        <p14:creationId xmlns:p14="http://schemas.microsoft.com/office/powerpoint/2010/main" val="422448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9109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Consequences of Absence of Leadership </a:t>
            </a:r>
            <a:r>
              <a:rPr lang="en-GB" b="1" dirty="0" smtClean="0"/>
              <a:t>Diversity?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0800" y="1237163"/>
            <a:ext cx="5476091" cy="6268286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sz="5500" b="1" dirty="0">
                <a:solidFill>
                  <a:srgbClr val="FF66FF"/>
                </a:solidFill>
                <a:latin typeface="+mj-lt"/>
              </a:rPr>
              <a:t>Employment/ Opportunity </a:t>
            </a:r>
            <a:r>
              <a:rPr lang="en-GB" sz="5500" b="1" dirty="0" smtClean="0">
                <a:solidFill>
                  <a:srgbClr val="FF66FF"/>
                </a:solidFill>
                <a:latin typeface="+mj-lt"/>
              </a:rPr>
              <a:t>Structures</a:t>
            </a:r>
            <a:endParaRPr lang="en-GB" sz="5500" b="1" dirty="0">
              <a:solidFill>
                <a:srgbClr val="FF66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Democratic Deficit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None/>
              <a:defRPr/>
            </a:pPr>
            <a:endParaRPr lang="en-GB" sz="55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Distributive injustice/ Structural Prejudice.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Depressed career opportunities.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Misrecognition of leadership potential/ wasted talent.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solidFill>
                <a:srgbClr val="00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None/>
              <a:defRPr/>
            </a:pPr>
            <a:r>
              <a:rPr lang="en-GB" sz="5500" b="1" dirty="0">
                <a:solidFill>
                  <a:srgbClr val="FF66FF"/>
                </a:solidFill>
                <a:latin typeface="+mj-lt"/>
              </a:rPr>
              <a:t>Service </a:t>
            </a:r>
            <a:r>
              <a:rPr lang="en-GB" sz="5500" b="1" dirty="0" smtClean="0">
                <a:solidFill>
                  <a:srgbClr val="FF66FF"/>
                </a:solidFill>
                <a:latin typeface="+mj-lt"/>
              </a:rPr>
              <a:t>Delivery</a:t>
            </a:r>
            <a:endParaRPr lang="en-GB" sz="5500" b="1" dirty="0">
              <a:solidFill>
                <a:srgbClr val="FF66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solidFill>
                  <a:srgbClr val="FFFFFF"/>
                </a:solidFill>
                <a:latin typeface="+mj-lt"/>
              </a:rPr>
              <a:t>Knowledge Distortions, Cognitive/ Epistemic injustice </a:t>
            </a:r>
            <a:r>
              <a:rPr lang="en-GB" sz="4900" b="1" dirty="0">
                <a:solidFill>
                  <a:srgbClr val="FF66FF"/>
                </a:solidFill>
                <a:latin typeface="+mj-lt"/>
              </a:rPr>
              <a:t>(Fricker, 2007)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latin typeface="+mj-lt"/>
              </a:rPr>
              <a:t>Reproduction of Institutional Norms and Practices.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endParaRPr lang="en-GB" sz="5500" b="1" dirty="0">
              <a:latin typeface="+mj-lt"/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5500" b="1" dirty="0">
                <a:latin typeface="+mj-lt"/>
              </a:rPr>
              <a:t>Margins/ Mainstream hegemonies, with women, minority staff seen as Organisational </a:t>
            </a:r>
            <a:r>
              <a:rPr lang="ja-JP" altLang="en-GB" sz="5500" b="1" dirty="0">
                <a:latin typeface="+mj-lt"/>
              </a:rPr>
              <a:t>‘</a:t>
            </a:r>
            <a:r>
              <a:rPr lang="en-GB" sz="5500" b="1" dirty="0">
                <a:latin typeface="+mj-lt"/>
              </a:rPr>
              <a:t>Other</a:t>
            </a:r>
            <a:r>
              <a:rPr lang="ja-JP" altLang="en-GB" sz="5500" b="1" dirty="0" smtClean="0">
                <a:latin typeface="+mj-lt"/>
              </a:rPr>
              <a:t>’</a:t>
            </a:r>
            <a:r>
              <a:rPr lang="en-GB" altLang="ja-JP" sz="5500" b="1" dirty="0" smtClean="0">
                <a:latin typeface="+mj-lt"/>
              </a:rPr>
              <a:t>.</a:t>
            </a:r>
            <a:endParaRPr lang="en-US" sz="55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2990097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Content Placeholder 4" descr="MP900402540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4" r="-1964"/>
          <a:stretch>
            <a:fillRect/>
          </a:stretch>
        </p:blipFill>
        <p:spPr>
          <a:xfrm>
            <a:off x="457200" y="1598243"/>
            <a:ext cx="2990096" cy="478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1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7651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Provocations?</a:t>
            </a:r>
            <a:endParaRPr lang="en-US" sz="4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5345" y="1036116"/>
            <a:ext cx="5597515" cy="5648502"/>
          </a:xfrm>
        </p:spPr>
        <p:txBody>
          <a:bodyPr>
            <a:normAutofit fontScale="92500"/>
          </a:bodyPr>
          <a:lstStyle/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G</a:t>
            </a:r>
            <a:r>
              <a:rPr lang="en-GB" b="1" dirty="0" smtClean="0"/>
              <a:t>ender escapes </a:t>
            </a:r>
            <a:r>
              <a:rPr lang="en-GB" b="1" dirty="0"/>
              <a:t>the policy logic of the turbulent global academy?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W</a:t>
            </a:r>
            <a:r>
              <a:rPr lang="en-GB" b="1" dirty="0" smtClean="0"/>
              <a:t>omen’s </a:t>
            </a:r>
            <a:r>
              <a:rPr lang="en-GB" b="1" dirty="0"/>
              <a:t>capital devalued/ misrecognised in the knowledge economy?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C</a:t>
            </a:r>
            <a:r>
              <a:rPr lang="en-GB" b="1" dirty="0" smtClean="0"/>
              <a:t>ultural </a:t>
            </a:r>
            <a:r>
              <a:rPr lang="en-GB" b="1" dirty="0"/>
              <a:t>scripts for leaders coalesce/collide with normative gender performances?</a:t>
            </a:r>
          </a:p>
          <a:p>
            <a:pPr marL="285750" indent="-285750">
              <a:lnSpc>
                <a:spcPct val="115000"/>
              </a:lnSpc>
              <a:buClr>
                <a:srgbClr val="FF66FF"/>
              </a:buClr>
              <a:buFont typeface="Arial"/>
              <a:buChar char="•"/>
              <a:defRPr/>
            </a:pPr>
            <a:r>
              <a:rPr lang="en-GB" b="1" dirty="0"/>
              <a:t>D</a:t>
            </a:r>
            <a:r>
              <a:rPr lang="en-GB" b="1" dirty="0" smtClean="0"/>
              <a:t>ecision</a:t>
            </a:r>
            <a:r>
              <a:rPr lang="en-GB" b="1" dirty="0"/>
              <a:t>-making and informal practices lack transparency/ accountability/ reproduce privilege? </a:t>
            </a:r>
          </a:p>
        </p:txBody>
      </p:sp>
      <p:pic>
        <p:nvPicPr>
          <p:cNvPr id="5" name="Picture 7" descr="MP900443329[1]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21" r="-17121"/>
          <a:stretch/>
        </p:blipFill>
        <p:spPr>
          <a:xfrm>
            <a:off x="457200" y="1203231"/>
            <a:ext cx="2968145" cy="5214001"/>
          </a:xfrm>
        </p:spPr>
      </p:pic>
    </p:spTree>
    <p:extLst>
      <p:ext uri="{BB962C8B-B14F-4D97-AF65-F5344CB8AC3E}">
        <p14:creationId xmlns:p14="http://schemas.microsoft.com/office/powerpoint/2010/main" val="303342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9436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Diversity = Representational Space?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6666" y="1153097"/>
            <a:ext cx="4860134" cy="534769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5000"/>
              </a:lnSpc>
              <a:buFontTx/>
              <a:buNone/>
              <a:defRPr/>
            </a:pPr>
            <a:r>
              <a:rPr lang="en-GB" b="1" dirty="0">
                <a:solidFill>
                  <a:srgbClr val="FF66FF"/>
                </a:solidFill>
              </a:rPr>
              <a:t>Norm-saturated (essentialised) policy narratives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Add under-represented groups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None/>
              <a:defRPr/>
            </a:pPr>
            <a:r>
              <a:rPr lang="en-GB" b="1" dirty="0" smtClean="0">
                <a:solidFill>
                  <a:srgbClr val="FFFFFF"/>
                </a:solidFill>
              </a:rPr>
              <a:t>     into </a:t>
            </a:r>
            <a:r>
              <a:rPr lang="en-GB" b="1" dirty="0">
                <a:solidFill>
                  <a:srgbClr val="FFFFFF"/>
                </a:solidFill>
              </a:rPr>
              <a:t>current </a:t>
            </a:r>
            <a:r>
              <a:rPr lang="en-GB" b="1" dirty="0" smtClean="0">
                <a:solidFill>
                  <a:srgbClr val="FFFFFF"/>
                </a:solidFill>
              </a:rPr>
              <a:t>systems</a:t>
            </a: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GB" b="1" dirty="0">
                <a:solidFill>
                  <a:srgbClr val="FFFFFF"/>
                </a:solidFill>
              </a:rPr>
              <a:t>                          =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distributive justice/ smart economics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b="1" dirty="0">
                <a:solidFill>
                  <a:srgbClr val="FFFFFF"/>
                </a:solidFill>
              </a:rPr>
              <a:t>organisational and epistemic transformation.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Gender = demographic variable.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Diversity = business case?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Sociology of absences?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823" b="-6953"/>
          <a:stretch/>
        </p:blipFill>
        <p:spPr bwMode="auto">
          <a:xfrm>
            <a:off x="322263" y="692811"/>
            <a:ext cx="3306762" cy="6366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41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497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Evidence</a:t>
            </a:r>
            <a:endParaRPr lang="en-US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5219" y="1251219"/>
            <a:ext cx="5562406" cy="5878924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South Asia</a:t>
            </a:r>
            <a:endParaRPr lang="en-US" b="1" dirty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FFFF"/>
                </a:solidFill>
              </a:rPr>
              <a:t>Literature/ Policy </a:t>
            </a:r>
            <a:r>
              <a:rPr lang="en-US" b="1" dirty="0">
                <a:solidFill>
                  <a:srgbClr val="FFFFFF"/>
                </a:solidFill>
              </a:rPr>
              <a:t>Review</a:t>
            </a: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Interviews- </a:t>
            </a:r>
            <a:r>
              <a:rPr lang="en-US" b="1" dirty="0" smtClean="0"/>
              <a:t>19 </a:t>
            </a:r>
            <a:r>
              <a:rPr lang="en-US" b="1" dirty="0"/>
              <a:t>women and </a:t>
            </a:r>
            <a:r>
              <a:rPr lang="en-US" b="1" dirty="0" smtClean="0"/>
              <a:t>11 men </a:t>
            </a:r>
            <a:endParaRPr lang="en-US" b="1" dirty="0"/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Afghanistan, Bangladesh, India, </a:t>
            </a:r>
            <a:r>
              <a:rPr lang="en-US" b="1" dirty="0" smtClean="0"/>
              <a:t>Nepal, Pakistan </a:t>
            </a:r>
            <a:r>
              <a:rPr lang="en-US" b="1" dirty="0"/>
              <a:t>and Sri Lanka</a:t>
            </a:r>
            <a:r>
              <a:rPr lang="en-US" b="1" dirty="0" smtClean="0"/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>
                <a:solidFill>
                  <a:srgbClr val="FF66FF"/>
                </a:solidFill>
              </a:rPr>
              <a:t>Malaysia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36 Questionnaires/ 1 </a:t>
            </a:r>
            <a:r>
              <a:rPr lang="en-US" b="1" dirty="0" smtClean="0"/>
              <a:t>Focus </a:t>
            </a:r>
            <a:r>
              <a:rPr lang="en-US" b="1" dirty="0"/>
              <a:t>Group </a:t>
            </a:r>
          </a:p>
          <a:p>
            <a:pPr marL="0" indent="0">
              <a:spcBef>
                <a:spcPts val="1632"/>
              </a:spcBef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East </a:t>
            </a:r>
            <a:r>
              <a:rPr lang="en-US" b="1" dirty="0">
                <a:solidFill>
                  <a:srgbClr val="FF66FF"/>
                </a:solidFill>
              </a:rPr>
              <a:t>Asia and MENA</a:t>
            </a:r>
            <a:r>
              <a:rPr lang="en-GB" b="1" dirty="0">
                <a:solidFill>
                  <a:srgbClr val="FF66FF"/>
                </a:solidFill>
              </a:rPr>
              <a:t>                                                                          </a:t>
            </a:r>
          </a:p>
          <a:p>
            <a:pPr>
              <a:spcBef>
                <a:spcPts val="1632"/>
              </a:spcBef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20 Questionnaires/ 3 Discussion Groups  </a:t>
            </a:r>
            <a:r>
              <a:rPr lang="en-GB" b="1" dirty="0">
                <a:solidFill>
                  <a:srgbClr val="FFFFFF"/>
                </a:solidFill>
              </a:rPr>
              <a:t>Australia, China, Egypt, Hong Kong, Indonesia, Japan, Jordan, Kuwait, Malaysia, Morocco, Pakistan, Palestine, the Philippines, Singapore, Thailand and Turkey  </a:t>
            </a:r>
            <a:r>
              <a:rPr lang="en-US" sz="2000" b="1" dirty="0">
                <a:solidFill>
                  <a:srgbClr val="E74CFF"/>
                </a:solidFill>
              </a:rPr>
              <a:t>(Morley, 2014).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FFFF"/>
                </a:solidFill>
              </a:rPr>
              <a:t>to women? 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What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enables/ supports </a:t>
            </a:r>
            <a:r>
              <a:rPr lang="en-GB" b="1" dirty="0">
                <a:solidFill>
                  <a:srgbClr val="FFFFFF"/>
                </a:solidFill>
              </a:rPr>
              <a:t>women to enter leadership positions?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Personal experiences of bein</a:t>
            </a:r>
            <a:r>
              <a:rPr lang="en-GB" b="1" dirty="0">
                <a:solidFill>
                  <a:schemeClr val="tx2"/>
                </a:solidFill>
              </a:rPr>
              <a:t>g </a:t>
            </a:r>
            <a:r>
              <a:rPr lang="en-GB" b="1" dirty="0">
                <a:solidFill>
                  <a:srgbClr val="FF66FF"/>
                </a:solidFill>
              </a:rPr>
              <a:t>enabled/ impeded </a:t>
            </a:r>
            <a:r>
              <a:rPr lang="en-GB" b="1" dirty="0">
                <a:solidFill>
                  <a:srgbClr val="FFFFFF"/>
                </a:solidFill>
              </a:rPr>
              <a:t>from entering leadership? </a:t>
            </a:r>
          </a:p>
          <a:p>
            <a:endParaRPr lang="en-US" dirty="0"/>
          </a:p>
        </p:txBody>
      </p:sp>
      <p:pic>
        <p:nvPicPr>
          <p:cNvPr id="5" name="Content Placeholder 5" descr="j022755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457200" y="1600200"/>
            <a:ext cx="2700801" cy="4525963"/>
          </a:xfrm>
        </p:spPr>
      </p:pic>
    </p:spTree>
    <p:extLst>
      <p:ext uri="{BB962C8B-B14F-4D97-AF65-F5344CB8AC3E}">
        <p14:creationId xmlns:p14="http://schemas.microsoft.com/office/powerpoint/2010/main" val="14344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2064"/>
          </a:xfrm>
        </p:spPr>
        <p:txBody>
          <a:bodyPr/>
          <a:lstStyle/>
          <a:p>
            <a:r>
              <a:rPr lang="en-US" b="1" dirty="0"/>
              <a:t>Narrating Difference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81637" y="1600200"/>
            <a:ext cx="4897964" cy="4525963"/>
          </a:xfrm>
        </p:spPr>
        <p:txBody>
          <a:bodyPr>
            <a:normAutofit fontScale="85000" lnSpcReduction="20000"/>
          </a:bodyPr>
          <a:lstStyle/>
          <a:p>
            <a:pPr lvl="0">
              <a:buClr>
                <a:srgbClr val="E74CFF"/>
              </a:buClr>
            </a:pPr>
            <a:r>
              <a:rPr lang="en-US" b="1" dirty="0"/>
              <a:t>Recruitment and Selection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(Political/lacking transparency)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Passionate attachment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(Disciplines/ research)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Authority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(Does not ‘stick’ to women)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Gendered Divisions of Labour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(Women = domestic domain)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Exclusionary Networks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(Male Domination/ sexual propriety)</a:t>
            </a:r>
          </a:p>
          <a:p>
            <a:pPr>
              <a:buClr>
                <a:srgbClr val="E74CFF"/>
              </a:buClr>
            </a:pPr>
            <a:r>
              <a:rPr lang="en-US" b="1" dirty="0">
                <a:solidFill>
                  <a:srgbClr val="FFFFFF"/>
                </a:solidFill>
              </a:rPr>
              <a:t>Hostile </a:t>
            </a:r>
            <a:r>
              <a:rPr lang="en-US" b="1" dirty="0"/>
              <a:t>cultures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(Toxic/ stressful)</a:t>
            </a:r>
          </a:p>
          <a:p>
            <a:endParaRPr lang="en-US" dirty="0"/>
          </a:p>
        </p:txBody>
      </p:sp>
      <p:pic>
        <p:nvPicPr>
          <p:cNvPr id="7" name="Content Placeholder 6" descr="Nepal women IMG_2695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>
            <a:fillRect/>
          </a:stretch>
        </p:blipFill>
        <p:spPr>
          <a:xfrm>
            <a:off x="457200" y="1600200"/>
            <a:ext cx="3352328" cy="4525963"/>
          </a:xfrm>
        </p:spPr>
      </p:pic>
    </p:spTree>
    <p:extLst>
      <p:ext uri="{BB962C8B-B14F-4D97-AF65-F5344CB8AC3E}">
        <p14:creationId xmlns:p14="http://schemas.microsoft.com/office/powerpoint/2010/main" val="69608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54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Attracts Women to Senior Leadership?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1342" y="2041240"/>
            <a:ext cx="3675457" cy="4084923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Power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Influence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Values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Rewards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Recognition</a:t>
            </a:r>
          </a:p>
          <a:p>
            <a:endParaRPr lang="en-US" sz="3600" dirty="0"/>
          </a:p>
        </p:txBody>
      </p:sp>
      <p:pic>
        <p:nvPicPr>
          <p:cNvPr id="6" name="Content Placeholder 7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27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Why is Senior Leadership Unattractive to Women?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0934" y="1600200"/>
            <a:ext cx="5153066" cy="489902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Neo-liberalism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Being ‘Other’ in male-dominated </a:t>
            </a:r>
            <a:r>
              <a:rPr lang="en-GB" b="1" dirty="0" smtClean="0"/>
              <a:t>cultures </a:t>
            </a:r>
            <a:r>
              <a:rPr lang="en-GB" sz="2100" b="1" dirty="0" smtClean="0">
                <a:solidFill>
                  <a:srgbClr val="FF66FF"/>
                </a:solidFill>
              </a:rPr>
              <a:t>(</a:t>
            </a:r>
            <a:r>
              <a:rPr lang="en-US" sz="2100" b="1" dirty="0" smtClean="0">
                <a:solidFill>
                  <a:srgbClr val="FF66FF"/>
                </a:solidFill>
              </a:rPr>
              <a:t>Burkinshaw 2015)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US" sz="2100" b="1" dirty="0">
              <a:solidFill>
                <a:srgbClr val="FF66FF"/>
              </a:solidFill>
            </a:endParaRP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sz="2900" b="1" dirty="0">
                <a:solidFill>
                  <a:schemeClr val="tx2"/>
                </a:solidFill>
              </a:rPr>
              <a:t>The signifier </a:t>
            </a:r>
            <a:r>
              <a:rPr lang="ja-JP" altLang="en-GB" sz="2900" b="1" dirty="0">
                <a:solidFill>
                  <a:schemeClr val="tx2"/>
                </a:solidFill>
              </a:rPr>
              <a:t>‘</a:t>
            </a:r>
            <a:r>
              <a:rPr lang="en-GB" sz="2900" b="1" dirty="0">
                <a:solidFill>
                  <a:schemeClr val="tx2"/>
                </a:solidFill>
              </a:rPr>
              <a:t>woman</a:t>
            </a:r>
            <a:r>
              <a:rPr lang="ja-JP" altLang="en-GB" sz="2900" b="1" dirty="0">
                <a:solidFill>
                  <a:schemeClr val="tx2"/>
                </a:solidFill>
              </a:rPr>
              <a:t>’</a:t>
            </a:r>
            <a:r>
              <a:rPr lang="en-GB" sz="2900" b="1" dirty="0">
                <a:solidFill>
                  <a:schemeClr val="tx2"/>
                </a:solidFill>
              </a:rPr>
              <a:t> reduces the authority of the signifier </a:t>
            </a:r>
            <a:r>
              <a:rPr lang="ja-JP" altLang="en-GB" sz="2900" b="1" dirty="0">
                <a:solidFill>
                  <a:schemeClr val="tx2"/>
                </a:solidFill>
              </a:rPr>
              <a:t>‘</a:t>
            </a:r>
            <a:r>
              <a:rPr lang="en-GB" sz="2900" b="1" dirty="0" smtClean="0">
                <a:solidFill>
                  <a:schemeClr val="tx2"/>
                </a:solidFill>
              </a:rPr>
              <a:t>leader’.</a:t>
            </a:r>
            <a:endParaRPr lang="en-GB" sz="2900" b="1" dirty="0">
              <a:solidFill>
                <a:schemeClr val="tx2"/>
              </a:solidFill>
            </a:endParaRPr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Disrupting the symbolic </a:t>
            </a:r>
            <a:r>
              <a:rPr lang="en-GB" b="1" dirty="0" smtClean="0"/>
              <a:t>order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 smtClean="0"/>
              <a:t>Corruption/ Financialisation</a:t>
            </a:r>
            <a:endParaRPr lang="en-GB" b="1" dirty="0"/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 smtClean="0"/>
              <a:t>Pre-determined Scripts</a:t>
            </a:r>
          </a:p>
          <a:p>
            <a:pPr>
              <a:buClr>
                <a:srgbClr val="E74CFF"/>
              </a:buClr>
              <a:defRPr/>
            </a:pP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 smtClean="0"/>
              <a:t>Do w</a:t>
            </a:r>
            <a:r>
              <a:rPr lang="en-US" b="1" dirty="0" smtClean="0"/>
              <a:t>omen </a:t>
            </a:r>
            <a:r>
              <a:rPr lang="en-US" b="1" dirty="0"/>
              <a:t>lack capital</a:t>
            </a:r>
            <a:r>
              <a:rPr lang="en-US" b="1" dirty="0">
                <a:solidFill>
                  <a:srgbClr val="E74CFF"/>
                </a:solidFill>
              </a:rPr>
              <a:t> (economic, political, social and symbolic)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to redefine the requirements of the </a:t>
            </a:r>
            <a:r>
              <a:rPr lang="en-US" b="1" dirty="0" smtClean="0"/>
              <a:t>field?</a:t>
            </a:r>
            <a:endParaRPr lang="en-US" dirty="0"/>
          </a:p>
        </p:txBody>
      </p:sp>
      <p:pic>
        <p:nvPicPr>
          <p:cNvPr id="5" name="Content Placeholder 5" descr="MC900444668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457200" y="1600200"/>
            <a:ext cx="3306976" cy="4525963"/>
          </a:xfrm>
        </p:spPr>
      </p:pic>
    </p:spTree>
    <p:extLst>
      <p:ext uri="{BB962C8B-B14F-4D97-AF65-F5344CB8AC3E}">
        <p14:creationId xmlns:p14="http://schemas.microsoft.com/office/powerpoint/2010/main" val="389007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Leadership = Installation of the Neo-liberal Gaze?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5726" y="1600200"/>
            <a:ext cx="5111074" cy="4950725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66FF"/>
              </a:buClr>
            </a:pPr>
            <a:r>
              <a:rPr lang="en-US" b="1" dirty="0"/>
              <a:t>Knowledge = the New Capital/ Global Commodity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Financialisation/ Market Values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Audit/ Performance Management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Prestige Economy/ League Tables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/>
              <a:t>Instrumentalisation/ Mobilisation/Utility of Research e.g. Impact, Rates of Return</a:t>
            </a:r>
          </a:p>
          <a:p>
            <a:endParaRPr lang="en-US" dirty="0"/>
          </a:p>
        </p:txBody>
      </p:sp>
      <p:pic>
        <p:nvPicPr>
          <p:cNvPr id="5" name="Content Placeholder 4" descr="200128087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6" r="23526"/>
          <a:stretch>
            <a:fillRect/>
          </a:stretch>
        </p:blipFill>
        <p:spPr>
          <a:xfrm>
            <a:off x="457200" y="1600200"/>
            <a:ext cx="2901309" cy="4525963"/>
          </a:xfrm>
        </p:spPr>
      </p:pic>
    </p:spTree>
    <p:extLst>
      <p:ext uri="{BB962C8B-B14F-4D97-AF65-F5344CB8AC3E}">
        <p14:creationId xmlns:p14="http://schemas.microsoft.com/office/powerpoint/2010/main" val="78081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560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Affective </a:t>
            </a:r>
            <a:r>
              <a:rPr lang="en-US" b="1" dirty="0" smtClean="0"/>
              <a:t>Economy of </a:t>
            </a:r>
            <a:r>
              <a:rPr lang="en-US" b="1" dirty="0"/>
              <a:t>Identity Work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2689" y="1600200"/>
            <a:ext cx="4994111" cy="491730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Working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with resistance, recalcitrance, truculence, ugly feelings. 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Colonising </a:t>
            </a:r>
            <a:r>
              <a:rPr lang="en-US" b="1" dirty="0">
                <a:solidFill>
                  <a:srgbClr val="FFFFFF"/>
                </a:solidFill>
              </a:rPr>
              <a:t>colleagues’ subjectivities towards the goals of managerially inspired discourses.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b="1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Managing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self-doubt, conflict, anxiety, disappointment &amp; occupational stress.</a:t>
            </a:r>
          </a:p>
          <a:p>
            <a:pPr marL="0" indent="0">
              <a:lnSpc>
                <a:spcPct val="105000"/>
              </a:lnSpc>
              <a:buClr>
                <a:srgbClr val="FF66FF"/>
              </a:buClr>
              <a:buFontTx/>
              <a:buNone/>
              <a:defRPr/>
            </a:pPr>
            <a:r>
              <a:rPr lang="en-US" b="1" dirty="0">
                <a:solidFill>
                  <a:srgbClr val="00FFFF"/>
                </a:solidFill>
              </a:rPr>
              <a:t>                      </a:t>
            </a:r>
            <a:r>
              <a:rPr lang="en-US" b="1" dirty="0">
                <a:solidFill>
                  <a:srgbClr val="FF66FF"/>
                </a:solidFill>
              </a:rPr>
              <a:t>  =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 smtClean="0">
                <a:solidFill>
                  <a:srgbClr val="FF66FF"/>
                </a:solidFill>
              </a:rPr>
              <a:t>Restricting</a:t>
            </a:r>
            <a:r>
              <a:rPr lang="en-US" b="1" dirty="0" smtClean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not</a:t>
            </a:r>
          </a:p>
          <a:p>
            <a:pPr>
              <a:lnSpc>
                <a:spcPct val="105000"/>
              </a:lnSpc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Building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capacity and creativity.</a:t>
            </a:r>
            <a:r>
              <a:rPr lang="en-GB" b="1" dirty="0">
                <a:solidFill>
                  <a:srgbClr val="FFFFFF"/>
                </a:solidFill>
              </a:rPr>
              <a:t> </a:t>
            </a:r>
            <a:endParaRPr lang="en-US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7" descr="MP900443145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0" r="24940"/>
          <a:stretch>
            <a:fillRect/>
          </a:stretch>
        </p:blipFill>
        <p:spPr>
          <a:xfrm>
            <a:off x="457200" y="1352630"/>
            <a:ext cx="3105558" cy="5164872"/>
          </a:xfrm>
        </p:spPr>
      </p:pic>
    </p:spTree>
    <p:extLst>
      <p:ext uri="{BB962C8B-B14F-4D97-AF65-F5344CB8AC3E}">
        <p14:creationId xmlns:p14="http://schemas.microsoft.com/office/powerpoint/2010/main" val="425736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189"/>
          </a:xfrm>
        </p:spPr>
        <p:txBody>
          <a:bodyPr/>
          <a:lstStyle/>
          <a:p>
            <a:r>
              <a:rPr lang="en-US" b="1" dirty="0"/>
              <a:t>Rejection, Refusal and Reluctance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66FF"/>
                </a:solidFill>
              </a:rPr>
              <a:t>Rejection (Misrecognition)</a:t>
            </a:r>
            <a:endParaRPr lang="en-US" b="1" dirty="0">
              <a:solidFill>
                <a:srgbClr val="FF66FF"/>
              </a:solidFill>
            </a:endParaRP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UK</a:t>
            </a:r>
            <a:r>
              <a:rPr lang="en-US" b="1" dirty="0"/>
              <a:t>- women 2.5 times likely to be unsuccessful </a:t>
            </a:r>
            <a:r>
              <a:rPr lang="en-GB" b="1" dirty="0"/>
              <a:t>in applications for senior posts </a:t>
            </a:r>
            <a:r>
              <a:rPr lang="en-GB" sz="2300" b="1" dirty="0">
                <a:solidFill>
                  <a:srgbClr val="FF66FF"/>
                </a:solidFill>
              </a:rPr>
              <a:t>(Manfredi et al, 2014)</a:t>
            </a:r>
          </a:p>
          <a:p>
            <a:endParaRPr lang="en-GB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FF66FF"/>
                </a:solidFill>
              </a:rPr>
              <a:t>Refusal (Attachment to Discipline)</a:t>
            </a:r>
          </a:p>
          <a:p>
            <a:endParaRPr lang="en-GB" b="1" dirty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i="1" dirty="0"/>
              <a:t>I find it difficult to control people…I know this so every time I am offered this position I say no…You are not trained to do that kind of thing, you know - we have only been trained in working in our </a:t>
            </a:r>
            <a:r>
              <a:rPr lang="en-GB" b="1" i="1" dirty="0" smtClean="0"/>
              <a:t>discipline</a:t>
            </a:r>
          </a:p>
          <a:p>
            <a:pPr marL="0" indent="0">
              <a:buNone/>
            </a:pPr>
            <a:r>
              <a:rPr lang="en-GB" b="1" i="1" dirty="0" smtClean="0"/>
              <a:t> </a:t>
            </a:r>
            <a:r>
              <a:rPr lang="en-GB" sz="2300" b="1" dirty="0">
                <a:solidFill>
                  <a:srgbClr val="FF66FF"/>
                </a:solidFill>
              </a:rPr>
              <a:t>(Female Professor, Sri Lanka).</a:t>
            </a:r>
          </a:p>
          <a:p>
            <a:endParaRPr lang="en-GB" b="1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6790"/>
            <a:ext cx="4038600" cy="483937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66FF"/>
                </a:solidFill>
              </a:rPr>
              <a:t>Reluctance (Gendered Cultures)</a:t>
            </a:r>
          </a:p>
          <a:p>
            <a:pPr marL="0" indent="0">
              <a:buNone/>
            </a:pPr>
            <a:endParaRPr lang="en-GB" b="1" dirty="0" smtClean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GB" b="1" i="1" dirty="0" smtClean="0"/>
              <a:t>The mentality of your male colleagues. That’s a deterrent like I said he’ll call you pushy, he’ll call you vicious you know and all that because a woman at the leadership or a woman boss is not readily acceptable</a:t>
            </a:r>
            <a:r>
              <a:rPr lang="en-GB" sz="2300" b="1" i="1" dirty="0" smtClean="0">
                <a:solidFill>
                  <a:srgbClr val="FF66FF"/>
                </a:solidFill>
              </a:rPr>
              <a:t>. </a:t>
            </a:r>
          </a:p>
          <a:p>
            <a:pPr marL="0" indent="0">
              <a:buNone/>
            </a:pPr>
            <a:r>
              <a:rPr lang="en-GB" sz="2300" b="1" dirty="0" smtClean="0">
                <a:solidFill>
                  <a:srgbClr val="FF66FF"/>
                </a:solidFill>
              </a:rPr>
              <a:t>(Female Pro Vice- Chancellor, Bangladesh)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GB" b="1" i="1" dirty="0" smtClean="0"/>
              <a:t>The men they also do not like the female to be a leader, that I have also faced the problem…They want to see the male as the leader, not the female. </a:t>
            </a:r>
          </a:p>
          <a:p>
            <a:pPr marL="0" indent="0">
              <a:buNone/>
            </a:pPr>
            <a:r>
              <a:rPr lang="en-GB" sz="2300" b="1" dirty="0" smtClean="0">
                <a:solidFill>
                  <a:srgbClr val="E74CFF"/>
                </a:solidFill>
              </a:rPr>
              <a:t>(</a:t>
            </a:r>
            <a:r>
              <a:rPr lang="en-US" sz="2300" b="1" dirty="0" smtClean="0">
                <a:solidFill>
                  <a:srgbClr val="E74CFF"/>
                </a:solidFill>
              </a:rPr>
              <a:t>Female Dean, Nepal)</a:t>
            </a:r>
            <a:endParaRPr lang="en-GB" sz="2300" b="1" dirty="0" smtClean="0">
              <a:solidFill>
                <a:srgbClr val="E74C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9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Barriers                 Enablers</a:t>
            </a:r>
            <a:br>
              <a:rPr lang="en-US" b="1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121693"/>
            <a:ext cx="40457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The Power of the Socio-Cultural/ Gender Appropriate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US" sz="2400" b="1" dirty="0"/>
              <a:t>Social Class and Caste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US" sz="2400" b="1" dirty="0"/>
              <a:t>Lack of Investment in Women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Organisational Cultures 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Perceptions of Leadership 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Recruitment and Selection 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Family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Gender and Authority </a:t>
            </a:r>
          </a:p>
          <a:p>
            <a:pPr marL="457200" indent="-4572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Corruption </a:t>
            </a:r>
          </a:p>
        </p:txBody>
      </p:sp>
      <p:sp>
        <p:nvSpPr>
          <p:cNvPr id="7" name="Rectangle 6"/>
          <p:cNvSpPr/>
          <p:nvPr/>
        </p:nvSpPr>
        <p:spPr>
          <a:xfrm>
            <a:off x="4733850" y="989729"/>
            <a:ext cx="395295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 smtClean="0"/>
              <a:t>Policies </a:t>
            </a:r>
            <a:endParaRPr lang="en-GB" sz="2400" b="1" dirty="0"/>
          </a:p>
          <a:p>
            <a:pPr>
              <a:buClr>
                <a:srgbClr val="FF66FF"/>
              </a:buClr>
            </a:pPr>
            <a:r>
              <a:rPr lang="en-GB" sz="2400" b="1" dirty="0">
                <a:solidFill>
                  <a:srgbClr val="FF66FF"/>
                </a:solidFill>
              </a:rPr>
              <a:t>(affirmative action, gender mainstreaming, work/life balance)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Women-only Provision</a:t>
            </a:r>
          </a:p>
          <a:p>
            <a:pPr>
              <a:buClr>
                <a:srgbClr val="FF66FF"/>
              </a:buClr>
            </a:pPr>
            <a:r>
              <a:rPr lang="en-GB" sz="2400" b="1" dirty="0">
                <a:solidFill>
                  <a:srgbClr val="FF66FF"/>
                </a:solidFill>
              </a:rPr>
              <a:t>(leadership development/ universities)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Mentoring 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Professional Development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Family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Evidence</a:t>
            </a:r>
          </a:p>
          <a:p>
            <a:pPr>
              <a:buClr>
                <a:srgbClr val="FF66FF"/>
              </a:buClr>
            </a:pPr>
            <a:r>
              <a:rPr lang="en-GB" sz="2400" b="1" dirty="0">
                <a:solidFill>
                  <a:srgbClr val="FF66FF"/>
                </a:solidFill>
              </a:rPr>
              <a:t>(Research/ Gender-Disaggregated Statistics</a:t>
            </a:r>
            <a:r>
              <a:rPr lang="en-GB" sz="2800" b="1" dirty="0" smtClean="0">
                <a:solidFill>
                  <a:srgbClr val="FF66FF"/>
                </a:solidFill>
              </a:rPr>
              <a:t>)</a:t>
            </a:r>
          </a:p>
          <a:p>
            <a:pPr marL="342900" indent="-342900"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Internationalisation</a:t>
            </a:r>
          </a:p>
          <a:p>
            <a:pPr>
              <a:buClr>
                <a:srgbClr val="FF66FF"/>
              </a:buClr>
            </a:pPr>
            <a:endParaRPr lang="en-GB" sz="2800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9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68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E74CFF"/>
                </a:solidFill>
              </a:rPr>
              <a:t>Women Reflexively Scanning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0756"/>
            <a:ext cx="4038600" cy="5235407"/>
          </a:xfrm>
        </p:spPr>
        <p:txBody>
          <a:bodyPr>
            <a:noAutofit/>
          </a:bodyPr>
          <a:lstStyle/>
          <a:p>
            <a:pPr marL="0" indent="0">
              <a:buFontTx/>
              <a:buNone/>
              <a:defRPr/>
            </a:pPr>
            <a:r>
              <a:rPr lang="en-US" sz="2000" b="1" dirty="0">
                <a:solidFill>
                  <a:srgbClr val="E74CFF"/>
                </a:solidFill>
              </a:rPr>
              <a:t>Women Are Not/ Rarely</a:t>
            </a:r>
          </a:p>
          <a:p>
            <a:pPr>
              <a:defRPr/>
            </a:pPr>
            <a:endParaRPr lang="en-US" sz="2000" b="1" dirty="0"/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Identified, supported, encouraged and developed for leadership.</a:t>
            </a: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endParaRPr lang="en-GB" sz="2000" b="1" dirty="0"/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Achieving the most senior leadership positions in prestigious, national co-educational universities.</a:t>
            </a: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endParaRPr lang="en-GB" sz="2000" b="1" dirty="0"/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Personally/ collectively desiring senior leadership.</a:t>
            </a:r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endParaRPr lang="en-GB" sz="2000" b="1" dirty="0"/>
          </a:p>
          <a:p>
            <a:pPr>
              <a:buClr>
                <a:srgbClr val="FF66FF"/>
              </a:buClr>
              <a:buFont typeface="Arial"/>
              <a:buChar char="•"/>
              <a:defRPr/>
            </a:pPr>
            <a:r>
              <a:rPr lang="en-GB" sz="2000" b="1" dirty="0"/>
              <a:t>Attracted to labour intensity of competitive, audit cultures in the managerialised global academy.</a:t>
            </a:r>
          </a:p>
          <a:p>
            <a:pPr>
              <a:buClr>
                <a:srgbClr val="FF66FF"/>
              </a:buClr>
            </a:pP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75288"/>
            <a:ext cx="4038600" cy="5235407"/>
          </a:xfrm>
        </p:spPr>
        <p:txBody>
          <a:bodyPr>
            <a:noAutofit/>
          </a:bodyPr>
          <a:lstStyle/>
          <a:p>
            <a:pPr marL="0" indent="0">
              <a:buFontTx/>
              <a:buNone/>
              <a:defRPr/>
            </a:pPr>
            <a:r>
              <a:rPr lang="en-GB" sz="2000" b="1" dirty="0">
                <a:solidFill>
                  <a:srgbClr val="E74CFF"/>
                </a:solidFill>
              </a:rPr>
              <a:t>Women Are</a:t>
            </a:r>
          </a:p>
          <a:p>
            <a:pPr>
              <a:buClr>
                <a:srgbClr val="FF66FF"/>
              </a:buClr>
              <a:defRPr/>
            </a:pPr>
            <a:r>
              <a:rPr lang="en-GB" sz="2000" b="1" dirty="0"/>
              <a:t>Constrained by socio-cultural </a:t>
            </a:r>
            <a:r>
              <a:rPr lang="en-GB" sz="2000" b="1" dirty="0" smtClean="0"/>
              <a:t>messages</a:t>
            </a:r>
            <a:endParaRPr lang="en-GB" sz="2000" b="1" dirty="0"/>
          </a:p>
          <a:p>
            <a:pPr>
              <a:buClr>
                <a:srgbClr val="FF66FF"/>
              </a:buClr>
              <a:defRPr/>
            </a:pPr>
            <a:r>
              <a:rPr lang="en-GB" sz="2000" b="1" dirty="0"/>
              <a:t>Entering middle management</a:t>
            </a:r>
            <a:r>
              <a:rPr lang="en-GB" sz="2000" b="1" dirty="0" smtClean="0"/>
              <a:t>.</a:t>
            </a:r>
            <a:endParaRPr lang="en-GB" sz="2000" b="1" dirty="0"/>
          </a:p>
          <a:p>
            <a:pPr>
              <a:buClr>
                <a:srgbClr val="FF66FF"/>
              </a:buClr>
              <a:defRPr/>
            </a:pPr>
            <a:r>
              <a:rPr lang="en-GB" sz="2000" b="1" dirty="0"/>
              <a:t>Often located on career pathways that do not lead to senior positions. </a:t>
            </a:r>
          </a:p>
          <a:p>
            <a:pPr>
              <a:buClr>
                <a:srgbClr val="FF66FF"/>
              </a:buClr>
              <a:defRPr/>
            </a:pPr>
            <a:r>
              <a:rPr lang="en-GB" sz="2000" b="1" dirty="0"/>
              <a:t>Burdened with affective load</a:t>
            </a:r>
            <a:r>
              <a:rPr lang="en-GB" sz="2000" b="1" dirty="0" smtClean="0"/>
              <a:t>:</a:t>
            </a:r>
          </a:p>
          <a:p>
            <a:pPr>
              <a:buClr>
                <a:srgbClr val="FF66FF"/>
              </a:buClr>
              <a:defRPr/>
            </a:pPr>
            <a:endParaRPr lang="en-GB" sz="2000" b="1" dirty="0"/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000" b="1" dirty="0"/>
              <a:t> being ‘other’ in masculinist cultures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000" b="1" dirty="0"/>
              <a:t> navigating between professional and domestic responsibilities</a:t>
            </a:r>
            <a:r>
              <a:rPr lang="en-GB" sz="2000" b="1" dirty="0" smtClean="0"/>
              <a:t>.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endParaRPr lang="en-GB" sz="2000" b="1" dirty="0"/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000" b="1" dirty="0"/>
              <a:t>Often perceiving leadership as loss</a:t>
            </a:r>
            <a:r>
              <a:rPr lang="en-GB" sz="2000" b="1" dirty="0" smtClean="0"/>
              <a:t>.</a:t>
            </a:r>
            <a:endParaRPr lang="en-GB" sz="2000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2000" b="1" dirty="0" smtClean="0">
                <a:solidFill>
                  <a:schemeClr val="tx2"/>
                </a:solidFill>
              </a:rPr>
              <a:t>Demanding change.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9658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468"/>
            <a:ext cx="8229600" cy="692811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Moving On: What are We Asking Women to Lead?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60689" y="1086250"/>
            <a:ext cx="4926111" cy="534769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7200" b="1" dirty="0">
                <a:solidFill>
                  <a:srgbClr val="FF66FF"/>
                </a:solidFill>
              </a:rPr>
              <a:t>Women are</a:t>
            </a:r>
          </a:p>
          <a:p>
            <a:pPr>
              <a:buClr>
                <a:srgbClr val="E74CFF"/>
              </a:buClr>
            </a:pPr>
            <a:r>
              <a:rPr lang="en-US" sz="7200" b="1" dirty="0"/>
              <a:t>Rejected</a:t>
            </a:r>
          </a:p>
          <a:p>
            <a:pPr>
              <a:buClr>
                <a:srgbClr val="E74CFF"/>
              </a:buClr>
            </a:pPr>
            <a:r>
              <a:rPr lang="en-US" sz="7200" b="1" dirty="0"/>
              <a:t>Refusing/ Self Excluding</a:t>
            </a:r>
          </a:p>
          <a:p>
            <a:pPr>
              <a:buClr>
                <a:srgbClr val="E74CFF"/>
              </a:buClr>
            </a:pPr>
            <a:r>
              <a:rPr lang="en-US" sz="7200" b="1" dirty="0" smtClean="0"/>
              <a:t>Reluctant</a:t>
            </a:r>
          </a:p>
          <a:p>
            <a:pPr marL="0" indent="0">
              <a:buNone/>
            </a:pPr>
            <a:r>
              <a:rPr lang="en-US" sz="7200" b="1" dirty="0" smtClean="0">
                <a:solidFill>
                  <a:srgbClr val="FF66FF"/>
                </a:solidFill>
              </a:rPr>
              <a:t>Change</a:t>
            </a:r>
            <a:endParaRPr lang="en-US" sz="7200" b="1" dirty="0" smtClean="0"/>
          </a:p>
          <a:p>
            <a:pPr>
              <a:buClr>
                <a:srgbClr val="E74CFF"/>
              </a:buClr>
            </a:pPr>
            <a:r>
              <a:rPr lang="en-US" sz="7200" b="1" dirty="0" smtClean="0"/>
              <a:t>Not counting more women into existing structures/ scripts/systems/ gendered cultures.</a:t>
            </a:r>
            <a:endParaRPr lang="en-GB" sz="7200" b="1" dirty="0" smtClean="0"/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7200" b="1" dirty="0" smtClean="0">
                <a:solidFill>
                  <a:srgbClr val="FF66FF"/>
                </a:solidFill>
              </a:rPr>
              <a:t>Can Leadership: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7200" b="1" dirty="0" smtClean="0"/>
              <a:t> narratives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7200" b="1" dirty="0" smtClean="0"/>
              <a:t> technologies </a:t>
            </a:r>
          </a:p>
          <a:p>
            <a:pPr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7200" b="1" dirty="0" smtClean="0"/>
              <a:t> practices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7200" b="1" dirty="0" smtClean="0"/>
              <a:t>Be more than discursive performances/repetitions of: 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GB" sz="7200" b="1" dirty="0" smtClean="0"/>
              <a:t> values</a:t>
            </a:r>
          </a:p>
          <a:p>
            <a:pPr>
              <a:buClr>
                <a:srgbClr val="FF66FF"/>
              </a:buClr>
              <a:buFont typeface="Wingdings" charset="0"/>
              <a:buChar char="ü"/>
              <a:defRPr/>
            </a:pPr>
            <a:r>
              <a:rPr lang="en-US" sz="7200" b="1" dirty="0" smtClean="0"/>
              <a:t> regulative norms</a:t>
            </a:r>
            <a:r>
              <a:rPr lang="en-GB" sz="7200" b="1" dirty="0" smtClean="0"/>
              <a:t> 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GB" sz="7200" b="1" dirty="0" smtClean="0"/>
              <a:t>of the neo-liberal global academy?</a:t>
            </a:r>
            <a:endParaRPr lang="en-GB" sz="7200" b="1" dirty="0" smtClean="0">
              <a:solidFill>
                <a:srgbClr val="FF66FF"/>
              </a:solidFill>
            </a:endParaRP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r>
              <a:rPr lang="en-US" sz="7200" b="1" dirty="0" smtClean="0">
                <a:solidFill>
                  <a:srgbClr val="FF66FF"/>
                </a:solidFill>
              </a:rPr>
              <a:t>Need for</a:t>
            </a:r>
            <a:endParaRPr lang="en-US" sz="7200" b="1" dirty="0" smtClean="0"/>
          </a:p>
          <a:p>
            <a:pPr>
              <a:buClr>
                <a:srgbClr val="E74CFF"/>
              </a:buClr>
            </a:pPr>
            <a:r>
              <a:rPr lang="en-US" sz="7200" b="1" dirty="0" smtClean="0"/>
              <a:t>Re-visioning of Leadership</a:t>
            </a:r>
          </a:p>
          <a:p>
            <a:pPr>
              <a:buClr>
                <a:srgbClr val="E74CFF"/>
              </a:buClr>
            </a:pPr>
            <a:r>
              <a:rPr lang="en-US" sz="7200" b="1" dirty="0" smtClean="0"/>
              <a:t>Generative, generous and gender-free.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9" r="24779"/>
          <a:stretch/>
        </p:blipFill>
        <p:spPr bwMode="auto">
          <a:xfrm>
            <a:off x="457200" y="1086250"/>
            <a:ext cx="3155041" cy="53476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6118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6"/>
          <p:cNvPicPr>
            <a:picLocks noGrp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53" r="-14553"/>
          <a:stretch>
            <a:fillRect/>
          </a:stretch>
        </p:blipFill>
        <p:spPr bwMode="auto">
          <a:xfrm>
            <a:off x="0" y="0"/>
            <a:ext cx="8709025" cy="27384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577360" y="2919703"/>
            <a:ext cx="8065688" cy="3661998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E74CFF"/>
              </a:buClr>
            </a:pPr>
            <a:r>
              <a:rPr lang="en-US" sz="2000" b="1" dirty="0" smtClean="0">
                <a:solidFill>
                  <a:srgbClr val="FF66FF"/>
                </a:solidFill>
                <a:cs typeface="Arial"/>
              </a:rPr>
              <a:t>Follow Up?</a:t>
            </a:r>
          </a:p>
          <a:p>
            <a:pPr>
              <a:buClr>
                <a:srgbClr val="E74CFF"/>
              </a:buClr>
            </a:pPr>
            <a:endParaRPr lang="en-US" b="1" dirty="0">
              <a:cs typeface="Arial"/>
            </a:endParaRPr>
          </a:p>
          <a:p>
            <a:pPr>
              <a:buClr>
                <a:srgbClr val="E74CFF"/>
              </a:buClr>
            </a:pPr>
            <a:r>
              <a:rPr lang="en-US" b="1" dirty="0" smtClean="0">
                <a:cs typeface="Arial"/>
              </a:rPr>
              <a:t>Morley</a:t>
            </a:r>
            <a:r>
              <a:rPr lang="en-US" b="1" dirty="0">
                <a:cs typeface="Arial"/>
              </a:rPr>
              <a:t>, L., &amp; Crossouard, B. (2015) </a:t>
            </a:r>
            <a:r>
              <a:rPr lang="en-US" b="1" dirty="0"/>
              <a:t>Gender in the Neoliberalised Global Academy: The Affective Economy of Women and Leadership in South Asia. </a:t>
            </a:r>
            <a:r>
              <a:rPr lang="en-US" b="1" i="1" dirty="0">
                <a:cs typeface="Arial"/>
              </a:rPr>
              <a:t>British Journal of Sociology of Education. </a:t>
            </a:r>
            <a:r>
              <a:rPr lang="en-US" b="1" dirty="0"/>
              <a:t>10.1080/01425692.2015.1100529</a:t>
            </a:r>
            <a:endParaRPr lang="en-US" b="1" i="1" dirty="0">
              <a:cs typeface="Arial"/>
            </a:endParaRPr>
          </a:p>
          <a:p>
            <a:pPr>
              <a:buClr>
                <a:srgbClr val="E74CFF"/>
              </a:buClr>
            </a:pPr>
            <a:endParaRPr lang="en-US" b="1" dirty="0"/>
          </a:p>
          <a:p>
            <a:pPr>
              <a:buClr>
                <a:srgbClr val="E74CFF"/>
              </a:buClr>
            </a:pPr>
            <a:r>
              <a:rPr lang="en-US" b="1" dirty="0">
                <a:cs typeface="Arial"/>
              </a:rPr>
              <a:t>Morley, L. &amp; Crossouard, B. (2015) </a:t>
            </a:r>
            <a:r>
              <a:rPr lang="en-GB" b="1" i="1" dirty="0">
                <a:cs typeface="Arial"/>
              </a:rPr>
              <a:t>Women in Higher Education Leadership in South Asia: Rejection, Refusal, Reluctance, Revisioning</a:t>
            </a:r>
            <a:r>
              <a:rPr lang="en-GB" b="1" dirty="0">
                <a:cs typeface="Arial"/>
              </a:rPr>
              <a:t>. Pakistan: British Council.</a:t>
            </a:r>
            <a:r>
              <a:rPr lang="en-US" b="1" dirty="0">
                <a:cs typeface="Arial"/>
              </a:rPr>
              <a:t> </a:t>
            </a:r>
          </a:p>
          <a:p>
            <a:pPr>
              <a:buClr>
                <a:srgbClr val="E74CFF"/>
              </a:buClr>
            </a:pPr>
            <a:r>
              <a:rPr lang="en-US" b="1" dirty="0">
                <a:cs typeface="Arial"/>
              </a:rPr>
              <a:t>https://www.sussex.ac.uk/webteam/gateway/file.php?name=women-in-higher-education-leadership-in-south-asia---full-report.pdf&amp;site=41</a:t>
            </a:r>
          </a:p>
          <a:p>
            <a:pPr>
              <a:buClr>
                <a:srgbClr val="E74CFF"/>
              </a:buClr>
            </a:pPr>
            <a:endParaRPr lang="en-US" b="1" dirty="0">
              <a:cs typeface="Arial"/>
            </a:endParaRPr>
          </a:p>
          <a:p>
            <a:pPr>
              <a:buClr>
                <a:srgbClr val="E74CFF"/>
              </a:buClr>
            </a:pPr>
            <a:r>
              <a:rPr lang="en-US" b="1" dirty="0"/>
              <a:t>Morley, L. et al. (in press, 2015) </a:t>
            </a:r>
            <a:r>
              <a:rPr lang="en-GB" b="1" dirty="0"/>
              <a:t>Managing Modern Malaysia: Women in Higher Education Leadership. In, </a:t>
            </a:r>
            <a:r>
              <a:rPr lang="en-AU" b="1" dirty="0"/>
              <a:t>Eggins, H. (Ed) </a:t>
            </a:r>
            <a:r>
              <a:rPr lang="en-GB" b="1" i="1" dirty="0"/>
              <a:t>The Changing Role of Women in Higher Education: Academic and Leadership Challenges</a:t>
            </a:r>
            <a:r>
              <a:rPr lang="en-GB" b="1" dirty="0"/>
              <a:t>. Dordrecht: Springer Publications. </a:t>
            </a:r>
          </a:p>
          <a:p>
            <a:pPr>
              <a:buClr>
                <a:srgbClr val="E74CFF"/>
              </a:buClr>
              <a:defRPr/>
            </a:pP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Morley, L. (I2014) Lost Leaders: Women in the Global Academy. </a:t>
            </a:r>
            <a:r>
              <a:rPr lang="en-GB" b="1" i="1" dirty="0">
                <a:solidFill>
                  <a:srgbClr val="FFFFFF"/>
                </a:solidFill>
              </a:rPr>
              <a:t>Higher Education Research and Development </a:t>
            </a:r>
            <a:r>
              <a:rPr lang="en-US" b="1" dirty="0">
                <a:solidFill>
                  <a:srgbClr val="FFFFFF"/>
                </a:solidFill>
              </a:rPr>
              <a:t>33 (1) 111–125.</a:t>
            </a:r>
            <a:r>
              <a:rPr lang="en-GB" b="1" dirty="0">
                <a:solidFill>
                  <a:srgbClr val="FFFFFF"/>
                </a:solidFill>
              </a:rPr>
              <a:t> </a:t>
            </a:r>
            <a:endParaRPr lang="en-GB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Morley, L. (2013) "The Rules of the Game: Women and the Leaderist Turn in Higher Education " </a:t>
            </a:r>
            <a:r>
              <a:rPr lang="en-GB" b="1" i="1" dirty="0">
                <a:solidFill>
                  <a:srgbClr val="FFFFFF"/>
                </a:solidFill>
              </a:rPr>
              <a:t>Gender and Education</a:t>
            </a:r>
            <a:r>
              <a:rPr lang="en-GB" b="1" dirty="0">
                <a:solidFill>
                  <a:srgbClr val="FFFFFF"/>
                </a:solidFill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Morley, L. (2013) Women and Higher Education Leadership: Absences and Aspirations. </a:t>
            </a:r>
            <a:r>
              <a:rPr lang="en-GB" b="1" i="1" dirty="0">
                <a:solidFill>
                  <a:srgbClr val="FFFFFF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Morley, L. (2013) International Trends in Women</a:t>
            </a:r>
            <a:r>
              <a:rPr lang="ja-JP" altLang="en-GB" b="1" dirty="0">
                <a:solidFill>
                  <a:srgbClr val="FFFFFF"/>
                </a:solidFill>
              </a:rPr>
              <a:t>’</a:t>
            </a:r>
            <a:r>
              <a:rPr lang="en-GB" b="1" dirty="0">
                <a:solidFill>
                  <a:srgbClr val="FFFFFF"/>
                </a:solidFill>
              </a:rPr>
              <a:t>s Leadership in Higher Education In, T. Gore, and Stiasny, M (eds) </a:t>
            </a:r>
            <a:r>
              <a:rPr lang="en-GB" b="1" i="1" dirty="0">
                <a:solidFill>
                  <a:srgbClr val="FFFFFF"/>
                </a:solidFill>
              </a:rPr>
              <a:t>Going Global</a:t>
            </a:r>
            <a:r>
              <a:rPr lang="en-GB" b="1" dirty="0">
                <a:solidFill>
                  <a:srgbClr val="FFFFFF"/>
                </a:solidFill>
              </a:rPr>
              <a:t>. London, Emerald Press.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2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1272</Words>
  <Application>Microsoft Office PowerPoint</Application>
  <PresentationFormat>On-screen Show (4:3)</PresentationFormat>
  <Paragraphs>268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ＭＳ Ｐゴシック</vt:lpstr>
      <vt:lpstr>Arial</vt:lpstr>
      <vt:lpstr>Calibri</vt:lpstr>
      <vt:lpstr>Wingdings</vt:lpstr>
      <vt:lpstr> Black </vt:lpstr>
      <vt:lpstr>Lost Leaders:  Women in the Global Academy</vt:lpstr>
      <vt:lpstr>Women Vice-Chancellors: Leading or Being Led?</vt:lpstr>
      <vt:lpstr>Making Women Intelligible as Leaders?</vt:lpstr>
      <vt:lpstr>Leadership Potential</vt:lpstr>
      <vt:lpstr>A Two-Way Gaze?</vt:lpstr>
      <vt:lpstr>Where are the Women?</vt:lpstr>
      <vt:lpstr>Gendered Pathways: Research/ Prestige Economy</vt:lpstr>
      <vt:lpstr>Consequences of Absence of Leadership Diversity?</vt:lpstr>
      <vt:lpstr>Provocations?</vt:lpstr>
      <vt:lpstr>Diversity = Representational Space?</vt:lpstr>
      <vt:lpstr>Evidence</vt:lpstr>
      <vt:lpstr>Narrating Difference</vt:lpstr>
      <vt:lpstr>What Attracts Women to Senior Leadership?</vt:lpstr>
      <vt:lpstr>Why is Senior Leadership Unattractive to Women?</vt:lpstr>
      <vt:lpstr>Leadership = Installation of the Neo-liberal Gaze?</vt:lpstr>
      <vt:lpstr>The Affective Economy of Identity Work </vt:lpstr>
      <vt:lpstr>Rejection, Refusal and Reluctance</vt:lpstr>
      <vt:lpstr>Barriers                 Enablers </vt:lpstr>
      <vt:lpstr>Women Reflexively Scanning</vt:lpstr>
      <vt:lpstr>Moving On: What are We Asking Women to Lead?</vt:lpstr>
      <vt:lpstr>PowerPoint Presentation</vt:lpstr>
    </vt:vector>
  </TitlesOfParts>
  <Company>Univesrity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296</cp:revision>
  <cp:lastPrinted>2014-01-28T09:55:20Z</cp:lastPrinted>
  <dcterms:created xsi:type="dcterms:W3CDTF">2014-01-26T18:11:45Z</dcterms:created>
  <dcterms:modified xsi:type="dcterms:W3CDTF">2015-11-09T13:56:38Z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