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8.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974" r:id="rId6"/>
    <p:sldMasterId id="2147483995" r:id="rId7"/>
    <p:sldMasterId id="2147484016" r:id="rId8"/>
    <p:sldMasterId id="2147484037" r:id="rId9"/>
  </p:sldMasterIdLst>
  <p:notesMasterIdLst>
    <p:notesMasterId r:id="rId28"/>
  </p:notesMasterIdLst>
  <p:handoutMasterIdLst>
    <p:handoutMasterId r:id="rId29"/>
  </p:handoutMasterIdLst>
  <p:sldIdLst>
    <p:sldId id="256" r:id="rId10"/>
    <p:sldId id="315" r:id="rId11"/>
    <p:sldId id="299" r:id="rId12"/>
    <p:sldId id="325" r:id="rId13"/>
    <p:sldId id="311" r:id="rId14"/>
    <p:sldId id="321" r:id="rId15"/>
    <p:sldId id="327" r:id="rId16"/>
    <p:sldId id="308" r:id="rId17"/>
    <p:sldId id="319" r:id="rId18"/>
    <p:sldId id="318" r:id="rId19"/>
    <p:sldId id="328" r:id="rId20"/>
    <p:sldId id="329" r:id="rId21"/>
    <p:sldId id="313" r:id="rId22"/>
    <p:sldId id="322" r:id="rId23"/>
    <p:sldId id="323" r:id="rId24"/>
    <p:sldId id="326" r:id="rId25"/>
    <p:sldId id="324" r:id="rId26"/>
    <p:sldId id="280"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4DDD"/>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49" autoAdjust="0"/>
    <p:restoredTop sz="95833" autoAdjust="0"/>
  </p:normalViewPr>
  <p:slideViewPr>
    <p:cSldViewPr snapToGrid="0" showGuides="1">
      <p:cViewPr varScale="1">
        <p:scale>
          <a:sx n="110" d="100"/>
          <a:sy n="110" d="100"/>
        </p:scale>
        <p:origin x="1506" y="108"/>
      </p:cViewPr>
      <p:guideLst>
        <p:guide orient="horz" pos="2160"/>
        <p:guide pos="2880"/>
      </p:guideLst>
    </p:cSldViewPr>
  </p:slideViewPr>
  <p:outlineViewPr>
    <p:cViewPr>
      <p:scale>
        <a:sx n="33" d="100"/>
        <a:sy n="33" d="100"/>
      </p:scale>
      <p:origin x="0" y="15688"/>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08/07/2019</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08/07/2019</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dirty="0"/>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portal.research.lu.se/portal/en/persons/sotaro-shibayama(36829eac-2cd6-4db6-8d59-b2f9f73fd7bb).html"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portal.research.lu.se/portal/en/publications/impact-of-phd-supervising-setting(6428665a-ad0e-44ee-8163-586315874438).html"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oi.org/10.1787/eag-2018-en"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portal.research.lu.se/portal/en/persons/sotaro-shibayama(36829eac-2cd6-4db6-8d59-b2f9f73fd7bb).html"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portal.research.lu.se/portal/en/publications/impact-of-phd-supervising-setting(6428665a-ad0e-44ee-8163-586315874438).html"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All interviews were conducted in English.</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sample was selected through personal and professional networking paying attention to gender, ethnicity, countries of origin and type</a:t>
            </a:r>
            <a:r>
              <a:rPr lang="en-US" sz="1200" kern="1200" baseline="0" dirty="0">
                <a:solidFill>
                  <a:schemeClr val="tx1"/>
                </a:solidFill>
                <a:effectLst/>
                <a:latin typeface="+mn-lt"/>
                <a:ea typeface="+mn-ea"/>
                <a:cs typeface="+mn-cs"/>
              </a:rPr>
              <a:t> of institution</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GB" sz="1200" b="0" i="0" u="none" strike="noStrike" kern="1200" baseline="0" dirty="0">
                <a:solidFill>
                  <a:schemeClr val="tx1"/>
                </a:solidFill>
                <a:latin typeface="+mn-lt"/>
                <a:ea typeface="+mn-ea"/>
                <a:cs typeface="+mn-cs"/>
              </a:rPr>
              <a:t>Castles, S., &amp; Miller, M. J. (2009). The age of migration. International population movements in the modern world (4th ed.). New York: Palgrave Macmillan.</a:t>
            </a:r>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2</a:t>
            </a:fld>
            <a:endParaRPr lang="en-GB" dirty="0"/>
          </a:p>
        </p:txBody>
      </p:sp>
    </p:spTree>
    <p:extLst>
      <p:ext uri="{BB962C8B-B14F-4D97-AF65-F5344CB8AC3E}">
        <p14:creationId xmlns:p14="http://schemas.microsoft.com/office/powerpoint/2010/main" val="3858382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advent of the aging society with fewer children, the importance of doctoral HRs is increasing in Japan owing to their capabilities in innovating with high added value. However, the career path of young researchers is unclear, and there remain various issues including (1) expansion of career path to private companies, etc., (2) transition from postdoctoral fellows to stable positions, (3) delayed independence for young researchers, (4) lack of supervisory HRs, and (5) lack of female researchers in the fields of science and technology.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REF: http://</a:t>
            </a:r>
            <a:r>
              <a:rPr lang="en-US" sz="1200" kern="1200" dirty="0" err="1">
                <a:solidFill>
                  <a:schemeClr val="tx1"/>
                </a:solidFill>
                <a:effectLst/>
                <a:latin typeface="+mn-lt"/>
                <a:ea typeface="+mn-ea"/>
                <a:cs typeface="+mn-cs"/>
              </a:rPr>
              <a:t>www.nistep.go.jp</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wp</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wp</a:t>
            </a:r>
            <a:r>
              <a:rPr lang="en-US" sz="1200" kern="1200" dirty="0">
                <a:solidFill>
                  <a:schemeClr val="tx1"/>
                </a:solidFill>
                <a:effectLst/>
                <a:latin typeface="+mn-lt"/>
                <a:ea typeface="+mn-ea"/>
                <a:cs typeface="+mn-cs"/>
              </a:rPr>
              <a:t>-content/uploads/Outline_JDPRO1.pdf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hlinkClick r:id="rId3"/>
              </a:rPr>
              <a:t>Shibayama, S.</a:t>
            </a:r>
            <a:r>
              <a:rPr lang="en-GB" sz="1200" kern="1200" dirty="0">
                <a:solidFill>
                  <a:schemeClr val="tx1"/>
                </a:solidFill>
                <a:effectLst/>
                <a:latin typeface="+mn-lt"/>
                <a:ea typeface="+mn-ea"/>
                <a:cs typeface="+mn-cs"/>
              </a:rPr>
              <a:t>, &amp; Kobayashi, Y. (2017). </a:t>
            </a:r>
            <a:r>
              <a:rPr lang="en-GB" sz="1200" i="1" kern="1200" dirty="0">
                <a:solidFill>
                  <a:schemeClr val="tx1"/>
                </a:solidFill>
                <a:effectLst/>
                <a:latin typeface="+mn-lt"/>
                <a:ea typeface="+mn-ea"/>
                <a:cs typeface="+mn-cs"/>
                <a:hlinkClick r:id="rId4"/>
              </a:rPr>
              <a:t>Impact of PhD Supervising Setting: A Comprehensive Analysis based on "Japan Doctoral Human Resource Profiling, JD-Pro"</a:t>
            </a:r>
            <a:r>
              <a:rPr lang="en-GB" sz="1200" kern="1200" dirty="0">
                <a:solidFill>
                  <a:schemeClr val="tx1"/>
                </a:solidFill>
                <a:effectLst/>
                <a:latin typeface="+mn-lt"/>
                <a:ea typeface="+mn-ea"/>
                <a:cs typeface="+mn-cs"/>
              </a:rPr>
              <a:t>. (Discussion Paper; No. 150). Tokyo: National Institute of Science and Technology Policy.</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Work undertaken at Lund University highlighted the important</a:t>
            </a:r>
            <a:r>
              <a:rPr lang="en-GB" sz="1200" kern="1200" baseline="0" dirty="0">
                <a:solidFill>
                  <a:schemeClr val="tx1"/>
                </a:solidFill>
                <a:effectLst/>
                <a:latin typeface="+mn-lt"/>
                <a:ea typeface="+mn-ea"/>
                <a:cs typeface="+mn-cs"/>
              </a:rPr>
              <a:t> role of the supervisor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Our regression analyses [of Japan Doctoral Human Resource</a:t>
            </a:r>
            <a:r>
              <a:rPr lang="en-GB" sz="1200" kern="1200" baseline="0" dirty="0">
                <a:solidFill>
                  <a:schemeClr val="tx1"/>
                </a:solidFill>
                <a:effectLst/>
                <a:latin typeface="+mn-lt"/>
                <a:ea typeface="+mn-ea"/>
                <a:cs typeface="+mn-cs"/>
              </a:rPr>
              <a:t> Profiling, a national survey of a cohort of 5000 PhD graduates from Japanese Universities] </a:t>
            </a:r>
            <a:r>
              <a:rPr lang="en-GB" sz="1200" kern="1200" dirty="0">
                <a:solidFill>
                  <a:schemeClr val="tx1"/>
                </a:solidFill>
                <a:effectLst/>
                <a:latin typeface="+mn-lt"/>
                <a:ea typeface="+mn-ea"/>
                <a:cs typeface="+mn-cs"/>
              </a:rPr>
              <a:t>controlling for several variables indicate the following results: (1) PhD students who received frequent instruction by their official supervisors are likely to successfully earn degrees and engage in jobs related to their dissertation subjects; (2) frequent supervision by internal faculty members is associated with high performance both in academia (based on publications) and in industry (based on wage rates); (3) frequent supervision by external faculty members is associated with successful degree attainment and academic career choice” </a:t>
            </a:r>
          </a:p>
          <a:p>
            <a:r>
              <a:rPr lang="en-GB" sz="1200" kern="1200" dirty="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3</a:t>
            </a:fld>
            <a:endParaRPr lang="en-GB" dirty="0"/>
          </a:p>
        </p:txBody>
      </p:sp>
    </p:spTree>
    <p:extLst>
      <p:ext uri="{BB962C8B-B14F-4D97-AF65-F5344CB8AC3E}">
        <p14:creationId xmlns:p14="http://schemas.microsoft.com/office/powerpoint/2010/main" val="1125217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18% of all doctoral researcher in Japan</a:t>
            </a:r>
            <a:r>
              <a:rPr lang="en-GB" baseline="0" dirty="0"/>
              <a:t> are international students</a:t>
            </a: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OECD (2018), </a:t>
            </a:r>
            <a:r>
              <a:rPr lang="en-GB" sz="1200" i="1" kern="1200" dirty="0">
                <a:solidFill>
                  <a:schemeClr val="tx1"/>
                </a:solidFill>
                <a:effectLst/>
                <a:latin typeface="+mn-lt"/>
                <a:ea typeface="+mn-ea"/>
                <a:cs typeface="+mn-cs"/>
              </a:rPr>
              <a:t>Education at a Glance 2018: OECD Indicators</a:t>
            </a:r>
            <a:r>
              <a:rPr lang="en-GB" sz="1200" kern="1200" dirty="0">
                <a:solidFill>
                  <a:schemeClr val="tx1"/>
                </a:solidFill>
                <a:effectLst/>
                <a:latin typeface="+mn-lt"/>
                <a:ea typeface="+mn-ea"/>
                <a:cs typeface="+mn-cs"/>
              </a:rPr>
              <a:t>, OECD Publishing, Paris, </a:t>
            </a:r>
            <a:r>
              <a:rPr lang="en-GB" sz="1200" kern="1200" dirty="0">
                <a:solidFill>
                  <a:schemeClr val="tx1"/>
                </a:solidFill>
                <a:effectLst/>
                <a:latin typeface="+mn-lt"/>
                <a:ea typeface="+mn-ea"/>
                <a:cs typeface="+mn-cs"/>
                <a:hlinkClick r:id="rId3"/>
              </a:rPr>
              <a:t>https://doi.org/10.1787/eag-2018-en</a:t>
            </a:r>
            <a:r>
              <a:rPr lang="en-GB" sz="1200" kern="1200" dirty="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4</a:t>
            </a:fld>
            <a:endParaRPr lang="en-GB" dirty="0"/>
          </a:p>
        </p:txBody>
      </p:sp>
    </p:spTree>
    <p:extLst>
      <p:ext uri="{BB962C8B-B14F-4D97-AF65-F5344CB8AC3E}">
        <p14:creationId xmlns:p14="http://schemas.microsoft.com/office/powerpoint/2010/main" val="1125217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5</a:t>
            </a:fld>
            <a:endParaRPr lang="en-GB" dirty="0"/>
          </a:p>
        </p:txBody>
      </p:sp>
    </p:spTree>
    <p:extLst>
      <p:ext uri="{BB962C8B-B14F-4D97-AF65-F5344CB8AC3E}">
        <p14:creationId xmlns:p14="http://schemas.microsoft.com/office/powerpoint/2010/main" val="1809450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Clr>
                <a:srgbClr val="114DDD"/>
              </a:buClr>
              <a:buFont typeface="Arial" panose="020B0604020202020204" pitchFamily="34" charset="0"/>
              <a:buChar char="•"/>
            </a:pPr>
            <a:r>
              <a:rPr lang="en-GB" sz="1200" b="1" dirty="0">
                <a:solidFill>
                  <a:srgbClr val="114DDD"/>
                </a:solidFill>
              </a:rPr>
              <a:t>‘</a:t>
            </a:r>
            <a:r>
              <a:rPr lang="en-GB" sz="1200" b="1" dirty="0"/>
              <a:t>It’s nice here. It’s safe, it’s clean.‘ </a:t>
            </a:r>
          </a:p>
          <a:p>
            <a:pPr marL="171450" marR="0" indent="-171450" algn="l" defTabSz="914400" rtl="0" eaLnBrk="1" fontAlgn="auto" latinLnBrk="0" hangingPunct="1">
              <a:lnSpc>
                <a:spcPct val="100000"/>
              </a:lnSpc>
              <a:spcBef>
                <a:spcPts val="0"/>
              </a:spcBef>
              <a:spcAft>
                <a:spcPts val="0"/>
              </a:spcAft>
              <a:buClr>
                <a:srgbClr val="114DDD"/>
              </a:buClr>
              <a:buSzTx/>
              <a:buFont typeface="Arial" panose="020B0604020202020204" pitchFamily="34" charset="0"/>
              <a:buChar char="•"/>
              <a:tabLst/>
              <a:defRPr/>
            </a:pPr>
            <a:r>
              <a:rPr lang="en-ZA" sz="1200" kern="1200" dirty="0">
                <a:solidFill>
                  <a:schemeClr val="tx1"/>
                </a:solidFill>
                <a:effectLst/>
                <a:latin typeface="+mn-lt"/>
                <a:ea typeface="+mn-ea"/>
                <a:cs typeface="+mn-cs"/>
              </a:rPr>
              <a:t>‘I can go anytime from the lab at night. 11 o’clock, 12 o’clock, no problem. But in my country, it’s… At night maybe, some robbery or something.’ </a:t>
            </a:r>
            <a:endParaRPr lang="en-GB" dirty="0"/>
          </a:p>
          <a:p>
            <a:pPr marL="171450" indent="-171450" algn="l">
              <a:buClr>
                <a:srgbClr val="114DDD"/>
              </a:buClr>
              <a:buFont typeface="Arial" panose="020B0604020202020204" pitchFamily="34" charset="0"/>
              <a:buChar char="•"/>
            </a:pPr>
            <a:endParaRPr lang="en-GB" sz="1200" b="1" dirty="0"/>
          </a:p>
        </p:txBody>
      </p:sp>
      <p:sp>
        <p:nvSpPr>
          <p:cNvPr id="4" name="Slide Number Placeholder 3"/>
          <p:cNvSpPr>
            <a:spLocks noGrp="1"/>
          </p:cNvSpPr>
          <p:nvPr>
            <p:ph type="sldNum" sz="quarter" idx="10"/>
          </p:nvPr>
        </p:nvSpPr>
        <p:spPr/>
        <p:txBody>
          <a:bodyPr/>
          <a:lstStyle/>
          <a:p>
            <a:fld id="{70CC1D15-B5DE-4BD5-A4FB-8CE7A139D482}" type="slidenum">
              <a:rPr lang="en-GB" smtClean="0"/>
              <a:t>6</a:t>
            </a:fld>
            <a:endParaRPr lang="en-GB" dirty="0"/>
          </a:p>
        </p:txBody>
      </p:sp>
    </p:spTree>
    <p:extLst>
      <p:ext uri="{BB962C8B-B14F-4D97-AF65-F5344CB8AC3E}">
        <p14:creationId xmlns:p14="http://schemas.microsoft.com/office/powerpoint/2010/main" val="2968980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8</a:t>
            </a:fld>
            <a:endParaRPr lang="en-GB" dirty="0"/>
          </a:p>
        </p:txBody>
      </p:sp>
    </p:spTree>
    <p:extLst>
      <p:ext uri="{BB962C8B-B14F-4D97-AF65-F5344CB8AC3E}">
        <p14:creationId xmlns:p14="http://schemas.microsoft.com/office/powerpoint/2010/main" val="2968980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ffectLst/>
            </a:endParaRPr>
          </a:p>
        </p:txBody>
      </p:sp>
      <p:sp>
        <p:nvSpPr>
          <p:cNvPr id="4" name="Slide Number Placeholder 3"/>
          <p:cNvSpPr>
            <a:spLocks noGrp="1"/>
          </p:cNvSpPr>
          <p:nvPr>
            <p:ph type="sldNum" sz="quarter" idx="10"/>
          </p:nvPr>
        </p:nvSpPr>
        <p:spPr/>
        <p:txBody>
          <a:bodyPr/>
          <a:lstStyle/>
          <a:p>
            <a:fld id="{70CC1D15-B5DE-4BD5-A4FB-8CE7A139D482}" type="slidenum">
              <a:rPr lang="en-GB" smtClean="0"/>
              <a:t>9</a:t>
            </a:fld>
            <a:endParaRPr lang="en-GB" dirty="0"/>
          </a:p>
        </p:txBody>
      </p:sp>
    </p:spTree>
    <p:extLst>
      <p:ext uri="{BB962C8B-B14F-4D97-AF65-F5344CB8AC3E}">
        <p14:creationId xmlns:p14="http://schemas.microsoft.com/office/powerpoint/2010/main" val="2968980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10</a:t>
            </a:fld>
            <a:endParaRPr lang="en-GB" dirty="0"/>
          </a:p>
        </p:txBody>
      </p:sp>
    </p:spTree>
    <p:extLst>
      <p:ext uri="{BB962C8B-B14F-4D97-AF65-F5344CB8AC3E}">
        <p14:creationId xmlns:p14="http://schemas.microsoft.com/office/powerpoint/2010/main" val="2968980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11</a:t>
            </a:fld>
            <a:endParaRPr lang="en-GB" dirty="0"/>
          </a:p>
        </p:txBody>
      </p:sp>
    </p:spTree>
    <p:extLst>
      <p:ext uri="{BB962C8B-B14F-4D97-AF65-F5344CB8AC3E}">
        <p14:creationId xmlns:p14="http://schemas.microsoft.com/office/powerpoint/2010/main" val="2968980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Work undertaken at Lund University highlighted the important</a:t>
            </a:r>
            <a:r>
              <a:rPr lang="en-GB" sz="1200" kern="1200" baseline="0" dirty="0">
                <a:solidFill>
                  <a:schemeClr val="tx1"/>
                </a:solidFill>
                <a:effectLst/>
                <a:latin typeface="+mn-lt"/>
                <a:ea typeface="+mn-ea"/>
                <a:cs typeface="+mn-cs"/>
              </a:rPr>
              <a:t> role of the supervisor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Our regression analyses [of Japan Doctoral Human Resource</a:t>
            </a:r>
            <a:r>
              <a:rPr lang="en-GB" sz="1200" kern="1200" baseline="0" dirty="0">
                <a:solidFill>
                  <a:schemeClr val="tx1"/>
                </a:solidFill>
                <a:effectLst/>
                <a:latin typeface="+mn-lt"/>
                <a:ea typeface="+mn-ea"/>
                <a:cs typeface="+mn-cs"/>
              </a:rPr>
              <a:t> Profiling, a national survey of a cohort of 5000 PhD graduates from Japanese Universities] </a:t>
            </a:r>
            <a:r>
              <a:rPr lang="en-GB" sz="1200" kern="1200" dirty="0">
                <a:solidFill>
                  <a:schemeClr val="tx1"/>
                </a:solidFill>
                <a:effectLst/>
                <a:latin typeface="+mn-lt"/>
                <a:ea typeface="+mn-ea"/>
                <a:cs typeface="+mn-cs"/>
              </a:rPr>
              <a:t>controlling for several variables indicate the following results: (1) PhD students who received frequent instruction by their official supervisors are likely to successfully earn degrees and engage in jobs related to their dissertation subjects; (2) frequent supervision by internal faculty members is associated with high performance both in academia (based on publications) and in industry (based on wage rates); (3) frequent supervision by external faculty members is associated with successful degree attainment and academic career choice” </a:t>
            </a:r>
          </a:p>
          <a:p>
            <a:r>
              <a:rPr lang="en-GB" sz="1200" kern="1200" dirty="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hlinkClick r:id="rId3"/>
              </a:rPr>
              <a:t>Shibayama, S.</a:t>
            </a:r>
            <a:r>
              <a:rPr lang="en-GB" sz="1200" kern="1200" dirty="0">
                <a:solidFill>
                  <a:schemeClr val="tx1"/>
                </a:solidFill>
                <a:effectLst/>
                <a:latin typeface="+mn-lt"/>
                <a:ea typeface="+mn-ea"/>
                <a:cs typeface="+mn-cs"/>
              </a:rPr>
              <a:t>, &amp; Kobayashi, Y. (2017). </a:t>
            </a:r>
            <a:r>
              <a:rPr lang="en-GB" sz="1200" i="1" kern="1200" dirty="0">
                <a:solidFill>
                  <a:schemeClr val="tx1"/>
                </a:solidFill>
                <a:effectLst/>
                <a:latin typeface="+mn-lt"/>
                <a:ea typeface="+mn-ea"/>
                <a:cs typeface="+mn-cs"/>
                <a:hlinkClick r:id="rId4"/>
              </a:rPr>
              <a:t>Impact of PhD Supervising Setting: A Comprehensive Analysis based on "Japan Doctoral Human Resource Profiling, JD-Pro"</a:t>
            </a:r>
            <a:r>
              <a:rPr lang="en-GB" sz="1200" kern="1200" dirty="0">
                <a:solidFill>
                  <a:schemeClr val="tx1"/>
                </a:solidFill>
                <a:effectLst/>
                <a:latin typeface="+mn-lt"/>
                <a:ea typeface="+mn-ea"/>
                <a:cs typeface="+mn-cs"/>
              </a:rPr>
              <a:t>. (Discussion Paper; No. 150). Tokyo: National Institute of Science and Technology Policy.</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An example of how such</a:t>
            </a:r>
            <a:r>
              <a:rPr lang="en-GB" sz="1200" kern="1200" baseline="0" dirty="0">
                <a:solidFill>
                  <a:schemeClr val="tx1"/>
                </a:solidFill>
                <a:effectLst/>
                <a:latin typeface="+mn-lt"/>
                <a:ea typeface="+mn-ea"/>
                <a:cs typeface="+mn-cs"/>
              </a:rPr>
              <a:t> a</a:t>
            </a:r>
            <a:r>
              <a:rPr lang="en-GB" sz="1200" kern="1200" dirty="0">
                <a:solidFill>
                  <a:schemeClr val="tx1"/>
                </a:solidFill>
                <a:effectLst/>
                <a:latin typeface="+mn-lt"/>
                <a:ea typeface="+mn-ea"/>
                <a:cs typeface="+mn-cs"/>
              </a:rPr>
              <a:t> cascading programme could work was based on three levels, as follows:</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Key Trainers</a:t>
            </a:r>
            <a:r>
              <a:rPr lang="en-GB" sz="1200" kern="1200" dirty="0">
                <a:solidFill>
                  <a:schemeClr val="tx1"/>
                </a:solidFill>
                <a:effectLst/>
                <a:latin typeface="+mn-lt"/>
                <a:ea typeface="+mn-ea"/>
                <a:cs typeface="+mn-cs"/>
              </a:rPr>
              <a:t>:  an initial tranche of nine Key Trainers.   They would develop a three-day course which they would</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offer six times, on each occasion to 25 senior members of academic staff who already have experience of successfully supervising at least 5 doctoral students, and who will become 150 Master Trainers. These 25 senior members of academic staff should be from a range of disciplines, both science, social science and arts, be located across the regions of Japan and have a gender balance.</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Master Trainers:  </a:t>
            </a:r>
            <a:r>
              <a:rPr lang="en-GB" sz="1200" kern="1200" dirty="0">
                <a:solidFill>
                  <a:schemeClr val="tx1"/>
                </a:solidFill>
                <a:effectLst/>
                <a:latin typeface="+mn-lt"/>
                <a:ea typeface="+mn-ea"/>
                <a:cs typeface="+mn-cs"/>
              </a:rPr>
              <a:t>will be required, in gender mixed teams of three, to offer the same training courses seven times to groups of around 24 participants.   The participants will comprise 2 senior members of academic staff from each of the HEIs in Japan</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which offer doctoral programmes.   Eventually, some 350 members of academic staff will have been trained this way to become Cluster Trainers.</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Cluster Trainers:  </a:t>
            </a:r>
            <a:r>
              <a:rPr lang="en-GB" sz="1200" kern="1200" dirty="0">
                <a:solidFill>
                  <a:schemeClr val="tx1"/>
                </a:solidFill>
                <a:effectLst/>
                <a:latin typeface="+mn-lt"/>
                <a:ea typeface="+mn-ea"/>
                <a:cs typeface="+mn-cs"/>
              </a:rPr>
              <a:t>these are the people who will ultimately bear responsibility, within their own HEIs, to organise and provide training to colleague supervisors in whatever way best suits the needs of their colleagues (e.g. whether as three day courses, or one day a week, or two hours after work once a week).</a:t>
            </a:r>
          </a:p>
          <a:p>
            <a:r>
              <a:rPr lang="en-GB" sz="1200" kern="1200" dirty="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13</a:t>
            </a:fld>
            <a:endParaRPr lang="en-GB" dirty="0"/>
          </a:p>
        </p:txBody>
      </p:sp>
    </p:spTree>
    <p:extLst>
      <p:ext uri="{BB962C8B-B14F-4D97-AF65-F5344CB8AC3E}">
        <p14:creationId xmlns:p14="http://schemas.microsoft.com/office/powerpoint/2010/main" val="1489526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Only</a:t>
            </a:r>
            <a:r>
              <a:rPr lang="en-GB" baseline="0" dirty="0"/>
              <a:t> one considering possibly working for a US firm based in Japan.</a:t>
            </a:r>
          </a:p>
          <a:p>
            <a:endParaRPr lang="en-GB" baseline="0" dirty="0"/>
          </a:p>
          <a:p>
            <a:r>
              <a:rPr lang="en-GB" baseline="0" dirty="0"/>
              <a:t>Others </a:t>
            </a:r>
            <a:r>
              <a:rPr lang="mr-IN" baseline="0" dirty="0"/>
              <a:t>–</a:t>
            </a:r>
            <a:r>
              <a:rPr lang="en-GB" baseline="0" dirty="0"/>
              <a:t> PhD requirement of role back in home country.</a:t>
            </a:r>
          </a:p>
          <a:p>
            <a:endParaRPr lang="en-GB" baseline="0" dirty="0"/>
          </a:p>
          <a:p>
            <a:r>
              <a:rPr lang="en-GB" baseline="0" dirty="0"/>
              <a:t>Conception of scholarships as a service, supporting the generation of knowledge and peace.</a:t>
            </a:r>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14</a:t>
            </a:fld>
            <a:endParaRPr lang="en-GB" dirty="0"/>
          </a:p>
        </p:txBody>
      </p:sp>
    </p:spTree>
    <p:extLst>
      <p:ext uri="{BB962C8B-B14F-4D97-AF65-F5344CB8AC3E}">
        <p14:creationId xmlns:p14="http://schemas.microsoft.com/office/powerpoint/2010/main" val="1489526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Only</a:t>
            </a:r>
            <a:r>
              <a:rPr lang="en-GB" baseline="0" dirty="0"/>
              <a:t> one considering possibly working for a US firm based in Japan.</a:t>
            </a:r>
          </a:p>
          <a:p>
            <a:endParaRPr lang="en-GB" baseline="0" dirty="0"/>
          </a:p>
          <a:p>
            <a:r>
              <a:rPr lang="en-GB" baseline="0" dirty="0"/>
              <a:t>Others </a:t>
            </a:r>
            <a:r>
              <a:rPr lang="mr-IN" baseline="0" dirty="0"/>
              <a:t>–</a:t>
            </a:r>
            <a:r>
              <a:rPr lang="en-GB" baseline="0" dirty="0"/>
              <a:t> PhD requirement of role back in home country.</a:t>
            </a:r>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15</a:t>
            </a:fld>
            <a:endParaRPr lang="en-GB" dirty="0"/>
          </a:p>
        </p:txBody>
      </p:sp>
    </p:spTree>
    <p:extLst>
      <p:ext uri="{BB962C8B-B14F-4D97-AF65-F5344CB8AC3E}">
        <p14:creationId xmlns:p14="http://schemas.microsoft.com/office/powerpoint/2010/main" val="1489526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Psycho-social</a:t>
            </a:r>
            <a:r>
              <a:rPr lang="en-GB" baseline="0" dirty="0"/>
              <a:t> picture in the UK</a:t>
            </a:r>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16</a:t>
            </a:fld>
            <a:endParaRPr lang="en-GB" dirty="0"/>
          </a:p>
        </p:txBody>
      </p:sp>
    </p:spTree>
    <p:extLst>
      <p:ext uri="{BB962C8B-B14F-4D97-AF65-F5344CB8AC3E}">
        <p14:creationId xmlns:p14="http://schemas.microsoft.com/office/powerpoint/2010/main" val="3301452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17</a:t>
            </a:fld>
            <a:endParaRPr lang="en-GB" dirty="0"/>
          </a:p>
        </p:txBody>
      </p:sp>
    </p:spTree>
    <p:extLst>
      <p:ext uri="{BB962C8B-B14F-4D97-AF65-F5344CB8AC3E}">
        <p14:creationId xmlns:p14="http://schemas.microsoft.com/office/powerpoint/2010/main" val="1489526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70CC1D15-B5DE-4BD5-A4FB-8CE7A139D482}" type="slidenum">
              <a:rPr lang="en-GB" smtClean="0"/>
              <a:t>18</a:t>
            </a:fld>
            <a:endParaRPr lang="en-GB" dirty="0"/>
          </a:p>
        </p:txBody>
      </p:sp>
    </p:spTree>
    <p:extLst>
      <p:ext uri="{BB962C8B-B14F-4D97-AF65-F5344CB8AC3E}">
        <p14:creationId xmlns:p14="http://schemas.microsoft.com/office/powerpoint/2010/main" val="2524492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4"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Tree>
    <p:extLst>
      <p:ext uri="{BB962C8B-B14F-4D97-AF65-F5344CB8AC3E}">
        <p14:creationId xmlns:p14="http://schemas.microsoft.com/office/powerpoint/2010/main" val="689324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88901"/>
            <a:ext cx="8966200"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213880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88900"/>
            <a:ext cx="8966200"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39056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82746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60540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59057" cy="6679101"/>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a:t>Drag your image here</a:t>
            </a:r>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09633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grpSp>
      <p:pic>
        <p:nvPicPr>
          <p:cNvPr id="14" name="Picture 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2385447">
            <a:off x="4935738" y="4442902"/>
            <a:ext cx="622961" cy="940549"/>
          </a:xfrm>
          <a:prstGeom prst="rect">
            <a:avLst/>
          </a:prstGeom>
        </p:spPr>
      </p:pic>
      <p:sp>
        <p:nvSpPr>
          <p:cNvPr id="16" name="Subtitle 2"/>
          <p:cNvSpPr txBox="1">
            <a:spLocks/>
          </p:cNvSpPr>
          <p:nvPr userDrawn="1"/>
        </p:nvSpPr>
        <p:spPr>
          <a:xfrm>
            <a:off x="581343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a:solidFill>
                  <a:schemeClr val="tx1"/>
                </a:solidFill>
              </a:rPr>
              <a:t>Copy and paste</a:t>
            </a:r>
            <a:r>
              <a:rPr lang="en-GB" sz="800" spc="0" baseline="0" dirty="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3805938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0"/>
            <a:ext cx="9172575" cy="6858000"/>
          </a:xfrm>
          <a:prstGeom prst="rect">
            <a:avLst/>
          </a:prstGeom>
        </p:spPr>
      </p:pic>
      <p:grpSp>
        <p:nvGrpSpPr>
          <p:cNvPr id="23" name="Group 22"/>
          <p:cNvGrpSpPr/>
          <p:nvPr userDrawn="1"/>
        </p:nvGrpSpPr>
        <p:grpSpPr>
          <a:xfrm>
            <a:off x="-7145" y="-84667"/>
            <a:ext cx="9265445" cy="7027334"/>
            <a:chOff x="-9526" y="-84667"/>
            <a:chExt cx="12353925" cy="702733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73622" y="3287224"/>
              <a:ext cx="6870621" cy="2709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179147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35" name="Picture 3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096375" cy="6858000"/>
          </a:xfrm>
          <a:prstGeom prst="rect">
            <a:avLst/>
          </a:prstGeom>
        </p:spPr>
      </p:pic>
      <p:grpSp>
        <p:nvGrpSpPr>
          <p:cNvPr id="28" name="Group 27"/>
          <p:cNvGrpSpPr/>
          <p:nvPr userDrawn="1"/>
        </p:nvGrpSpPr>
        <p:grpSpPr>
          <a:xfrm>
            <a:off x="-7145" y="-84666"/>
            <a:ext cx="9255919" cy="7027333"/>
            <a:chOff x="-9526" y="-84666"/>
            <a:chExt cx="12341224" cy="7027333"/>
          </a:xfrm>
        </p:grpSpPr>
        <p:sp>
          <p:nvSpPr>
            <p:cNvPr id="29" name="Rectangle 28"/>
            <p:cNvSpPr/>
            <p:nvPr/>
          </p:nvSpPr>
          <p:spPr>
            <a:xfrm>
              <a:off x="-9526" y="-84666"/>
              <a:ext cx="12192000" cy="1735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0" name="Rectangle 29"/>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1" name="Rectangle 3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2" name="Rectangle 31"/>
            <p:cNvSpPr/>
            <p:nvPr/>
          </p:nvSpPr>
          <p:spPr>
            <a:xfrm rot="5400000">
              <a:off x="8767271" y="3293574"/>
              <a:ext cx="6870621" cy="2582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4" name="Picture 3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6"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7"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03277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30" name="Picture 2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8575" y="-10819"/>
            <a:ext cx="9210676" cy="6822781"/>
          </a:xfrm>
          <a:prstGeom prst="rect">
            <a:avLst/>
          </a:prstGeom>
        </p:spPr>
      </p:pic>
      <p:grpSp>
        <p:nvGrpSpPr>
          <p:cNvPr id="23" name="Group 22"/>
          <p:cNvGrpSpPr/>
          <p:nvPr userDrawn="1"/>
        </p:nvGrpSpPr>
        <p:grpSpPr>
          <a:xfrm>
            <a:off x="-7145" y="-84667"/>
            <a:ext cx="9246395" cy="6943744"/>
            <a:chOff x="-9526" y="-84667"/>
            <a:chExt cx="12328525" cy="694374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60922" y="3299924"/>
              <a:ext cx="6870621" cy="2455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9" name="Picture 2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65074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604281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525" y="20093"/>
            <a:ext cx="9086850" cy="6799807"/>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722806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31" name="Picture 30"/>
          <p:cNvPicPr>
            <a:picLocks noChangeAspect="1"/>
          </p:cNvPicPr>
          <p:nvPr userDrawn="1"/>
        </p:nvPicPr>
        <p:blipFill rotWithShape="1">
          <a:blip r:embed="rId2" cstate="email">
            <a:extLst>
              <a:ext uri="{28A0092B-C50C-407E-A947-70E740481C1C}">
                <a14:useLocalDpi xmlns:a14="http://schemas.microsoft.com/office/drawing/2010/main"/>
              </a:ext>
            </a:extLst>
          </a:blip>
          <a:srcRect b="-61"/>
          <a:stretch/>
        </p:blipFill>
        <p:spPr>
          <a:xfrm>
            <a:off x="19049" y="71436"/>
            <a:ext cx="9124951" cy="6815139"/>
          </a:xfrm>
          <a:prstGeom prst="rect">
            <a:avLst/>
          </a:prstGeom>
        </p:spPr>
      </p:pic>
      <p:grpSp>
        <p:nvGrpSpPr>
          <p:cNvPr id="24" name="Group 23"/>
          <p:cNvGrpSpPr/>
          <p:nvPr userDrawn="1"/>
        </p:nvGrpSpPr>
        <p:grpSpPr>
          <a:xfrm>
            <a:off x="-7145" y="-84667"/>
            <a:ext cx="9236869" cy="7032702"/>
            <a:chOff x="-9526" y="-84667"/>
            <a:chExt cx="12315824" cy="7032702"/>
          </a:xfrm>
        </p:grpSpPr>
        <p:sp>
          <p:nvSpPr>
            <p:cNvPr id="25" name="Rectangle 24"/>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8" name="Rectangle 27"/>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2"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3"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72945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78456"/>
            <a:ext cx="896619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Tree>
    <p:extLst>
      <p:ext uri="{BB962C8B-B14F-4D97-AF65-F5344CB8AC3E}">
        <p14:creationId xmlns:p14="http://schemas.microsoft.com/office/powerpoint/2010/main" val="4195924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51354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7832231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1458587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0605745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94377" cy="670442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a:t>Drag your image here</a:t>
            </a:r>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grpSp>
        <p:nvGrpSpPr>
          <p:cNvPr id="21" name="Group 20"/>
          <p:cNvGrpSpPr/>
          <p:nvPr userDrawn="1"/>
        </p:nvGrpSpPr>
        <p:grpSpPr>
          <a:xfrm>
            <a:off x="-7145" y="-84667"/>
            <a:ext cx="9236869" cy="7032702"/>
            <a:chOff x="-9526" y="-84667"/>
            <a:chExt cx="12315824" cy="7032702"/>
          </a:xfrm>
        </p:grpSpPr>
        <p:sp>
          <p:nvSpPr>
            <p:cNvPr id="22" name="Rectangle 21"/>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8" name="Picture Placeholder 4"/>
          <p:cNvSpPr>
            <a:spLocks noGrp="1"/>
          </p:cNvSpPr>
          <p:nvPr>
            <p:ph type="pic" sz="quarter" idx="12" hasCustomPrompt="1"/>
          </p:nvPr>
        </p:nvSpPr>
        <p:spPr>
          <a:xfrm>
            <a:off x="4045276" y="445155"/>
            <a:ext cx="1072824" cy="933418"/>
          </a:xfrm>
          <a:prstGeom prst="rect">
            <a:avLst/>
          </a:prstGeom>
        </p:spPr>
        <p:txBody>
          <a:bodyPr/>
          <a:lstStyle>
            <a:lvl1pPr marL="0" indent="0" algn="ctr">
              <a:buNone/>
              <a:defRPr sz="1050" b="0">
                <a:solidFill>
                  <a:schemeClr val="bg1"/>
                </a:solidFill>
              </a:defRPr>
            </a:lvl1pPr>
          </a:lstStyle>
          <a:p>
            <a:r>
              <a:rPr lang="en-GB" dirty="0"/>
              <a:t>Logo</a:t>
            </a:r>
          </a:p>
        </p:txBody>
      </p:sp>
      <p:sp>
        <p:nvSpPr>
          <p:cNvPr id="29"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0"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0481917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4"/>
              <a:ext cx="1072823" cy="942921"/>
            </a:xfrm>
            <a:prstGeom prst="rect">
              <a:avLst/>
            </a:prstGeom>
          </p:spPr>
        </p:pic>
      </p:gr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9214553" flipV="1">
            <a:off x="4723002" y="1477556"/>
            <a:ext cx="622961" cy="940549"/>
          </a:xfrm>
          <a:prstGeom prst="rect">
            <a:avLst/>
          </a:prstGeom>
        </p:spPr>
      </p:pic>
      <p:sp>
        <p:nvSpPr>
          <p:cNvPr id="8" name="Subtitle 2"/>
          <p:cNvSpPr txBox="1">
            <a:spLocks/>
          </p:cNvSpPr>
          <p:nvPr userDrawn="1"/>
        </p:nvSpPr>
        <p:spPr>
          <a:xfrm>
            <a:off x="5600699" y="2095052"/>
            <a:ext cx="1580796" cy="412534"/>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a:solidFill>
                  <a:schemeClr val="tx1"/>
                </a:solidFill>
              </a:rPr>
              <a:t>Copy and paste</a:t>
            </a:r>
            <a:r>
              <a:rPr lang="en-GB" sz="800" spc="0" baseline="0" dirty="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20388437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0"/>
            <a:ext cx="91725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006031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0963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124266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8575" y="-10819"/>
            <a:ext cx="9210676" cy="6822781"/>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822441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30"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4814116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525" y="20093"/>
            <a:ext cx="9086850" cy="6799807"/>
          </a:xfrm>
          <a:prstGeom prst="rect">
            <a:avLst/>
          </a:prstGeom>
        </p:spPr>
      </p:pic>
      <p:grpSp>
        <p:nvGrpSpPr>
          <p:cNvPr id="19" name="Group 18"/>
          <p:cNvGrpSpPr/>
          <p:nvPr userDrawn="1"/>
        </p:nvGrpSpPr>
        <p:grpSpPr>
          <a:xfrm>
            <a:off x="-7145" y="-84667"/>
            <a:ext cx="9236869" cy="7032702"/>
            <a:chOff x="-9526" y="-84667"/>
            <a:chExt cx="12315824" cy="7032702"/>
          </a:xfrm>
        </p:grpSpPr>
        <p:sp>
          <p:nvSpPr>
            <p:cNvPr id="20" name="Rectangle 19"/>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5" name="Pictur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5250114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b="-61"/>
          <a:stretch/>
        </p:blipFill>
        <p:spPr>
          <a:xfrm>
            <a:off x="19049" y="71436"/>
            <a:ext cx="9124951" cy="6815139"/>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5"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0670658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193744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458855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9018260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90737921"/>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2914" userDrawn="1">
          <p15:clr>
            <a:srgbClr val="FBAE40"/>
          </p15:clr>
        </p15:guide>
        <p15:guide id="3" pos="543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0236994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238845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805814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64276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583412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088698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8192379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8388163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0450205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907067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56422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2426459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4920699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9307487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5706535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4408919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000699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1571115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2781012"/>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013261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9957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9577220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5947157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1331004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320782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393374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281431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4431422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435462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4667" y="1435101"/>
            <a:ext cx="4446869"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918861420"/>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1728861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14550205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9867121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6410387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27403265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512770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56998257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306555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41403763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341461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444521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056071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66598787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1651679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8253240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0183117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32827763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94997900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1481587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910452565"/>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5618152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17277715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8393057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2664463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0460024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0407373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2553429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3818004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956054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54572956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79257909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2837648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6532895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5950384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770533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3546732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21724543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216128687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17224196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53822429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2110085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401285862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27406885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19548443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98784400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CC986-4681-4063-BB00-DEF7BE88767C}"/>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5C61191-5210-4968-BC5F-45857E046FAB}"/>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0706F3C-5D9B-4C24-92E0-77B77E762338}"/>
              </a:ext>
            </a:extLst>
          </p:cNvPr>
          <p:cNvSpPr>
            <a:spLocks noGrp="1"/>
          </p:cNvSpPr>
          <p:nvPr>
            <p:ph type="dt" sz="half" idx="10"/>
          </p:nvPr>
        </p:nvSpPr>
        <p:spPr>
          <a:xfrm>
            <a:off x="628650" y="6356351"/>
            <a:ext cx="2057400" cy="365125"/>
          </a:xfrm>
          <a:prstGeom prst="rect">
            <a:avLst/>
          </a:prstGeom>
        </p:spPr>
        <p:txBody>
          <a:bodyPr/>
          <a:lstStyle/>
          <a:p>
            <a:fld id="{06CEED4E-C182-4377-B4AE-8BD3772A5D1B}" type="datetimeFigureOut">
              <a:rPr lang="en-GB" smtClean="0"/>
              <a:t>08/07/2019</a:t>
            </a:fld>
            <a:endParaRPr lang="en-GB"/>
          </a:p>
        </p:txBody>
      </p:sp>
      <p:sp>
        <p:nvSpPr>
          <p:cNvPr id="5" name="Footer Placeholder 4">
            <a:extLst>
              <a:ext uri="{FF2B5EF4-FFF2-40B4-BE49-F238E27FC236}">
                <a16:creationId xmlns:a16="http://schemas.microsoft.com/office/drawing/2014/main" id="{09483B03-7961-4701-8490-C567D8F31BD9}"/>
              </a:ext>
            </a:extLst>
          </p:cNvPr>
          <p:cNvSpPr>
            <a:spLocks noGrp="1"/>
          </p:cNvSpPr>
          <p:nvPr>
            <p:ph type="ftr" sz="quarter" idx="11"/>
          </p:nvPr>
        </p:nvSpPr>
        <p:spPr>
          <a:xfrm>
            <a:off x="3028950" y="6356351"/>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0A9E93CB-15E2-4060-B0D4-95CCFE8C34C2}"/>
              </a:ext>
            </a:extLst>
          </p:cNvPr>
          <p:cNvSpPr>
            <a:spLocks noGrp="1"/>
          </p:cNvSpPr>
          <p:nvPr>
            <p:ph type="sldNum" sz="quarter" idx="12"/>
          </p:nvPr>
        </p:nvSpPr>
        <p:spPr>
          <a:xfrm>
            <a:off x="6457950" y="6356351"/>
            <a:ext cx="2057400" cy="365125"/>
          </a:xfrm>
          <a:prstGeom prst="rect">
            <a:avLst/>
          </a:prstGeom>
        </p:spPr>
        <p:txBody>
          <a:bodyPr/>
          <a:lstStyle/>
          <a:p>
            <a:fld id="{178C0A8D-C45C-4258-A7DD-19CC863AB703}" type="slidenum">
              <a:rPr lang="en-GB" smtClean="0"/>
              <a:t>‹#›</a:t>
            </a:fld>
            <a:endParaRPr lang="en-GB"/>
          </a:p>
        </p:txBody>
      </p:sp>
    </p:spTree>
    <p:extLst>
      <p:ext uri="{BB962C8B-B14F-4D97-AF65-F5344CB8AC3E}">
        <p14:creationId xmlns:p14="http://schemas.microsoft.com/office/powerpoint/2010/main" val="258036462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2537713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7051259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7689457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879177888"/>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2989975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6405218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5629000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5661008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1213190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303502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56821745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98774164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871949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92377651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237039520"/>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8239369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16069982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8236256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56548752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41090172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theme" Target="../theme/theme5.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theme" Target="../theme/theme6.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 Type="http://schemas.openxmlformats.org/officeDocument/2006/relationships/slideLayout" Target="../slideLayouts/slideLayout69.xml"/><Relationship Id="rId21" Type="http://schemas.openxmlformats.org/officeDocument/2006/relationships/theme" Target="../theme/theme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3" Type="http://schemas.openxmlformats.org/officeDocument/2006/relationships/slideLayout" Target="../slideLayouts/slideLayout89.xml"/><Relationship Id="rId21" Type="http://schemas.openxmlformats.org/officeDocument/2006/relationships/slideLayout" Target="../slideLayouts/slideLayout107.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 Id="rId22"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3" Type="http://schemas.openxmlformats.org/officeDocument/2006/relationships/slideLayout" Target="../slideLayouts/slideLayout110.xml"/><Relationship Id="rId21" Type="http://schemas.openxmlformats.org/officeDocument/2006/relationships/theme" Target="../theme/theme9.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4058" r:id="rId2"/>
    <p:sldLayoutId id="2147483726" r:id="rId3"/>
    <p:sldLayoutId id="2147483879" r:id="rId4"/>
    <p:sldLayoutId id="2147483698" r:id="rId5"/>
    <p:sldLayoutId id="2147483884" r:id="rId6"/>
    <p:sldLayoutId id="2147483728" r:id="rId7"/>
    <p:sldLayoutId id="2147483882" r:id="rId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4059" r:id="rId2"/>
    <p:sldLayoutId id="2147483749" r:id="rId3"/>
    <p:sldLayoutId id="2147483880" r:id="rId4"/>
    <p:sldLayoutId id="2147483750" r:id="rId5"/>
    <p:sldLayoutId id="2147483883" r:id="rId6"/>
    <p:sldLayoutId id="2147483786" r:id="rId7"/>
    <p:sldLayoutId id="2147483881" r:id="rId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22002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640113"/>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 id="2147484008" r:id="rId13"/>
    <p:sldLayoutId id="2147484009" r:id="rId14"/>
    <p:sldLayoutId id="2147484010" r:id="rId15"/>
    <p:sldLayoutId id="2147484011" r:id="rId16"/>
    <p:sldLayoutId id="2147484012" r:id="rId17"/>
    <p:sldLayoutId id="2147484013" r:id="rId18"/>
    <p:sldLayoutId id="2147484014" r:id="rId19"/>
    <p:sldLayoutId id="2147484015"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418103"/>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 id="2147484034" r:id="rId18"/>
    <p:sldLayoutId id="2147484035" r:id="rId19"/>
    <p:sldLayoutId id="2147484036" r:id="rId20"/>
    <p:sldLayoutId id="2147484060" r:id="rId2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421854"/>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 id="2147484054" r:id="rId17"/>
    <p:sldLayoutId id="2147484055" r:id="rId18"/>
    <p:sldLayoutId id="2147484056" r:id="rId19"/>
    <p:sldLayoutId id="2147484057"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97.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97.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99.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9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3.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99.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9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99.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99.xml"/><Relationship Id="rId5" Type="http://schemas.openxmlformats.org/officeDocument/2006/relationships/image" Target="../media/image22.pn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99.xml"/></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0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99.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97.xml"/><Relationship Id="rId5" Type="http://schemas.openxmlformats.org/officeDocument/2006/relationships/hyperlink" Target="https://www.facebook.com/groups/CHEERSussex/" TargetMode="External"/><Relationship Id="rId4" Type="http://schemas.openxmlformats.org/officeDocument/2006/relationships/hyperlink" Target="http://www.sussex.ac.uk/educ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143000" y="3588832"/>
            <a:ext cx="6858000" cy="624580"/>
          </a:xfrm>
        </p:spPr>
        <p:txBody>
          <a:bodyPr/>
          <a:lstStyle/>
          <a:p>
            <a:r>
              <a:rPr lang="en-GB" sz="1600" b="1" dirty="0"/>
              <a:t>Mariam Attia, Lecturer In Education</a:t>
            </a:r>
          </a:p>
          <a:p>
            <a:r>
              <a:rPr lang="en-GB" sz="1600" b="1" dirty="0"/>
              <a:t>Paul Roberts, </a:t>
            </a:r>
            <a:r>
              <a:rPr lang="en-GB" sz="1600" b="1" dirty="0" err="1"/>
              <a:t>EdD</a:t>
            </a:r>
            <a:r>
              <a:rPr lang="en-GB" sz="1600" b="1" dirty="0"/>
              <a:t> Candidate</a:t>
            </a:r>
            <a:endParaRPr lang="sv-SE" sz="1600" b="1" dirty="0"/>
          </a:p>
          <a:p>
            <a:r>
              <a:rPr lang="en-GB" dirty="0"/>
              <a:t> </a:t>
            </a:r>
            <a:endParaRPr lang="sv-SE" dirty="0"/>
          </a:p>
          <a:p>
            <a:endParaRPr lang="en-GB" sz="2400" b="1" dirty="0"/>
          </a:p>
        </p:txBody>
      </p:sp>
      <p:sp>
        <p:nvSpPr>
          <p:cNvPr id="4" name="Title 3"/>
          <p:cNvSpPr>
            <a:spLocks noGrp="1"/>
          </p:cNvSpPr>
          <p:nvPr>
            <p:ph type="ctrTitle"/>
          </p:nvPr>
        </p:nvSpPr>
        <p:spPr>
          <a:xfrm>
            <a:off x="378975" y="1285148"/>
            <a:ext cx="8428382" cy="1798843"/>
          </a:xfrm>
        </p:spPr>
        <p:txBody>
          <a:bodyPr>
            <a:noAutofit/>
          </a:bodyPr>
          <a:lstStyle/>
          <a:p>
            <a:r>
              <a:rPr lang="en-GB" sz="2800" b="1" dirty="0"/>
              <a:t>Internationalisation of Doctoral Education in Japan: Implications for Researcher Development</a:t>
            </a:r>
            <a:endParaRPr lang="sv-SE" sz="2800" b="1" dirty="0"/>
          </a:p>
        </p:txBody>
      </p:sp>
      <p:sp>
        <p:nvSpPr>
          <p:cNvPr id="6" name="Subtitle 4"/>
          <p:cNvSpPr txBox="1">
            <a:spLocks/>
          </p:cNvSpPr>
          <p:nvPr/>
        </p:nvSpPr>
        <p:spPr>
          <a:xfrm>
            <a:off x="1142999" y="253521"/>
            <a:ext cx="6858000" cy="315118"/>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a:t>CENTRE FOR HIGHER EDUCATION AND EQUITY RESEARCH</a:t>
            </a:r>
          </a:p>
        </p:txBody>
      </p:sp>
    </p:spTree>
    <p:extLst>
      <p:ext uri="{BB962C8B-B14F-4D97-AF65-F5344CB8AC3E}">
        <p14:creationId xmlns:p14="http://schemas.microsoft.com/office/powerpoint/2010/main" val="1461594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noAutofit/>
          </a:bodyPr>
          <a:lstStyle/>
          <a:p>
            <a:r>
              <a:rPr lang="en-US" sz="2400" b="1" dirty="0">
                <a:solidFill>
                  <a:srgbClr val="3366FF"/>
                </a:solidFill>
              </a:rPr>
              <a:t>Higher Education, Knowledge Exchange and Policy Learning in the Asian Century: A UK/Japanese Partnership</a:t>
            </a:r>
          </a:p>
        </p:txBody>
      </p:sp>
      <p:sp>
        <p:nvSpPr>
          <p:cNvPr id="2" name="Rectangle 1">
            <a:extLst>
              <a:ext uri="{FF2B5EF4-FFF2-40B4-BE49-F238E27FC236}">
                <a16:creationId xmlns:a16="http://schemas.microsoft.com/office/drawing/2014/main" id="{3EB8578A-8EBF-FF43-96EE-09F7E0FDDD50}"/>
              </a:ext>
            </a:extLst>
          </p:cNvPr>
          <p:cNvSpPr/>
          <p:nvPr/>
        </p:nvSpPr>
        <p:spPr>
          <a:xfrm>
            <a:off x="80010" y="1436275"/>
            <a:ext cx="4540425" cy="5293757"/>
          </a:xfrm>
          <a:prstGeom prst="rect">
            <a:avLst/>
          </a:prstGeom>
        </p:spPr>
        <p:txBody>
          <a:bodyPr wrap="square">
            <a:spAutoFit/>
          </a:bodyPr>
          <a:lstStyle/>
          <a:p>
            <a:pPr marL="171450" indent="-171450">
              <a:buClr>
                <a:srgbClr val="114DDD"/>
              </a:buClr>
              <a:buFont typeface="Arial" panose="020B0604020202020204" pitchFamily="34" charset="0"/>
              <a:buChar char="•"/>
            </a:pPr>
            <a:r>
              <a:rPr lang="en-US" sz="1600" b="1" dirty="0">
                <a:solidFill>
                  <a:schemeClr val="bg1"/>
                </a:solidFill>
              </a:rPr>
              <a:t>Interview data gathered in 2 private and 6 national  universities in Japan with 13 doctoral researchers  (5 women and 8 men). </a:t>
            </a:r>
          </a:p>
          <a:p>
            <a:pPr marL="171450" indent="-171450">
              <a:buClr>
                <a:srgbClr val="114DDD"/>
              </a:buClr>
              <a:buFont typeface="Arial" panose="020B0604020202020204" pitchFamily="34" charset="0"/>
              <a:buChar char="•"/>
            </a:pPr>
            <a:endParaRPr lang="en-US" sz="1600" b="1" dirty="0">
              <a:solidFill>
                <a:schemeClr val="bg1"/>
              </a:solidFill>
            </a:endParaRPr>
          </a:p>
          <a:p>
            <a:pPr marL="171450" indent="-171450">
              <a:buClr>
                <a:srgbClr val="114DDD"/>
              </a:buClr>
              <a:buFont typeface="Arial" panose="020B0604020202020204" pitchFamily="34" charset="0"/>
              <a:buChar char="•"/>
            </a:pPr>
            <a:r>
              <a:rPr lang="en-US" sz="1600" b="1" dirty="0">
                <a:solidFill>
                  <a:schemeClr val="bg1"/>
                </a:solidFill>
              </a:rPr>
              <a:t>All participants met UN definition of migrants </a:t>
            </a:r>
            <a:r>
              <a:rPr lang="mr-IN" sz="1600" b="1" dirty="0">
                <a:solidFill>
                  <a:schemeClr val="bg1"/>
                </a:solidFill>
              </a:rPr>
              <a:t>–</a:t>
            </a:r>
            <a:r>
              <a:rPr lang="en-US" sz="1600" b="1" dirty="0">
                <a:solidFill>
                  <a:schemeClr val="bg1"/>
                </a:solidFill>
              </a:rPr>
              <a:t> persons who have lived outside their country of birth for 12 months or more (Castles &amp; Miller, 2009).</a:t>
            </a:r>
          </a:p>
          <a:p>
            <a:pPr marL="171450" indent="-171450">
              <a:buClr>
                <a:srgbClr val="114DDD"/>
              </a:buClr>
              <a:buFont typeface="Arial" panose="020B0604020202020204" pitchFamily="34" charset="0"/>
              <a:buChar char="•"/>
            </a:pPr>
            <a:endParaRPr lang="en-US" sz="1600" b="1" dirty="0">
              <a:solidFill>
                <a:schemeClr val="bg1"/>
              </a:solidFill>
            </a:endParaRPr>
          </a:p>
          <a:p>
            <a:pPr marL="171450" indent="-171450">
              <a:buClr>
                <a:srgbClr val="114DDD"/>
              </a:buClr>
              <a:buFont typeface="Arial" panose="020B0604020202020204" pitchFamily="34" charset="0"/>
              <a:buChar char="•"/>
            </a:pPr>
            <a:r>
              <a:rPr lang="en-US" sz="1600" b="1" dirty="0">
                <a:solidFill>
                  <a:schemeClr val="bg1"/>
                </a:solidFill>
              </a:rPr>
              <a:t>The doctoral researchers came from Bangladesh, China, Ghana, Nepal (2), Philippines,  South Korea, Syria, Taiwan, USA (2) and Vietnam. </a:t>
            </a:r>
          </a:p>
          <a:p>
            <a:pPr marL="171450" indent="-171450">
              <a:buClr>
                <a:srgbClr val="114DDD"/>
              </a:buClr>
              <a:buFont typeface="Arial" panose="020B0604020202020204" pitchFamily="34" charset="0"/>
              <a:buChar char="•"/>
            </a:pPr>
            <a:endParaRPr lang="en-US" sz="1600" b="1" dirty="0">
              <a:solidFill>
                <a:schemeClr val="bg1"/>
              </a:solidFill>
            </a:endParaRPr>
          </a:p>
          <a:p>
            <a:pPr marL="171450" indent="-171450">
              <a:buClr>
                <a:srgbClr val="114DDD"/>
              </a:buClr>
              <a:buFont typeface="Arial" panose="020B0604020202020204" pitchFamily="34" charset="0"/>
              <a:buChar char="•"/>
            </a:pPr>
            <a:r>
              <a:rPr lang="en-US" sz="1600" b="1" dirty="0">
                <a:solidFill>
                  <a:schemeClr val="bg1"/>
                </a:solidFill>
              </a:rPr>
              <a:t>Disciplinary mix included: 5 Scientists; 6 Social Scientists; 2 Arts &amp; Humanities researchers.</a:t>
            </a:r>
          </a:p>
          <a:p>
            <a:pPr>
              <a:buClr>
                <a:srgbClr val="114DDD"/>
              </a:buClr>
            </a:pPr>
            <a:endParaRPr lang="en-US" sz="1200" b="1" dirty="0">
              <a:solidFill>
                <a:schemeClr val="bg1"/>
              </a:solidFill>
            </a:endParaRPr>
          </a:p>
          <a:p>
            <a:pPr>
              <a:buClr>
                <a:srgbClr val="114DDD"/>
              </a:buClr>
            </a:pPr>
            <a:endParaRPr lang="en-US" sz="1100" b="1" dirty="0">
              <a:solidFill>
                <a:schemeClr val="bg1"/>
              </a:solidFill>
            </a:endParaRPr>
          </a:p>
          <a:p>
            <a:pPr>
              <a:buClr>
                <a:srgbClr val="114DDD"/>
              </a:buClr>
            </a:pPr>
            <a:endParaRPr lang="en-US" sz="1100" b="1" dirty="0">
              <a:solidFill>
                <a:schemeClr val="bg1"/>
              </a:solidFill>
            </a:endParaRPr>
          </a:p>
          <a:p>
            <a:pPr>
              <a:buClr>
                <a:srgbClr val="114DDD"/>
              </a:buClr>
            </a:pPr>
            <a:endParaRPr lang="en-US" sz="1100" b="1" dirty="0">
              <a:solidFill>
                <a:schemeClr val="bg1"/>
              </a:solidFill>
            </a:endParaRPr>
          </a:p>
        </p:txBody>
      </p:sp>
      <p:pic>
        <p:nvPicPr>
          <p:cNvPr id="7" name="Picture Placeholder 6" descr="image[6].jpg"/>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l="8363" r="8363"/>
          <a:stretch>
            <a:fillRect/>
          </a:stretch>
        </p:blipFill>
        <p:spPr/>
      </p:pic>
    </p:spTree>
    <p:extLst>
      <p:ext uri="{BB962C8B-B14F-4D97-AF65-F5344CB8AC3E}">
        <p14:creationId xmlns:p14="http://schemas.microsoft.com/office/powerpoint/2010/main" val="2645600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94235" y="1494118"/>
            <a:ext cx="4318000" cy="4706470"/>
          </a:xfrm>
        </p:spPr>
        <p:txBody>
          <a:bodyPr>
            <a:normAutofit/>
          </a:bodyPr>
          <a:lstStyle/>
          <a:p>
            <a:pPr algn="l"/>
            <a:r>
              <a:rPr lang="en-US" sz="2400" b="1" dirty="0">
                <a:latin typeface="+mn-lt"/>
              </a:rPr>
              <a:t/>
            </a:r>
            <a:br>
              <a:rPr lang="en-US" sz="2400" b="1" dirty="0">
                <a:latin typeface="+mn-lt"/>
              </a:rPr>
            </a:br>
            <a:r>
              <a:rPr lang="en-US" sz="2000" b="1" dirty="0"/>
              <a:t/>
            </a:r>
            <a:br>
              <a:rPr lang="en-US" sz="2000" b="1" dirty="0"/>
            </a:br>
            <a:endParaRPr lang="en-US" sz="2000" dirty="0"/>
          </a:p>
        </p:txBody>
      </p:sp>
      <p:sp>
        <p:nvSpPr>
          <p:cNvPr id="5" name="Subtitle 4"/>
          <p:cNvSpPr>
            <a:spLocks noGrp="1"/>
          </p:cNvSpPr>
          <p:nvPr>
            <p:ph type="subTitle" idx="1"/>
          </p:nvPr>
        </p:nvSpPr>
        <p:spPr/>
        <p:txBody>
          <a:bodyPr>
            <a:normAutofit lnSpcReduction="10000"/>
          </a:bodyPr>
          <a:lstStyle/>
          <a:p>
            <a:r>
              <a:rPr lang="en-US" sz="5400" b="1" dirty="0">
                <a:solidFill>
                  <a:srgbClr val="3366FF"/>
                </a:solidFill>
              </a:rPr>
              <a:t>Policy aims</a:t>
            </a:r>
            <a:r>
              <a:rPr lang="mr-IN" sz="5400" b="1" dirty="0">
                <a:solidFill>
                  <a:srgbClr val="3366FF"/>
                </a:solidFill>
              </a:rPr>
              <a:t>…</a:t>
            </a:r>
            <a:endParaRPr lang="en-US" b="1" dirty="0">
              <a:solidFill>
                <a:srgbClr val="3366FF"/>
              </a:solidFill>
            </a:endParaRPr>
          </a:p>
        </p:txBody>
      </p:sp>
      <p:sp>
        <p:nvSpPr>
          <p:cNvPr id="2" name="Rectangle 1">
            <a:extLst>
              <a:ext uri="{FF2B5EF4-FFF2-40B4-BE49-F238E27FC236}">
                <a16:creationId xmlns:a16="http://schemas.microsoft.com/office/drawing/2014/main" id="{3EB8578A-8EBF-FF43-96EE-09F7E0FDDD50}"/>
              </a:ext>
            </a:extLst>
          </p:cNvPr>
          <p:cNvSpPr/>
          <p:nvPr/>
        </p:nvSpPr>
        <p:spPr>
          <a:xfrm>
            <a:off x="80010" y="1436275"/>
            <a:ext cx="4540425" cy="4832093"/>
          </a:xfrm>
          <a:prstGeom prst="rect">
            <a:avLst/>
          </a:prstGeom>
        </p:spPr>
        <p:txBody>
          <a:bodyPr wrap="square">
            <a:spAutoFit/>
          </a:bodyPr>
          <a:lstStyle/>
          <a:p>
            <a:r>
              <a:rPr lang="en-GB" sz="1600" b="1" dirty="0">
                <a:solidFill>
                  <a:srgbClr val="114DDD"/>
                </a:solidFill>
                <a:ea typeface="Times New Roman" panose="02020603050405020304" pitchFamily="18" charset="0"/>
              </a:rPr>
              <a:t>Knowledge for the knowledge economy </a:t>
            </a:r>
          </a:p>
          <a:p>
            <a:endParaRPr lang="en-GB" sz="1600" dirty="0">
              <a:solidFill>
                <a:srgbClr val="000000"/>
              </a:solidFill>
              <a:ea typeface="Times New Roman" panose="02020603050405020304" pitchFamily="18" charset="0"/>
            </a:endParaRPr>
          </a:p>
          <a:p>
            <a:pPr marL="285750" indent="-285750">
              <a:buClr>
                <a:srgbClr val="114DDD"/>
              </a:buClr>
              <a:buFont typeface="Arial" panose="020B0604020202020204" pitchFamily="34" charset="0"/>
              <a:buChar char="•"/>
            </a:pPr>
            <a:r>
              <a:rPr lang="en-GB" sz="1600" b="1" dirty="0">
                <a:solidFill>
                  <a:schemeClr val="bg1"/>
                </a:solidFill>
              </a:rPr>
              <a:t>Drive to attract human capital </a:t>
            </a:r>
            <a:r>
              <a:rPr lang="mr-IN" sz="1600" b="1" dirty="0">
                <a:solidFill>
                  <a:schemeClr val="bg1"/>
                </a:solidFill>
              </a:rPr>
              <a:t>–</a:t>
            </a:r>
            <a:r>
              <a:rPr lang="en-GB" sz="1600" b="1" dirty="0">
                <a:solidFill>
                  <a:schemeClr val="bg1"/>
                </a:solidFill>
              </a:rPr>
              <a:t> 4</a:t>
            </a:r>
            <a:r>
              <a:rPr lang="en-GB" sz="1600" b="1" baseline="30000" dirty="0">
                <a:solidFill>
                  <a:schemeClr val="bg1"/>
                </a:solidFill>
              </a:rPr>
              <a:t>th</a:t>
            </a:r>
            <a:r>
              <a:rPr lang="en-GB" sz="1600" b="1" dirty="0">
                <a:solidFill>
                  <a:schemeClr val="bg1"/>
                </a:solidFill>
              </a:rPr>
              <a:t> Science and Technology Basic Plan, 2011-15</a:t>
            </a:r>
          </a:p>
          <a:p>
            <a:pPr marL="285750" indent="-285750">
              <a:buClr>
                <a:srgbClr val="114DDD"/>
              </a:buClr>
              <a:buFont typeface="Arial" panose="020B0604020202020204" pitchFamily="34" charset="0"/>
              <a:buChar char="•"/>
            </a:pPr>
            <a:r>
              <a:rPr lang="en-GB" sz="1600" b="1" dirty="0">
                <a:solidFill>
                  <a:schemeClr val="bg1"/>
                </a:solidFill>
              </a:rPr>
              <a:t>Japan Doctoral Human Resource Profiling survey (JD-Pro)</a:t>
            </a:r>
          </a:p>
          <a:p>
            <a:pPr marL="285750" indent="-285750">
              <a:buClr>
                <a:srgbClr val="114DDD"/>
              </a:buClr>
              <a:buFont typeface="Arial" panose="020B0604020202020204" pitchFamily="34" charset="0"/>
              <a:buChar char="•"/>
            </a:pPr>
            <a:r>
              <a:rPr lang="en-GB" sz="1600" b="1" dirty="0">
                <a:solidFill>
                  <a:schemeClr val="bg1"/>
                </a:solidFill>
              </a:rPr>
              <a:t>Japan needs more </a:t>
            </a:r>
            <a:r>
              <a:rPr lang="en-GB" sz="1600" b="1" dirty="0" err="1">
                <a:solidFill>
                  <a:schemeClr val="bg1"/>
                </a:solidFill>
              </a:rPr>
              <a:t>gurobaru</a:t>
            </a:r>
            <a:r>
              <a:rPr lang="en-GB" sz="1600" b="1" dirty="0">
                <a:solidFill>
                  <a:schemeClr val="bg1"/>
                </a:solidFill>
              </a:rPr>
              <a:t> </a:t>
            </a:r>
            <a:r>
              <a:rPr lang="en-GB" sz="1600" b="1" dirty="0" err="1">
                <a:solidFill>
                  <a:schemeClr val="bg1"/>
                </a:solidFill>
              </a:rPr>
              <a:t>jinzai</a:t>
            </a:r>
            <a:r>
              <a:rPr lang="en-GB" sz="1600" b="1" dirty="0">
                <a:solidFill>
                  <a:schemeClr val="bg1"/>
                </a:solidFill>
              </a:rPr>
              <a:t> (global talent)</a:t>
            </a:r>
          </a:p>
          <a:p>
            <a:pPr>
              <a:buClr>
                <a:srgbClr val="114DDD"/>
              </a:buClr>
            </a:pPr>
            <a:endParaRPr lang="en-GB" sz="1400" b="1" dirty="0">
              <a:solidFill>
                <a:schemeClr val="bg1"/>
              </a:solidFill>
            </a:endParaRPr>
          </a:p>
          <a:p>
            <a:pPr>
              <a:buClr>
                <a:srgbClr val="114DDD"/>
              </a:buClr>
            </a:pPr>
            <a:r>
              <a:rPr lang="en-GB" sz="1600" b="1" dirty="0">
                <a:solidFill>
                  <a:srgbClr val="114DDD"/>
                </a:solidFill>
                <a:ea typeface="Times New Roman" panose="02020603050405020304" pitchFamily="18" charset="0"/>
              </a:rPr>
              <a:t>Implications for higher education</a:t>
            </a:r>
          </a:p>
          <a:p>
            <a:pPr>
              <a:buClr>
                <a:srgbClr val="114DDD"/>
              </a:buClr>
            </a:pPr>
            <a:endParaRPr lang="en-GB" sz="1600" b="1" dirty="0">
              <a:solidFill>
                <a:srgbClr val="114DDD"/>
              </a:solidFill>
            </a:endParaRPr>
          </a:p>
          <a:p>
            <a:pPr marL="285750" indent="-285750">
              <a:buClr>
                <a:srgbClr val="114DDD"/>
              </a:buClr>
              <a:buFont typeface="Arial" panose="020B0604020202020204" pitchFamily="34" charset="0"/>
              <a:buChar char="•"/>
            </a:pPr>
            <a:r>
              <a:rPr lang="en-GB" sz="1600" b="1" dirty="0">
                <a:solidFill>
                  <a:schemeClr val="bg1"/>
                </a:solidFill>
              </a:rPr>
              <a:t>Higher education positioned as a service industry for the labour market </a:t>
            </a:r>
          </a:p>
          <a:p>
            <a:pPr marL="285750" indent="-285750">
              <a:buClr>
                <a:srgbClr val="114DDD"/>
              </a:buClr>
              <a:buFont typeface="Arial" panose="020B0604020202020204" pitchFamily="34" charset="0"/>
              <a:buChar char="•"/>
            </a:pPr>
            <a:r>
              <a:rPr lang="en-GB" sz="1600" b="1" dirty="0">
                <a:solidFill>
                  <a:schemeClr val="bg1"/>
                </a:solidFill>
              </a:rPr>
              <a:t>Challenge to incorporate (policy compliance)</a:t>
            </a:r>
          </a:p>
          <a:p>
            <a:pPr marL="285750" indent="-285750">
              <a:buClr>
                <a:srgbClr val="114DDD"/>
              </a:buClr>
              <a:buFont typeface="Arial" panose="020B0604020202020204" pitchFamily="34" charset="0"/>
              <a:buChar char="•"/>
            </a:pPr>
            <a:r>
              <a:rPr lang="en-GB" sz="1600" b="1" dirty="0">
                <a:solidFill>
                  <a:schemeClr val="bg1"/>
                </a:solidFill>
              </a:rPr>
              <a:t>Competition</a:t>
            </a:r>
          </a:p>
          <a:p>
            <a:endParaRPr lang="en-GB" b="1" dirty="0">
              <a:solidFill>
                <a:schemeClr val="bg1"/>
              </a:solidFill>
              <a:ea typeface="Times New Roman" panose="02020603050405020304" pitchFamily="18" charset="0"/>
            </a:endParaRPr>
          </a:p>
          <a:p>
            <a:endParaRPr lang="en-GB" dirty="0">
              <a:solidFill>
                <a:schemeClr val="bg1"/>
              </a:solidFill>
            </a:endParaRPr>
          </a:p>
        </p:txBody>
      </p:sp>
      <p:pic>
        <p:nvPicPr>
          <p:cNvPr id="6" name="Picture Placeholder 5" descr="images.jpeg"/>
          <p:cNvPicPr>
            <a:picLocks noGrp="1" noChangeAspect="1"/>
          </p:cNvPicPr>
          <p:nvPr>
            <p:ph type="pic" sz="quarter" idx="10"/>
          </p:nvPr>
        </p:nvPicPr>
        <p:blipFill>
          <a:blip r:embed="rId3">
            <a:extLst>
              <a:ext uri="{28A0092B-C50C-407E-A947-70E740481C1C}">
                <a14:useLocalDpi xmlns:a14="http://schemas.microsoft.com/office/drawing/2010/main"/>
              </a:ext>
            </a:extLst>
          </a:blip>
          <a:srcRect t="-79108" b="-79108"/>
          <a:stretch>
            <a:fillRect/>
          </a:stretch>
        </p:blipFill>
        <p:spPr>
          <a:xfrm>
            <a:off x="4549876" y="2406539"/>
            <a:ext cx="4434668" cy="5325257"/>
          </a:xfrm>
        </p:spPr>
      </p:pic>
      <p:pic>
        <p:nvPicPr>
          <p:cNvPr id="7" name="Picture 6" descr="Unknown.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129018" y="1522896"/>
            <a:ext cx="3606800" cy="2247900"/>
          </a:xfrm>
          <a:prstGeom prst="rect">
            <a:avLst/>
          </a:prstGeom>
        </p:spPr>
      </p:pic>
    </p:spTree>
    <p:extLst>
      <p:ext uri="{BB962C8B-B14F-4D97-AF65-F5344CB8AC3E}">
        <p14:creationId xmlns:p14="http://schemas.microsoft.com/office/powerpoint/2010/main" val="4268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strips(downLeft)">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strips(downLeft)">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strips(downLeft)">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strips(downLeft)">
                                      <p:cBhvr>
                                        <p:cTn id="27" dur="500"/>
                                        <p:tgtEl>
                                          <p:spTgt spid="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Effect transition="in" filter="strips(downLeft)">
                                      <p:cBhvr>
                                        <p:cTn id="32" dur="500"/>
                                        <p:tgtEl>
                                          <p:spTgt spid="2">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2">
                                            <p:txEl>
                                              <p:pRg st="9" end="9"/>
                                            </p:txEl>
                                          </p:spTgt>
                                        </p:tgtEl>
                                        <p:attrNameLst>
                                          <p:attrName>style.visibility</p:attrName>
                                        </p:attrNameLst>
                                      </p:cBhvr>
                                      <p:to>
                                        <p:strVal val="visible"/>
                                      </p:to>
                                    </p:set>
                                    <p:animEffect transition="in" filter="strips(downLeft)">
                                      <p:cBhvr>
                                        <p:cTn id="37" dur="500"/>
                                        <p:tgtEl>
                                          <p:spTgt spid="2">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2">
                                            <p:txEl>
                                              <p:pRg st="10" end="10"/>
                                            </p:txEl>
                                          </p:spTgt>
                                        </p:tgtEl>
                                        <p:attrNameLst>
                                          <p:attrName>style.visibility</p:attrName>
                                        </p:attrNameLst>
                                      </p:cBhvr>
                                      <p:to>
                                        <p:strVal val="visible"/>
                                      </p:to>
                                    </p:set>
                                    <p:animEffect transition="in" filter="strips(downLeft)">
                                      <p:cBhvr>
                                        <p:cTn id="42"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94235" y="1494118"/>
            <a:ext cx="4318000" cy="4706470"/>
          </a:xfrm>
        </p:spPr>
        <p:txBody>
          <a:bodyPr>
            <a:normAutofit/>
          </a:bodyPr>
          <a:lstStyle/>
          <a:p>
            <a:pPr algn="l"/>
            <a:r>
              <a:rPr lang="en-US" sz="2400" b="1" dirty="0">
                <a:latin typeface="+mn-lt"/>
              </a:rPr>
              <a:t/>
            </a:r>
            <a:br>
              <a:rPr lang="en-US" sz="2400" b="1" dirty="0">
                <a:latin typeface="+mn-lt"/>
              </a:rPr>
            </a:br>
            <a:r>
              <a:rPr lang="en-US" sz="2000" b="1" dirty="0"/>
              <a:t/>
            </a:r>
            <a:br>
              <a:rPr lang="en-US" sz="2000" b="1" dirty="0"/>
            </a:br>
            <a:endParaRPr lang="en-US" sz="2000" dirty="0"/>
          </a:p>
        </p:txBody>
      </p:sp>
      <p:sp>
        <p:nvSpPr>
          <p:cNvPr id="5" name="Subtitle 4"/>
          <p:cNvSpPr>
            <a:spLocks noGrp="1"/>
          </p:cNvSpPr>
          <p:nvPr>
            <p:ph type="subTitle" idx="1"/>
          </p:nvPr>
        </p:nvSpPr>
        <p:spPr/>
        <p:txBody>
          <a:bodyPr>
            <a:normAutofit lnSpcReduction="10000"/>
          </a:bodyPr>
          <a:lstStyle/>
          <a:p>
            <a:r>
              <a:rPr lang="en-GB" sz="5400" b="1" dirty="0">
                <a:solidFill>
                  <a:srgbClr val="0000FF"/>
                </a:solidFill>
              </a:rPr>
              <a:t>Current metrics</a:t>
            </a:r>
            <a:r>
              <a:rPr lang="mr-IN" sz="5400" b="1" dirty="0">
                <a:solidFill>
                  <a:srgbClr val="0000FF"/>
                </a:solidFill>
              </a:rPr>
              <a:t>…</a:t>
            </a:r>
            <a:endParaRPr lang="en-US" b="1" dirty="0">
              <a:solidFill>
                <a:srgbClr val="0000FF"/>
              </a:solidFill>
            </a:endParaRPr>
          </a:p>
        </p:txBody>
      </p:sp>
      <p:sp>
        <p:nvSpPr>
          <p:cNvPr id="2" name="Rectangle 1">
            <a:extLst>
              <a:ext uri="{FF2B5EF4-FFF2-40B4-BE49-F238E27FC236}">
                <a16:creationId xmlns:a16="http://schemas.microsoft.com/office/drawing/2014/main" id="{3EB8578A-8EBF-FF43-96EE-09F7E0FDDD50}"/>
              </a:ext>
            </a:extLst>
          </p:cNvPr>
          <p:cNvSpPr/>
          <p:nvPr/>
        </p:nvSpPr>
        <p:spPr>
          <a:xfrm>
            <a:off x="80010" y="1436275"/>
            <a:ext cx="4540425" cy="3785652"/>
          </a:xfrm>
          <a:prstGeom prst="rect">
            <a:avLst/>
          </a:prstGeom>
        </p:spPr>
        <p:txBody>
          <a:bodyPr wrap="square">
            <a:spAutoFit/>
          </a:bodyPr>
          <a:lstStyle/>
          <a:p>
            <a:r>
              <a:rPr lang="en-GB" sz="1600" b="1" dirty="0">
                <a:solidFill>
                  <a:srgbClr val="114DDD"/>
                </a:solidFill>
                <a:ea typeface="Times New Roman" panose="02020603050405020304" pitchFamily="18" charset="0"/>
              </a:rPr>
              <a:t>Performance</a:t>
            </a:r>
          </a:p>
          <a:p>
            <a:endParaRPr lang="en-GB" sz="1600" dirty="0">
              <a:solidFill>
                <a:srgbClr val="000000"/>
              </a:solidFill>
              <a:ea typeface="Times New Roman" panose="02020603050405020304" pitchFamily="18" charset="0"/>
            </a:endParaRPr>
          </a:p>
          <a:p>
            <a:pPr marL="285750" indent="-285750">
              <a:buClr>
                <a:srgbClr val="114DDD"/>
              </a:buClr>
              <a:buFont typeface="Arial" panose="020B0604020202020204" pitchFamily="34" charset="0"/>
              <a:buChar char="•"/>
            </a:pPr>
            <a:r>
              <a:rPr lang="en-GB" sz="1600" b="1" dirty="0">
                <a:solidFill>
                  <a:schemeClr val="bg1"/>
                </a:solidFill>
              </a:rPr>
              <a:t>Japan is one of the most attractive destinations to foreign students compared to other OECD and partner countries with available data (8/46).</a:t>
            </a:r>
          </a:p>
          <a:p>
            <a:pPr marL="285750" indent="-285750">
              <a:buClr>
                <a:srgbClr val="114DDD"/>
              </a:buClr>
              <a:buFont typeface="Arial" panose="020B0604020202020204" pitchFamily="34" charset="0"/>
              <a:buChar char="•"/>
            </a:pPr>
            <a:endParaRPr lang="en-GB" sz="1600" b="1" dirty="0">
              <a:solidFill>
                <a:schemeClr val="bg1"/>
              </a:solidFill>
            </a:endParaRPr>
          </a:p>
          <a:p>
            <a:pPr marL="285750" indent="-285750">
              <a:buClr>
                <a:srgbClr val="114DDD"/>
              </a:buClr>
              <a:buFont typeface="Arial" panose="020B0604020202020204" pitchFamily="34" charset="0"/>
              <a:buChar char="•"/>
            </a:pPr>
            <a:r>
              <a:rPr lang="en-GB" sz="1600" b="1" dirty="0">
                <a:solidFill>
                  <a:schemeClr val="bg1"/>
                </a:solidFill>
              </a:rPr>
              <a:t>18% of all doctoral researchers in Japan are international students. This compares to Australia 34%, USA 40%, UK 43% (Education at a Glance 2018, OECD)</a:t>
            </a:r>
          </a:p>
          <a:p>
            <a:pPr marL="285750" indent="-285750">
              <a:buClr>
                <a:srgbClr val="114DDD"/>
              </a:buClr>
              <a:buFont typeface="Arial" panose="020B0604020202020204" pitchFamily="34" charset="0"/>
              <a:buChar char="•"/>
            </a:pPr>
            <a:endParaRPr lang="en-GB" sz="1600" b="1" dirty="0">
              <a:solidFill>
                <a:schemeClr val="bg1"/>
              </a:solidFill>
            </a:endParaRPr>
          </a:p>
          <a:p>
            <a:pPr marL="285750" indent="-285750">
              <a:buClr>
                <a:srgbClr val="114DDD"/>
              </a:buClr>
              <a:buFont typeface="Arial" panose="020B0604020202020204" pitchFamily="34" charset="0"/>
              <a:buChar char="•"/>
            </a:pPr>
            <a:r>
              <a:rPr lang="en-GB" sz="1600" b="1" dirty="0">
                <a:solidFill>
                  <a:schemeClr val="bg1"/>
                </a:solidFill>
              </a:rPr>
              <a:t>Data does not distinguish between postgraduate taught and postgraduate research.</a:t>
            </a:r>
          </a:p>
        </p:txBody>
      </p:sp>
      <p:pic>
        <p:nvPicPr>
          <p:cNvPr id="16" name="Picture 15"/>
          <p:cNvPicPr>
            <a:picLocks noChangeAspect="1"/>
          </p:cNvPicPr>
          <p:nvPr/>
        </p:nvPicPr>
        <p:blipFill>
          <a:blip r:embed="rId3"/>
          <a:stretch>
            <a:fillRect/>
          </a:stretch>
        </p:blipFill>
        <p:spPr>
          <a:xfrm>
            <a:off x="4598555" y="2422222"/>
            <a:ext cx="4457700" cy="2724150"/>
          </a:xfrm>
          <a:prstGeom prst="rect">
            <a:avLst/>
          </a:prstGeom>
        </p:spPr>
      </p:pic>
    </p:spTree>
    <p:extLst>
      <p:ext uri="{BB962C8B-B14F-4D97-AF65-F5344CB8AC3E}">
        <p14:creationId xmlns:p14="http://schemas.microsoft.com/office/powerpoint/2010/main" val="1214121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Left)">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176DB75-F686-6449-AC22-803D177D8FB7}"/>
              </a:ext>
            </a:extLst>
          </p:cNvPr>
          <p:cNvSpPr>
            <a:spLocks noGrp="1"/>
          </p:cNvSpPr>
          <p:nvPr>
            <p:ph type="body" sz="quarter" idx="11"/>
          </p:nvPr>
        </p:nvSpPr>
        <p:spPr>
          <a:xfrm>
            <a:off x="4743450" y="857250"/>
            <a:ext cx="4114800" cy="5520690"/>
          </a:xfrm>
        </p:spPr>
        <p:txBody>
          <a:bodyPr>
            <a:normAutofit/>
          </a:bodyPr>
          <a:lstStyle/>
          <a:p>
            <a:pPr marL="171450" indent="-171450" algn="l">
              <a:buClr>
                <a:srgbClr val="114DDD"/>
              </a:buClr>
              <a:buFont typeface="Arial" panose="020B0604020202020204" pitchFamily="34" charset="0"/>
              <a:buChar char="•"/>
            </a:pPr>
            <a:r>
              <a:rPr lang="en-GB" sz="1600" b="1" dirty="0">
                <a:solidFill>
                  <a:srgbClr val="114DDD"/>
                </a:solidFill>
              </a:rPr>
              <a:t>Cultural exports </a:t>
            </a:r>
            <a:r>
              <a:rPr lang="en-GB" sz="1600" b="1" dirty="0"/>
              <a:t>‘So I liked Nintendo games as a child, like Legend of the Mystical Ninja’ ; ‘Japanese pop culture animation’ </a:t>
            </a:r>
          </a:p>
          <a:p>
            <a:pPr marL="171450" indent="-171450" algn="l">
              <a:buClr>
                <a:srgbClr val="114DDD"/>
              </a:buClr>
              <a:buFont typeface="Arial" panose="020B0604020202020204" pitchFamily="34" charset="0"/>
              <a:buChar char="•"/>
            </a:pPr>
            <a:r>
              <a:rPr lang="en-GB" sz="1600" b="1" dirty="0">
                <a:solidFill>
                  <a:srgbClr val="114DDD"/>
                </a:solidFill>
              </a:rPr>
              <a:t>Facilities</a:t>
            </a:r>
            <a:r>
              <a:rPr lang="en-GB" sz="1600" b="1" dirty="0"/>
              <a:t> (Science students) ‘many sophisticated instruments for my research’</a:t>
            </a:r>
          </a:p>
          <a:p>
            <a:pPr marL="171450" indent="-171450" algn="l">
              <a:buClr>
                <a:srgbClr val="114DDD"/>
              </a:buClr>
              <a:buFont typeface="Arial" panose="020B0604020202020204" pitchFamily="34" charset="0"/>
              <a:buChar char="•"/>
            </a:pPr>
            <a:r>
              <a:rPr lang="en-GB" sz="1600" b="1" dirty="0"/>
              <a:t>‘A strong </a:t>
            </a:r>
            <a:r>
              <a:rPr lang="en-GB" sz="1600" b="1" dirty="0">
                <a:solidFill>
                  <a:srgbClr val="114DDD"/>
                </a:solidFill>
              </a:rPr>
              <a:t>research culture</a:t>
            </a:r>
            <a:r>
              <a:rPr lang="en-GB" sz="1600" b="1" dirty="0"/>
              <a:t>’ </a:t>
            </a:r>
          </a:p>
          <a:p>
            <a:pPr marL="171450" indent="-171450" algn="l">
              <a:buClr>
                <a:srgbClr val="114DDD"/>
              </a:buClr>
              <a:buFont typeface="Arial" panose="020B0604020202020204" pitchFamily="34" charset="0"/>
              <a:buChar char="•"/>
            </a:pPr>
            <a:r>
              <a:rPr lang="en-GB" sz="1600" b="1" dirty="0"/>
              <a:t>Access to </a:t>
            </a:r>
            <a:r>
              <a:rPr lang="en-GB" sz="1600" b="1" dirty="0">
                <a:solidFill>
                  <a:srgbClr val="114DDD"/>
                </a:solidFill>
              </a:rPr>
              <a:t>scholarship</a:t>
            </a:r>
            <a:r>
              <a:rPr lang="en-GB" sz="1600" b="1" dirty="0"/>
              <a:t> funding </a:t>
            </a:r>
          </a:p>
          <a:p>
            <a:pPr marL="171450" indent="-171450" algn="l">
              <a:buClr>
                <a:srgbClr val="114DDD"/>
              </a:buClr>
              <a:buFont typeface="Arial" panose="020B0604020202020204" pitchFamily="34" charset="0"/>
              <a:buChar char="•"/>
            </a:pPr>
            <a:r>
              <a:rPr lang="en-GB" sz="1600" b="1" dirty="0"/>
              <a:t>Professional or </a:t>
            </a:r>
            <a:r>
              <a:rPr lang="en-GB" sz="1600" b="1" dirty="0">
                <a:solidFill>
                  <a:srgbClr val="114DDD"/>
                </a:solidFill>
              </a:rPr>
              <a:t>economic</a:t>
            </a:r>
            <a:r>
              <a:rPr lang="en-GB" sz="1600" b="1" dirty="0"/>
              <a:t> opportunities</a:t>
            </a:r>
          </a:p>
          <a:p>
            <a:pPr marL="171450" indent="-171450" algn="l">
              <a:buClr>
                <a:srgbClr val="114DDD"/>
              </a:buClr>
              <a:buFont typeface="Arial" panose="020B0604020202020204" pitchFamily="34" charset="0"/>
              <a:buChar char="•"/>
            </a:pPr>
            <a:r>
              <a:rPr lang="en-GB" sz="1600" b="1" dirty="0">
                <a:solidFill>
                  <a:srgbClr val="114DDD"/>
                </a:solidFill>
              </a:rPr>
              <a:t>Personal </a:t>
            </a:r>
            <a:r>
              <a:rPr lang="en-GB" sz="1600" b="1" dirty="0"/>
              <a:t>relationships </a:t>
            </a:r>
          </a:p>
          <a:p>
            <a:pPr algn="l">
              <a:buClr>
                <a:srgbClr val="114DDD"/>
              </a:buClr>
            </a:pPr>
            <a:endParaRPr lang="en-GB" sz="1600" b="1" i="1" dirty="0"/>
          </a:p>
        </p:txBody>
      </p:sp>
      <p:sp>
        <p:nvSpPr>
          <p:cNvPr id="4" name="Subtitle 3">
            <a:extLst>
              <a:ext uri="{FF2B5EF4-FFF2-40B4-BE49-F238E27FC236}">
                <a16:creationId xmlns:a16="http://schemas.microsoft.com/office/drawing/2014/main" id="{C7D702CC-7048-B14D-9086-A26ADCE77FC1}"/>
              </a:ext>
            </a:extLst>
          </p:cNvPr>
          <p:cNvSpPr>
            <a:spLocks noGrp="1"/>
          </p:cNvSpPr>
          <p:nvPr>
            <p:ph type="subTitle" idx="1"/>
          </p:nvPr>
        </p:nvSpPr>
        <p:spPr/>
        <p:txBody>
          <a:bodyPr>
            <a:normAutofit fontScale="70000" lnSpcReduction="20000"/>
          </a:bodyPr>
          <a:lstStyle/>
          <a:p>
            <a:r>
              <a:rPr lang="sv-SE" b="1" dirty="0">
                <a:solidFill>
                  <a:srgbClr val="3366FF"/>
                </a:solidFill>
              </a:rPr>
              <a:t>Motivations for </a:t>
            </a:r>
            <a:r>
              <a:rPr lang="sv-SE" b="1" dirty="0" err="1">
                <a:solidFill>
                  <a:srgbClr val="3366FF"/>
                </a:solidFill>
              </a:rPr>
              <a:t>Study</a:t>
            </a:r>
            <a:r>
              <a:rPr lang="sv-SE" b="1" dirty="0">
                <a:solidFill>
                  <a:srgbClr val="3366FF"/>
                </a:solidFill>
              </a:rPr>
              <a:t> in Japan</a:t>
            </a:r>
          </a:p>
        </p:txBody>
      </p:sp>
      <p:pic>
        <p:nvPicPr>
          <p:cNvPr id="10" name="Picture Placeholder 9" descr="00-featured-manga-art.jpg"/>
          <p:cNvPicPr>
            <a:picLocks noGrp="1" noChangeAspect="1"/>
          </p:cNvPicPr>
          <p:nvPr>
            <p:ph type="pic" sz="quarter" idx="10"/>
          </p:nvPr>
        </p:nvPicPr>
        <p:blipFill>
          <a:blip r:embed="rId3">
            <a:extLst>
              <a:ext uri="{28A0092B-C50C-407E-A947-70E740481C1C}">
                <a14:useLocalDpi xmlns:a14="http://schemas.microsoft.com/office/drawing/2010/main"/>
              </a:ext>
            </a:extLst>
          </a:blip>
          <a:srcRect l="31647" r="31647"/>
          <a:stretch>
            <a:fillRect/>
          </a:stretch>
        </p:blipFill>
        <p:spPr/>
      </p:pic>
    </p:spTree>
    <p:extLst>
      <p:ext uri="{BB962C8B-B14F-4D97-AF65-F5344CB8AC3E}">
        <p14:creationId xmlns:p14="http://schemas.microsoft.com/office/powerpoint/2010/main" val="3275916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08EB691-E25C-8F4F-BC69-94C8DB0FC53D}"/>
              </a:ext>
            </a:extLst>
          </p:cNvPr>
          <p:cNvSpPr>
            <a:spLocks noGrp="1"/>
          </p:cNvSpPr>
          <p:nvPr>
            <p:ph type="body" sz="quarter" idx="11"/>
          </p:nvPr>
        </p:nvSpPr>
        <p:spPr>
          <a:xfrm>
            <a:off x="4531106" y="1488174"/>
            <a:ext cx="4359859" cy="4809756"/>
          </a:xfrm>
        </p:spPr>
        <p:txBody>
          <a:bodyPr>
            <a:normAutofit/>
          </a:bodyPr>
          <a:lstStyle/>
          <a:p>
            <a:pPr algn="l"/>
            <a:endParaRPr lang="en-GB" sz="3200" dirty="0"/>
          </a:p>
          <a:p>
            <a:pPr marL="171450" indent="-171450" algn="l">
              <a:buClr>
                <a:srgbClr val="114DDD"/>
              </a:buClr>
              <a:buFont typeface="Arial" panose="020B0604020202020204" pitchFamily="34" charset="0"/>
              <a:buChar char="•"/>
            </a:pPr>
            <a:r>
              <a:rPr lang="en-GB" sz="2800" b="1" dirty="0">
                <a:cs typeface="Helvetica"/>
              </a:rPr>
              <a:t>Polite</a:t>
            </a:r>
          </a:p>
          <a:p>
            <a:pPr marL="171450" indent="-171450" algn="l">
              <a:buClr>
                <a:srgbClr val="114DDD"/>
              </a:buClr>
              <a:buFont typeface="Arial" panose="020B0604020202020204" pitchFamily="34" charset="0"/>
              <a:buChar char="•"/>
            </a:pPr>
            <a:r>
              <a:rPr lang="en-GB" sz="2800" b="1" dirty="0">
                <a:cs typeface="Helvetica"/>
              </a:rPr>
              <a:t>Safe </a:t>
            </a:r>
          </a:p>
          <a:p>
            <a:pPr marL="171450" indent="-171450" algn="l">
              <a:buClr>
                <a:srgbClr val="114DDD"/>
              </a:buClr>
              <a:buFont typeface="Arial" panose="020B0604020202020204" pitchFamily="34" charset="0"/>
              <a:buChar char="•"/>
            </a:pPr>
            <a:r>
              <a:rPr lang="en-GB" sz="2800" b="1" dirty="0">
                <a:cs typeface="Helvetica"/>
              </a:rPr>
              <a:t>Clean</a:t>
            </a:r>
          </a:p>
          <a:p>
            <a:pPr marL="171450" indent="-171450" algn="l">
              <a:buClr>
                <a:srgbClr val="114DDD"/>
              </a:buClr>
              <a:buFont typeface="Arial" panose="020B0604020202020204" pitchFamily="34" charset="0"/>
              <a:buChar char="•"/>
            </a:pPr>
            <a:r>
              <a:rPr lang="en-GB" sz="2800" b="1" dirty="0">
                <a:cs typeface="Helvetica"/>
              </a:rPr>
              <a:t>Kind</a:t>
            </a:r>
          </a:p>
          <a:p>
            <a:pPr marL="171450" indent="-171450" algn="l">
              <a:buClr>
                <a:srgbClr val="114DDD"/>
              </a:buClr>
              <a:buFont typeface="Arial" panose="020B0604020202020204" pitchFamily="34" charset="0"/>
              <a:buChar char="•"/>
            </a:pPr>
            <a:r>
              <a:rPr lang="en-GB" sz="2800" b="1" dirty="0">
                <a:cs typeface="Helvetica"/>
              </a:rPr>
              <a:t>Professional</a:t>
            </a:r>
          </a:p>
          <a:p>
            <a:pPr marL="171450" indent="-171450" algn="l">
              <a:buClr>
                <a:srgbClr val="114DDD"/>
              </a:buClr>
              <a:buFont typeface="Arial" panose="020B0604020202020204" pitchFamily="34" charset="0"/>
              <a:buChar char="•"/>
            </a:pPr>
            <a:r>
              <a:rPr lang="en-GB" sz="2800" b="1" dirty="0">
                <a:cs typeface="Helvetica"/>
              </a:rPr>
              <a:t>Hardworking</a:t>
            </a:r>
          </a:p>
          <a:p>
            <a:pPr marL="171450" indent="-171450" algn="l">
              <a:buClr>
                <a:srgbClr val="114DDD"/>
              </a:buClr>
              <a:buFont typeface="Arial" panose="020B0604020202020204" pitchFamily="34" charset="0"/>
              <a:buChar char="•"/>
            </a:pPr>
            <a:r>
              <a:rPr lang="en-GB" sz="2800" b="1" dirty="0">
                <a:cs typeface="Helvetica"/>
              </a:rPr>
              <a:t>Keep promises</a:t>
            </a:r>
          </a:p>
          <a:p>
            <a:pPr marL="171450" indent="-171450" algn="l">
              <a:buClr>
                <a:srgbClr val="114DDD"/>
              </a:buClr>
              <a:buFont typeface="Arial" panose="020B0604020202020204" pitchFamily="34" charset="0"/>
              <a:buChar char="•"/>
            </a:pPr>
            <a:r>
              <a:rPr lang="en-GB" sz="2800" b="1" dirty="0">
                <a:cs typeface="Helvetica"/>
              </a:rPr>
              <a:t>Trains run on time</a:t>
            </a:r>
          </a:p>
          <a:p>
            <a:pPr algn="l">
              <a:buClr>
                <a:srgbClr val="114DDD"/>
              </a:buClr>
            </a:pPr>
            <a:endParaRPr lang="en-GB" sz="2800" b="1" dirty="0"/>
          </a:p>
          <a:p>
            <a:pPr algn="l"/>
            <a:endParaRPr lang="en-GB" sz="2900" b="1" dirty="0">
              <a:solidFill>
                <a:srgbClr val="114DDD"/>
              </a:solidFill>
            </a:endParaRPr>
          </a:p>
        </p:txBody>
      </p:sp>
      <p:sp>
        <p:nvSpPr>
          <p:cNvPr id="4" name="Subtitle 3">
            <a:extLst>
              <a:ext uri="{FF2B5EF4-FFF2-40B4-BE49-F238E27FC236}">
                <a16:creationId xmlns:a16="http://schemas.microsoft.com/office/drawing/2014/main" id="{D313F6BE-3844-244D-99FF-9339202165AE}"/>
              </a:ext>
            </a:extLst>
          </p:cNvPr>
          <p:cNvSpPr>
            <a:spLocks noGrp="1"/>
          </p:cNvSpPr>
          <p:nvPr>
            <p:ph type="subTitle" idx="1"/>
          </p:nvPr>
        </p:nvSpPr>
        <p:spPr>
          <a:xfrm>
            <a:off x="422101" y="92363"/>
            <a:ext cx="8041005" cy="1143515"/>
          </a:xfrm>
        </p:spPr>
        <p:txBody>
          <a:bodyPr>
            <a:noAutofit/>
          </a:bodyPr>
          <a:lstStyle/>
          <a:p>
            <a:r>
              <a:rPr lang="en-GB" sz="3600" b="1" dirty="0">
                <a:solidFill>
                  <a:srgbClr val="3366FF"/>
                </a:solidFill>
              </a:rPr>
              <a:t>Appreciation</a:t>
            </a:r>
            <a:endParaRPr lang="sv-SE" sz="3600" b="1" dirty="0">
              <a:solidFill>
                <a:srgbClr val="3366FF"/>
              </a:solidFill>
            </a:endParaRPr>
          </a:p>
        </p:txBody>
      </p:sp>
      <p:pic>
        <p:nvPicPr>
          <p:cNvPr id="5" name="Picture Placeholder 4" descr="images.jpeg"/>
          <p:cNvPicPr>
            <a:picLocks noGrp="1" noChangeAspect="1"/>
          </p:cNvPicPr>
          <p:nvPr>
            <p:ph type="pic" sz="quarter" idx="10"/>
          </p:nvPr>
        </p:nvPicPr>
        <p:blipFill>
          <a:blip r:embed="rId3">
            <a:extLst>
              <a:ext uri="{28A0092B-C50C-407E-A947-70E740481C1C}">
                <a14:useLocalDpi xmlns:a14="http://schemas.microsoft.com/office/drawing/2010/main"/>
              </a:ext>
            </a:extLst>
          </a:blip>
          <a:srcRect t="2004" b="2004"/>
          <a:stretch>
            <a:fillRect/>
          </a:stretch>
        </p:blipFill>
        <p:spPr/>
      </p:pic>
    </p:spTree>
    <p:extLst>
      <p:ext uri="{BB962C8B-B14F-4D97-AF65-F5344CB8AC3E}">
        <p14:creationId xmlns:p14="http://schemas.microsoft.com/office/powerpoint/2010/main" val="1445669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trips(down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trips(down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strips(down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trips(downLeft)">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strips(downLeft)">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strips(downLeft)">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strips(downLeft)">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7"/>
          </p:nvPr>
        </p:nvSpPr>
        <p:spPr/>
        <p:txBody>
          <a:bodyPr>
            <a:normAutofit/>
          </a:bodyPr>
          <a:lstStyle/>
          <a:p>
            <a:pPr marL="171450" indent="-171450">
              <a:buFont typeface="Arial"/>
              <a:buChar char="•"/>
            </a:pPr>
            <a:r>
              <a:rPr lang="en-GB" sz="2000" dirty="0"/>
              <a:t>Qualitative data was rich, allowing us to build detailed pictures about the lived experiences of international doctoral researchers in Japan.</a:t>
            </a:r>
          </a:p>
          <a:p>
            <a:pPr marL="171450" indent="-171450">
              <a:buFont typeface="Arial"/>
              <a:buChar char="•"/>
            </a:pPr>
            <a:r>
              <a:rPr lang="en-GB" sz="2000" dirty="0"/>
              <a:t>We present some select findings from the research and highlight some of the potential impacts they have for policy and practice. </a:t>
            </a:r>
          </a:p>
          <a:p>
            <a:pPr marL="171450" indent="-171450">
              <a:buFont typeface="Arial"/>
              <a:buChar char="•"/>
            </a:pPr>
            <a:r>
              <a:rPr lang="en-GB" sz="2000" dirty="0"/>
              <a:t>We will focus on four areas:</a:t>
            </a:r>
            <a:endParaRPr lang="en-GB" sz="1800" dirty="0"/>
          </a:p>
          <a:p>
            <a:pPr marL="628650" lvl="1" indent="-285750">
              <a:buFont typeface="Courier New"/>
              <a:buChar char="o"/>
            </a:pPr>
            <a:r>
              <a:rPr lang="en-GB" sz="1800" dirty="0"/>
              <a:t>Supervisors</a:t>
            </a:r>
          </a:p>
          <a:p>
            <a:pPr marL="628650" lvl="1" indent="-285750">
              <a:buFont typeface="Courier New"/>
              <a:buChar char="o"/>
            </a:pPr>
            <a:r>
              <a:rPr lang="en-GB" sz="1800" dirty="0"/>
              <a:t>Scholarships</a:t>
            </a:r>
          </a:p>
          <a:p>
            <a:pPr marL="628650" lvl="1" indent="-285750">
              <a:buFont typeface="Courier New"/>
              <a:buChar char="o"/>
            </a:pPr>
            <a:r>
              <a:rPr lang="en-GB" sz="1800" dirty="0"/>
              <a:t>Language</a:t>
            </a:r>
          </a:p>
          <a:p>
            <a:pPr marL="628650" lvl="1" indent="-285750">
              <a:buFont typeface="Courier New"/>
              <a:buChar char="o"/>
            </a:pPr>
            <a:r>
              <a:rPr lang="en-GB" sz="1800" dirty="0"/>
              <a:t>Psycho-social support</a:t>
            </a:r>
          </a:p>
          <a:p>
            <a:pPr marL="628650" lvl="1" indent="-285750">
              <a:buFont typeface="Courier New"/>
              <a:buChar char="o"/>
            </a:pPr>
            <a:endParaRPr lang="en-GB" sz="1400" dirty="0"/>
          </a:p>
        </p:txBody>
      </p:sp>
      <p:sp>
        <p:nvSpPr>
          <p:cNvPr id="5" name="Subtitle 4"/>
          <p:cNvSpPr>
            <a:spLocks noGrp="1"/>
          </p:cNvSpPr>
          <p:nvPr>
            <p:ph type="subTitle" idx="1"/>
          </p:nvPr>
        </p:nvSpPr>
        <p:spPr/>
        <p:txBody>
          <a:bodyPr>
            <a:normAutofit/>
          </a:bodyPr>
          <a:lstStyle/>
          <a:p>
            <a:r>
              <a:rPr lang="en-GB" sz="3200" b="1" dirty="0">
                <a:solidFill>
                  <a:srgbClr val="3366FF"/>
                </a:solidFill>
              </a:rPr>
              <a:t>Select Findings</a:t>
            </a:r>
          </a:p>
        </p:txBody>
      </p:sp>
    </p:spTree>
    <p:extLst>
      <p:ext uri="{BB962C8B-B14F-4D97-AF65-F5344CB8AC3E}">
        <p14:creationId xmlns:p14="http://schemas.microsoft.com/office/powerpoint/2010/main" val="428621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08EB691-E25C-8F4F-BC69-94C8DB0FC53D}"/>
              </a:ext>
            </a:extLst>
          </p:cNvPr>
          <p:cNvSpPr>
            <a:spLocks noGrp="1"/>
          </p:cNvSpPr>
          <p:nvPr>
            <p:ph type="body" sz="quarter" idx="17"/>
          </p:nvPr>
        </p:nvSpPr>
        <p:spPr/>
        <p:txBody>
          <a:bodyPr>
            <a:normAutofit lnSpcReduction="10000"/>
          </a:bodyPr>
          <a:lstStyle/>
          <a:p>
            <a:pPr algn="l"/>
            <a:endParaRPr lang="en-GB" sz="1600" dirty="0">
              <a:solidFill>
                <a:srgbClr val="114DDD"/>
              </a:solidFill>
            </a:endParaRPr>
          </a:p>
          <a:p>
            <a:pPr marL="171450" indent="-171450">
              <a:buClr>
                <a:srgbClr val="114DDD"/>
              </a:buClr>
              <a:buFont typeface="Arial" panose="020B0604020202020204" pitchFamily="34" charset="0"/>
              <a:buChar char="•"/>
            </a:pPr>
            <a:r>
              <a:rPr lang="en-GB" sz="1600" dirty="0"/>
              <a:t>“They say that the relationship between you and your supervisor is critical because if your supervisor doesn’t really care about your research, it’s going to be a more difficult time as a graduate student. Yes, I’m lucky enough to have a very supportive supervisor as well as other teachers who are supportive.”</a:t>
            </a:r>
          </a:p>
          <a:p>
            <a:pPr algn="l">
              <a:buClr>
                <a:srgbClr val="114DDD"/>
              </a:buClr>
            </a:pPr>
            <a:endParaRPr lang="en-GB" sz="1600" dirty="0">
              <a:cs typeface="Helvetica"/>
            </a:endParaRPr>
          </a:p>
          <a:p>
            <a:pPr marL="285750" indent="-285750">
              <a:buClr>
                <a:srgbClr val="114DDD"/>
              </a:buClr>
              <a:buFont typeface="Arial"/>
              <a:buChar char="•"/>
            </a:pPr>
            <a:r>
              <a:rPr lang="en-GB" sz="1600" dirty="0">
                <a:cs typeface="Helvetica"/>
              </a:rPr>
              <a:t>“I’ve had lots of support from my advisor. My advisor is fantastic.”</a:t>
            </a:r>
          </a:p>
          <a:p>
            <a:pPr marL="171450" indent="-171450">
              <a:buClr>
                <a:srgbClr val="114DDD"/>
              </a:buClr>
              <a:buFont typeface="Arial" panose="020B0604020202020204" pitchFamily="34" charset="0"/>
              <a:buChar char="•"/>
            </a:pPr>
            <a:endParaRPr lang="en-GB" sz="1600" dirty="0">
              <a:cs typeface="Helvetica"/>
            </a:endParaRPr>
          </a:p>
          <a:p>
            <a:pPr marL="285750" indent="-285750" algn="l">
              <a:buClr>
                <a:srgbClr val="114DDD"/>
              </a:buClr>
              <a:buFont typeface="Arial"/>
              <a:buChar char="•"/>
            </a:pPr>
            <a:r>
              <a:rPr lang="en-GB" sz="1600" dirty="0">
                <a:cs typeface="Helvetica"/>
              </a:rPr>
              <a:t>“After six months my professor said my research is more important, so I should stop the Japanese classes and concentrate on my research.”</a:t>
            </a:r>
          </a:p>
          <a:p>
            <a:pPr>
              <a:buClr>
                <a:srgbClr val="114DDD"/>
              </a:buClr>
            </a:pPr>
            <a:endParaRPr lang="en-GB" sz="1000" b="1" dirty="0">
              <a:cs typeface="Helvetica"/>
            </a:endParaRPr>
          </a:p>
          <a:p>
            <a:pPr marL="285750" indent="-285750">
              <a:buClr>
                <a:srgbClr val="114DDD"/>
              </a:buClr>
              <a:buFont typeface="Arial"/>
              <a:buChar char="•"/>
            </a:pPr>
            <a:endParaRPr lang="en-GB" sz="1600" dirty="0"/>
          </a:p>
          <a:p>
            <a:pPr marL="285750" indent="-285750">
              <a:buClr>
                <a:srgbClr val="114DDD"/>
              </a:buClr>
              <a:buFont typeface="Arial"/>
              <a:buChar char="•"/>
            </a:pPr>
            <a:r>
              <a:rPr lang="en-GB" sz="1600" dirty="0"/>
              <a:t>“So much depends on the teacher. That time I had a very depressed life and my… Another sensei, now my current sensei, he’s very different.”</a:t>
            </a:r>
          </a:p>
          <a:p>
            <a:pPr marL="285750" indent="-285750">
              <a:buClr>
                <a:srgbClr val="114DDD"/>
              </a:buClr>
              <a:buFont typeface="Arial"/>
              <a:buChar char="•"/>
            </a:pPr>
            <a:r>
              <a:rPr lang="en-GB" sz="1600" dirty="0">
                <a:cs typeface="Helvetica"/>
              </a:rPr>
              <a:t>“My supervisor – my supervisor is to be very huge advantage that I can get here.”</a:t>
            </a:r>
          </a:p>
          <a:p>
            <a:pPr marL="857250" lvl="2" indent="-171450" algn="l">
              <a:buClr>
                <a:srgbClr val="114DDD"/>
              </a:buClr>
              <a:buFont typeface="Arial" panose="020B0604020202020204" pitchFamily="34" charset="0"/>
              <a:buChar char="•"/>
            </a:pPr>
            <a:endParaRPr lang="en-GB" sz="1000" b="1" dirty="0">
              <a:cs typeface="Helvetica"/>
            </a:endParaRPr>
          </a:p>
          <a:p>
            <a:pPr algn="l">
              <a:buClr>
                <a:srgbClr val="114DDD"/>
              </a:buClr>
            </a:pPr>
            <a:endParaRPr lang="en-GB" sz="2900" b="1" dirty="0"/>
          </a:p>
          <a:p>
            <a:pPr algn="l"/>
            <a:endParaRPr lang="en-GB" sz="2900" b="1" dirty="0">
              <a:solidFill>
                <a:srgbClr val="114DDD"/>
              </a:solidFill>
            </a:endParaRPr>
          </a:p>
        </p:txBody>
      </p:sp>
      <p:sp>
        <p:nvSpPr>
          <p:cNvPr id="4" name="Subtitle 3">
            <a:extLst>
              <a:ext uri="{FF2B5EF4-FFF2-40B4-BE49-F238E27FC236}">
                <a16:creationId xmlns:a16="http://schemas.microsoft.com/office/drawing/2014/main" id="{D313F6BE-3844-244D-99FF-9339202165AE}"/>
              </a:ext>
            </a:extLst>
          </p:cNvPr>
          <p:cNvSpPr>
            <a:spLocks noGrp="1"/>
          </p:cNvSpPr>
          <p:nvPr>
            <p:ph type="subTitle" idx="1"/>
          </p:nvPr>
        </p:nvSpPr>
        <p:spPr/>
        <p:txBody>
          <a:bodyPr>
            <a:noAutofit/>
          </a:bodyPr>
          <a:lstStyle/>
          <a:p>
            <a:r>
              <a:rPr lang="en-GB" sz="3200" b="1" dirty="0">
                <a:solidFill>
                  <a:srgbClr val="3366FF"/>
                </a:solidFill>
              </a:rPr>
              <a:t>Supervisors</a:t>
            </a:r>
            <a:endParaRPr lang="sv-SE" sz="3200" b="1" dirty="0">
              <a:solidFill>
                <a:srgbClr val="3366FF"/>
              </a:solidFill>
            </a:endParaRPr>
          </a:p>
        </p:txBody>
      </p:sp>
    </p:spTree>
    <p:extLst>
      <p:ext uri="{BB962C8B-B14F-4D97-AF65-F5344CB8AC3E}">
        <p14:creationId xmlns:p14="http://schemas.microsoft.com/office/powerpoint/2010/main" val="1733902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strips(downLeft)">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trips(down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strips(downLeft)">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08EB691-E25C-8F4F-BC69-94C8DB0FC53D}"/>
              </a:ext>
            </a:extLst>
          </p:cNvPr>
          <p:cNvSpPr>
            <a:spLocks noGrp="1"/>
          </p:cNvSpPr>
          <p:nvPr>
            <p:ph type="body" sz="quarter" idx="11"/>
          </p:nvPr>
        </p:nvSpPr>
        <p:spPr>
          <a:xfrm>
            <a:off x="4531106" y="1488174"/>
            <a:ext cx="4359859" cy="4809756"/>
          </a:xfrm>
        </p:spPr>
        <p:txBody>
          <a:bodyPr>
            <a:normAutofit/>
          </a:bodyPr>
          <a:lstStyle/>
          <a:p>
            <a:pPr marL="342900" indent="-342900" algn="l">
              <a:buClr>
                <a:srgbClr val="114DDD"/>
              </a:buClr>
              <a:buFont typeface="Arial"/>
              <a:buChar char="•"/>
            </a:pPr>
            <a:endParaRPr lang="en-GB" b="1" dirty="0">
              <a:solidFill>
                <a:srgbClr val="114DDD"/>
              </a:solidFill>
              <a:latin typeface="Helvetica"/>
              <a:cs typeface="Helvetica"/>
            </a:endParaRPr>
          </a:p>
          <a:p>
            <a:pPr marL="342900" indent="-342900" algn="l">
              <a:buClr>
                <a:srgbClr val="114DDD"/>
              </a:buClr>
              <a:buFont typeface="Arial"/>
              <a:buChar char="•"/>
            </a:pPr>
            <a:endParaRPr lang="en-GB" b="1" dirty="0">
              <a:solidFill>
                <a:srgbClr val="114DDD"/>
              </a:solidFill>
              <a:latin typeface="Helvetica"/>
              <a:cs typeface="Helvetica"/>
            </a:endParaRPr>
          </a:p>
          <a:p>
            <a:pPr marL="342900" indent="-342900" algn="l">
              <a:buClr>
                <a:srgbClr val="114DDD"/>
              </a:buClr>
              <a:buFont typeface="Arial"/>
              <a:buChar char="•"/>
            </a:pPr>
            <a:endParaRPr lang="en-GB" b="1" dirty="0">
              <a:solidFill>
                <a:srgbClr val="114DDD"/>
              </a:solidFill>
              <a:latin typeface="Helvetica"/>
              <a:cs typeface="Helvetica"/>
            </a:endParaRPr>
          </a:p>
          <a:p>
            <a:pPr marL="342900" indent="-342900" algn="l">
              <a:buClr>
                <a:srgbClr val="114DDD"/>
              </a:buClr>
              <a:buFont typeface="Arial"/>
              <a:buChar char="•"/>
            </a:pPr>
            <a:endParaRPr lang="en-GB" b="1" dirty="0">
              <a:solidFill>
                <a:srgbClr val="114DDD"/>
              </a:solidFill>
              <a:latin typeface="Helvetica"/>
              <a:cs typeface="Helvetica"/>
            </a:endParaRPr>
          </a:p>
          <a:p>
            <a:pPr marL="342900" indent="-342900" algn="l">
              <a:buClr>
                <a:srgbClr val="114DDD"/>
              </a:buClr>
              <a:buFont typeface="Arial"/>
              <a:buChar char="•"/>
            </a:pPr>
            <a:r>
              <a:rPr lang="en-GB" dirty="0">
                <a:solidFill>
                  <a:srgbClr val="114DDD"/>
                </a:solidFill>
                <a:latin typeface="Helvetica"/>
                <a:cs typeface="Helvetica"/>
              </a:rPr>
              <a:t>Loneliness </a:t>
            </a:r>
            <a:r>
              <a:rPr lang="mr-IN" dirty="0">
                <a:latin typeface="Helvetica"/>
                <a:cs typeface="Helvetica"/>
              </a:rPr>
              <a:t>–</a:t>
            </a:r>
            <a:r>
              <a:rPr lang="en-GB" dirty="0">
                <a:latin typeface="Helvetica"/>
                <a:cs typeface="Helvetica"/>
              </a:rPr>
              <a:t> “</a:t>
            </a:r>
            <a:r>
              <a:rPr lang="en-GB" dirty="0"/>
              <a:t>You’re by yourself here. You know, you have to… I can only imagine what it’s like for people who just come here straight away and have nobody. I’ve been here for almost eight years and have a small support system. And even that sometimes is not enough.”</a:t>
            </a:r>
          </a:p>
          <a:p>
            <a:pPr algn="l">
              <a:buClr>
                <a:srgbClr val="114DDD"/>
              </a:buClr>
            </a:pPr>
            <a:endParaRPr lang="en-GB" dirty="0">
              <a:latin typeface="Helvetica"/>
              <a:cs typeface="Helvetica"/>
            </a:endParaRPr>
          </a:p>
          <a:p>
            <a:pPr marL="342900" indent="-342900" algn="l">
              <a:buClr>
                <a:srgbClr val="114DDD"/>
              </a:buClr>
              <a:buFont typeface="Arial"/>
              <a:buChar char="•"/>
            </a:pPr>
            <a:r>
              <a:rPr lang="en-GB" dirty="0">
                <a:solidFill>
                  <a:srgbClr val="114DDD"/>
                </a:solidFill>
                <a:latin typeface="Helvetica"/>
                <a:cs typeface="Helvetica"/>
              </a:rPr>
              <a:t>Alienation</a:t>
            </a:r>
            <a:r>
              <a:rPr lang="en-GB" dirty="0">
                <a:latin typeface="Helvetica"/>
                <a:cs typeface="Helvetica"/>
              </a:rPr>
              <a:t> </a:t>
            </a:r>
            <a:r>
              <a:rPr lang="mr-IN" dirty="0">
                <a:latin typeface="Helvetica"/>
                <a:cs typeface="Helvetica"/>
              </a:rPr>
              <a:t>–</a:t>
            </a:r>
            <a:r>
              <a:rPr lang="en-GB" dirty="0">
                <a:latin typeface="Helvetica"/>
                <a:cs typeface="Helvetica"/>
              </a:rPr>
              <a:t> ‘we can feel we are from outside, we are outsider and maybe they did not accept us’;  ‘even though I’ve spent here for six years, I don’t think I have a Japanese friend, one, single friend.’; Nobody talks to you first.’; ‘They are very polite and always give you very nice words but sometimes I think it is different from what they think.’; ‘many, many international students are suffering from cultural differences”.</a:t>
            </a:r>
          </a:p>
          <a:p>
            <a:pPr marL="342900" indent="-342900" algn="l">
              <a:buClr>
                <a:srgbClr val="114DDD"/>
              </a:buClr>
              <a:buFont typeface="Arial"/>
              <a:buChar char="•"/>
            </a:pPr>
            <a:endParaRPr lang="en-GB" dirty="0">
              <a:solidFill>
                <a:srgbClr val="0000FF"/>
              </a:solidFill>
              <a:latin typeface="Helvetica"/>
              <a:cs typeface="Helvetica"/>
            </a:endParaRPr>
          </a:p>
          <a:p>
            <a:pPr marL="342900" indent="-342900" algn="l">
              <a:buClr>
                <a:srgbClr val="114DDD"/>
              </a:buClr>
              <a:buFont typeface="Arial"/>
              <a:buChar char="•"/>
            </a:pPr>
            <a:r>
              <a:rPr lang="en-GB" dirty="0">
                <a:solidFill>
                  <a:srgbClr val="3366FF"/>
                </a:solidFill>
                <a:latin typeface="Helvetica"/>
                <a:cs typeface="Helvetica"/>
              </a:rPr>
              <a:t>Mixed support </a:t>
            </a:r>
            <a:r>
              <a:rPr lang="mr-IN" dirty="0">
                <a:solidFill>
                  <a:srgbClr val="3366FF"/>
                </a:solidFill>
                <a:latin typeface="Helvetica"/>
                <a:cs typeface="Helvetica"/>
              </a:rPr>
              <a:t>–</a:t>
            </a:r>
            <a:r>
              <a:rPr lang="en-GB" dirty="0">
                <a:solidFill>
                  <a:srgbClr val="3366FF"/>
                </a:solidFill>
                <a:latin typeface="Helvetica"/>
                <a:cs typeface="Helvetica"/>
              </a:rPr>
              <a:t> </a:t>
            </a:r>
            <a:r>
              <a:rPr lang="en-GB" dirty="0">
                <a:latin typeface="Helvetica"/>
                <a:cs typeface="Helvetica"/>
              </a:rPr>
              <a:t>‘There’s a whole section dedicated to international students. Any kind of help you need, you just come to international student section and they just help you out.’</a:t>
            </a:r>
          </a:p>
          <a:p>
            <a:pPr marL="342900" indent="-342900" algn="l">
              <a:buClr>
                <a:srgbClr val="114DDD"/>
              </a:buClr>
              <a:buFont typeface="Arial"/>
              <a:buChar char="•"/>
            </a:pPr>
            <a:endParaRPr lang="en-GB" sz="1000" b="1" dirty="0">
              <a:solidFill>
                <a:srgbClr val="0000FF"/>
              </a:solidFill>
              <a:latin typeface="Helvetica"/>
              <a:cs typeface="Helvetica"/>
            </a:endParaRPr>
          </a:p>
          <a:p>
            <a:pPr marL="342900" indent="-342900" algn="l">
              <a:buClr>
                <a:srgbClr val="114DDD"/>
              </a:buClr>
              <a:buFont typeface="Arial"/>
              <a:buChar char="•"/>
            </a:pPr>
            <a:endParaRPr lang="en-GB" sz="1400" b="1" dirty="0">
              <a:latin typeface="Helvetica"/>
              <a:cs typeface="Helvetica"/>
            </a:endParaRPr>
          </a:p>
          <a:p>
            <a:pPr marL="342900" indent="-342900" algn="l">
              <a:buClr>
                <a:srgbClr val="114DDD"/>
              </a:buClr>
              <a:buFont typeface="Arial"/>
              <a:buChar char="•"/>
            </a:pPr>
            <a:endParaRPr lang="en-GB" sz="1400" b="1" dirty="0">
              <a:latin typeface="Helvetica"/>
              <a:cs typeface="Helvetica"/>
            </a:endParaRPr>
          </a:p>
          <a:p>
            <a:pPr marL="342900" indent="-342900" algn="l">
              <a:buClr>
                <a:srgbClr val="114DDD"/>
              </a:buClr>
              <a:buFont typeface="Arial"/>
              <a:buChar char="•"/>
            </a:pPr>
            <a:endParaRPr lang="en-GB" sz="1400" b="1" dirty="0">
              <a:latin typeface="Helvetica"/>
              <a:cs typeface="Helvetica"/>
            </a:endParaRPr>
          </a:p>
          <a:p>
            <a:pPr algn="l"/>
            <a:endParaRPr lang="en-GB" sz="2900" b="1" dirty="0">
              <a:solidFill>
                <a:srgbClr val="114DDD"/>
              </a:solidFill>
            </a:endParaRPr>
          </a:p>
        </p:txBody>
      </p:sp>
      <p:sp>
        <p:nvSpPr>
          <p:cNvPr id="4" name="Subtitle 3">
            <a:extLst>
              <a:ext uri="{FF2B5EF4-FFF2-40B4-BE49-F238E27FC236}">
                <a16:creationId xmlns:a16="http://schemas.microsoft.com/office/drawing/2014/main" id="{D313F6BE-3844-244D-99FF-9339202165AE}"/>
              </a:ext>
            </a:extLst>
          </p:cNvPr>
          <p:cNvSpPr>
            <a:spLocks noGrp="1"/>
          </p:cNvSpPr>
          <p:nvPr>
            <p:ph type="subTitle" idx="1"/>
          </p:nvPr>
        </p:nvSpPr>
        <p:spPr>
          <a:xfrm>
            <a:off x="502920" y="0"/>
            <a:ext cx="8041005" cy="1143515"/>
          </a:xfrm>
        </p:spPr>
        <p:txBody>
          <a:bodyPr>
            <a:noAutofit/>
          </a:bodyPr>
          <a:lstStyle/>
          <a:p>
            <a:endParaRPr lang="en-GB" sz="2800" b="1" dirty="0"/>
          </a:p>
          <a:p>
            <a:r>
              <a:rPr lang="en-GB" sz="3200" b="1" dirty="0">
                <a:solidFill>
                  <a:srgbClr val="3366FF"/>
                </a:solidFill>
              </a:rPr>
              <a:t>Psycho-social</a:t>
            </a:r>
            <a:endParaRPr lang="sv-SE" sz="3200" b="1" dirty="0">
              <a:solidFill>
                <a:srgbClr val="3366FF"/>
              </a:solidFill>
            </a:endParaRPr>
          </a:p>
        </p:txBody>
      </p:sp>
      <p:pic>
        <p:nvPicPr>
          <p:cNvPr id="5" name="Picture Placeholder 4" descr="images-1.jpeg"/>
          <p:cNvPicPr>
            <a:picLocks noGrp="1" noChangeAspect="1"/>
          </p:cNvPicPr>
          <p:nvPr>
            <p:ph type="pic" sz="quarter" idx="10"/>
          </p:nvPr>
        </p:nvPicPr>
        <p:blipFill>
          <a:blip r:embed="rId3">
            <a:extLst>
              <a:ext uri="{28A0092B-C50C-407E-A947-70E740481C1C}">
                <a14:useLocalDpi xmlns:a14="http://schemas.microsoft.com/office/drawing/2010/main"/>
              </a:ext>
            </a:extLst>
          </a:blip>
          <a:srcRect t="5106" b="5106"/>
          <a:stretch>
            <a:fillRect/>
          </a:stretch>
        </p:blipFill>
        <p:spPr/>
      </p:pic>
    </p:spTree>
    <p:extLst>
      <p:ext uri="{BB962C8B-B14F-4D97-AF65-F5344CB8AC3E}">
        <p14:creationId xmlns:p14="http://schemas.microsoft.com/office/powerpoint/2010/main" val="3778798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08EB691-E25C-8F4F-BC69-94C8DB0FC53D}"/>
              </a:ext>
            </a:extLst>
          </p:cNvPr>
          <p:cNvSpPr>
            <a:spLocks noGrp="1"/>
          </p:cNvSpPr>
          <p:nvPr>
            <p:ph type="body" sz="quarter" idx="11"/>
          </p:nvPr>
        </p:nvSpPr>
        <p:spPr>
          <a:xfrm>
            <a:off x="4531106" y="1488174"/>
            <a:ext cx="4359859" cy="4809756"/>
          </a:xfrm>
        </p:spPr>
        <p:txBody>
          <a:bodyPr>
            <a:normAutofit lnSpcReduction="10000"/>
          </a:bodyPr>
          <a:lstStyle/>
          <a:p>
            <a:pPr marL="342900" indent="-342900" algn="l">
              <a:buClr>
                <a:srgbClr val="114DDD"/>
              </a:buClr>
              <a:buFont typeface="Arial"/>
              <a:buChar char="•"/>
            </a:pPr>
            <a:endParaRPr lang="en-GB" sz="2000" b="1" dirty="0">
              <a:latin typeface="Helvetica"/>
              <a:cs typeface="Helvetica"/>
            </a:endParaRPr>
          </a:p>
          <a:p>
            <a:pPr marL="342900" indent="-342900" algn="l">
              <a:buClr>
                <a:srgbClr val="114DDD"/>
              </a:buClr>
              <a:buFont typeface="Arial"/>
              <a:buChar char="•"/>
            </a:pPr>
            <a:endParaRPr lang="en-GB" sz="2000" b="1" dirty="0">
              <a:latin typeface="Helvetica"/>
              <a:cs typeface="Helvetica"/>
            </a:endParaRPr>
          </a:p>
          <a:p>
            <a:pPr marL="342900" indent="-342900" algn="l">
              <a:buClr>
                <a:srgbClr val="114DDD"/>
              </a:buClr>
              <a:buFont typeface="Arial"/>
              <a:buChar char="•"/>
            </a:pPr>
            <a:endParaRPr lang="en-GB" sz="2000" b="1" dirty="0">
              <a:latin typeface="Helvetica"/>
              <a:cs typeface="Helvetica"/>
            </a:endParaRPr>
          </a:p>
          <a:p>
            <a:pPr marL="342900" indent="-342900" algn="l">
              <a:buClr>
                <a:srgbClr val="114DDD"/>
              </a:buClr>
              <a:buFont typeface="Arial"/>
              <a:buChar char="•"/>
            </a:pPr>
            <a:r>
              <a:rPr lang="en-GB" sz="2000" b="1" dirty="0">
                <a:latin typeface="Helvetica"/>
                <a:cs typeface="Helvetica"/>
              </a:rPr>
              <a:t>“the language is really very important”</a:t>
            </a:r>
          </a:p>
          <a:p>
            <a:pPr marL="342900" indent="-342900" algn="l">
              <a:buClr>
                <a:srgbClr val="114DDD"/>
              </a:buClr>
              <a:buFont typeface="Arial"/>
              <a:buChar char="•"/>
            </a:pPr>
            <a:endParaRPr lang="en-GB" sz="2000" b="1" dirty="0">
              <a:latin typeface="Helvetica"/>
              <a:cs typeface="Helvetica"/>
            </a:endParaRPr>
          </a:p>
          <a:p>
            <a:pPr marL="342900" indent="-342900" algn="l">
              <a:buClr>
                <a:srgbClr val="114DDD"/>
              </a:buClr>
              <a:buFont typeface="Arial"/>
              <a:buChar char="•"/>
            </a:pPr>
            <a:r>
              <a:rPr lang="en-GB" sz="2000" b="1" dirty="0">
                <a:latin typeface="Helvetica"/>
                <a:cs typeface="Helvetica"/>
              </a:rPr>
              <a:t>“If you don’t know the language, it’s very difficult to live everyday life.”</a:t>
            </a:r>
          </a:p>
          <a:p>
            <a:pPr marL="342900" indent="-342900" algn="l">
              <a:buClr>
                <a:srgbClr val="114DDD"/>
              </a:buClr>
              <a:buFont typeface="Arial"/>
              <a:buChar char="•"/>
            </a:pPr>
            <a:endParaRPr lang="en-GB" sz="2000" b="1" dirty="0">
              <a:latin typeface="Helvetica"/>
              <a:cs typeface="Helvetica"/>
            </a:endParaRPr>
          </a:p>
          <a:p>
            <a:pPr marL="342900" indent="-342900" algn="l">
              <a:buClr>
                <a:srgbClr val="114DDD"/>
              </a:buClr>
              <a:buFont typeface="Arial"/>
              <a:buChar char="•"/>
            </a:pPr>
            <a:r>
              <a:rPr lang="en-GB" sz="2000" b="1" dirty="0">
                <a:latin typeface="Helvetica"/>
                <a:cs typeface="Helvetica"/>
              </a:rPr>
              <a:t>“Some of them </a:t>
            </a:r>
            <a:r>
              <a:rPr lang="mr-IN" sz="2000" b="1" dirty="0">
                <a:latin typeface="Helvetica"/>
                <a:cs typeface="Helvetica"/>
              </a:rPr>
              <a:t>…</a:t>
            </a:r>
            <a:r>
              <a:rPr lang="en-GB" sz="2000" b="1" dirty="0">
                <a:latin typeface="Helvetica"/>
                <a:cs typeface="Helvetica"/>
              </a:rPr>
              <a:t>are too embarrassed to speak in English. They know how to read and how to write</a:t>
            </a:r>
            <a:r>
              <a:rPr lang="mr-IN" sz="2000" b="1" dirty="0">
                <a:latin typeface="Helvetica"/>
                <a:cs typeface="Helvetica"/>
              </a:rPr>
              <a:t>…</a:t>
            </a:r>
            <a:r>
              <a:rPr lang="en-GB" sz="2000" b="1" dirty="0">
                <a:latin typeface="Helvetica"/>
                <a:cs typeface="Helvetica"/>
              </a:rPr>
              <a:t>they just don’t have the skill of talking.”</a:t>
            </a:r>
          </a:p>
          <a:p>
            <a:pPr marL="171450" indent="-171450" algn="l">
              <a:buClr>
                <a:srgbClr val="114DDD"/>
              </a:buClr>
              <a:buFont typeface="Arial" panose="020B0604020202020204" pitchFamily="34" charset="0"/>
              <a:buChar char="•"/>
            </a:pPr>
            <a:endParaRPr lang="en-GB" sz="2400" b="1" dirty="0">
              <a:latin typeface="Helvetica"/>
              <a:cs typeface="Helvetica"/>
            </a:endParaRPr>
          </a:p>
          <a:p>
            <a:pPr marL="171450" indent="-171450" algn="l">
              <a:buClr>
                <a:srgbClr val="114DDD"/>
              </a:buClr>
              <a:buFont typeface="Arial" panose="020B0604020202020204" pitchFamily="34" charset="0"/>
              <a:buChar char="•"/>
            </a:pPr>
            <a:endParaRPr lang="en-GB" sz="2900" b="1" dirty="0"/>
          </a:p>
          <a:p>
            <a:pPr algn="l"/>
            <a:endParaRPr lang="en-GB" sz="2900" b="1" dirty="0">
              <a:solidFill>
                <a:srgbClr val="114DDD"/>
              </a:solidFill>
            </a:endParaRPr>
          </a:p>
        </p:txBody>
      </p:sp>
      <p:sp>
        <p:nvSpPr>
          <p:cNvPr id="4" name="Subtitle 3">
            <a:extLst>
              <a:ext uri="{FF2B5EF4-FFF2-40B4-BE49-F238E27FC236}">
                <a16:creationId xmlns:a16="http://schemas.microsoft.com/office/drawing/2014/main" id="{D313F6BE-3844-244D-99FF-9339202165AE}"/>
              </a:ext>
            </a:extLst>
          </p:cNvPr>
          <p:cNvSpPr>
            <a:spLocks noGrp="1"/>
          </p:cNvSpPr>
          <p:nvPr>
            <p:ph type="subTitle" idx="1"/>
          </p:nvPr>
        </p:nvSpPr>
        <p:spPr>
          <a:xfrm>
            <a:off x="502920" y="0"/>
            <a:ext cx="8041005" cy="1143515"/>
          </a:xfrm>
        </p:spPr>
        <p:txBody>
          <a:bodyPr>
            <a:noAutofit/>
          </a:bodyPr>
          <a:lstStyle/>
          <a:p>
            <a:endParaRPr lang="en-GB" sz="2800" b="1" dirty="0"/>
          </a:p>
          <a:p>
            <a:r>
              <a:rPr lang="en-GB" sz="3200" b="1" dirty="0">
                <a:solidFill>
                  <a:srgbClr val="3366FF"/>
                </a:solidFill>
              </a:rPr>
              <a:t>Language</a:t>
            </a:r>
            <a:endParaRPr lang="sv-SE" sz="3200" b="1" dirty="0">
              <a:solidFill>
                <a:srgbClr val="3366FF"/>
              </a:solidFill>
            </a:endParaRPr>
          </a:p>
        </p:txBody>
      </p:sp>
      <p:pic>
        <p:nvPicPr>
          <p:cNvPr id="8" name="Picture Placeholder 7" descr="japan-217882_1280.jpg"/>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4404" r="14404"/>
          <a:stretch>
            <a:fillRect/>
          </a:stretch>
        </p:blipFill>
        <p:spPr/>
      </p:pic>
    </p:spTree>
    <p:extLst>
      <p:ext uri="{BB962C8B-B14F-4D97-AF65-F5344CB8AC3E}">
        <p14:creationId xmlns:p14="http://schemas.microsoft.com/office/powerpoint/2010/main" val="304510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strips(downLeft)">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strips(downLeft)">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strips(downLeft)">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08EB691-E25C-8F4F-BC69-94C8DB0FC53D}"/>
              </a:ext>
            </a:extLst>
          </p:cNvPr>
          <p:cNvSpPr>
            <a:spLocks noGrp="1"/>
          </p:cNvSpPr>
          <p:nvPr>
            <p:ph type="body" sz="quarter" idx="17"/>
          </p:nvPr>
        </p:nvSpPr>
        <p:spPr/>
        <p:txBody>
          <a:bodyPr>
            <a:normAutofit/>
          </a:bodyPr>
          <a:lstStyle/>
          <a:p>
            <a:pPr algn="l"/>
            <a:endParaRPr lang="en-GB" sz="1800" dirty="0">
              <a:solidFill>
                <a:srgbClr val="114DDD"/>
              </a:solidFill>
            </a:endParaRPr>
          </a:p>
          <a:p>
            <a:pPr marL="171450" indent="-171450" algn="l">
              <a:buClr>
                <a:srgbClr val="114DDD"/>
              </a:buClr>
              <a:buFont typeface="Arial" panose="020B0604020202020204" pitchFamily="34" charset="0"/>
              <a:buChar char="•"/>
            </a:pPr>
            <a:r>
              <a:rPr lang="en-GB" sz="1800" dirty="0">
                <a:cs typeface="Helvetica"/>
              </a:rPr>
              <a:t>“Money issues are always on my mind, because you know, if you don</a:t>
            </a:r>
            <a:r>
              <a:rPr lang="mr-IN" sz="1800" dirty="0">
                <a:cs typeface="Helvetica"/>
              </a:rPr>
              <a:t>’</a:t>
            </a:r>
            <a:r>
              <a:rPr lang="en-GB" sz="1800" dirty="0">
                <a:cs typeface="Helvetica"/>
              </a:rPr>
              <a:t>t have money then you have to drop out of school and just work.”</a:t>
            </a:r>
          </a:p>
          <a:p>
            <a:pPr marL="171450" indent="-171450" algn="l">
              <a:buClr>
                <a:srgbClr val="114DDD"/>
              </a:buClr>
              <a:buFont typeface="Arial" panose="020B0604020202020204" pitchFamily="34" charset="0"/>
              <a:buChar char="•"/>
            </a:pPr>
            <a:endParaRPr lang="en-GB" sz="1800" dirty="0">
              <a:cs typeface="Helvetica"/>
            </a:endParaRPr>
          </a:p>
          <a:p>
            <a:pPr marL="171450" indent="-171450" algn="l">
              <a:buClr>
                <a:srgbClr val="114DDD"/>
              </a:buClr>
              <a:buFont typeface="Arial" panose="020B0604020202020204" pitchFamily="34" charset="0"/>
              <a:buChar char="•"/>
            </a:pPr>
            <a:endParaRPr lang="en-GB" sz="1800" dirty="0">
              <a:cs typeface="Helvetica"/>
            </a:endParaRPr>
          </a:p>
          <a:p>
            <a:pPr marL="171450" indent="-171450" algn="l">
              <a:buClr>
                <a:srgbClr val="114DDD"/>
              </a:buClr>
              <a:buFont typeface="Arial" panose="020B0604020202020204" pitchFamily="34" charset="0"/>
              <a:buChar char="•"/>
            </a:pPr>
            <a:endParaRPr lang="en-GB" sz="1800" dirty="0">
              <a:cs typeface="Helvetica"/>
            </a:endParaRPr>
          </a:p>
          <a:p>
            <a:pPr marL="171450" indent="-171450">
              <a:buClr>
                <a:srgbClr val="114DDD"/>
              </a:buClr>
              <a:buFont typeface="Arial" panose="020B0604020202020204" pitchFamily="34" charset="0"/>
              <a:buChar char="•"/>
            </a:pPr>
            <a:r>
              <a:rPr lang="en-GB" sz="1800" dirty="0"/>
              <a:t>“The finance situation was missing. Financial situation they didn’t tell properly.”</a:t>
            </a:r>
          </a:p>
          <a:p>
            <a:pPr marL="171450" indent="-171450">
              <a:buClr>
                <a:srgbClr val="114DDD"/>
              </a:buClr>
              <a:buFont typeface="Arial" panose="020B0604020202020204" pitchFamily="34" charset="0"/>
              <a:buChar char="•"/>
            </a:pPr>
            <a:r>
              <a:rPr lang="en-GB" sz="1800" dirty="0">
                <a:cs typeface="Helvetica"/>
              </a:rPr>
              <a:t>“Money, money’s an issue. The scholarship only lasts to my third year and this is my third year.”</a:t>
            </a:r>
          </a:p>
          <a:p>
            <a:pPr marL="857250" lvl="2" indent="-171450" algn="l">
              <a:buClr>
                <a:srgbClr val="114DDD"/>
              </a:buClr>
              <a:buFont typeface="Arial" panose="020B0604020202020204" pitchFamily="34" charset="0"/>
              <a:buChar char="•"/>
            </a:pPr>
            <a:endParaRPr lang="en-GB" sz="1800" dirty="0">
              <a:cs typeface="Helvetica"/>
            </a:endParaRPr>
          </a:p>
          <a:p>
            <a:pPr marL="171450" indent="-171450">
              <a:buClr>
                <a:srgbClr val="114DDD"/>
              </a:buClr>
              <a:buFont typeface="Arial" panose="020B0604020202020204" pitchFamily="34" charset="0"/>
              <a:buChar char="•"/>
            </a:pPr>
            <a:endParaRPr lang="en-GB" sz="1800" dirty="0">
              <a:cs typeface="Helvetica"/>
            </a:endParaRPr>
          </a:p>
          <a:p>
            <a:pPr marL="171450" indent="-171450">
              <a:buClr>
                <a:srgbClr val="114DDD"/>
              </a:buClr>
              <a:buFont typeface="Arial" panose="020B0604020202020204" pitchFamily="34" charset="0"/>
              <a:buChar char="•"/>
            </a:pPr>
            <a:r>
              <a:rPr lang="en-GB" sz="1800" dirty="0">
                <a:cs typeface="Helvetica"/>
              </a:rPr>
              <a:t>“I think PhD candidates all should have at least some small scholarship, all of them deserve that. A PhD is not easy to do, especially here where they expect you to do it in three years.”</a:t>
            </a:r>
          </a:p>
          <a:p>
            <a:pPr marL="171450" indent="-171450" algn="l">
              <a:buClr>
                <a:srgbClr val="114DDD"/>
              </a:buClr>
              <a:buFont typeface="Arial" panose="020B0604020202020204" pitchFamily="34" charset="0"/>
              <a:buChar char="•"/>
            </a:pPr>
            <a:endParaRPr lang="en-GB" sz="2900" b="1" dirty="0"/>
          </a:p>
          <a:p>
            <a:pPr algn="l"/>
            <a:endParaRPr lang="en-GB" sz="2900" b="1" dirty="0">
              <a:solidFill>
                <a:srgbClr val="114DDD"/>
              </a:solidFill>
            </a:endParaRPr>
          </a:p>
        </p:txBody>
      </p:sp>
      <p:sp>
        <p:nvSpPr>
          <p:cNvPr id="4" name="Subtitle 3">
            <a:extLst>
              <a:ext uri="{FF2B5EF4-FFF2-40B4-BE49-F238E27FC236}">
                <a16:creationId xmlns:a16="http://schemas.microsoft.com/office/drawing/2014/main" id="{D313F6BE-3844-244D-99FF-9339202165AE}"/>
              </a:ext>
            </a:extLst>
          </p:cNvPr>
          <p:cNvSpPr>
            <a:spLocks noGrp="1"/>
          </p:cNvSpPr>
          <p:nvPr>
            <p:ph type="subTitle" idx="1"/>
          </p:nvPr>
        </p:nvSpPr>
        <p:spPr/>
        <p:txBody>
          <a:bodyPr>
            <a:noAutofit/>
          </a:bodyPr>
          <a:lstStyle/>
          <a:p>
            <a:r>
              <a:rPr lang="en-GB" sz="3200" b="1" dirty="0">
                <a:solidFill>
                  <a:srgbClr val="3366FF"/>
                </a:solidFill>
              </a:rPr>
              <a:t>Funding</a:t>
            </a:r>
            <a:endParaRPr lang="sv-SE" sz="3200" b="1" dirty="0">
              <a:solidFill>
                <a:srgbClr val="3366FF"/>
              </a:solidFill>
            </a:endParaRPr>
          </a:p>
        </p:txBody>
      </p:sp>
    </p:spTree>
    <p:extLst>
      <p:ext uri="{BB962C8B-B14F-4D97-AF65-F5344CB8AC3E}">
        <p14:creationId xmlns:p14="http://schemas.microsoft.com/office/powerpoint/2010/main" val="3459384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trips(down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strips(downLeft)">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strips(downLeft)">
                                      <p:cBhvr>
                                        <p:cTn id="1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US"/>
          </a:p>
        </p:txBody>
      </p:sp>
      <p:sp>
        <p:nvSpPr>
          <p:cNvPr id="4" name="Title 3"/>
          <p:cNvSpPr>
            <a:spLocks noGrp="1"/>
          </p:cNvSpPr>
          <p:nvPr>
            <p:ph type="ctrTitle"/>
          </p:nvPr>
        </p:nvSpPr>
        <p:spPr/>
        <p:txBody>
          <a:bodyPr>
            <a:normAutofit/>
          </a:bodyPr>
          <a:lstStyle/>
          <a:p>
            <a:r>
              <a:rPr lang="en-US" sz="4400" b="1" dirty="0"/>
              <a:t>Recommendations for Policy and Practice</a:t>
            </a:r>
          </a:p>
        </p:txBody>
      </p:sp>
    </p:spTree>
    <p:extLst>
      <p:ext uri="{BB962C8B-B14F-4D97-AF65-F5344CB8AC3E}">
        <p14:creationId xmlns:p14="http://schemas.microsoft.com/office/powerpoint/2010/main" val="951610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65729CB0-9743-A042-B2BC-4BFE68E507FA}"/>
              </a:ext>
            </a:extLst>
          </p:cNvPr>
          <p:cNvSpPr>
            <a:spLocks noGrp="1"/>
          </p:cNvSpPr>
          <p:nvPr>
            <p:ph type="subTitle" idx="1"/>
          </p:nvPr>
        </p:nvSpPr>
        <p:spPr>
          <a:xfrm>
            <a:off x="585399" y="194310"/>
            <a:ext cx="7958526" cy="1085849"/>
          </a:xfrm>
        </p:spPr>
        <p:txBody>
          <a:bodyPr>
            <a:normAutofit/>
          </a:bodyPr>
          <a:lstStyle/>
          <a:p>
            <a:r>
              <a:rPr lang="en-GB" sz="2800" b="1" dirty="0"/>
              <a:t>Policy recommendations: Supervision</a:t>
            </a:r>
            <a:endParaRPr lang="sv-SE" sz="2800" b="1" dirty="0"/>
          </a:p>
        </p:txBody>
      </p:sp>
      <p:sp>
        <p:nvSpPr>
          <p:cNvPr id="13" name="Rectangle 14">
            <a:extLst>
              <a:ext uri="{FF2B5EF4-FFF2-40B4-BE49-F238E27FC236}">
                <a16:creationId xmlns:a16="http://schemas.microsoft.com/office/drawing/2014/main" id="{79B7C300-0C99-EA4B-8E7C-C00217C4AAFE}"/>
              </a:ext>
            </a:extLst>
          </p:cNvPr>
          <p:cNvSpPr>
            <a:spLocks noChangeArrowheads="1"/>
          </p:cNvSpPr>
          <p:nvPr/>
        </p:nvSpPr>
        <p:spPr bwMode="auto">
          <a:xfrm>
            <a:off x="127168" y="0"/>
            <a:ext cx="7266755"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v-SE" dirty="0"/>
          </a:p>
        </p:txBody>
      </p:sp>
      <p:sp>
        <p:nvSpPr>
          <p:cNvPr id="2" name="Text Placeholder 1"/>
          <p:cNvSpPr>
            <a:spLocks noGrp="1"/>
          </p:cNvSpPr>
          <p:nvPr>
            <p:ph type="body" sz="quarter" idx="11"/>
          </p:nvPr>
        </p:nvSpPr>
        <p:spPr>
          <a:xfrm>
            <a:off x="4849091" y="1908639"/>
            <a:ext cx="3805174" cy="3218055"/>
          </a:xfrm>
        </p:spPr>
        <p:txBody>
          <a:bodyPr>
            <a:noAutofit/>
          </a:bodyPr>
          <a:lstStyle/>
          <a:p>
            <a:pPr marL="285750" indent="-285750" algn="l">
              <a:buFont typeface="Arial"/>
              <a:buChar char="•"/>
            </a:pPr>
            <a:r>
              <a:rPr lang="en-GB" sz="1400" dirty="0"/>
              <a:t>Propose a programme to enhance the capacity and number of doctoral supervisors in Japan supervising international doctoral researchers</a:t>
            </a:r>
          </a:p>
          <a:p>
            <a:pPr marL="285750" indent="-285750" algn="l">
              <a:buFont typeface="Arial"/>
              <a:buChar char="•"/>
            </a:pPr>
            <a:r>
              <a:rPr lang="en-GB" sz="1400" dirty="0"/>
              <a:t>Provide formal training for new and existing supervisors on some of the challenges of international doctoral supervision, using a cascade or ‘train the trainer’ approach</a:t>
            </a:r>
          </a:p>
          <a:p>
            <a:pPr marL="285750" indent="-285750" algn="l">
              <a:buFont typeface="Arial"/>
              <a:buChar char="•"/>
            </a:pPr>
            <a:r>
              <a:rPr lang="en-GB" sz="1400" dirty="0"/>
              <a:t>The training could embed both policy objectives (e.g. </a:t>
            </a:r>
            <a:r>
              <a:rPr lang="en-GB" sz="1400" dirty="0" err="1"/>
              <a:t>gurobaru</a:t>
            </a:r>
            <a:r>
              <a:rPr lang="en-GB" sz="1400" dirty="0"/>
              <a:t> </a:t>
            </a:r>
            <a:r>
              <a:rPr lang="en-GB" sz="1400" dirty="0" err="1"/>
              <a:t>jinzai</a:t>
            </a:r>
            <a:r>
              <a:rPr lang="en-GB" sz="1400" dirty="0"/>
              <a:t>) as well as unpacking the ‘affect’ associated with being a doctoral researcher</a:t>
            </a:r>
          </a:p>
          <a:p>
            <a:pPr marL="285750" indent="-285750" algn="l">
              <a:buFont typeface="Arial"/>
              <a:buChar char="•"/>
            </a:pPr>
            <a:r>
              <a:rPr lang="en-GB" sz="1400" dirty="0" err="1"/>
              <a:t>Problematising</a:t>
            </a:r>
            <a:r>
              <a:rPr lang="en-GB" sz="1400" dirty="0"/>
              <a:t> academic freedom </a:t>
            </a:r>
            <a:r>
              <a:rPr lang="mr-IN" sz="1400" dirty="0"/>
              <a:t>–</a:t>
            </a:r>
            <a:r>
              <a:rPr lang="en-GB" sz="1400" dirty="0"/>
              <a:t> the freedom of each professor to supervise in their own way.  Understanding  the apprentice/master model</a:t>
            </a:r>
          </a:p>
        </p:txBody>
      </p:sp>
      <p:pic>
        <p:nvPicPr>
          <p:cNvPr id="3" name="Picture 2" descr="supervis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607" y="1708727"/>
            <a:ext cx="4217512" cy="2717368"/>
          </a:xfrm>
          <a:prstGeom prst="rect">
            <a:avLst/>
          </a:prstGeom>
        </p:spPr>
      </p:pic>
    </p:spTree>
    <p:extLst>
      <p:ext uri="{BB962C8B-B14F-4D97-AF65-F5344CB8AC3E}">
        <p14:creationId xmlns:p14="http://schemas.microsoft.com/office/powerpoint/2010/main" val="3393966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65729CB0-9743-A042-B2BC-4BFE68E507FA}"/>
              </a:ext>
            </a:extLst>
          </p:cNvPr>
          <p:cNvSpPr>
            <a:spLocks noGrp="1"/>
          </p:cNvSpPr>
          <p:nvPr>
            <p:ph type="subTitle" idx="1"/>
          </p:nvPr>
        </p:nvSpPr>
        <p:spPr>
          <a:xfrm>
            <a:off x="585399" y="194310"/>
            <a:ext cx="7958526" cy="1085849"/>
          </a:xfrm>
        </p:spPr>
        <p:txBody>
          <a:bodyPr>
            <a:normAutofit/>
          </a:bodyPr>
          <a:lstStyle/>
          <a:p>
            <a:r>
              <a:rPr lang="en-GB" sz="2800" b="1" dirty="0"/>
              <a:t>Policy recommendations: Scholarships</a:t>
            </a:r>
            <a:endParaRPr lang="sv-SE" sz="2800" b="1" dirty="0"/>
          </a:p>
        </p:txBody>
      </p:sp>
      <p:sp>
        <p:nvSpPr>
          <p:cNvPr id="13" name="Rectangle 14">
            <a:extLst>
              <a:ext uri="{FF2B5EF4-FFF2-40B4-BE49-F238E27FC236}">
                <a16:creationId xmlns:a16="http://schemas.microsoft.com/office/drawing/2014/main" id="{79B7C300-0C99-EA4B-8E7C-C00217C4AAFE}"/>
              </a:ext>
            </a:extLst>
          </p:cNvPr>
          <p:cNvSpPr>
            <a:spLocks noChangeArrowheads="1"/>
          </p:cNvSpPr>
          <p:nvPr/>
        </p:nvSpPr>
        <p:spPr bwMode="auto">
          <a:xfrm>
            <a:off x="127168" y="0"/>
            <a:ext cx="7266755"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v-SE" dirty="0"/>
          </a:p>
        </p:txBody>
      </p:sp>
      <p:sp>
        <p:nvSpPr>
          <p:cNvPr id="2" name="Text Placeholder 1"/>
          <p:cNvSpPr>
            <a:spLocks noGrp="1"/>
          </p:cNvSpPr>
          <p:nvPr>
            <p:ph type="body" sz="quarter" idx="11"/>
          </p:nvPr>
        </p:nvSpPr>
        <p:spPr>
          <a:xfrm>
            <a:off x="4895273" y="2162629"/>
            <a:ext cx="3925454" cy="3563916"/>
          </a:xfrm>
        </p:spPr>
        <p:txBody>
          <a:bodyPr>
            <a:normAutofit lnSpcReduction="10000"/>
          </a:bodyPr>
          <a:lstStyle/>
          <a:p>
            <a:r>
              <a:rPr lang="en-GB" sz="1600" dirty="0"/>
              <a:t>How do these relate to policy?</a:t>
            </a:r>
          </a:p>
          <a:p>
            <a:endParaRPr lang="en-GB" sz="1600" dirty="0"/>
          </a:p>
          <a:p>
            <a:r>
              <a:rPr lang="en-GB" sz="1600" dirty="0"/>
              <a:t>What are the aims of these scholarships? Are these known by the recipients or their supervisors?</a:t>
            </a:r>
          </a:p>
          <a:p>
            <a:endParaRPr lang="en-GB" sz="1600" dirty="0"/>
          </a:p>
          <a:p>
            <a:r>
              <a:rPr lang="en-GB" sz="1600" dirty="0"/>
              <a:t>Is there a correlation between the doctoral scholarships and Japan’s internationalisation strategy? Global talent or a service for peace?</a:t>
            </a:r>
          </a:p>
          <a:p>
            <a:endParaRPr lang="en-GB" sz="1600" dirty="0"/>
          </a:p>
          <a:p>
            <a:r>
              <a:rPr lang="en-GB" sz="1600" dirty="0"/>
              <a:t>Does communication to both students and supervisors on the purpose of scholarship need to be clearer?</a:t>
            </a:r>
          </a:p>
          <a:p>
            <a:endParaRPr lang="en-GB" dirty="0"/>
          </a:p>
        </p:txBody>
      </p:sp>
      <p:pic>
        <p:nvPicPr>
          <p:cNvPr id="3" name="Picture 2" descr="Unknown-2.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999" y="1692567"/>
            <a:ext cx="4214091" cy="2359891"/>
          </a:xfrm>
          <a:prstGeom prst="rect">
            <a:avLst/>
          </a:prstGeom>
        </p:spPr>
      </p:pic>
      <p:pic>
        <p:nvPicPr>
          <p:cNvPr id="5" name="Picture 4" descr="Unknown-4.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6757" y="4110202"/>
            <a:ext cx="2149377" cy="1289626"/>
          </a:xfrm>
          <a:prstGeom prst="rect">
            <a:avLst/>
          </a:prstGeom>
        </p:spPr>
      </p:pic>
      <p:pic>
        <p:nvPicPr>
          <p:cNvPr id="6" name="Picture 5" descr="Unknown.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437" y="5380182"/>
            <a:ext cx="3998530" cy="981940"/>
          </a:xfrm>
          <a:prstGeom prst="rect">
            <a:avLst/>
          </a:prstGeom>
        </p:spPr>
      </p:pic>
    </p:spTree>
    <p:extLst>
      <p:ext uri="{BB962C8B-B14F-4D97-AF65-F5344CB8AC3E}">
        <p14:creationId xmlns:p14="http://schemas.microsoft.com/office/powerpoint/2010/main" val="3029290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65729CB0-9743-A042-B2BC-4BFE68E507FA}"/>
              </a:ext>
            </a:extLst>
          </p:cNvPr>
          <p:cNvSpPr>
            <a:spLocks noGrp="1"/>
          </p:cNvSpPr>
          <p:nvPr>
            <p:ph type="subTitle" idx="1"/>
          </p:nvPr>
        </p:nvSpPr>
        <p:spPr>
          <a:xfrm>
            <a:off x="585399" y="194310"/>
            <a:ext cx="7958526" cy="1085849"/>
          </a:xfrm>
        </p:spPr>
        <p:txBody>
          <a:bodyPr>
            <a:normAutofit/>
          </a:bodyPr>
          <a:lstStyle/>
          <a:p>
            <a:r>
              <a:rPr lang="en-GB" sz="2800" b="1" dirty="0"/>
              <a:t>Practice recommendations: Language</a:t>
            </a:r>
            <a:endParaRPr lang="sv-SE" sz="2800" b="1" dirty="0"/>
          </a:p>
        </p:txBody>
      </p:sp>
      <p:sp>
        <p:nvSpPr>
          <p:cNvPr id="13" name="Rectangle 14">
            <a:extLst>
              <a:ext uri="{FF2B5EF4-FFF2-40B4-BE49-F238E27FC236}">
                <a16:creationId xmlns:a16="http://schemas.microsoft.com/office/drawing/2014/main" id="{79B7C300-0C99-EA4B-8E7C-C00217C4AAFE}"/>
              </a:ext>
            </a:extLst>
          </p:cNvPr>
          <p:cNvSpPr>
            <a:spLocks noChangeArrowheads="1"/>
          </p:cNvSpPr>
          <p:nvPr/>
        </p:nvSpPr>
        <p:spPr bwMode="auto">
          <a:xfrm>
            <a:off x="127168" y="0"/>
            <a:ext cx="7266755"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v-SE" dirty="0"/>
          </a:p>
        </p:txBody>
      </p:sp>
      <p:sp>
        <p:nvSpPr>
          <p:cNvPr id="2" name="Text Placeholder 1"/>
          <p:cNvSpPr>
            <a:spLocks noGrp="1"/>
          </p:cNvSpPr>
          <p:nvPr>
            <p:ph type="body" sz="quarter" idx="11"/>
          </p:nvPr>
        </p:nvSpPr>
        <p:spPr/>
        <p:txBody>
          <a:bodyPr>
            <a:normAutofit fontScale="92500" lnSpcReduction="10000"/>
          </a:bodyPr>
          <a:lstStyle/>
          <a:p>
            <a:pPr marL="171450" indent="-171450" algn="l">
              <a:buFont typeface="Arial"/>
              <a:buChar char="•"/>
            </a:pPr>
            <a:r>
              <a:rPr lang="en-GB" sz="2000" dirty="0"/>
              <a:t>Whose responsibility is it?</a:t>
            </a:r>
          </a:p>
          <a:p>
            <a:pPr marL="171450" indent="-171450" algn="l">
              <a:buFont typeface="Arial"/>
              <a:buChar char="•"/>
            </a:pPr>
            <a:endParaRPr lang="en-GB" sz="2000" dirty="0"/>
          </a:p>
          <a:p>
            <a:pPr marL="171450" indent="-171450" algn="l">
              <a:buFont typeface="Arial"/>
              <a:buChar char="•"/>
            </a:pPr>
            <a:r>
              <a:rPr lang="en-GB" sz="2000" dirty="0"/>
              <a:t>What should be translated and where is the balance?</a:t>
            </a:r>
          </a:p>
          <a:p>
            <a:pPr marL="171450" indent="-171450" algn="l">
              <a:buFont typeface="Arial"/>
              <a:buChar char="•"/>
            </a:pPr>
            <a:endParaRPr lang="en-GB" sz="2000" dirty="0"/>
          </a:p>
          <a:p>
            <a:pPr marL="171450" indent="-171450" algn="l">
              <a:buFont typeface="Arial"/>
              <a:buChar char="•"/>
            </a:pPr>
            <a:r>
              <a:rPr lang="en-GB" sz="2000" dirty="0"/>
              <a:t>The challenge beyond the campus?</a:t>
            </a:r>
          </a:p>
          <a:p>
            <a:pPr marL="171450" indent="-171450" algn="l">
              <a:buFont typeface="Arial"/>
              <a:buChar char="•"/>
            </a:pPr>
            <a:endParaRPr lang="en-GB" sz="2000" dirty="0"/>
          </a:p>
          <a:p>
            <a:pPr marL="171450" indent="-171450" algn="l">
              <a:buFont typeface="Arial"/>
              <a:buChar char="•"/>
            </a:pPr>
            <a:r>
              <a:rPr lang="en-GB" sz="2000" dirty="0"/>
              <a:t>Improving pre-arrival </a:t>
            </a:r>
            <a:r>
              <a:rPr lang="mr-IN" sz="2000" dirty="0"/>
              <a:t>–</a:t>
            </a:r>
            <a:r>
              <a:rPr lang="en-GB" sz="2000" dirty="0"/>
              <a:t> ‘international student readiness’</a:t>
            </a:r>
          </a:p>
          <a:p>
            <a:pPr marL="171450" indent="-171450" algn="l">
              <a:buFont typeface="Arial"/>
              <a:buChar char="•"/>
            </a:pPr>
            <a:endParaRPr lang="en-GB" dirty="0"/>
          </a:p>
        </p:txBody>
      </p:sp>
      <p:pic>
        <p:nvPicPr>
          <p:cNvPr id="5" name="Picture 4" descr="Do-You-Speak-Englis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999" y="2170523"/>
            <a:ext cx="4486137" cy="2985474"/>
          </a:xfrm>
          <a:prstGeom prst="rect">
            <a:avLst/>
          </a:prstGeom>
        </p:spPr>
      </p:pic>
    </p:spTree>
    <p:extLst>
      <p:ext uri="{BB962C8B-B14F-4D97-AF65-F5344CB8AC3E}">
        <p14:creationId xmlns:p14="http://schemas.microsoft.com/office/powerpoint/2010/main" val="4035595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66C6C-48DC-489A-9CED-A82775D32C9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FE3B6D3-59FB-4675-9181-3087111147BC}"/>
              </a:ext>
            </a:extLst>
          </p:cNvPr>
          <p:cNvSpPr>
            <a:spLocks noGrp="1"/>
          </p:cNvSpPr>
          <p:nvPr>
            <p:ph idx="1"/>
          </p:nvPr>
        </p:nvSpPr>
        <p:spPr/>
        <p:txBody>
          <a:bodyPr/>
          <a:lstStyle/>
          <a:p>
            <a:endParaRPr lang="en-GB"/>
          </a:p>
        </p:txBody>
      </p:sp>
      <p:pic>
        <p:nvPicPr>
          <p:cNvPr id="1026" name="Picture 2" descr="Image result for headlines phd student mental health">
            <a:extLst>
              <a:ext uri="{FF2B5EF4-FFF2-40B4-BE49-F238E27FC236}">
                <a16:creationId xmlns:a16="http://schemas.microsoft.com/office/drawing/2014/main" id="{90D8FD70-E3E1-4290-9BEB-B87FACC157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307"/>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descr="A screenshot of a cell phone&#10;&#10;Description generated with very high confidence">
            <a:extLst>
              <a:ext uri="{FF2B5EF4-FFF2-40B4-BE49-F238E27FC236}">
                <a16:creationId xmlns:a16="http://schemas.microsoft.com/office/drawing/2014/main" id="{6D899A46-A1A8-4669-88A7-473C783E4902}"/>
              </a:ext>
            </a:extLst>
          </p:cNvPr>
          <p:cNvPicPr>
            <a:picLocks noChangeAspect="1"/>
          </p:cNvPicPr>
          <p:nvPr/>
        </p:nvPicPr>
        <p:blipFill rotWithShape="1">
          <a:blip r:embed="rId4"/>
          <a:srcRect b="17715"/>
          <a:stretch/>
        </p:blipFill>
        <p:spPr>
          <a:xfrm>
            <a:off x="260145" y="429388"/>
            <a:ext cx="2802611" cy="1722279"/>
          </a:xfrm>
          <a:prstGeom prst="rect">
            <a:avLst/>
          </a:prstGeom>
        </p:spPr>
      </p:pic>
      <p:pic>
        <p:nvPicPr>
          <p:cNvPr id="6" name="Picture 5" descr="A screenshot of a social media post&#10;&#10;Description generated with very high confidence">
            <a:extLst>
              <a:ext uri="{FF2B5EF4-FFF2-40B4-BE49-F238E27FC236}">
                <a16:creationId xmlns:a16="http://schemas.microsoft.com/office/drawing/2014/main" id="{BA107D18-95EF-4970-BCD4-03C2AD44D175}"/>
              </a:ext>
            </a:extLst>
          </p:cNvPr>
          <p:cNvPicPr>
            <a:picLocks noChangeAspect="1"/>
          </p:cNvPicPr>
          <p:nvPr/>
        </p:nvPicPr>
        <p:blipFill rotWithShape="1">
          <a:blip r:embed="rId5"/>
          <a:srcRect b="58699"/>
          <a:stretch/>
        </p:blipFill>
        <p:spPr>
          <a:xfrm rot="21174778">
            <a:off x="5872746" y="607136"/>
            <a:ext cx="2907409" cy="1310399"/>
          </a:xfrm>
          <a:prstGeom prst="rect">
            <a:avLst/>
          </a:prstGeom>
        </p:spPr>
      </p:pic>
      <p:pic>
        <p:nvPicPr>
          <p:cNvPr id="7" name="Content Placeholder 4" descr="A screenshot of a cell phone&#10;&#10;Description generated with very high confidence">
            <a:extLst>
              <a:ext uri="{FF2B5EF4-FFF2-40B4-BE49-F238E27FC236}">
                <a16:creationId xmlns:a16="http://schemas.microsoft.com/office/drawing/2014/main" id="{6F71FABA-259D-47CD-BD2C-2DAE351A6C10}"/>
              </a:ext>
            </a:extLst>
          </p:cNvPr>
          <p:cNvPicPr>
            <a:picLocks noChangeAspect="1"/>
          </p:cNvPicPr>
          <p:nvPr/>
        </p:nvPicPr>
        <p:blipFill rotWithShape="1">
          <a:blip r:embed="rId6"/>
          <a:srcRect b="41755"/>
          <a:stretch/>
        </p:blipFill>
        <p:spPr>
          <a:xfrm rot="20357034">
            <a:off x="710374" y="4532051"/>
            <a:ext cx="3398962" cy="1444418"/>
          </a:xfrm>
          <a:prstGeom prst="rect">
            <a:avLst/>
          </a:prstGeom>
        </p:spPr>
      </p:pic>
      <p:pic>
        <p:nvPicPr>
          <p:cNvPr id="8" name="Picture 7" descr="A screenshot of a social media post&#10;&#10;Description generated with very high confidence">
            <a:extLst>
              <a:ext uri="{FF2B5EF4-FFF2-40B4-BE49-F238E27FC236}">
                <a16:creationId xmlns:a16="http://schemas.microsoft.com/office/drawing/2014/main" id="{3A3CC349-DBB2-4465-B50C-49DB9F98A24C}"/>
              </a:ext>
            </a:extLst>
          </p:cNvPr>
          <p:cNvPicPr>
            <a:picLocks noChangeAspect="1"/>
          </p:cNvPicPr>
          <p:nvPr/>
        </p:nvPicPr>
        <p:blipFill rotWithShape="1">
          <a:blip r:embed="rId7">
            <a:extLst/>
          </a:blip>
          <a:srcRect b="48626"/>
          <a:stretch/>
        </p:blipFill>
        <p:spPr>
          <a:xfrm rot="610388">
            <a:off x="5056505" y="2910508"/>
            <a:ext cx="3715586" cy="1310399"/>
          </a:xfrm>
          <a:prstGeom prst="rect">
            <a:avLst/>
          </a:prstGeom>
        </p:spPr>
      </p:pic>
      <p:pic>
        <p:nvPicPr>
          <p:cNvPr id="4" name="Picture 3">
            <a:extLst>
              <a:ext uri="{FF2B5EF4-FFF2-40B4-BE49-F238E27FC236}">
                <a16:creationId xmlns:a16="http://schemas.microsoft.com/office/drawing/2014/main" id="{0E7E94DF-5CE5-46A9-A74A-EB69CD4CF23C}"/>
              </a:ext>
            </a:extLst>
          </p:cNvPr>
          <p:cNvPicPr>
            <a:picLocks noChangeAspect="1"/>
          </p:cNvPicPr>
          <p:nvPr/>
        </p:nvPicPr>
        <p:blipFill rotWithShape="1">
          <a:blip r:embed="rId8"/>
          <a:srcRect t="9931" b="59564"/>
          <a:stretch/>
        </p:blipFill>
        <p:spPr>
          <a:xfrm>
            <a:off x="4391604" y="5119531"/>
            <a:ext cx="4438071" cy="1203422"/>
          </a:xfrm>
          <a:prstGeom prst="rect">
            <a:avLst/>
          </a:prstGeom>
        </p:spPr>
      </p:pic>
      <p:pic>
        <p:nvPicPr>
          <p:cNvPr id="9" name="Picture 8">
            <a:extLst>
              <a:ext uri="{FF2B5EF4-FFF2-40B4-BE49-F238E27FC236}">
                <a16:creationId xmlns:a16="http://schemas.microsoft.com/office/drawing/2014/main" id="{1329A8CF-2787-40DF-B472-EA1ECDB45B93}"/>
              </a:ext>
            </a:extLst>
          </p:cNvPr>
          <p:cNvPicPr>
            <a:picLocks noChangeAspect="1"/>
          </p:cNvPicPr>
          <p:nvPr/>
        </p:nvPicPr>
        <p:blipFill rotWithShape="1">
          <a:blip r:embed="rId9"/>
          <a:srcRect t="9931" b="47826"/>
          <a:stretch/>
        </p:blipFill>
        <p:spPr>
          <a:xfrm rot="21244545">
            <a:off x="1161891" y="2478923"/>
            <a:ext cx="3530162" cy="1325564"/>
          </a:xfrm>
          <a:prstGeom prst="rect">
            <a:avLst/>
          </a:prstGeom>
        </p:spPr>
      </p:pic>
    </p:spTree>
    <p:extLst>
      <p:ext uri="{BB962C8B-B14F-4D97-AF65-F5344CB8AC3E}">
        <p14:creationId xmlns:p14="http://schemas.microsoft.com/office/powerpoint/2010/main" val="3874317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65729CB0-9743-A042-B2BC-4BFE68E507FA}"/>
              </a:ext>
            </a:extLst>
          </p:cNvPr>
          <p:cNvSpPr>
            <a:spLocks noGrp="1"/>
          </p:cNvSpPr>
          <p:nvPr>
            <p:ph type="subTitle" idx="1"/>
          </p:nvPr>
        </p:nvSpPr>
        <p:spPr>
          <a:xfrm>
            <a:off x="585399" y="194310"/>
            <a:ext cx="7958526" cy="1085849"/>
          </a:xfrm>
        </p:spPr>
        <p:txBody>
          <a:bodyPr>
            <a:normAutofit/>
          </a:bodyPr>
          <a:lstStyle/>
          <a:p>
            <a:r>
              <a:rPr lang="en-GB" sz="2800" b="1" dirty="0"/>
              <a:t>Practice recommendations: Socio-Psychology Support</a:t>
            </a:r>
            <a:endParaRPr lang="sv-SE" sz="2800" b="1" dirty="0"/>
          </a:p>
        </p:txBody>
      </p:sp>
      <p:sp>
        <p:nvSpPr>
          <p:cNvPr id="13" name="Rectangle 14">
            <a:extLst>
              <a:ext uri="{FF2B5EF4-FFF2-40B4-BE49-F238E27FC236}">
                <a16:creationId xmlns:a16="http://schemas.microsoft.com/office/drawing/2014/main" id="{79B7C300-0C99-EA4B-8E7C-C00217C4AAFE}"/>
              </a:ext>
            </a:extLst>
          </p:cNvPr>
          <p:cNvSpPr>
            <a:spLocks noChangeArrowheads="1"/>
          </p:cNvSpPr>
          <p:nvPr/>
        </p:nvSpPr>
        <p:spPr bwMode="auto">
          <a:xfrm>
            <a:off x="127168" y="0"/>
            <a:ext cx="7266755"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v-SE" dirty="0"/>
          </a:p>
        </p:txBody>
      </p:sp>
      <p:sp>
        <p:nvSpPr>
          <p:cNvPr id="2" name="Text Placeholder 1"/>
          <p:cNvSpPr>
            <a:spLocks noGrp="1"/>
          </p:cNvSpPr>
          <p:nvPr>
            <p:ph type="body" sz="quarter" idx="11"/>
          </p:nvPr>
        </p:nvSpPr>
        <p:spPr/>
        <p:txBody>
          <a:bodyPr>
            <a:normAutofit lnSpcReduction="10000"/>
          </a:bodyPr>
          <a:lstStyle/>
          <a:p>
            <a:r>
              <a:rPr lang="en-GB" sz="1800" dirty="0"/>
              <a:t>The challenge of a tacit culture</a:t>
            </a:r>
          </a:p>
          <a:p>
            <a:endParaRPr lang="en-GB" sz="1800" dirty="0"/>
          </a:p>
          <a:p>
            <a:r>
              <a:rPr lang="en-GB" sz="1800" dirty="0"/>
              <a:t>Are counselling services needed for international students?</a:t>
            </a:r>
          </a:p>
          <a:p>
            <a:endParaRPr lang="en-GB" sz="1800" dirty="0"/>
          </a:p>
          <a:p>
            <a:r>
              <a:rPr lang="en-GB" sz="1800" dirty="0"/>
              <a:t>Does more recognition need to be given to the personal circumstances of international students (e.g. family)?</a:t>
            </a:r>
          </a:p>
          <a:p>
            <a:endParaRPr lang="en-GB" sz="1800" dirty="0"/>
          </a:p>
          <a:p>
            <a:r>
              <a:rPr lang="en-GB" sz="1800" dirty="0"/>
              <a:t>Holistic support?</a:t>
            </a:r>
          </a:p>
        </p:txBody>
      </p:sp>
      <p:pic>
        <p:nvPicPr>
          <p:cNvPr id="3" name="Picture 2" descr="Unknown-1.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55" y="1854776"/>
            <a:ext cx="4509300" cy="2301587"/>
          </a:xfrm>
          <a:prstGeom prst="rect">
            <a:avLst/>
          </a:prstGeom>
        </p:spPr>
      </p:pic>
    </p:spTree>
    <p:extLst>
      <p:ext uri="{BB962C8B-B14F-4D97-AF65-F5344CB8AC3E}">
        <p14:creationId xmlns:p14="http://schemas.microsoft.com/office/powerpoint/2010/main" val="2279717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611690" y="1401528"/>
            <a:ext cx="4339525" cy="5456472"/>
          </a:xfrm>
          <a:prstGeom prst="rect">
            <a:avLst/>
          </a:prstGeom>
        </p:spPr>
      </p:pic>
      <p:sp>
        <p:nvSpPr>
          <p:cNvPr id="7" name="Title 6"/>
          <p:cNvSpPr>
            <a:spLocks noGrp="1"/>
          </p:cNvSpPr>
          <p:nvPr>
            <p:ph type="ctrTitle"/>
          </p:nvPr>
        </p:nvSpPr>
        <p:spPr>
          <a:xfrm>
            <a:off x="220287" y="1205346"/>
            <a:ext cx="4240529" cy="4875414"/>
          </a:xfrm>
        </p:spPr>
        <p:txBody>
          <a:bodyPr>
            <a:noAutofit/>
          </a:bodyPr>
          <a:lstStyle/>
          <a:p>
            <a:pPr algn="l"/>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solidFill>
                  <a:srgbClr val="3366FF"/>
                </a:solidFill>
                <a:latin typeface="+mn-lt"/>
              </a:rPr>
              <a:t>CHEER Website: </a:t>
            </a:r>
            <a:r>
              <a:rPr lang="en-GB" sz="1600" b="1" u="sng" dirty="0">
                <a:latin typeface="+mn-lt"/>
                <a:hlinkClick r:id="rId4"/>
              </a:rPr>
              <a:t>www.sussex.ac.uk/education/</a:t>
            </a:r>
            <a:r>
              <a:rPr lang="en-GB" sz="1600" b="1" u="sng" dirty="0">
                <a:latin typeface="+mn-lt"/>
              </a:rPr>
              <a:t>cheer</a:t>
            </a: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solidFill>
                  <a:srgbClr val="3366FF"/>
                </a:solidFill>
                <a:latin typeface="+mn-lt"/>
              </a:rPr>
              <a:t>Twitter: </a:t>
            </a:r>
            <a:r>
              <a:rPr lang="en-GB" sz="1800" b="1" dirty="0">
                <a:solidFill>
                  <a:srgbClr val="0000FF"/>
                </a:solidFill>
                <a:latin typeface="+mn-lt"/>
              </a:rPr>
              <a:t/>
            </a:r>
            <a:br>
              <a:rPr lang="en-GB" sz="1800" b="1" dirty="0">
                <a:solidFill>
                  <a:srgbClr val="0000FF"/>
                </a:solidFill>
                <a:latin typeface="+mn-lt"/>
              </a:rPr>
            </a:br>
            <a:r>
              <a:rPr lang="sv-SE" sz="1600" b="1" dirty="0">
                <a:latin typeface="+mn-lt"/>
              </a:rPr>
              <a:t>@SussexCHEER</a:t>
            </a:r>
            <a:r>
              <a:rPr lang="sv-SE" sz="1800" b="1" dirty="0">
                <a:latin typeface="+mn-lt"/>
              </a:rPr>
              <a:t/>
            </a:r>
            <a:br>
              <a:rPr lang="sv-SE" sz="1800" b="1" dirty="0">
                <a:latin typeface="+mn-lt"/>
              </a:rPr>
            </a:br>
            <a:r>
              <a:rPr lang="sv-SE" sz="1800" b="1" dirty="0">
                <a:latin typeface="+mn-lt"/>
              </a:rPr>
              <a:t/>
            </a:r>
            <a:br>
              <a:rPr lang="sv-SE" sz="1800" b="1" dirty="0">
                <a:latin typeface="+mn-lt"/>
              </a:rPr>
            </a:br>
            <a:r>
              <a:rPr lang="sv-SE" sz="1800" b="1" dirty="0">
                <a:solidFill>
                  <a:srgbClr val="3366FF"/>
                </a:solidFill>
                <a:latin typeface="+mn-lt"/>
              </a:rPr>
              <a:t>Facebook: </a:t>
            </a:r>
            <a:r>
              <a:rPr lang="sv-SE" sz="1400" b="1" dirty="0">
                <a:latin typeface="+mn-lt"/>
                <a:hlinkClick r:id="rId5"/>
              </a:rPr>
              <a:t>www.facebook.com/groups/CHEERSussex/</a:t>
            </a:r>
            <a:r>
              <a:rPr lang="sv-SE" sz="1800" b="1" dirty="0">
                <a:latin typeface="+mn-lt"/>
              </a:rPr>
              <a:t/>
            </a:r>
            <a:br>
              <a:rPr lang="sv-SE" sz="1800" b="1" dirty="0">
                <a:latin typeface="+mn-lt"/>
              </a:rPr>
            </a:br>
            <a:r>
              <a:rPr lang="sv-SE" sz="1800" b="1" dirty="0">
                <a:latin typeface="+mn-lt"/>
              </a:rPr>
              <a:t/>
            </a:r>
            <a:br>
              <a:rPr lang="sv-SE" sz="1800" b="1" dirty="0">
                <a:latin typeface="+mn-lt"/>
              </a:rPr>
            </a:br>
            <a:r>
              <a:rPr lang="sv-SE" sz="1800" b="1" dirty="0">
                <a:solidFill>
                  <a:srgbClr val="3366FF"/>
                </a:solidFill>
              </a:rPr>
              <a:t>Follow Up?</a:t>
            </a:r>
            <a:r>
              <a:rPr lang="sv-SE" sz="1400" b="1" dirty="0">
                <a:solidFill>
                  <a:srgbClr val="3366FF"/>
                </a:solidFill>
                <a:latin typeface="+mn-lt"/>
              </a:rPr>
              <a:t/>
            </a:r>
            <a:br>
              <a:rPr lang="sv-SE" sz="1400" b="1" dirty="0">
                <a:solidFill>
                  <a:srgbClr val="3366FF"/>
                </a:solidFill>
                <a:latin typeface="+mn-lt"/>
              </a:rPr>
            </a:br>
            <a:r>
              <a:rPr lang="sv-SE" sz="1400" b="1" dirty="0">
                <a:latin typeface="+mn-lt"/>
              </a:rPr>
              <a:t>Higher Education, Knowledge Exchange and Policy Learning in the Asian Century</a:t>
            </a:r>
            <a:br>
              <a:rPr lang="sv-SE" sz="1400" b="1" dirty="0">
                <a:latin typeface="+mn-lt"/>
              </a:rPr>
            </a:br>
            <a:r>
              <a:rPr lang="sv-SE" sz="1400" b="1" dirty="0">
                <a:latin typeface="+mn-lt"/>
              </a:rPr>
              <a:t>A UK/Japanese Partnership</a:t>
            </a:r>
            <a:br>
              <a:rPr lang="sv-SE" sz="1400" b="1" dirty="0">
                <a:latin typeface="+mn-lt"/>
              </a:rPr>
            </a:br>
            <a:r>
              <a:rPr lang="sv-SE" sz="1400" b="1" dirty="0">
                <a:solidFill>
                  <a:srgbClr val="3366FF"/>
                </a:solidFill>
                <a:latin typeface="+mn-lt"/>
              </a:rPr>
              <a:t>(http://www.sussex.ac.uk/education/cheer/researchprojects/japan)</a:t>
            </a:r>
            <a:br>
              <a:rPr lang="sv-SE" sz="1400" b="1" dirty="0">
                <a:solidFill>
                  <a:srgbClr val="3366FF"/>
                </a:solidFill>
                <a:latin typeface="+mn-lt"/>
              </a:rPr>
            </a:br>
            <a:r>
              <a:rPr lang="sv-SE" sz="1400" b="1" dirty="0">
                <a:solidFill>
                  <a:srgbClr val="3366FF"/>
                </a:solidFill>
                <a:latin typeface="+mn-lt"/>
              </a:rPr>
              <a:t/>
            </a:r>
            <a:br>
              <a:rPr lang="sv-SE" sz="1400" b="1" dirty="0">
                <a:solidFill>
                  <a:srgbClr val="3366FF"/>
                </a:solidFill>
                <a:latin typeface="+mn-lt"/>
              </a:rPr>
            </a:br>
            <a:r>
              <a:rPr lang="sv-SE" dirty="0"/>
              <a:t/>
            </a:r>
            <a:br>
              <a:rPr lang="sv-SE" dirty="0"/>
            </a:br>
            <a:r>
              <a:rPr lang="sv-SE" dirty="0"/>
              <a:t/>
            </a:r>
            <a:br>
              <a:rPr lang="sv-SE" dirty="0"/>
            </a:br>
            <a:r>
              <a:rPr lang="sv-SE" sz="1800" b="1" dirty="0">
                <a:solidFill>
                  <a:srgbClr val="114DDD"/>
                </a:solidFill>
                <a:latin typeface="+mn-lt"/>
              </a:rPr>
              <a:t/>
            </a:r>
            <a:br>
              <a:rPr lang="sv-SE" sz="1800" b="1" dirty="0">
                <a:solidFill>
                  <a:srgbClr val="114DDD"/>
                </a:solidFill>
                <a:latin typeface="+mn-lt"/>
              </a:rPr>
            </a:br>
            <a:r>
              <a:rPr lang="sv-SE" sz="1800" b="1" dirty="0">
                <a:latin typeface="+mn-lt"/>
              </a:rPr>
              <a:t/>
            </a:r>
            <a:br>
              <a:rPr lang="sv-SE" sz="1800" b="1" dirty="0">
                <a:latin typeface="+mn-lt"/>
              </a:rPr>
            </a:br>
            <a:r>
              <a:rPr lang="sv-SE" sz="1800" b="1" dirty="0">
                <a:latin typeface="+mn-lt"/>
              </a:rPr>
              <a:t/>
            </a:r>
            <a:br>
              <a:rPr lang="sv-SE" sz="1800" b="1" dirty="0">
                <a:latin typeface="+mn-lt"/>
              </a:rPr>
            </a:br>
            <a:r>
              <a:rPr lang="sv-SE" sz="1800" b="1" dirty="0">
                <a:latin typeface="+mn-lt"/>
              </a:rPr>
              <a:t/>
            </a:r>
            <a:br>
              <a:rPr lang="sv-SE"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US" sz="1800" dirty="0">
                <a:latin typeface="+mn-lt"/>
              </a:rPr>
              <a:t/>
            </a:r>
            <a:br>
              <a:rPr lang="en-US" sz="1800" dirty="0">
                <a:latin typeface="+mn-lt"/>
              </a:rPr>
            </a:br>
            <a:endParaRPr lang="en-US" sz="1800" dirty="0">
              <a:latin typeface="+mn-lt"/>
            </a:endParaRPr>
          </a:p>
        </p:txBody>
      </p:sp>
      <p:sp>
        <p:nvSpPr>
          <p:cNvPr id="8" name="Subtitle 7"/>
          <p:cNvSpPr>
            <a:spLocks noGrp="1"/>
          </p:cNvSpPr>
          <p:nvPr>
            <p:ph type="subTitle" idx="1"/>
          </p:nvPr>
        </p:nvSpPr>
        <p:spPr>
          <a:xfrm>
            <a:off x="74814" y="237460"/>
            <a:ext cx="8944495" cy="967885"/>
          </a:xfrm>
        </p:spPr>
        <p:txBody>
          <a:bodyPr>
            <a:noAutofit/>
          </a:bodyPr>
          <a:lstStyle/>
          <a:p>
            <a:r>
              <a:rPr lang="en-US" sz="2800" b="1" dirty="0">
                <a:solidFill>
                  <a:srgbClr val="3366FF"/>
                </a:solidFill>
              </a:rPr>
              <a:t>Centre for Higher Education and </a:t>
            </a:r>
          </a:p>
          <a:p>
            <a:r>
              <a:rPr lang="en-US" sz="2800" b="1" dirty="0">
                <a:solidFill>
                  <a:srgbClr val="3366FF"/>
                </a:solidFill>
              </a:rPr>
              <a:t>Equity Research (CHEER)</a:t>
            </a:r>
            <a:endParaRPr lang="en-US" sz="2800" dirty="0">
              <a:solidFill>
                <a:srgbClr val="3366FF"/>
              </a:solidFill>
            </a:endParaRPr>
          </a:p>
        </p:txBody>
      </p:sp>
    </p:spTree>
    <p:extLst>
      <p:ext uri="{BB962C8B-B14F-4D97-AF65-F5344CB8AC3E}">
        <p14:creationId xmlns:p14="http://schemas.microsoft.com/office/powerpoint/2010/main" val="2370817824"/>
      </p:ext>
    </p:extLst>
  </p:cSld>
  <p:clrMapOvr>
    <a:masterClrMapping/>
  </p:clrMapOvr>
</p:sld>
</file>

<file path=ppt/theme/theme1.xml><?xml version="1.0" encoding="utf-8"?>
<a:theme xmlns:a="http://schemas.openxmlformats.org/drawingml/2006/main" name="UoS Title 1">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D64202B7-D0FA-44D9-9909-DDFF8111F21C}"/>
    </a:ext>
  </a:extLst>
</a:theme>
</file>

<file path=ppt/theme/theme2.xml><?xml version="1.0" encoding="utf-8"?>
<a:theme xmlns:a="http://schemas.openxmlformats.org/drawingml/2006/main" name="UoS Title 1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CF2A52BC-AB4D-448C-8D98-DF3AF4E163E1}"/>
    </a:ext>
  </a:extLst>
</a:theme>
</file>

<file path=ppt/theme/theme3.xml><?xml version="1.0" encoding="utf-8"?>
<a:theme xmlns:a="http://schemas.openxmlformats.org/drawingml/2006/main" name="UoS Title 2">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8E228498-5DE1-4DDC-AFD4-D42D0F5D7794}"/>
    </a:ext>
  </a:extLst>
</a:theme>
</file>

<file path=ppt/theme/theme4.xml><?xml version="1.0" encoding="utf-8"?>
<a:theme xmlns:a="http://schemas.openxmlformats.org/drawingml/2006/main" name="UoS Title 2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3C79ECF0-6CC5-4BAC-816C-0A095970E9E1}"/>
    </a:ext>
  </a:extLst>
</a:theme>
</file>

<file path=ppt/theme/theme5.xml><?xml version="1.0" encoding="utf-8"?>
<a:theme xmlns:a="http://schemas.openxmlformats.org/drawingml/2006/main" name="Cobalt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294C94DA-1230-42E9-9F68-BE7A084D9CE3}"/>
    </a:ext>
  </a:extLst>
</a:theme>
</file>

<file path=ppt/theme/theme6.xml><?xml version="1.0" encoding="utf-8"?>
<a:theme xmlns:a="http://schemas.openxmlformats.org/drawingml/2006/main" name="Turquois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851A7CD1-E746-4D78-A807-E8ECFC4411D9}"/>
    </a:ext>
  </a:extLst>
</a:theme>
</file>

<file path=ppt/theme/theme7.xml><?xml version="1.0" encoding="utf-8"?>
<a:theme xmlns:a="http://schemas.openxmlformats.org/drawingml/2006/main" name="Orang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C729644C-C4D7-48A2-AB91-11884646E4F8}"/>
    </a:ext>
  </a:extLst>
</a:theme>
</file>

<file path=ppt/theme/theme8.xml><?xml version="1.0" encoding="utf-8"?>
<a:theme xmlns:a="http://schemas.openxmlformats.org/drawingml/2006/main" name="Blu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5A54AD74-E52F-40AC-A452-6C543D7D5177}"/>
    </a:ext>
  </a:extLst>
</a:theme>
</file>

<file path=ppt/theme/theme9.xml><?xml version="1.0" encoding="utf-8"?>
<a:theme xmlns:a="http://schemas.openxmlformats.org/drawingml/2006/main" name="Grap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7BC8D762-7DFA-4BC6-918C-273D95DB931E}"/>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PowerPoint template - Standard (4)</Template>
  <TotalTime>7727</TotalTime>
  <Words>1620</Words>
  <Application>Microsoft Office PowerPoint</Application>
  <PresentationFormat>On-screen Show (4:3)</PresentationFormat>
  <Paragraphs>199</Paragraphs>
  <Slides>18</Slides>
  <Notes>15</Notes>
  <HiddenSlides>0</HiddenSlides>
  <MMClips>0</MMClips>
  <ScaleCrop>false</ScaleCrop>
  <HeadingPairs>
    <vt:vector size="6" baseType="variant">
      <vt:variant>
        <vt:lpstr>Fonts Used</vt:lpstr>
      </vt:variant>
      <vt:variant>
        <vt:i4>7</vt:i4>
      </vt:variant>
      <vt:variant>
        <vt:lpstr>Theme</vt:lpstr>
      </vt:variant>
      <vt:variant>
        <vt:i4>9</vt:i4>
      </vt:variant>
      <vt:variant>
        <vt:lpstr>Slide Titles</vt:lpstr>
      </vt:variant>
      <vt:variant>
        <vt:i4>18</vt:i4>
      </vt:variant>
    </vt:vector>
  </HeadingPairs>
  <TitlesOfParts>
    <vt:vector size="34" baseType="lpstr">
      <vt:lpstr>Arial</vt:lpstr>
      <vt:lpstr>Calibri</vt:lpstr>
      <vt:lpstr>Courier New</vt:lpstr>
      <vt:lpstr>Georgia</vt:lpstr>
      <vt:lpstr>Helvetica</vt:lpstr>
      <vt:lpstr>Mangal</vt:lpstr>
      <vt:lpstr>Times New Roman</vt:lpstr>
      <vt:lpstr>UoS Title 1</vt:lpstr>
      <vt:lpstr>UoS Title 1 Photography</vt:lpstr>
      <vt:lpstr>UoS Title 2</vt:lpstr>
      <vt:lpstr>UoS Title 2 Photography</vt:lpstr>
      <vt:lpstr>Cobalt - UoS Content</vt:lpstr>
      <vt:lpstr>Turquoise - UoS Content</vt:lpstr>
      <vt:lpstr>Orange - UoS Content</vt:lpstr>
      <vt:lpstr>Blue - UoS Content</vt:lpstr>
      <vt:lpstr>Grape - UoS Content</vt:lpstr>
      <vt:lpstr>Internationalisation of Doctoral Education in Japan: Implications for Researcher Development</vt:lpstr>
      <vt:lpstr>PowerPoint Presentation</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Recommendations for Policy and Practice</vt:lpstr>
      <vt:lpstr>PowerPoint Presentation</vt:lpstr>
      <vt:lpstr>PowerPoint Presentation</vt:lpstr>
      <vt:lpstr>PowerPoint Presentation</vt:lpstr>
      <vt:lpstr>PowerPoint Presentation</vt:lpstr>
      <vt:lpstr>PowerPoint Presentation</vt:lpstr>
      <vt:lpstr>              CHEER Website: www.sussex.ac.uk/education/cheer  Twitter:  @SussexCHEER  Facebook: www.facebook.com/groups/CHEERSussex/  Follow Up? Higher Education, Knowledge Exchange and Policy Learning in the Asian Century A UK/Japanese Partnership (http://www.sussex.ac.uk/education/cheer/researchprojects/japan)            </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Stanley</dc:creator>
  <cp:lastModifiedBy>Heather Stanley</cp:lastModifiedBy>
  <cp:revision>511</cp:revision>
  <dcterms:created xsi:type="dcterms:W3CDTF">2016-06-09T09:36:01Z</dcterms:created>
  <dcterms:modified xsi:type="dcterms:W3CDTF">2019-07-08T13:59:28Z</dcterms:modified>
</cp:coreProperties>
</file>