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3"/>
  </p:handoutMasterIdLst>
  <p:sldIdLst>
    <p:sldId id="256" r:id="rId2"/>
    <p:sldId id="258" r:id="rId3"/>
    <p:sldId id="260" r:id="rId4"/>
    <p:sldId id="263" r:id="rId5"/>
    <p:sldId id="259" r:id="rId6"/>
    <p:sldId id="271" r:id="rId7"/>
    <p:sldId id="257" r:id="rId8"/>
    <p:sldId id="265" r:id="rId9"/>
    <p:sldId id="269" r:id="rId10"/>
    <p:sldId id="266" r:id="rId11"/>
    <p:sldId id="268" r:id="rId12"/>
  </p:sldIdLst>
  <p:sldSz cx="9144000" cy="6858000" type="screen4x3"/>
  <p:notesSz cx="67945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10" d="100"/>
          <a:sy n="110" d="100"/>
        </p:scale>
        <p:origin x="164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48646" y="0"/>
            <a:ext cx="2944283" cy="495300"/>
          </a:xfrm>
          <a:prstGeom prst="rect">
            <a:avLst/>
          </a:prstGeom>
        </p:spPr>
        <p:txBody>
          <a:bodyPr vert="horz" lIns="91440" tIns="45720" rIns="91440" bIns="45720" rtlCol="0"/>
          <a:lstStyle>
            <a:lvl1pPr algn="r">
              <a:defRPr sz="1200"/>
            </a:lvl1pPr>
          </a:lstStyle>
          <a:p>
            <a:fld id="{E82CD373-67F6-441C-9451-D0DACB55CE87}" type="datetimeFigureOut">
              <a:rPr lang="en-GB" smtClean="0"/>
              <a:t>30/09/2015</a:t>
            </a:fld>
            <a:endParaRPr lang="en-GB" dirty="0"/>
          </a:p>
        </p:txBody>
      </p:sp>
      <p:sp>
        <p:nvSpPr>
          <p:cNvPr id="4" name="Footer Placeholder 3"/>
          <p:cNvSpPr>
            <a:spLocks noGrp="1"/>
          </p:cNvSpPr>
          <p:nvPr>
            <p:ph type="ftr" sz="quarter" idx="2"/>
          </p:nvPr>
        </p:nvSpPr>
        <p:spPr>
          <a:xfrm>
            <a:off x="0" y="9408981"/>
            <a:ext cx="2944283" cy="495300"/>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48646" y="9408981"/>
            <a:ext cx="2944283" cy="495300"/>
          </a:xfrm>
          <a:prstGeom prst="rect">
            <a:avLst/>
          </a:prstGeom>
        </p:spPr>
        <p:txBody>
          <a:bodyPr vert="horz" lIns="91440" tIns="45720" rIns="91440" bIns="45720" rtlCol="0" anchor="b"/>
          <a:lstStyle>
            <a:lvl1pPr algn="r">
              <a:defRPr sz="1200"/>
            </a:lvl1pPr>
          </a:lstStyle>
          <a:p>
            <a:fld id="{FC618D03-7B4F-449A-B6B1-602B30C74C4B}" type="slidenum">
              <a:rPr lang="en-GB" smtClean="0"/>
              <a:t>‹#›</a:t>
            </a:fld>
            <a:endParaRPr lang="en-GB" dirty="0"/>
          </a:p>
        </p:txBody>
      </p:sp>
    </p:spTree>
    <p:extLst>
      <p:ext uri="{BB962C8B-B14F-4D97-AF65-F5344CB8AC3E}">
        <p14:creationId xmlns:p14="http://schemas.microsoft.com/office/powerpoint/2010/main" val="79086225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rgbClr val="FF66FF"/>
                </a:solidFill>
              </a:defRPr>
            </a:lvl1pPr>
          </a:lstStyle>
          <a:p>
            <a:r>
              <a:rPr lang="en-GB"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9/30/2015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7020199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lvl1pPr>
              <a:defRPr sz="1200" b="1"/>
            </a:lvl1pPr>
          </a:lstStyle>
          <a:p>
            <a:r>
              <a:rPr lang="en-GB" dirty="0" smtClean="0"/>
              <a:t>http://www.sussex.ac.uk/education/cheer</a:t>
            </a:r>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9/30/2015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9/30/2015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9/30/2015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9/30/2015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9/30/2015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9/30/2015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9/30/2015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9/30/2015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9/30/2015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1">
                <a:solidFill>
                  <a:srgbClr val="FF66FF"/>
                </a:solidFill>
              </a:defRPr>
            </a:lvl1pPr>
          </a:lstStyle>
          <a:p>
            <a:r>
              <a:rPr lang="en-GB" dirty="0" smtClean="0"/>
              <a:t>http://www.sussex.ac.uk/education/cheer</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dirty="0"/>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rgbClr val="FF66FF"/>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5689"/>
            <a:ext cx="9144000" cy="16158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i="1" dirty="0"/>
              <a:t>Diversity, Democratisation and Difference: Theories and Methodologies</a:t>
            </a:r>
            <a:endParaRPr lang="en-GB" dirty="0"/>
          </a:p>
        </p:txBody>
      </p:sp>
      <p:sp>
        <p:nvSpPr>
          <p:cNvPr id="2" name="Title 1"/>
          <p:cNvSpPr>
            <a:spLocks noGrp="1"/>
          </p:cNvSpPr>
          <p:nvPr>
            <p:ph type="title"/>
          </p:nvPr>
        </p:nvSpPr>
        <p:spPr/>
        <p:txBody>
          <a:bodyPr>
            <a:noAutofit/>
          </a:bodyPr>
          <a:lstStyle/>
          <a:p>
            <a:pPr algn="l"/>
            <a:r>
              <a:rPr lang="en-US" sz="2800" b="1" dirty="0"/>
              <a:t>Internationalisation in Higher Education: </a:t>
            </a:r>
            <a:r>
              <a:rPr lang="en-US" sz="2800" b="1" dirty="0" smtClean="0"/>
              <a:t/>
            </a:r>
            <a:br>
              <a:rPr lang="en-US" sz="2800" b="1" dirty="0" smtClean="0"/>
            </a:br>
            <a:r>
              <a:rPr lang="en-US" sz="2800" b="1" dirty="0" smtClean="0"/>
              <a:t>Theorising </a:t>
            </a:r>
            <a:r>
              <a:rPr lang="en-US" sz="2800" b="1" dirty="0"/>
              <a:t>Equity and Exclusions </a:t>
            </a:r>
            <a:endParaRPr lang="en-US" sz="2800" dirty="0"/>
          </a:p>
        </p:txBody>
      </p:sp>
      <p:sp>
        <p:nvSpPr>
          <p:cNvPr id="3" name="Subtitle 2"/>
          <p:cNvSpPr>
            <a:spLocks noGrp="1"/>
          </p:cNvSpPr>
          <p:nvPr>
            <p:ph sz="half" idx="1"/>
          </p:nvPr>
        </p:nvSpPr>
        <p:spPr/>
        <p:txBody>
          <a:bodyPr>
            <a:normAutofit fontScale="92500" lnSpcReduction="10000"/>
          </a:bodyPr>
          <a:lstStyle/>
          <a:p>
            <a:pPr marL="0" indent="0">
              <a:buNone/>
            </a:pPr>
            <a:endParaRPr lang="en-US" sz="2400" b="1" dirty="0" smtClean="0"/>
          </a:p>
          <a:p>
            <a:pPr marL="0" indent="0">
              <a:buNone/>
            </a:pPr>
            <a:r>
              <a:rPr lang="en-US" sz="3200" b="1" dirty="0" smtClean="0"/>
              <a:t>Professor Louise Morley</a:t>
            </a:r>
          </a:p>
          <a:p>
            <a:pPr marL="0" indent="0">
              <a:buNone/>
            </a:pPr>
            <a:r>
              <a:rPr lang="en-US" sz="3200" b="1" dirty="0" smtClean="0"/>
              <a:t>Professor John Pryor</a:t>
            </a:r>
          </a:p>
          <a:p>
            <a:endParaRPr lang="en-US" sz="2400" b="1" dirty="0"/>
          </a:p>
          <a:p>
            <a:pPr>
              <a:buFontTx/>
              <a:buNone/>
              <a:defRPr/>
            </a:pPr>
            <a:endParaRPr lang="en-GB" sz="2400" b="1" dirty="0" smtClean="0"/>
          </a:p>
          <a:p>
            <a:pPr>
              <a:buFontTx/>
              <a:buNone/>
              <a:defRPr/>
            </a:pPr>
            <a:endParaRPr lang="en-GB" sz="2400" b="1" dirty="0"/>
          </a:p>
          <a:p>
            <a:pPr>
              <a:buFontTx/>
              <a:buNone/>
              <a:defRPr/>
            </a:pPr>
            <a:endParaRPr lang="en-GB" sz="2400" b="1" dirty="0" smtClean="0"/>
          </a:p>
          <a:p>
            <a:pPr>
              <a:buFontTx/>
              <a:buNone/>
              <a:defRPr/>
            </a:pPr>
            <a:r>
              <a:rPr lang="en-GB" sz="2400" b="1" dirty="0" smtClean="0"/>
              <a:t>Centre </a:t>
            </a:r>
            <a:r>
              <a:rPr lang="en-GB" sz="2400" b="1" dirty="0"/>
              <a:t>for </a:t>
            </a:r>
            <a:r>
              <a:rPr lang="en-GB" sz="2400" b="1" dirty="0" smtClean="0"/>
              <a:t>Higher</a:t>
            </a:r>
          </a:p>
          <a:p>
            <a:pPr>
              <a:buFontTx/>
              <a:buNone/>
              <a:defRPr/>
            </a:pPr>
            <a:r>
              <a:rPr lang="en-GB" sz="2400" b="1" dirty="0" smtClean="0"/>
              <a:t>Education and Equity</a:t>
            </a:r>
          </a:p>
          <a:p>
            <a:pPr>
              <a:buFontTx/>
              <a:buNone/>
              <a:defRPr/>
            </a:pPr>
            <a:r>
              <a:rPr lang="en-GB" sz="2400" b="1" dirty="0" smtClean="0"/>
              <a:t>Research </a:t>
            </a:r>
            <a:r>
              <a:rPr lang="en-GB" sz="2400" b="1" dirty="0"/>
              <a:t>(CHEER)</a:t>
            </a:r>
          </a:p>
          <a:p>
            <a:pPr>
              <a:buFontTx/>
              <a:buNone/>
              <a:defRPr/>
            </a:pPr>
            <a:r>
              <a:rPr lang="en-GB" sz="2400" b="1" dirty="0"/>
              <a:t>University of Sussex, UK</a:t>
            </a:r>
          </a:p>
        </p:txBody>
      </p:sp>
      <p:pic>
        <p:nvPicPr>
          <p:cNvPr id="5" name="Content Placeholder 4"/>
          <p:cNvPicPr>
            <a:picLocks noGrp="1" noChangeAspect="1"/>
          </p:cNvPicPr>
          <p:nvPr>
            <p:ph sz="half" idx="2"/>
          </p:nvPr>
        </p:nvPicPr>
        <p:blipFill>
          <a:blip r:embed="rId2"/>
          <a:srcRect l="20256" r="20256"/>
          <a:stretch>
            <a:fillRect/>
          </a:stretch>
        </p:blipFill>
        <p:spPr/>
      </p:pic>
      <p:sp>
        <p:nvSpPr>
          <p:cNvPr id="4" name="Rectangle 3"/>
          <p:cNvSpPr/>
          <p:nvPr/>
        </p:nvSpPr>
        <p:spPr>
          <a:xfrm>
            <a:off x="2562951" y="6180965"/>
            <a:ext cx="3635995" cy="369332"/>
          </a:xfrm>
          <a:prstGeom prst="rect">
            <a:avLst/>
          </a:prstGeom>
        </p:spPr>
        <p:txBody>
          <a:bodyPr wrap="none">
            <a:spAutoFit/>
          </a:bodyPr>
          <a:lstStyle/>
          <a:p>
            <a:r>
              <a:rPr lang="en-GB" dirty="0" smtClean="0">
                <a:solidFill>
                  <a:srgbClr val="FF66FF"/>
                </a:solidFill>
              </a:rPr>
              <a:t>www.sussex.ac.uk/education/cheer</a:t>
            </a:r>
            <a:endParaRPr lang="en-GB" dirty="0">
              <a:solidFill>
                <a:srgbClr val="FF66FF"/>
              </a:solidFill>
            </a:endParaRPr>
          </a:p>
        </p:txBody>
      </p:sp>
      <p:pic>
        <p:nvPicPr>
          <p:cNvPr id="12" name="Picture 7" descr="US_Centre_for_Higher_Ed#1E8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780587" y="193385"/>
            <a:ext cx="1943100" cy="114935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9235282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a:t/>
            </a:r>
            <a:br>
              <a:rPr lang="en-US" b="1" dirty="0"/>
            </a:br>
            <a:r>
              <a:rPr lang="en-US" b="1" dirty="0" smtClean="0"/>
              <a:t>Desirable </a:t>
            </a:r>
            <a:r>
              <a:rPr lang="en-US" b="1" dirty="0"/>
              <a:t>Capital for Institutions and Individuals</a:t>
            </a:r>
            <a:br>
              <a:rPr lang="en-US" b="1" dirty="0"/>
            </a:br>
            <a:r>
              <a:rPr lang="en-US" b="1" dirty="0"/>
              <a:t/>
            </a:r>
            <a:br>
              <a:rPr lang="en-US" b="1" dirty="0"/>
            </a:br>
            <a:endParaRPr lang="en-US" dirty="0"/>
          </a:p>
        </p:txBody>
      </p:sp>
      <p:sp>
        <p:nvSpPr>
          <p:cNvPr id="3" name="Content Placeholder 2"/>
          <p:cNvSpPr>
            <a:spLocks noGrp="1"/>
          </p:cNvSpPr>
          <p:nvPr>
            <p:ph sz="half" idx="1"/>
          </p:nvPr>
        </p:nvSpPr>
        <p:spPr>
          <a:xfrm>
            <a:off x="457199" y="1600200"/>
            <a:ext cx="8340437" cy="4980709"/>
          </a:xfrm>
        </p:spPr>
        <p:txBody>
          <a:bodyPr>
            <a:normAutofit/>
          </a:bodyPr>
          <a:lstStyle/>
          <a:p>
            <a:pPr>
              <a:buClr>
                <a:srgbClr val="FF66FF"/>
              </a:buClr>
            </a:pPr>
            <a:r>
              <a:rPr lang="en-GB" b="1" dirty="0" smtClean="0"/>
              <a:t>What </a:t>
            </a:r>
            <a:r>
              <a:rPr lang="en-GB" b="1" dirty="0"/>
              <a:t>are the dominant discourses that are informing visions of the future of higher education in relation to internationalisation</a:t>
            </a:r>
            <a:r>
              <a:rPr lang="en-GB" b="1" dirty="0" smtClean="0"/>
              <a:t>?</a:t>
            </a:r>
          </a:p>
          <a:p>
            <a:pPr>
              <a:buClr>
                <a:srgbClr val="FF66FF"/>
              </a:buClr>
            </a:pPr>
            <a:endParaRPr lang="en-GB" b="1" dirty="0" smtClean="0"/>
          </a:p>
          <a:p>
            <a:pPr>
              <a:buClr>
                <a:srgbClr val="FF66FF"/>
              </a:buClr>
            </a:pPr>
            <a:endParaRPr lang="en-GB" b="1" dirty="0"/>
          </a:p>
          <a:p>
            <a:pPr>
              <a:buClr>
                <a:srgbClr val="FF66FF"/>
              </a:buClr>
            </a:pPr>
            <a:endParaRPr lang="en-GB" b="1" dirty="0" smtClean="0"/>
          </a:p>
          <a:p>
            <a:pPr marL="0" indent="0">
              <a:buClr>
                <a:srgbClr val="FF66FF"/>
              </a:buClr>
              <a:buNone/>
            </a:pPr>
            <a:endParaRPr lang="en-GB" b="1" dirty="0" smtClean="0"/>
          </a:p>
          <a:p>
            <a:pPr marL="0" indent="0">
              <a:buClr>
                <a:srgbClr val="FF66FF"/>
              </a:buClr>
              <a:buNone/>
            </a:pPr>
            <a:endParaRPr lang="en-GB" b="1" dirty="0" smtClean="0"/>
          </a:p>
          <a:p>
            <a:pPr>
              <a:buClr>
                <a:srgbClr val="FF66FF"/>
              </a:buClr>
            </a:pPr>
            <a:r>
              <a:rPr lang="en-GB" b="1" dirty="0" smtClean="0"/>
              <a:t>How </a:t>
            </a:r>
            <a:r>
              <a:rPr lang="en-GB" b="1" dirty="0"/>
              <a:t>does internationalisation interact with current and emerging structures of inequality?</a:t>
            </a:r>
          </a:p>
          <a:p>
            <a:endParaRPr lang="en-US" dirty="0"/>
          </a:p>
        </p:txBody>
      </p:sp>
      <p:pic>
        <p:nvPicPr>
          <p:cNvPr id="4098" name="Picture 2" descr="http://www.cies.ch/fileadmin/_migrated/pics/fifa_cies_network_group_photo_buenos_aires_2012_width_536.jpg"/>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220" t="4679" b="4679"/>
          <a:stretch/>
        </p:blipFill>
        <p:spPr bwMode="auto">
          <a:xfrm>
            <a:off x="2017569" y="3117272"/>
            <a:ext cx="4727864" cy="214745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948574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strips(downLeft)">
                                      <p:cBhvr>
                                        <p:cTn id="1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588962"/>
          </a:xfrm>
        </p:spPr>
        <p:txBody>
          <a:bodyPr>
            <a:noAutofit/>
          </a:bodyPr>
          <a:lstStyle/>
          <a:p>
            <a:r>
              <a:rPr lang="en-US" sz="2800" b="1" dirty="0" smtClean="0"/>
              <a:t>Conceptualising Internationalisation: </a:t>
            </a:r>
            <a:br>
              <a:rPr lang="en-US" sz="2800" b="1" dirty="0" smtClean="0"/>
            </a:br>
            <a:r>
              <a:rPr lang="en-GB" sz="2800" b="1" dirty="0" smtClean="0"/>
              <a:t>A </a:t>
            </a:r>
            <a:r>
              <a:rPr lang="en-US" sz="2800" b="1" dirty="0"/>
              <a:t>P</a:t>
            </a:r>
            <a:r>
              <a:rPr lang="en-US" sz="2800" b="1" dirty="0" smtClean="0"/>
              <a:t>olyvalent Discourse</a:t>
            </a:r>
            <a:endParaRPr lang="en-US" sz="2800" b="1" dirty="0"/>
          </a:p>
        </p:txBody>
      </p:sp>
      <p:sp>
        <p:nvSpPr>
          <p:cNvPr id="3" name="Content Placeholder 2"/>
          <p:cNvSpPr>
            <a:spLocks noGrp="1"/>
          </p:cNvSpPr>
          <p:nvPr>
            <p:ph sz="half" idx="1"/>
          </p:nvPr>
        </p:nvSpPr>
        <p:spPr>
          <a:xfrm>
            <a:off x="457199" y="1083734"/>
            <a:ext cx="8326583" cy="5462840"/>
          </a:xfrm>
        </p:spPr>
        <p:txBody>
          <a:bodyPr>
            <a:normAutofit fontScale="25000" lnSpcReduction="20000"/>
          </a:bodyPr>
          <a:lstStyle/>
          <a:p>
            <a:pPr marL="0" indent="0">
              <a:buNone/>
            </a:pPr>
            <a:r>
              <a:rPr lang="en-US" sz="8000" b="1" dirty="0" smtClean="0">
                <a:solidFill>
                  <a:srgbClr val="FF66FF"/>
                </a:solidFill>
              </a:rPr>
              <a:t>Multiple Ideologies </a:t>
            </a:r>
            <a:r>
              <a:rPr lang="en-US" sz="6400" b="1" dirty="0">
                <a:solidFill>
                  <a:srgbClr val="FF66FF"/>
                </a:solidFill>
              </a:rPr>
              <a:t>(Stier 2004</a:t>
            </a:r>
            <a:r>
              <a:rPr lang="en-US" sz="6400" b="1" dirty="0" smtClean="0">
                <a:solidFill>
                  <a:srgbClr val="FF66FF"/>
                </a:solidFill>
              </a:rPr>
              <a:t>)</a:t>
            </a:r>
            <a:endParaRPr lang="en-US" sz="6400" b="1" dirty="0">
              <a:solidFill>
                <a:srgbClr val="FF66FF"/>
              </a:solidFill>
            </a:endParaRPr>
          </a:p>
          <a:p>
            <a:pPr>
              <a:buClr>
                <a:srgbClr val="FF66FF"/>
              </a:buClr>
            </a:pPr>
            <a:r>
              <a:rPr lang="en-US" sz="8000" b="1" dirty="0"/>
              <a:t>Idealism </a:t>
            </a:r>
          </a:p>
          <a:p>
            <a:pPr>
              <a:buClr>
                <a:srgbClr val="FF66FF"/>
              </a:buClr>
            </a:pPr>
            <a:r>
              <a:rPr lang="en-US" sz="8000" b="1" dirty="0"/>
              <a:t>Instrumentalism </a:t>
            </a:r>
          </a:p>
          <a:p>
            <a:pPr>
              <a:buClr>
                <a:srgbClr val="FF66FF"/>
              </a:buClr>
            </a:pPr>
            <a:r>
              <a:rPr lang="en-US" sz="8000" b="1" dirty="0"/>
              <a:t>Educationalism </a:t>
            </a:r>
          </a:p>
          <a:p>
            <a:pPr marL="0" indent="0">
              <a:buClr>
                <a:srgbClr val="FF66FF"/>
              </a:buClr>
              <a:buNone/>
            </a:pPr>
            <a:r>
              <a:rPr lang="en-GB" sz="8000" b="1" dirty="0">
                <a:solidFill>
                  <a:srgbClr val="FF66FF"/>
                </a:solidFill>
              </a:rPr>
              <a:t>Linked to </a:t>
            </a:r>
          </a:p>
          <a:p>
            <a:pPr>
              <a:buClr>
                <a:srgbClr val="FF66FF"/>
              </a:buClr>
            </a:pPr>
            <a:r>
              <a:rPr lang="en-GB" sz="8000" b="1" dirty="0"/>
              <a:t>Economic growth</a:t>
            </a:r>
          </a:p>
          <a:p>
            <a:pPr>
              <a:buClr>
                <a:srgbClr val="FF66FF"/>
              </a:buClr>
            </a:pPr>
            <a:r>
              <a:rPr lang="en-GB" sz="8000" b="1" dirty="0"/>
              <a:t>Prosperity </a:t>
            </a:r>
          </a:p>
          <a:p>
            <a:pPr>
              <a:buClr>
                <a:srgbClr val="FF66FF"/>
              </a:buClr>
            </a:pPr>
            <a:r>
              <a:rPr lang="en-GB" sz="8000" b="1" dirty="0"/>
              <a:t>Sustainability </a:t>
            </a:r>
            <a:r>
              <a:rPr lang="en-GB" sz="8000" b="1" dirty="0" smtClean="0"/>
              <a:t> </a:t>
            </a:r>
            <a:r>
              <a:rPr lang="en-GB" sz="6400" b="1" dirty="0" smtClean="0">
                <a:solidFill>
                  <a:srgbClr val="FF66FF"/>
                </a:solidFill>
              </a:rPr>
              <a:t>(</a:t>
            </a:r>
            <a:r>
              <a:rPr lang="en-GB" sz="6400" b="1" dirty="0">
                <a:solidFill>
                  <a:srgbClr val="FF66FF"/>
                </a:solidFill>
              </a:rPr>
              <a:t>Bone, 2008</a:t>
            </a:r>
            <a:r>
              <a:rPr lang="en-GB" sz="6400" b="1" dirty="0" smtClean="0">
                <a:solidFill>
                  <a:srgbClr val="FF66FF"/>
                </a:solidFill>
              </a:rPr>
              <a:t>)</a:t>
            </a:r>
            <a:endParaRPr lang="en-US" sz="6400" b="1" dirty="0"/>
          </a:p>
          <a:p>
            <a:pPr marL="0" indent="0">
              <a:buClr>
                <a:srgbClr val="FF66FF"/>
              </a:buClr>
              <a:buNone/>
            </a:pPr>
            <a:r>
              <a:rPr lang="en-US" sz="8000" b="1" dirty="0">
                <a:solidFill>
                  <a:srgbClr val="FF66FF"/>
                </a:solidFill>
              </a:rPr>
              <a:t>Promotes </a:t>
            </a:r>
            <a:r>
              <a:rPr lang="en-US" sz="6400" b="1" dirty="0" smtClean="0">
                <a:solidFill>
                  <a:srgbClr val="FF66FF"/>
                </a:solidFill>
              </a:rPr>
              <a:t>(De Wit et al, 2015)</a:t>
            </a:r>
            <a:endParaRPr lang="en-US" sz="6400" b="1" dirty="0">
              <a:solidFill>
                <a:srgbClr val="FF66FF"/>
              </a:solidFill>
            </a:endParaRPr>
          </a:p>
          <a:p>
            <a:pPr>
              <a:buClr>
                <a:srgbClr val="FF66FF"/>
              </a:buClr>
            </a:pPr>
            <a:r>
              <a:rPr lang="en-US" sz="8000" b="1" dirty="0" smtClean="0"/>
              <a:t>Employability/ </a:t>
            </a:r>
            <a:r>
              <a:rPr lang="en-US" sz="8000" b="1" dirty="0"/>
              <a:t>intercultural </a:t>
            </a:r>
            <a:r>
              <a:rPr lang="en-US" sz="8000" b="1" dirty="0" smtClean="0"/>
              <a:t>competencies </a:t>
            </a:r>
            <a:endParaRPr lang="en-US" sz="8000" b="1" dirty="0"/>
          </a:p>
          <a:p>
            <a:pPr>
              <a:buClr>
                <a:srgbClr val="FF66FF"/>
              </a:buClr>
            </a:pPr>
            <a:r>
              <a:rPr lang="en-US" sz="8000" b="1" dirty="0"/>
              <a:t>Innovation</a:t>
            </a:r>
          </a:p>
          <a:p>
            <a:pPr>
              <a:buClr>
                <a:srgbClr val="FF66FF"/>
              </a:buClr>
            </a:pPr>
            <a:r>
              <a:rPr lang="en-US" sz="8000" b="1" dirty="0"/>
              <a:t>Marketability </a:t>
            </a:r>
          </a:p>
          <a:p>
            <a:pPr>
              <a:buClr>
                <a:srgbClr val="FF66FF"/>
              </a:buClr>
            </a:pPr>
            <a:r>
              <a:rPr lang="en-US" sz="8000" b="1" dirty="0"/>
              <a:t>Transnational coalitions and </a:t>
            </a:r>
            <a:r>
              <a:rPr lang="en-US" sz="8000" b="1" dirty="0" smtClean="0"/>
              <a:t>networks</a:t>
            </a:r>
          </a:p>
          <a:p>
            <a:pPr>
              <a:buClr>
                <a:srgbClr val="FF66FF"/>
              </a:buClr>
            </a:pPr>
            <a:r>
              <a:rPr lang="en-US" sz="8000" b="1" dirty="0" smtClean="0"/>
              <a:t>Influence/ Soft Power</a:t>
            </a:r>
          </a:p>
          <a:p>
            <a:pPr marL="0" indent="0">
              <a:buClr>
                <a:srgbClr val="FF66FF"/>
              </a:buClr>
              <a:buNone/>
            </a:pPr>
            <a:r>
              <a:rPr lang="en-US" sz="8000" b="1" dirty="0" smtClean="0">
                <a:solidFill>
                  <a:srgbClr val="FF66FF"/>
                </a:solidFill>
              </a:rPr>
              <a:t>Disrupts</a:t>
            </a:r>
            <a:endParaRPr lang="en-US" sz="8000" b="1" dirty="0">
              <a:solidFill>
                <a:srgbClr val="FF66FF"/>
              </a:solidFill>
            </a:endParaRPr>
          </a:p>
          <a:p>
            <a:pPr>
              <a:buClr>
                <a:srgbClr val="FF66FF"/>
              </a:buClr>
            </a:pPr>
            <a:r>
              <a:rPr lang="en-US" sz="8000" b="1" dirty="0"/>
              <a:t>Borders</a:t>
            </a:r>
          </a:p>
          <a:p>
            <a:pPr>
              <a:buClr>
                <a:srgbClr val="FF66FF"/>
              </a:buClr>
            </a:pPr>
            <a:r>
              <a:rPr lang="en-US" sz="8000" b="1" dirty="0" smtClean="0"/>
              <a:t>Boundaries</a:t>
            </a:r>
          </a:p>
          <a:p>
            <a:pPr>
              <a:buClr>
                <a:srgbClr val="FF66FF"/>
              </a:buClr>
            </a:pPr>
            <a:r>
              <a:rPr lang="en-US" sz="8000" b="1" dirty="0" smtClean="0"/>
              <a:t>Intellectual Parochialism/ Traditional </a:t>
            </a:r>
            <a:r>
              <a:rPr lang="en-US" sz="8000" b="1" dirty="0"/>
              <a:t>G</a:t>
            </a:r>
            <a:r>
              <a:rPr lang="en-US" sz="8000" b="1" dirty="0" smtClean="0"/>
              <a:t>eographies </a:t>
            </a:r>
            <a:r>
              <a:rPr lang="en-US" sz="8000" b="1" dirty="0"/>
              <a:t>of </a:t>
            </a:r>
            <a:r>
              <a:rPr lang="en-US" sz="8000" b="1" dirty="0" smtClean="0"/>
              <a:t>Knowledge</a:t>
            </a:r>
            <a:r>
              <a:rPr lang="en-GB" sz="8000" b="1" dirty="0" smtClean="0"/>
              <a:t> </a:t>
            </a:r>
            <a:endParaRPr lang="en-US" sz="8000" b="1" dirty="0"/>
          </a:p>
          <a:p>
            <a:endParaRPr lang="en-US" dirty="0"/>
          </a:p>
        </p:txBody>
      </p:sp>
      <p:sp>
        <p:nvSpPr>
          <p:cNvPr id="9" name="AutoShape 12" descr="Image result for globe with mortarboard"/>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3086" name="Picture 14" descr="http://previews.123rf.com/images/lightwise/lightwise1110/lightwise111000274/10909930-International-education-symbol-with-graduation-cap-and-mortar-board-on-a-sphere-with-flags-of-the-gl-Stock-Photo.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572667" y="1083734"/>
            <a:ext cx="2901384" cy="262240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458779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trips(down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strips(down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strips(downLeft)">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strips(downLeft)">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strips(downLeft)">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strips(downLeft)">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strips(downLeft)">
                                      <p:cBhvr>
                                        <p:cTn id="62" dur="500"/>
                                        <p:tgtEl>
                                          <p:spTgt spid="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8" presetClass="entr" presetSubtype="12" fill="hold"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strips(downLeft)">
                                      <p:cBhvr>
                                        <p:cTn id="67" dur="500"/>
                                        <p:tgtEl>
                                          <p:spTgt spid="3">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8" presetClass="entr" presetSubtype="12" fill="hold" nodeType="clickEffect">
                                  <p:stCondLst>
                                    <p:cond delay="0"/>
                                  </p:stCondLst>
                                  <p:childTnLst>
                                    <p:set>
                                      <p:cBhvr>
                                        <p:cTn id="71" dur="1" fill="hold">
                                          <p:stCondLst>
                                            <p:cond delay="0"/>
                                          </p:stCondLst>
                                        </p:cTn>
                                        <p:tgtEl>
                                          <p:spTgt spid="3">
                                            <p:txEl>
                                              <p:pRg st="13" end="13"/>
                                            </p:txEl>
                                          </p:spTgt>
                                        </p:tgtEl>
                                        <p:attrNameLst>
                                          <p:attrName>style.visibility</p:attrName>
                                        </p:attrNameLst>
                                      </p:cBhvr>
                                      <p:to>
                                        <p:strVal val="visible"/>
                                      </p:to>
                                    </p:set>
                                    <p:animEffect transition="in" filter="strips(downLeft)">
                                      <p:cBhvr>
                                        <p:cTn id="72" dur="500"/>
                                        <p:tgtEl>
                                          <p:spTgt spid="3">
                                            <p:txEl>
                                              <p:pRg st="13" end="1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8" presetClass="entr" presetSubtype="12" fill="hold" nodeType="clickEffect">
                                  <p:stCondLst>
                                    <p:cond delay="0"/>
                                  </p:stCondLst>
                                  <p:childTnLst>
                                    <p:set>
                                      <p:cBhvr>
                                        <p:cTn id="76" dur="1" fill="hold">
                                          <p:stCondLst>
                                            <p:cond delay="0"/>
                                          </p:stCondLst>
                                        </p:cTn>
                                        <p:tgtEl>
                                          <p:spTgt spid="3">
                                            <p:txEl>
                                              <p:pRg st="14" end="14"/>
                                            </p:txEl>
                                          </p:spTgt>
                                        </p:tgtEl>
                                        <p:attrNameLst>
                                          <p:attrName>style.visibility</p:attrName>
                                        </p:attrNameLst>
                                      </p:cBhvr>
                                      <p:to>
                                        <p:strVal val="visible"/>
                                      </p:to>
                                    </p:set>
                                    <p:animEffect transition="in" filter="strips(downLeft)">
                                      <p:cBhvr>
                                        <p:cTn id="77" dur="500"/>
                                        <p:tgtEl>
                                          <p:spTgt spid="3">
                                            <p:txEl>
                                              <p:pRg st="14" end="14"/>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8" presetClass="entr" presetSubtype="12" fill="hold" nodeType="clickEffect">
                                  <p:stCondLst>
                                    <p:cond delay="0"/>
                                  </p:stCondLst>
                                  <p:childTnLst>
                                    <p:set>
                                      <p:cBhvr>
                                        <p:cTn id="81" dur="1" fill="hold">
                                          <p:stCondLst>
                                            <p:cond delay="0"/>
                                          </p:stCondLst>
                                        </p:cTn>
                                        <p:tgtEl>
                                          <p:spTgt spid="3">
                                            <p:txEl>
                                              <p:pRg st="15" end="15"/>
                                            </p:txEl>
                                          </p:spTgt>
                                        </p:tgtEl>
                                        <p:attrNameLst>
                                          <p:attrName>style.visibility</p:attrName>
                                        </p:attrNameLst>
                                      </p:cBhvr>
                                      <p:to>
                                        <p:strVal val="visible"/>
                                      </p:to>
                                    </p:set>
                                    <p:animEffect transition="in" filter="strips(downLeft)">
                                      <p:cBhvr>
                                        <p:cTn id="82" dur="500"/>
                                        <p:tgtEl>
                                          <p:spTgt spid="3">
                                            <p:txEl>
                                              <p:pRg st="15" end="15"/>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8" presetClass="entr" presetSubtype="12" fill="hold" nodeType="clickEffect">
                                  <p:stCondLst>
                                    <p:cond delay="0"/>
                                  </p:stCondLst>
                                  <p:childTnLst>
                                    <p:set>
                                      <p:cBhvr>
                                        <p:cTn id="86" dur="1" fill="hold">
                                          <p:stCondLst>
                                            <p:cond delay="0"/>
                                          </p:stCondLst>
                                        </p:cTn>
                                        <p:tgtEl>
                                          <p:spTgt spid="3">
                                            <p:txEl>
                                              <p:pRg st="16" end="16"/>
                                            </p:txEl>
                                          </p:spTgt>
                                        </p:tgtEl>
                                        <p:attrNameLst>
                                          <p:attrName>style.visibility</p:attrName>
                                        </p:attrNameLst>
                                      </p:cBhvr>
                                      <p:to>
                                        <p:strVal val="visible"/>
                                      </p:to>
                                    </p:set>
                                    <p:animEffect transition="in" filter="strips(downLeft)">
                                      <p:cBhvr>
                                        <p:cTn id="87" dur="500"/>
                                        <p:tgtEl>
                                          <p:spTgt spid="3">
                                            <p:txEl>
                                              <p:pRg st="16" end="16"/>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8" presetClass="entr" presetSubtype="12" fill="hold" nodeType="clickEffect">
                                  <p:stCondLst>
                                    <p:cond delay="0"/>
                                  </p:stCondLst>
                                  <p:childTnLst>
                                    <p:set>
                                      <p:cBhvr>
                                        <p:cTn id="91" dur="1" fill="hold">
                                          <p:stCondLst>
                                            <p:cond delay="0"/>
                                          </p:stCondLst>
                                        </p:cTn>
                                        <p:tgtEl>
                                          <p:spTgt spid="3">
                                            <p:txEl>
                                              <p:pRg st="17" end="17"/>
                                            </p:txEl>
                                          </p:spTgt>
                                        </p:tgtEl>
                                        <p:attrNameLst>
                                          <p:attrName>style.visibility</p:attrName>
                                        </p:attrNameLst>
                                      </p:cBhvr>
                                      <p:to>
                                        <p:strVal val="visible"/>
                                      </p:to>
                                    </p:set>
                                    <p:animEffect transition="in" filter="strips(downLeft)">
                                      <p:cBhvr>
                                        <p:cTn id="92" dur="500"/>
                                        <p:tgtEl>
                                          <p:spTgt spid="3">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Designer Immigrants </a:t>
            </a:r>
            <a:r>
              <a:rPr lang="en-US" dirty="0" smtClean="0"/>
              <a:t/>
            </a:r>
            <a:br>
              <a:rPr lang="en-US" dirty="0" smtClean="0"/>
            </a:br>
            <a:r>
              <a:rPr lang="en-US" sz="2200" dirty="0" smtClean="0"/>
              <a:t>(</a:t>
            </a:r>
            <a:r>
              <a:rPr lang="en-US" sz="2200" dirty="0"/>
              <a:t>Hawthorne </a:t>
            </a:r>
            <a:r>
              <a:rPr lang="en-US" sz="2200" dirty="0" smtClean="0"/>
              <a:t>2012</a:t>
            </a:r>
            <a:r>
              <a:rPr lang="en-US" sz="2200" dirty="0"/>
              <a:t>) </a:t>
            </a:r>
          </a:p>
        </p:txBody>
      </p:sp>
      <p:sp>
        <p:nvSpPr>
          <p:cNvPr id="3" name="Content Placeholder 2"/>
          <p:cNvSpPr>
            <a:spLocks noGrp="1"/>
          </p:cNvSpPr>
          <p:nvPr>
            <p:ph sz="half" idx="1"/>
          </p:nvPr>
        </p:nvSpPr>
        <p:spPr/>
        <p:txBody>
          <a:bodyPr>
            <a:normAutofit lnSpcReduction="10000"/>
          </a:bodyPr>
          <a:lstStyle/>
          <a:p>
            <a:pPr marL="0" indent="0">
              <a:buNone/>
            </a:pPr>
            <a:r>
              <a:rPr lang="en-US" b="1" i="1" dirty="0"/>
              <a:t>Today’s Europe is built on the four freedoms of goods, services, capital and people. The knowledge society of tomorrow needs the freedom, the freedom of movement of </a:t>
            </a:r>
            <a:r>
              <a:rPr lang="en-US" b="1" i="1" dirty="0" smtClean="0"/>
              <a:t>knowledge</a:t>
            </a:r>
          </a:p>
          <a:p>
            <a:pPr marL="0" indent="0">
              <a:buNone/>
            </a:pPr>
            <a:endParaRPr lang="en-US" b="1" i="1" dirty="0" smtClean="0"/>
          </a:p>
          <a:p>
            <a:pPr marL="0" indent="0">
              <a:buNone/>
            </a:pPr>
            <a:r>
              <a:rPr lang="en-US" sz="1800" b="1" dirty="0" smtClean="0">
                <a:solidFill>
                  <a:srgbClr val="FF66FF"/>
                </a:solidFill>
              </a:rPr>
              <a:t>(</a:t>
            </a:r>
            <a:r>
              <a:rPr lang="en-US" sz="1800" b="1" dirty="0">
                <a:solidFill>
                  <a:srgbClr val="FF66FF"/>
                </a:solidFill>
              </a:rPr>
              <a:t>The EU Commissioner, Janez Potocˇnik </a:t>
            </a:r>
            <a:r>
              <a:rPr lang="en-US" sz="1800" b="1" dirty="0" smtClean="0">
                <a:solidFill>
                  <a:srgbClr val="FF66FF"/>
                </a:solidFill>
              </a:rPr>
              <a:t>in Global </a:t>
            </a:r>
            <a:r>
              <a:rPr lang="en-US" sz="1800" b="1" dirty="0">
                <a:solidFill>
                  <a:srgbClr val="FF66FF"/>
                </a:solidFill>
              </a:rPr>
              <a:t>Higher Education, 2008: 1). </a:t>
            </a:r>
            <a:endParaRPr lang="en-GB" sz="1800" b="1" dirty="0">
              <a:solidFill>
                <a:srgbClr val="FF66FF"/>
              </a:solidFill>
            </a:endParaRPr>
          </a:p>
          <a:p>
            <a:endParaRPr lang="en-US" dirty="0"/>
          </a:p>
        </p:txBody>
      </p:sp>
      <p:sp>
        <p:nvSpPr>
          <p:cNvPr id="4" name="Content Placeholder 3"/>
          <p:cNvSpPr>
            <a:spLocks noGrp="1"/>
          </p:cNvSpPr>
          <p:nvPr>
            <p:ph sz="half" idx="2"/>
          </p:nvPr>
        </p:nvSpPr>
        <p:spPr/>
        <p:txBody>
          <a:bodyPr>
            <a:normAutofit lnSpcReduction="10000"/>
          </a:bodyPr>
          <a:lstStyle/>
          <a:p>
            <a:pPr marL="0" indent="0">
              <a:buNone/>
            </a:pPr>
            <a:r>
              <a:rPr lang="en-US" b="1" i="1" dirty="0"/>
              <a:t>The romance of movement and mobility ought to be the first clue that this is something we ought to be particularly curious about</a:t>
            </a:r>
            <a:r>
              <a:rPr lang="en-US" b="1" i="1" dirty="0" smtClean="0"/>
              <a:t>.</a:t>
            </a:r>
          </a:p>
          <a:p>
            <a:pPr marL="0" indent="0">
              <a:buNone/>
            </a:pPr>
            <a:endParaRPr lang="en-US" sz="1900" b="1" i="1" dirty="0" smtClean="0"/>
          </a:p>
          <a:p>
            <a:pPr marL="0" indent="0">
              <a:buNone/>
            </a:pPr>
            <a:r>
              <a:rPr lang="en-US" sz="1900" b="1" i="1" dirty="0"/>
              <a:t> </a:t>
            </a:r>
            <a:r>
              <a:rPr lang="en-US" sz="1900" b="1" i="1" dirty="0" smtClean="0"/>
              <a:t>      </a:t>
            </a:r>
            <a:r>
              <a:rPr lang="en-US" sz="1900" b="1" dirty="0">
                <a:solidFill>
                  <a:srgbClr val="FF66FF"/>
                </a:solidFill>
              </a:rPr>
              <a:t>(</a:t>
            </a:r>
            <a:r>
              <a:rPr lang="en-US" sz="1900" b="1" dirty="0" smtClean="0">
                <a:solidFill>
                  <a:srgbClr val="FF66FF"/>
                </a:solidFill>
              </a:rPr>
              <a:t>Robertson, </a:t>
            </a:r>
            <a:r>
              <a:rPr lang="en-US" sz="1900" b="1" dirty="0">
                <a:solidFill>
                  <a:srgbClr val="FF66FF"/>
                </a:solidFill>
              </a:rPr>
              <a:t>2010: 646) </a:t>
            </a:r>
            <a:endParaRPr lang="en-GB" sz="1900" b="1" dirty="0">
              <a:solidFill>
                <a:srgbClr val="FF66FF"/>
              </a:solidFill>
            </a:endParaRPr>
          </a:p>
          <a:p>
            <a:endParaRPr lang="en-US" dirty="0"/>
          </a:p>
        </p:txBody>
      </p:sp>
    </p:spTree>
    <p:extLst>
      <p:ext uri="{BB962C8B-B14F-4D97-AF65-F5344CB8AC3E}">
        <p14:creationId xmlns:p14="http://schemas.microsoft.com/office/powerpoint/2010/main" val="3147881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dissolve">
                                      <p:cBhvr>
                                        <p:cTn id="17" dur="500"/>
                                        <p:tgtEl>
                                          <p:spTgt spid="4">
                                            <p:txEl>
                                              <p:pRg st="0" end="0"/>
                                            </p:txEl>
                                          </p:spTgt>
                                        </p:tgtEl>
                                      </p:cBhvr>
                                    </p:animEffect>
                                  </p:childTnLst>
                                </p:cTn>
                              </p:par>
                              <p:par>
                                <p:cTn id="18" presetID="9" presetClass="entr" presetSubtype="0" fill="hold" nodeType="with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dissolve">
                                      <p:cBhvr>
                                        <p:cTn id="20"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58295"/>
          </a:xfrm>
        </p:spPr>
        <p:txBody>
          <a:bodyPr>
            <a:normAutofit fontScale="90000"/>
          </a:bodyPr>
          <a:lstStyle/>
          <a:p>
            <a:r>
              <a:rPr lang="en-US" sz="5400" b="1" dirty="0" smtClean="0"/>
              <a:t>Provocations</a:t>
            </a:r>
            <a:endParaRPr lang="en-US" sz="5400" b="1" dirty="0"/>
          </a:p>
        </p:txBody>
      </p:sp>
      <p:sp>
        <p:nvSpPr>
          <p:cNvPr id="4" name="Content Placeholder 3"/>
          <p:cNvSpPr>
            <a:spLocks noGrp="1"/>
          </p:cNvSpPr>
          <p:nvPr>
            <p:ph sz="half" idx="2"/>
          </p:nvPr>
        </p:nvSpPr>
        <p:spPr>
          <a:xfrm>
            <a:off x="291546" y="1040630"/>
            <a:ext cx="4625011" cy="5152888"/>
          </a:xfrm>
        </p:spPr>
        <p:txBody>
          <a:bodyPr>
            <a:noAutofit/>
          </a:bodyPr>
          <a:lstStyle/>
          <a:p>
            <a:pPr marL="0" indent="0">
              <a:buClr>
                <a:srgbClr val="FF66FF"/>
              </a:buClr>
              <a:buNone/>
            </a:pPr>
            <a:r>
              <a:rPr lang="en-GB" sz="2000" b="1" smtClean="0">
                <a:solidFill>
                  <a:srgbClr val="FF66FF"/>
                </a:solidFill>
              </a:rPr>
              <a:t>Internationalisation Presented </a:t>
            </a:r>
            <a:r>
              <a:rPr lang="en-GB" sz="2000" b="1" dirty="0" smtClean="0">
                <a:solidFill>
                  <a:srgbClr val="FF66FF"/>
                </a:solidFill>
              </a:rPr>
              <a:t>as: </a:t>
            </a:r>
          </a:p>
          <a:p>
            <a:pPr>
              <a:buClr>
                <a:srgbClr val="FF66FF"/>
              </a:buClr>
            </a:pPr>
            <a:r>
              <a:rPr lang="en-GB" sz="2000" b="1" dirty="0"/>
              <a:t>I</a:t>
            </a:r>
            <a:r>
              <a:rPr lang="en-GB" sz="2000" b="1" dirty="0" smtClean="0"/>
              <a:t>deologically neutral</a:t>
            </a:r>
            <a:endParaRPr lang="en-GB" sz="2000" b="1" dirty="0"/>
          </a:p>
          <a:p>
            <a:pPr>
              <a:buClr>
                <a:srgbClr val="FF66FF"/>
              </a:buClr>
            </a:pPr>
            <a:r>
              <a:rPr lang="en-GB" sz="2000" b="1" dirty="0" smtClean="0"/>
              <a:t>Coherent</a:t>
            </a:r>
          </a:p>
          <a:p>
            <a:pPr>
              <a:buClr>
                <a:srgbClr val="FF66FF"/>
              </a:buClr>
            </a:pPr>
            <a:r>
              <a:rPr lang="en-GB" sz="2000" b="1" dirty="0" smtClean="0"/>
              <a:t>Disembodied</a:t>
            </a:r>
            <a:endParaRPr lang="en-GB" sz="2000" b="1" dirty="0"/>
          </a:p>
          <a:p>
            <a:pPr>
              <a:buClr>
                <a:srgbClr val="FF66FF"/>
              </a:buClr>
            </a:pPr>
            <a:r>
              <a:rPr lang="en-GB" sz="2000" b="1" dirty="0"/>
              <a:t>K</a:t>
            </a:r>
            <a:r>
              <a:rPr lang="en-GB" sz="2000" b="1" dirty="0" smtClean="0"/>
              <a:t>nowledge</a:t>
            </a:r>
            <a:r>
              <a:rPr lang="en-GB" sz="2000" b="1" dirty="0"/>
              <a:t>-</a:t>
            </a:r>
            <a:r>
              <a:rPr lang="en-GB" sz="2000" b="1" dirty="0" smtClean="0"/>
              <a:t>driven, rational (post-human) policy </a:t>
            </a:r>
            <a:r>
              <a:rPr lang="en-GB" sz="2000" b="1" dirty="0"/>
              <a:t>intervention. </a:t>
            </a:r>
            <a:endParaRPr lang="en-GB" sz="2000" b="1" dirty="0" smtClean="0"/>
          </a:p>
          <a:p>
            <a:pPr>
              <a:buClr>
                <a:srgbClr val="FF66FF"/>
              </a:buClr>
            </a:pPr>
            <a:endParaRPr lang="en-GB" sz="2000" b="1" dirty="0" smtClean="0">
              <a:solidFill>
                <a:srgbClr val="FF66FF"/>
              </a:solidFill>
            </a:endParaRPr>
          </a:p>
          <a:p>
            <a:pPr marL="0" indent="0">
              <a:buClr>
                <a:srgbClr val="FF66FF"/>
              </a:buClr>
              <a:buNone/>
            </a:pPr>
            <a:r>
              <a:rPr lang="en-GB" sz="2000" b="1" dirty="0" smtClean="0">
                <a:solidFill>
                  <a:srgbClr val="FF66FF"/>
                </a:solidFill>
              </a:rPr>
              <a:t>Consonant with Neoliberalism: </a:t>
            </a:r>
          </a:p>
          <a:p>
            <a:r>
              <a:rPr lang="en-GB" sz="2000" b="1" dirty="0" smtClean="0"/>
              <a:t>Knowledge - internationalisation and commodification </a:t>
            </a:r>
            <a:r>
              <a:rPr lang="en-GB" sz="1600" b="1" dirty="0" smtClean="0">
                <a:solidFill>
                  <a:srgbClr val="FF66FF"/>
                </a:solidFill>
              </a:rPr>
              <a:t>(Ball, 2012) </a:t>
            </a:r>
            <a:endParaRPr lang="en-GB" sz="1600" b="1" dirty="0">
              <a:solidFill>
                <a:srgbClr val="FF66FF"/>
              </a:solidFill>
            </a:endParaRPr>
          </a:p>
          <a:p>
            <a:r>
              <a:rPr lang="en-GB" sz="2000" b="1" dirty="0" smtClean="0"/>
              <a:t>International = wider market </a:t>
            </a:r>
          </a:p>
          <a:p>
            <a:r>
              <a:rPr lang="en-GB" sz="2000" b="1" dirty="0" smtClean="0"/>
              <a:t>Increased </a:t>
            </a:r>
            <a:r>
              <a:rPr lang="en-GB" sz="2000" b="1" dirty="0"/>
              <a:t>competition </a:t>
            </a:r>
            <a:r>
              <a:rPr lang="en-GB" sz="2000" b="1" dirty="0" smtClean="0"/>
              <a:t>- winners </a:t>
            </a:r>
            <a:r>
              <a:rPr lang="en-GB" sz="2000" b="1" dirty="0"/>
              <a:t>and </a:t>
            </a:r>
            <a:r>
              <a:rPr lang="en-GB" sz="2000" b="1" dirty="0" smtClean="0"/>
              <a:t>losers </a:t>
            </a:r>
            <a:r>
              <a:rPr lang="en-GB" sz="2000" b="1" dirty="0"/>
              <a:t>where ‘</a:t>
            </a:r>
            <a:r>
              <a:rPr lang="en-US" sz="2000" b="1" i="1" dirty="0"/>
              <a:t>questions of social justice have mutated into economic facts’</a:t>
            </a:r>
            <a:r>
              <a:rPr lang="en-US" sz="2000" b="1" dirty="0"/>
              <a:t> </a:t>
            </a:r>
            <a:r>
              <a:rPr lang="en-US" sz="1600" b="1" dirty="0">
                <a:solidFill>
                  <a:srgbClr val="FF66FF"/>
                </a:solidFill>
              </a:rPr>
              <a:t>(</a:t>
            </a:r>
            <a:r>
              <a:rPr lang="en-US" sz="1600" b="1" dirty="0" err="1" smtClean="0">
                <a:solidFill>
                  <a:srgbClr val="FF66FF"/>
                </a:solidFill>
              </a:rPr>
              <a:t>Oksala</a:t>
            </a:r>
            <a:r>
              <a:rPr lang="en-US" sz="1600" b="1" dirty="0" smtClean="0">
                <a:solidFill>
                  <a:srgbClr val="FF66FF"/>
                </a:solidFill>
              </a:rPr>
              <a:t>, </a:t>
            </a:r>
            <a:r>
              <a:rPr lang="en-US" sz="1600" b="1" dirty="0">
                <a:solidFill>
                  <a:srgbClr val="FF66FF"/>
                </a:solidFill>
              </a:rPr>
              <a:t>2014:128) </a:t>
            </a:r>
            <a:endParaRPr lang="en-GB" sz="2000" b="1" dirty="0" smtClean="0">
              <a:solidFill>
                <a:srgbClr val="FF66FF"/>
              </a:solidFill>
            </a:endParaRPr>
          </a:p>
          <a:p>
            <a:pPr marL="0" indent="0">
              <a:buClr>
                <a:srgbClr val="FF66FF"/>
              </a:buClr>
              <a:buNone/>
            </a:pPr>
            <a:endParaRPr lang="en-US" sz="2000" b="1" dirty="0" smtClean="0">
              <a:solidFill>
                <a:srgbClr val="FF66FF"/>
              </a:solidFill>
            </a:endParaRPr>
          </a:p>
        </p:txBody>
      </p:sp>
      <p:sp>
        <p:nvSpPr>
          <p:cNvPr id="3" name="Rectangle 2"/>
          <p:cNvSpPr/>
          <p:nvPr/>
        </p:nvSpPr>
        <p:spPr>
          <a:xfrm>
            <a:off x="4916557" y="2810483"/>
            <a:ext cx="4227443" cy="3739485"/>
          </a:xfrm>
          <a:prstGeom prst="rect">
            <a:avLst/>
          </a:prstGeom>
        </p:spPr>
        <p:txBody>
          <a:bodyPr wrap="square">
            <a:spAutoFit/>
          </a:bodyPr>
          <a:lstStyle/>
          <a:p>
            <a:pPr>
              <a:buClr>
                <a:srgbClr val="FF66FF"/>
              </a:buClr>
            </a:pPr>
            <a:r>
              <a:rPr lang="en-US" sz="2000" b="1" dirty="0">
                <a:solidFill>
                  <a:srgbClr val="FF66FF"/>
                </a:solidFill>
              </a:rPr>
              <a:t>Educational </a:t>
            </a:r>
            <a:r>
              <a:rPr lang="en-US" sz="2000" b="1" dirty="0" smtClean="0">
                <a:solidFill>
                  <a:srgbClr val="FF66FF"/>
                </a:solidFill>
              </a:rPr>
              <a:t>Benefits </a:t>
            </a:r>
            <a:r>
              <a:rPr lang="en-US" sz="2000" b="1" dirty="0">
                <a:solidFill>
                  <a:srgbClr val="FF66FF"/>
                </a:solidFill>
              </a:rPr>
              <a:t>M</a:t>
            </a:r>
            <a:r>
              <a:rPr lang="en-US" sz="2000" b="1" dirty="0" smtClean="0">
                <a:solidFill>
                  <a:srgbClr val="FF66FF"/>
                </a:solidFill>
              </a:rPr>
              <a:t>ask</a:t>
            </a:r>
            <a:r>
              <a:rPr lang="en-US" sz="2000" b="1" dirty="0">
                <a:solidFill>
                  <a:srgbClr val="FF66FF"/>
                </a:solidFill>
              </a:rPr>
              <a:t>:</a:t>
            </a:r>
          </a:p>
          <a:p>
            <a:pPr marL="342900" indent="-342900">
              <a:buClr>
                <a:srgbClr val="FF66FF"/>
              </a:buClr>
              <a:buFont typeface="Arial" panose="020B0604020202020204" pitchFamily="34" charset="0"/>
              <a:buChar char="•"/>
            </a:pPr>
            <a:r>
              <a:rPr lang="en-US" sz="2000" b="1" dirty="0" smtClean="0"/>
              <a:t>Commercial opportunities </a:t>
            </a:r>
          </a:p>
          <a:p>
            <a:pPr marL="342900" indent="-342900">
              <a:buClr>
                <a:srgbClr val="FF66FF"/>
              </a:buClr>
              <a:buFont typeface="Arial" panose="020B0604020202020204" pitchFamily="34" charset="0"/>
              <a:buChar char="•"/>
            </a:pPr>
            <a:r>
              <a:rPr lang="en-US" sz="2000" b="1" dirty="0" smtClean="0"/>
              <a:t>Financial</a:t>
            </a:r>
            <a:r>
              <a:rPr lang="en-US" sz="2000" b="1" dirty="0"/>
              <a:t>, ethical and social implications</a:t>
            </a:r>
          </a:p>
          <a:p>
            <a:pPr marL="342900" indent="-342900">
              <a:buClr>
                <a:srgbClr val="FF66FF"/>
              </a:buClr>
              <a:buFont typeface="Arial" panose="020B0604020202020204" pitchFamily="34" charset="0"/>
              <a:buChar char="•"/>
            </a:pPr>
            <a:r>
              <a:rPr lang="en-GB" sz="2000" b="1" dirty="0"/>
              <a:t>Affective and Embodied Implications</a:t>
            </a:r>
          </a:p>
          <a:p>
            <a:pPr>
              <a:buClr>
                <a:srgbClr val="FF66FF"/>
              </a:buClr>
            </a:pPr>
            <a:endParaRPr lang="en-GB" sz="2000" b="1" dirty="0">
              <a:solidFill>
                <a:srgbClr val="FF66FF"/>
              </a:solidFill>
            </a:endParaRPr>
          </a:p>
          <a:p>
            <a:pPr>
              <a:buClr>
                <a:srgbClr val="FF66FF"/>
              </a:buClr>
            </a:pPr>
            <a:r>
              <a:rPr lang="en-GB" sz="2000" b="1" dirty="0">
                <a:solidFill>
                  <a:srgbClr val="FF66FF"/>
                </a:solidFill>
              </a:rPr>
              <a:t>Mobility: </a:t>
            </a:r>
          </a:p>
          <a:p>
            <a:pPr marL="342900" indent="-342900">
              <a:buClr>
                <a:srgbClr val="FF66FF"/>
              </a:buClr>
              <a:buFont typeface="Arial" panose="020B0604020202020204" pitchFamily="34" charset="0"/>
              <a:buChar char="•"/>
            </a:pPr>
            <a:r>
              <a:rPr lang="en-GB" sz="2000" b="1" dirty="0"/>
              <a:t>Facilitates Internationalisation </a:t>
            </a:r>
          </a:p>
          <a:p>
            <a:pPr marL="342900" indent="-342900">
              <a:buClr>
                <a:srgbClr val="FF66FF"/>
              </a:buClr>
              <a:buFont typeface="Arial"/>
              <a:buChar char="•"/>
            </a:pPr>
            <a:r>
              <a:rPr lang="en-GB" sz="2000" b="1" dirty="0"/>
              <a:t>Empowerment of some </a:t>
            </a:r>
          </a:p>
          <a:p>
            <a:pPr marL="342900" indent="-342900">
              <a:buClr>
                <a:srgbClr val="FF66FF"/>
              </a:buClr>
              <a:buFont typeface="Arial"/>
              <a:buChar char="•"/>
            </a:pPr>
            <a:r>
              <a:rPr lang="en-GB" sz="2000" b="1" dirty="0"/>
              <a:t>Inaudibility of </a:t>
            </a:r>
            <a:r>
              <a:rPr lang="en-GB" sz="2000" b="1" dirty="0" smtClean="0"/>
              <a:t>others</a:t>
            </a:r>
            <a:r>
              <a:rPr lang="en-GB" sz="2000" b="1" dirty="0" smtClean="0">
                <a:solidFill>
                  <a:srgbClr val="FF66FF"/>
                </a:solidFill>
              </a:rPr>
              <a:t> </a:t>
            </a:r>
            <a:r>
              <a:rPr lang="en-US" sz="1600" b="1" dirty="0" smtClean="0">
                <a:solidFill>
                  <a:srgbClr val="FF66FF"/>
                </a:solidFill>
              </a:rPr>
              <a:t>(</a:t>
            </a:r>
            <a:r>
              <a:rPr lang="en-GB" sz="1600" b="1" dirty="0">
                <a:solidFill>
                  <a:srgbClr val="FF66FF"/>
                </a:solidFill>
              </a:rPr>
              <a:t>Sheller &amp; Urry, 2006).</a:t>
            </a:r>
          </a:p>
          <a:p>
            <a:endParaRPr lang="en-US" sz="100" b="1" dirty="0"/>
          </a:p>
        </p:txBody>
      </p:sp>
      <p:pic>
        <p:nvPicPr>
          <p:cNvPr id="7170" name="Picture 2" descr="http://educationvotes.nea.org/wp-content/uploads/2013/09/We-are-students-not-customers.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374963" y="1032933"/>
            <a:ext cx="2964272" cy="166740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331335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strips(down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strips(downLeft)">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strips(downLeft)">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strips(downLeft)">
                                      <p:cBhvr>
                                        <p:cTn id="37" dur="500"/>
                                        <p:tgtEl>
                                          <p:spTgt spid="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strips(downLeft)">
                                      <p:cBhvr>
                                        <p:cTn id="42" dur="500"/>
                                        <p:tgtEl>
                                          <p:spTgt spid="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9" end="9"/>
                                            </p:txEl>
                                          </p:spTgt>
                                        </p:tgtEl>
                                        <p:attrNameLst>
                                          <p:attrName>style.visibility</p:attrName>
                                        </p:attrNameLst>
                                      </p:cBhvr>
                                      <p:to>
                                        <p:strVal val="visible"/>
                                      </p:to>
                                    </p:set>
                                    <p:animEffect transition="in" filter="strips(downLeft)">
                                      <p:cBhvr>
                                        <p:cTn id="47" dur="500"/>
                                        <p:tgtEl>
                                          <p:spTgt spid="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3">
                                            <p:txEl>
                                              <p:pRg st="0" end="0"/>
                                            </p:txEl>
                                          </p:spTgt>
                                        </p:tgtEl>
                                        <p:attrNameLst>
                                          <p:attrName>style.visibility</p:attrName>
                                        </p:attrNameLst>
                                      </p:cBhvr>
                                      <p:to>
                                        <p:strVal val="visible"/>
                                      </p:to>
                                    </p:set>
                                    <p:animEffect transition="in" filter="strips(downLeft)">
                                      <p:cBhvr>
                                        <p:cTn id="52" dur="500"/>
                                        <p:tgtEl>
                                          <p:spTgt spid="3">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3">
                                            <p:txEl>
                                              <p:pRg st="1" end="1"/>
                                            </p:txEl>
                                          </p:spTgt>
                                        </p:tgtEl>
                                        <p:attrNameLst>
                                          <p:attrName>style.visibility</p:attrName>
                                        </p:attrNameLst>
                                      </p:cBhvr>
                                      <p:to>
                                        <p:strVal val="visible"/>
                                      </p:to>
                                    </p:set>
                                    <p:animEffect transition="in" filter="strips(downLeft)">
                                      <p:cBhvr>
                                        <p:cTn id="57" dur="500"/>
                                        <p:tgtEl>
                                          <p:spTgt spid="3">
                                            <p:txEl>
                                              <p:p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nodeType="clickEffect">
                                  <p:stCondLst>
                                    <p:cond delay="0"/>
                                  </p:stCondLst>
                                  <p:childTnLst>
                                    <p:set>
                                      <p:cBhvr>
                                        <p:cTn id="61" dur="1" fill="hold">
                                          <p:stCondLst>
                                            <p:cond delay="0"/>
                                          </p:stCondLst>
                                        </p:cTn>
                                        <p:tgtEl>
                                          <p:spTgt spid="3">
                                            <p:txEl>
                                              <p:pRg st="2" end="2"/>
                                            </p:txEl>
                                          </p:spTgt>
                                        </p:tgtEl>
                                        <p:attrNameLst>
                                          <p:attrName>style.visibility</p:attrName>
                                        </p:attrNameLst>
                                      </p:cBhvr>
                                      <p:to>
                                        <p:strVal val="visible"/>
                                      </p:to>
                                    </p:set>
                                    <p:animEffect transition="in" filter="strips(downLeft)">
                                      <p:cBhvr>
                                        <p:cTn id="62" dur="500"/>
                                        <p:tgtEl>
                                          <p:spTgt spid="3">
                                            <p:txEl>
                                              <p:pRg st="2" end="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8" presetClass="entr" presetSubtype="12" fill="hold" nodeType="clickEffect">
                                  <p:stCondLst>
                                    <p:cond delay="0"/>
                                  </p:stCondLst>
                                  <p:childTnLst>
                                    <p:set>
                                      <p:cBhvr>
                                        <p:cTn id="66" dur="1" fill="hold">
                                          <p:stCondLst>
                                            <p:cond delay="0"/>
                                          </p:stCondLst>
                                        </p:cTn>
                                        <p:tgtEl>
                                          <p:spTgt spid="3">
                                            <p:txEl>
                                              <p:pRg st="3" end="3"/>
                                            </p:txEl>
                                          </p:spTgt>
                                        </p:tgtEl>
                                        <p:attrNameLst>
                                          <p:attrName>style.visibility</p:attrName>
                                        </p:attrNameLst>
                                      </p:cBhvr>
                                      <p:to>
                                        <p:strVal val="visible"/>
                                      </p:to>
                                    </p:set>
                                    <p:animEffect transition="in" filter="strips(downLeft)">
                                      <p:cBhvr>
                                        <p:cTn id="67" dur="500"/>
                                        <p:tgtEl>
                                          <p:spTgt spid="3">
                                            <p:txEl>
                                              <p:pRg st="3" end="3"/>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8" presetClass="entr" presetSubtype="12" fill="hold" nodeType="clickEffect">
                                  <p:stCondLst>
                                    <p:cond delay="0"/>
                                  </p:stCondLst>
                                  <p:childTnLst>
                                    <p:set>
                                      <p:cBhvr>
                                        <p:cTn id="71" dur="1" fill="hold">
                                          <p:stCondLst>
                                            <p:cond delay="0"/>
                                          </p:stCondLst>
                                        </p:cTn>
                                        <p:tgtEl>
                                          <p:spTgt spid="3">
                                            <p:txEl>
                                              <p:pRg st="5" end="5"/>
                                            </p:txEl>
                                          </p:spTgt>
                                        </p:tgtEl>
                                        <p:attrNameLst>
                                          <p:attrName>style.visibility</p:attrName>
                                        </p:attrNameLst>
                                      </p:cBhvr>
                                      <p:to>
                                        <p:strVal val="visible"/>
                                      </p:to>
                                    </p:set>
                                    <p:animEffect transition="in" filter="strips(downLeft)">
                                      <p:cBhvr>
                                        <p:cTn id="72" dur="500"/>
                                        <p:tgtEl>
                                          <p:spTgt spid="3">
                                            <p:txEl>
                                              <p:pRg st="5" end="5"/>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8" presetClass="entr" presetSubtype="12" fill="hold" nodeType="clickEffect">
                                  <p:stCondLst>
                                    <p:cond delay="0"/>
                                  </p:stCondLst>
                                  <p:childTnLst>
                                    <p:set>
                                      <p:cBhvr>
                                        <p:cTn id="76" dur="1" fill="hold">
                                          <p:stCondLst>
                                            <p:cond delay="0"/>
                                          </p:stCondLst>
                                        </p:cTn>
                                        <p:tgtEl>
                                          <p:spTgt spid="3">
                                            <p:txEl>
                                              <p:pRg st="6" end="6"/>
                                            </p:txEl>
                                          </p:spTgt>
                                        </p:tgtEl>
                                        <p:attrNameLst>
                                          <p:attrName>style.visibility</p:attrName>
                                        </p:attrNameLst>
                                      </p:cBhvr>
                                      <p:to>
                                        <p:strVal val="visible"/>
                                      </p:to>
                                    </p:set>
                                    <p:animEffect transition="in" filter="strips(downLeft)">
                                      <p:cBhvr>
                                        <p:cTn id="77" dur="500"/>
                                        <p:tgtEl>
                                          <p:spTgt spid="3">
                                            <p:txEl>
                                              <p:pRg st="6" end="6"/>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8" presetClass="entr" presetSubtype="12" fill="hold" nodeType="clickEffect">
                                  <p:stCondLst>
                                    <p:cond delay="0"/>
                                  </p:stCondLst>
                                  <p:childTnLst>
                                    <p:set>
                                      <p:cBhvr>
                                        <p:cTn id="81" dur="1" fill="hold">
                                          <p:stCondLst>
                                            <p:cond delay="0"/>
                                          </p:stCondLst>
                                        </p:cTn>
                                        <p:tgtEl>
                                          <p:spTgt spid="3">
                                            <p:txEl>
                                              <p:pRg st="7" end="7"/>
                                            </p:txEl>
                                          </p:spTgt>
                                        </p:tgtEl>
                                        <p:attrNameLst>
                                          <p:attrName>style.visibility</p:attrName>
                                        </p:attrNameLst>
                                      </p:cBhvr>
                                      <p:to>
                                        <p:strVal val="visible"/>
                                      </p:to>
                                    </p:set>
                                    <p:animEffect transition="in" filter="strips(downLeft)">
                                      <p:cBhvr>
                                        <p:cTn id="82" dur="500"/>
                                        <p:tgtEl>
                                          <p:spTgt spid="3">
                                            <p:txEl>
                                              <p:pRg st="7" end="7"/>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8" presetClass="entr" presetSubtype="12" fill="hold" nodeType="clickEffect">
                                  <p:stCondLst>
                                    <p:cond delay="0"/>
                                  </p:stCondLst>
                                  <p:childTnLst>
                                    <p:set>
                                      <p:cBhvr>
                                        <p:cTn id="86" dur="1" fill="hold">
                                          <p:stCondLst>
                                            <p:cond delay="0"/>
                                          </p:stCondLst>
                                        </p:cTn>
                                        <p:tgtEl>
                                          <p:spTgt spid="3">
                                            <p:txEl>
                                              <p:pRg st="8" end="8"/>
                                            </p:txEl>
                                          </p:spTgt>
                                        </p:tgtEl>
                                        <p:attrNameLst>
                                          <p:attrName>style.visibility</p:attrName>
                                        </p:attrNameLst>
                                      </p:cBhvr>
                                      <p:to>
                                        <p:strVal val="visible"/>
                                      </p:to>
                                    </p:set>
                                    <p:animEffect transition="in" filter="strips(downLeft)">
                                      <p:cBhvr>
                                        <p:cTn id="8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Materialities of Internationalisation</a:t>
            </a:r>
            <a:endParaRPr lang="en-US" b="1" dirty="0"/>
          </a:p>
        </p:txBody>
      </p:sp>
      <p:sp>
        <p:nvSpPr>
          <p:cNvPr id="3" name="Content Placeholder 2"/>
          <p:cNvSpPr>
            <a:spLocks noGrp="1"/>
          </p:cNvSpPr>
          <p:nvPr>
            <p:ph sz="half" idx="1"/>
          </p:nvPr>
        </p:nvSpPr>
        <p:spPr>
          <a:xfrm>
            <a:off x="457200" y="1600200"/>
            <a:ext cx="4038600" cy="5029329"/>
          </a:xfrm>
        </p:spPr>
        <p:txBody>
          <a:bodyPr>
            <a:normAutofit fontScale="70000" lnSpcReduction="20000"/>
          </a:bodyPr>
          <a:lstStyle/>
          <a:p>
            <a:r>
              <a:rPr lang="en-US" b="1" dirty="0" smtClean="0">
                <a:solidFill>
                  <a:srgbClr val="FF66FF"/>
                </a:solidFill>
              </a:rPr>
              <a:t>Migrant Academics</a:t>
            </a:r>
          </a:p>
          <a:p>
            <a:endParaRPr lang="en-US" b="1" dirty="0">
              <a:solidFill>
                <a:srgbClr val="FF66FF"/>
              </a:solidFill>
            </a:endParaRPr>
          </a:p>
          <a:p>
            <a:pPr>
              <a:buClr>
                <a:srgbClr val="FF66FF"/>
              </a:buClr>
            </a:pPr>
            <a:r>
              <a:rPr lang="en-US" b="1" dirty="0"/>
              <a:t>P</a:t>
            </a:r>
            <a:r>
              <a:rPr lang="en-US" b="1" dirty="0" smtClean="0"/>
              <a:t>recarity</a:t>
            </a:r>
          </a:p>
          <a:p>
            <a:pPr>
              <a:buClr>
                <a:srgbClr val="FF66FF"/>
              </a:buClr>
            </a:pPr>
            <a:r>
              <a:rPr lang="en-US" b="1" dirty="0"/>
              <a:t>H</a:t>
            </a:r>
            <a:r>
              <a:rPr lang="en-US" b="1" dirty="0" smtClean="0"/>
              <a:t>idden </a:t>
            </a:r>
            <a:r>
              <a:rPr lang="en-US" b="1" dirty="0"/>
              <a:t>injuries </a:t>
            </a:r>
            <a:r>
              <a:rPr lang="en-US" b="1" dirty="0" smtClean="0"/>
              <a:t>e.g. </a:t>
            </a:r>
            <a:r>
              <a:rPr lang="en-US" b="1" dirty="0"/>
              <a:t>short-term contracts or second-class citizenship </a:t>
            </a:r>
            <a:r>
              <a:rPr lang="en-US" sz="2300" b="1" dirty="0" smtClean="0">
                <a:solidFill>
                  <a:srgbClr val="FF66FF"/>
                </a:solidFill>
              </a:rPr>
              <a:t>(</a:t>
            </a:r>
            <a:r>
              <a:rPr lang="en-US" sz="2300" b="1" dirty="0">
                <a:solidFill>
                  <a:srgbClr val="FF66FF"/>
                </a:solidFill>
              </a:rPr>
              <a:t>Hoffman et al, 2014).</a:t>
            </a:r>
            <a:r>
              <a:rPr lang="en-GB" sz="2300" b="1" dirty="0">
                <a:solidFill>
                  <a:srgbClr val="FF66FF"/>
                </a:solidFill>
              </a:rPr>
              <a:t> </a:t>
            </a:r>
            <a:endParaRPr lang="en-GB" sz="2300" b="1" dirty="0" smtClean="0">
              <a:solidFill>
                <a:srgbClr val="FF66FF"/>
              </a:solidFill>
            </a:endParaRPr>
          </a:p>
          <a:p>
            <a:pPr>
              <a:buClr>
                <a:srgbClr val="FF66FF"/>
              </a:buClr>
            </a:pPr>
            <a:r>
              <a:rPr lang="en-US" b="1" dirty="0"/>
              <a:t>D</a:t>
            </a:r>
            <a:r>
              <a:rPr lang="en-US" b="1" dirty="0" smtClean="0"/>
              <a:t>is</a:t>
            </a:r>
            <a:r>
              <a:rPr lang="en-US" b="1" dirty="0"/>
              <a:t>-location and </a:t>
            </a:r>
            <a:r>
              <a:rPr lang="en-US" b="1" dirty="0" smtClean="0"/>
              <a:t>Displacement</a:t>
            </a:r>
            <a:r>
              <a:rPr lang="en-US" b="1" dirty="0"/>
              <a:t>, O</a:t>
            </a:r>
            <a:r>
              <a:rPr lang="en-US" b="1" dirty="0" smtClean="0"/>
              <a:t>therness </a:t>
            </a:r>
            <a:r>
              <a:rPr lang="en-US" sz="2300" b="1" dirty="0">
                <a:solidFill>
                  <a:srgbClr val="FF66FF"/>
                </a:solidFill>
              </a:rPr>
              <a:t>(Kim, 2010).</a:t>
            </a:r>
            <a:r>
              <a:rPr lang="en-GB" sz="2300" b="1" dirty="0">
                <a:solidFill>
                  <a:srgbClr val="FF66FF"/>
                </a:solidFill>
              </a:rPr>
              <a:t> </a:t>
            </a:r>
            <a:endParaRPr lang="en-GB" sz="2300" b="1" dirty="0" smtClean="0">
              <a:solidFill>
                <a:srgbClr val="FF66FF"/>
              </a:solidFill>
            </a:endParaRPr>
          </a:p>
          <a:p>
            <a:pPr>
              <a:buClr>
                <a:srgbClr val="FF66FF"/>
              </a:buClr>
            </a:pPr>
            <a:r>
              <a:rPr lang="en-GB" b="1" dirty="0" smtClean="0"/>
              <a:t>Stranger Danger </a:t>
            </a:r>
            <a:r>
              <a:rPr lang="en-US" b="1" dirty="0" smtClean="0"/>
              <a:t> </a:t>
            </a:r>
            <a:r>
              <a:rPr lang="en-US" sz="2300" b="1" dirty="0">
                <a:solidFill>
                  <a:srgbClr val="FF66FF"/>
                </a:solidFill>
              </a:rPr>
              <a:t>(Ahmed, 2000). </a:t>
            </a:r>
            <a:endParaRPr lang="en-US" sz="2300" b="1" dirty="0" smtClean="0">
              <a:solidFill>
                <a:srgbClr val="FF66FF"/>
              </a:solidFill>
            </a:endParaRPr>
          </a:p>
          <a:p>
            <a:pPr>
              <a:buClr>
                <a:srgbClr val="FF66FF"/>
              </a:buClr>
            </a:pPr>
            <a:r>
              <a:rPr lang="en-US" b="1" dirty="0" smtClean="0">
                <a:solidFill>
                  <a:srgbClr val="FFFFFF"/>
                </a:solidFill>
              </a:rPr>
              <a:t>Talent, Knowledge under-utilised / unrecognised </a:t>
            </a:r>
            <a:r>
              <a:rPr lang="en-US" sz="2300" b="1" dirty="0" smtClean="0">
                <a:solidFill>
                  <a:srgbClr val="FF66FF"/>
                </a:solidFill>
              </a:rPr>
              <a:t>(ECU, 2013).</a:t>
            </a:r>
          </a:p>
          <a:p>
            <a:pPr>
              <a:buClr>
                <a:srgbClr val="FF66FF"/>
              </a:buClr>
            </a:pPr>
            <a:r>
              <a:rPr lang="en-US" b="1" dirty="0" smtClean="0">
                <a:solidFill>
                  <a:srgbClr val="FFFFFF"/>
                </a:solidFill>
              </a:rPr>
              <a:t>More likely to be those without care responsibilities </a:t>
            </a:r>
            <a:r>
              <a:rPr lang="en-US" sz="2300" b="1" dirty="0" smtClean="0">
                <a:solidFill>
                  <a:srgbClr val="FF66FF"/>
                </a:solidFill>
              </a:rPr>
              <a:t>(Lynch, 2009).</a:t>
            </a:r>
          </a:p>
          <a:p>
            <a:endParaRPr lang="en-US" b="1" dirty="0">
              <a:solidFill>
                <a:srgbClr val="FF66FF"/>
              </a:solidFill>
            </a:endParaRPr>
          </a:p>
          <a:p>
            <a:endParaRPr lang="en-US" b="1" dirty="0" smtClean="0">
              <a:solidFill>
                <a:srgbClr val="FF66FF"/>
              </a:solidFill>
            </a:endParaRPr>
          </a:p>
          <a:p>
            <a:endParaRPr lang="en-US" dirty="0"/>
          </a:p>
          <a:p>
            <a:endParaRPr lang="en-US" dirty="0"/>
          </a:p>
        </p:txBody>
      </p:sp>
      <p:sp>
        <p:nvSpPr>
          <p:cNvPr id="4" name="Content Placeholder 3"/>
          <p:cNvSpPr>
            <a:spLocks noGrp="1"/>
          </p:cNvSpPr>
          <p:nvPr>
            <p:ph sz="half" idx="2"/>
          </p:nvPr>
        </p:nvSpPr>
        <p:spPr/>
        <p:txBody>
          <a:bodyPr>
            <a:normAutofit fontScale="70000" lnSpcReduction="20000"/>
          </a:bodyPr>
          <a:lstStyle/>
          <a:p>
            <a:pPr marL="0" indent="0">
              <a:buNone/>
            </a:pPr>
            <a:r>
              <a:rPr lang="en-US" b="1" dirty="0" smtClean="0">
                <a:solidFill>
                  <a:srgbClr val="FF66FF"/>
                </a:solidFill>
              </a:rPr>
              <a:t>International Students</a:t>
            </a:r>
          </a:p>
          <a:p>
            <a:pPr marL="0" indent="0">
              <a:buNone/>
            </a:pPr>
            <a:endParaRPr lang="en-US" b="1" dirty="0" smtClean="0">
              <a:solidFill>
                <a:srgbClr val="FF66FF"/>
              </a:solidFill>
            </a:endParaRPr>
          </a:p>
          <a:p>
            <a:pPr>
              <a:buClr>
                <a:srgbClr val="FF66FF"/>
              </a:buClr>
            </a:pPr>
            <a:r>
              <a:rPr lang="en-US" b="1" dirty="0" smtClean="0"/>
              <a:t>Survey </a:t>
            </a:r>
            <a:r>
              <a:rPr lang="en-US" b="1" dirty="0"/>
              <a:t>of </a:t>
            </a:r>
            <a:r>
              <a:rPr lang="en-US" b="1" dirty="0" smtClean="0"/>
              <a:t>1,300+ </a:t>
            </a:r>
            <a:r>
              <a:rPr lang="en-US" b="1" dirty="0"/>
              <a:t>institutions </a:t>
            </a:r>
            <a:endParaRPr lang="en-US" b="1" dirty="0" smtClean="0"/>
          </a:p>
          <a:p>
            <a:pPr>
              <a:buClr>
                <a:srgbClr val="FF66FF"/>
              </a:buClr>
            </a:pPr>
            <a:endParaRPr lang="en-US" b="1" dirty="0" smtClean="0"/>
          </a:p>
          <a:p>
            <a:pPr>
              <a:buClr>
                <a:srgbClr val="FF66FF"/>
              </a:buClr>
              <a:buFont typeface="Wingdings" charset="2"/>
              <a:buChar char="ü"/>
            </a:pPr>
            <a:r>
              <a:rPr lang="en-US" b="1" dirty="0" smtClean="0"/>
              <a:t>biggest </a:t>
            </a:r>
            <a:r>
              <a:rPr lang="en-US" b="1" dirty="0"/>
              <a:t>institutional risk </a:t>
            </a:r>
            <a:r>
              <a:rPr lang="en-US" b="1" dirty="0" smtClean="0"/>
              <a:t>= </a:t>
            </a:r>
            <a:r>
              <a:rPr lang="en-US" b="1" dirty="0"/>
              <a:t>it primarily benefits wealthier </a:t>
            </a:r>
            <a:r>
              <a:rPr lang="en-US" b="1" dirty="0" smtClean="0"/>
              <a:t>students </a:t>
            </a:r>
          </a:p>
          <a:p>
            <a:pPr>
              <a:buClr>
                <a:srgbClr val="FF66FF"/>
              </a:buClr>
              <a:buFont typeface="Wingdings" charset="2"/>
              <a:buChar char="ü"/>
            </a:pPr>
            <a:r>
              <a:rPr lang="en-US" b="1" dirty="0" smtClean="0"/>
              <a:t>significant </a:t>
            </a:r>
            <a:r>
              <a:rPr lang="en-US" b="1" dirty="0"/>
              <a:t>societal risk </a:t>
            </a:r>
            <a:r>
              <a:rPr lang="en-US" b="1" dirty="0" smtClean="0"/>
              <a:t>= growing </a:t>
            </a:r>
            <a:r>
              <a:rPr lang="en-US" b="1" dirty="0"/>
              <a:t>commercialisation of higher education </a:t>
            </a:r>
            <a:r>
              <a:rPr lang="en-US" sz="2300" b="1" dirty="0">
                <a:solidFill>
                  <a:srgbClr val="FF66FF"/>
                </a:solidFill>
              </a:rPr>
              <a:t>(IAU, 2014). </a:t>
            </a:r>
            <a:endParaRPr lang="en-US" sz="2300" b="1" dirty="0" smtClean="0">
              <a:solidFill>
                <a:srgbClr val="FF66FF"/>
              </a:solidFill>
            </a:endParaRPr>
          </a:p>
          <a:p>
            <a:pPr>
              <a:buClr>
                <a:srgbClr val="FF66FF"/>
              </a:buClr>
              <a:buFont typeface="Wingdings" charset="2"/>
              <a:buChar char="ü"/>
            </a:pPr>
            <a:endParaRPr lang="en-US" b="1" dirty="0" smtClean="0">
              <a:solidFill>
                <a:srgbClr val="FF66FF"/>
              </a:solidFill>
            </a:endParaRPr>
          </a:p>
          <a:p>
            <a:pPr>
              <a:buClr>
                <a:srgbClr val="FF66FF"/>
              </a:buClr>
            </a:pPr>
            <a:r>
              <a:rPr lang="en-US" b="1" dirty="0" smtClean="0"/>
              <a:t>Network </a:t>
            </a:r>
            <a:r>
              <a:rPr lang="en-US" b="1" dirty="0"/>
              <a:t>analysis </a:t>
            </a:r>
            <a:r>
              <a:rPr lang="en-US" b="1" dirty="0" smtClean="0"/>
              <a:t>- flows </a:t>
            </a:r>
            <a:r>
              <a:rPr lang="en-US" b="1" dirty="0"/>
              <a:t>of international students </a:t>
            </a:r>
            <a:r>
              <a:rPr lang="en-US" b="1" dirty="0" smtClean="0"/>
              <a:t>become </a:t>
            </a:r>
            <a:r>
              <a:rPr lang="en-US" b="1" dirty="0"/>
              <a:t>more unequal and centralised </a:t>
            </a:r>
            <a:r>
              <a:rPr lang="en-US" sz="2300" b="1" dirty="0">
                <a:solidFill>
                  <a:srgbClr val="FF66FF"/>
                </a:solidFill>
              </a:rPr>
              <a:t>(Shields, 2013). </a:t>
            </a:r>
          </a:p>
        </p:txBody>
      </p:sp>
    </p:spTree>
    <p:extLst>
      <p:ext uri="{BB962C8B-B14F-4D97-AF65-F5344CB8AC3E}">
        <p14:creationId xmlns:p14="http://schemas.microsoft.com/office/powerpoint/2010/main" val="1273754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strips(downLeft)">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strips(downLeft)">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strips(downLeft)">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strips(downLeft)">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strips(downLeft)">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0" end="0"/>
                                            </p:txEl>
                                          </p:spTgt>
                                        </p:tgtEl>
                                        <p:attrNameLst>
                                          <p:attrName>style.visibility</p:attrName>
                                        </p:attrNameLst>
                                      </p:cBhvr>
                                      <p:to>
                                        <p:strVal val="visible"/>
                                      </p:to>
                                    </p:set>
                                    <p:animEffect transition="in" filter="strips(downLeft)">
                                      <p:cBhvr>
                                        <p:cTn id="42" dur="500"/>
                                        <p:tgtEl>
                                          <p:spTgt spid="4">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2" end="2"/>
                                            </p:txEl>
                                          </p:spTgt>
                                        </p:tgtEl>
                                        <p:attrNameLst>
                                          <p:attrName>style.visibility</p:attrName>
                                        </p:attrNameLst>
                                      </p:cBhvr>
                                      <p:to>
                                        <p:strVal val="visible"/>
                                      </p:to>
                                    </p:set>
                                    <p:animEffect transition="in" filter="strips(downLeft)">
                                      <p:cBhvr>
                                        <p:cTn id="47" dur="500"/>
                                        <p:tgtEl>
                                          <p:spTgt spid="4">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4">
                                            <p:txEl>
                                              <p:pRg st="4" end="4"/>
                                            </p:txEl>
                                          </p:spTgt>
                                        </p:tgtEl>
                                        <p:attrNameLst>
                                          <p:attrName>style.visibility</p:attrName>
                                        </p:attrNameLst>
                                      </p:cBhvr>
                                      <p:to>
                                        <p:strVal val="visible"/>
                                      </p:to>
                                    </p:set>
                                    <p:animEffect transition="in" filter="strips(downLeft)">
                                      <p:cBhvr>
                                        <p:cTn id="52" dur="500"/>
                                        <p:tgtEl>
                                          <p:spTgt spid="4">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4">
                                            <p:txEl>
                                              <p:pRg st="5" end="5"/>
                                            </p:txEl>
                                          </p:spTgt>
                                        </p:tgtEl>
                                        <p:attrNameLst>
                                          <p:attrName>style.visibility</p:attrName>
                                        </p:attrNameLst>
                                      </p:cBhvr>
                                      <p:to>
                                        <p:strVal val="visible"/>
                                      </p:to>
                                    </p:set>
                                    <p:animEffect transition="in" filter="strips(downLeft)">
                                      <p:cBhvr>
                                        <p:cTn id="57" dur="500"/>
                                        <p:tgtEl>
                                          <p:spTgt spid="4">
                                            <p:txEl>
                                              <p:pRg st="5" end="5"/>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nodeType="clickEffect">
                                  <p:stCondLst>
                                    <p:cond delay="0"/>
                                  </p:stCondLst>
                                  <p:childTnLst>
                                    <p:set>
                                      <p:cBhvr>
                                        <p:cTn id="61" dur="1" fill="hold">
                                          <p:stCondLst>
                                            <p:cond delay="0"/>
                                          </p:stCondLst>
                                        </p:cTn>
                                        <p:tgtEl>
                                          <p:spTgt spid="4">
                                            <p:txEl>
                                              <p:pRg st="7" end="7"/>
                                            </p:txEl>
                                          </p:spTgt>
                                        </p:tgtEl>
                                        <p:attrNameLst>
                                          <p:attrName>style.visibility</p:attrName>
                                        </p:attrNameLst>
                                      </p:cBhvr>
                                      <p:to>
                                        <p:strVal val="visible"/>
                                      </p:to>
                                    </p:set>
                                    <p:animEffect transition="in" filter="strips(downLeft)">
                                      <p:cBhvr>
                                        <p:cTn id="62"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9008532" cy="1113780"/>
          </a:xfrm>
        </p:spPr>
        <p:txBody>
          <a:bodyPr>
            <a:noAutofit/>
          </a:bodyPr>
          <a:lstStyle/>
          <a:p>
            <a:r>
              <a:rPr lang="en-GB" sz="2400" b="1" dirty="0" smtClean="0"/>
              <a:t>HEIM Project </a:t>
            </a:r>
            <a:br>
              <a:rPr lang="en-GB" sz="2400" b="1" dirty="0" smtClean="0"/>
            </a:br>
            <a:r>
              <a:rPr lang="en-GB" sz="1800" b="1" dirty="0" smtClean="0"/>
              <a:t>(</a:t>
            </a:r>
            <a:r>
              <a:rPr lang="en-US" sz="1800" b="1" dirty="0"/>
              <a:t>Higher Education, </a:t>
            </a:r>
            <a:r>
              <a:rPr lang="en-US" sz="1800" b="1" dirty="0" smtClean="0"/>
              <a:t>Internationalisation and </a:t>
            </a:r>
            <a:r>
              <a:rPr lang="en-US" sz="1800" b="1" dirty="0"/>
              <a:t>Mobility: Inclusion, Equalities </a:t>
            </a:r>
            <a:r>
              <a:rPr lang="en-US" sz="1800" b="1" dirty="0" smtClean="0"/>
              <a:t>and Innovations)</a:t>
            </a:r>
            <a:endParaRPr lang="en-GB" sz="1800" b="1" dirty="0"/>
          </a:p>
        </p:txBody>
      </p:sp>
      <p:sp>
        <p:nvSpPr>
          <p:cNvPr id="5" name="Content Placeholder 4"/>
          <p:cNvSpPr>
            <a:spLocks noGrp="1"/>
          </p:cNvSpPr>
          <p:nvPr>
            <p:ph sz="half" idx="2"/>
          </p:nvPr>
        </p:nvSpPr>
        <p:spPr>
          <a:xfrm>
            <a:off x="3750365" y="1921818"/>
            <a:ext cx="5258168" cy="4708525"/>
          </a:xfrm>
        </p:spPr>
        <p:txBody>
          <a:bodyPr>
            <a:noAutofit/>
          </a:bodyPr>
          <a:lstStyle/>
          <a:p>
            <a:pPr marL="0" indent="0">
              <a:buClr>
                <a:srgbClr val="FF66FF"/>
              </a:buClr>
              <a:buNone/>
            </a:pPr>
            <a:r>
              <a:rPr lang="en-US" sz="1800" b="1" dirty="0">
                <a:solidFill>
                  <a:srgbClr val="FF66FF"/>
                </a:solidFill>
              </a:rPr>
              <a:t>Partners</a:t>
            </a:r>
            <a:endParaRPr lang="en-US" sz="1800" b="1" dirty="0"/>
          </a:p>
          <a:p>
            <a:pPr>
              <a:buClr>
                <a:srgbClr val="FF66FF"/>
              </a:buClr>
            </a:pPr>
            <a:r>
              <a:rPr lang="en-US" sz="1800" b="1" dirty="0" smtClean="0"/>
              <a:t>Universidad </a:t>
            </a:r>
            <a:r>
              <a:rPr lang="en-US" sz="1800" b="1" dirty="0"/>
              <a:t>de Sevilla, Spain</a:t>
            </a:r>
          </a:p>
          <a:p>
            <a:pPr>
              <a:buClr>
                <a:srgbClr val="FF66FF"/>
              </a:buClr>
            </a:pPr>
            <a:r>
              <a:rPr lang="en-US" sz="1800" b="1" dirty="0" smtClean="0"/>
              <a:t>Umeå </a:t>
            </a:r>
            <a:r>
              <a:rPr lang="en-US" sz="1800" b="1" dirty="0"/>
              <a:t>University, Sweden</a:t>
            </a:r>
          </a:p>
          <a:p>
            <a:pPr>
              <a:buClr>
                <a:srgbClr val="FF66FF"/>
              </a:buClr>
            </a:pPr>
            <a:r>
              <a:rPr lang="en-US" sz="1800" b="1" dirty="0" smtClean="0"/>
              <a:t>Roma </a:t>
            </a:r>
            <a:r>
              <a:rPr lang="en-US" sz="1800" b="1" dirty="0"/>
              <a:t>Education Fund, </a:t>
            </a:r>
            <a:r>
              <a:rPr lang="en-US" sz="1800" b="1" dirty="0" smtClean="0"/>
              <a:t>Hungary</a:t>
            </a:r>
          </a:p>
          <a:p>
            <a:pPr marL="0" indent="0">
              <a:buClr>
                <a:srgbClr val="FF66FF"/>
              </a:buClr>
              <a:buNone/>
            </a:pPr>
            <a:r>
              <a:rPr lang="en-US" sz="1800" b="1" dirty="0">
                <a:solidFill>
                  <a:srgbClr val="FF66FF"/>
                </a:solidFill>
              </a:rPr>
              <a:t>6</a:t>
            </a:r>
            <a:r>
              <a:rPr lang="en-US" sz="1800" b="1" dirty="0" smtClean="0">
                <a:solidFill>
                  <a:srgbClr val="FF66FF"/>
                </a:solidFill>
              </a:rPr>
              <a:t> </a:t>
            </a:r>
            <a:r>
              <a:rPr lang="en-US" sz="1800" b="1" dirty="0">
                <a:solidFill>
                  <a:srgbClr val="FF66FF"/>
                </a:solidFill>
              </a:rPr>
              <a:t>Work Packages:</a:t>
            </a:r>
          </a:p>
          <a:p>
            <a:pPr>
              <a:buClr>
                <a:srgbClr val="FF66FF"/>
              </a:buClr>
              <a:buFont typeface="+mj-lt"/>
              <a:buAutoNum type="arabicPeriod"/>
            </a:pPr>
            <a:r>
              <a:rPr lang="en-US" sz="1800" b="1" dirty="0" smtClean="0"/>
              <a:t>Internationalisation </a:t>
            </a:r>
            <a:r>
              <a:rPr lang="en-US" sz="1800" b="1" dirty="0"/>
              <a:t>with </a:t>
            </a:r>
            <a:r>
              <a:rPr lang="en-US" sz="1800" b="1" dirty="0" smtClean="0"/>
              <a:t>Equity </a:t>
            </a:r>
            <a:r>
              <a:rPr lang="en-US" sz="1800" b="1" dirty="0"/>
              <a:t>and </a:t>
            </a:r>
            <a:r>
              <a:rPr lang="en-US" sz="1800" b="1" dirty="0" smtClean="0"/>
              <a:t>Diversity</a:t>
            </a:r>
            <a:endParaRPr lang="en-US" sz="1800" b="1" dirty="0"/>
          </a:p>
          <a:p>
            <a:pPr>
              <a:buClr>
                <a:srgbClr val="FF66FF"/>
              </a:buClr>
              <a:buFont typeface="+mj-lt"/>
              <a:buAutoNum type="arabicPeriod"/>
            </a:pPr>
            <a:r>
              <a:rPr lang="en-US" sz="1800" b="1" dirty="0" smtClean="0"/>
              <a:t>Training Module on Reflexive </a:t>
            </a:r>
            <a:r>
              <a:rPr lang="en-US" sz="1800" b="1" dirty="0" err="1"/>
              <a:t>I</a:t>
            </a:r>
            <a:r>
              <a:rPr lang="en-US" sz="1800" b="1" dirty="0" err="1" smtClean="0"/>
              <a:t>nternationalisation</a:t>
            </a:r>
            <a:endParaRPr lang="en-US" sz="1800" b="1" dirty="0"/>
          </a:p>
          <a:p>
            <a:pPr>
              <a:buClr>
                <a:srgbClr val="FF66FF"/>
              </a:buClr>
              <a:buFont typeface="+mj-lt"/>
              <a:buAutoNum type="arabicPeriod"/>
            </a:pPr>
            <a:r>
              <a:rPr lang="en-US" sz="1800" b="1" dirty="0" smtClean="0"/>
              <a:t>Network </a:t>
            </a:r>
            <a:r>
              <a:rPr lang="en-US" sz="1800" b="1" dirty="0"/>
              <a:t>of Roma Early Stage Researchers</a:t>
            </a:r>
          </a:p>
          <a:p>
            <a:pPr>
              <a:buClr>
                <a:srgbClr val="FF66FF"/>
              </a:buClr>
              <a:buFont typeface="+mj-lt"/>
              <a:buAutoNum type="arabicPeriod"/>
            </a:pPr>
            <a:r>
              <a:rPr lang="en-US" sz="1800" b="1" dirty="0" smtClean="0"/>
              <a:t>Supporting </a:t>
            </a:r>
            <a:r>
              <a:rPr lang="en-US" sz="1800" b="1" dirty="0"/>
              <a:t>Roma </a:t>
            </a:r>
            <a:r>
              <a:rPr lang="en-US" sz="1800" b="1" dirty="0" smtClean="0"/>
              <a:t>Students </a:t>
            </a:r>
            <a:r>
              <a:rPr lang="en-US" sz="1800" b="1" dirty="0"/>
              <a:t>in </a:t>
            </a:r>
            <a:r>
              <a:rPr lang="en-US" sz="1800" b="1" dirty="0" smtClean="0"/>
              <a:t>Higher </a:t>
            </a:r>
            <a:r>
              <a:rPr lang="en-US" sz="1800" b="1" dirty="0"/>
              <a:t>E</a:t>
            </a:r>
            <a:r>
              <a:rPr lang="en-US" sz="1800" b="1" dirty="0" smtClean="0"/>
              <a:t>ducation</a:t>
            </a:r>
          </a:p>
          <a:p>
            <a:pPr>
              <a:buClr>
                <a:srgbClr val="FF66FF"/>
              </a:buClr>
              <a:buFont typeface="+mj-lt"/>
              <a:buAutoNum type="arabicPeriod"/>
            </a:pPr>
            <a:r>
              <a:rPr lang="en-US" sz="1800" b="1" dirty="0" smtClean="0"/>
              <a:t>Researching </a:t>
            </a:r>
            <a:r>
              <a:rPr lang="en-US" sz="1800" b="1" dirty="0" err="1"/>
              <a:t>M</a:t>
            </a:r>
            <a:r>
              <a:rPr lang="en-US" sz="1800" b="1" dirty="0" err="1" smtClean="0"/>
              <a:t>arginalised</a:t>
            </a:r>
            <a:r>
              <a:rPr lang="en-US" sz="1800" b="1" dirty="0" smtClean="0"/>
              <a:t> </a:t>
            </a:r>
            <a:r>
              <a:rPr lang="en-US" sz="1800" b="1" dirty="0"/>
              <a:t>M</a:t>
            </a:r>
            <a:r>
              <a:rPr lang="en-US" sz="1800" b="1" dirty="0" smtClean="0"/>
              <a:t>inorities in Higher </a:t>
            </a:r>
            <a:r>
              <a:rPr lang="en-US" sz="1800" b="1" dirty="0"/>
              <a:t>E</a:t>
            </a:r>
            <a:r>
              <a:rPr lang="en-US" sz="1800" b="1" dirty="0" smtClean="0"/>
              <a:t>ducation </a:t>
            </a:r>
            <a:r>
              <a:rPr lang="en-US" sz="1800" b="1" dirty="0"/>
              <a:t>institutions</a:t>
            </a:r>
            <a:r>
              <a:rPr lang="en-US" sz="1800" b="1" dirty="0" smtClean="0"/>
              <a:t>: Policies </a:t>
            </a:r>
            <a:r>
              <a:rPr lang="en-US" sz="1800" b="1" dirty="0"/>
              <a:t>and P</a:t>
            </a:r>
            <a:r>
              <a:rPr lang="en-US" sz="1800" b="1" dirty="0" smtClean="0"/>
              <a:t>ractice</a:t>
            </a:r>
          </a:p>
          <a:p>
            <a:pPr>
              <a:buClr>
                <a:srgbClr val="FF66FF"/>
              </a:buClr>
              <a:buFont typeface="+mj-lt"/>
              <a:buAutoNum type="arabicPeriod"/>
            </a:pPr>
            <a:r>
              <a:rPr lang="en-US" sz="1800" b="1" dirty="0" smtClean="0"/>
              <a:t>Research Methodologies </a:t>
            </a:r>
            <a:r>
              <a:rPr lang="en-US" sz="1800" b="1" dirty="0"/>
              <a:t>T</a:t>
            </a:r>
            <a:r>
              <a:rPr lang="en-US" sz="1800" b="1" dirty="0" smtClean="0"/>
              <a:t>raining for Equality and Diversity</a:t>
            </a:r>
          </a:p>
          <a:p>
            <a:pPr marL="0" indent="0">
              <a:buClr>
                <a:srgbClr val="FF66FF"/>
              </a:buClr>
              <a:buNone/>
            </a:pPr>
            <a:r>
              <a:rPr lang="en-US" sz="1800" b="1" dirty="0" smtClean="0">
                <a:solidFill>
                  <a:srgbClr val="FF66FF"/>
                </a:solidFill>
              </a:rPr>
              <a:t>www.sussex.ac.uk/education/cheer/heim</a:t>
            </a:r>
            <a:endParaRPr lang="en-US" sz="1800" b="1" dirty="0">
              <a:solidFill>
                <a:srgbClr val="FF66FF"/>
              </a:solidFill>
            </a:endParaRPr>
          </a:p>
        </p:txBody>
      </p:sp>
      <p:pic>
        <p:nvPicPr>
          <p:cNvPr id="10" name="Content Placeholder 9" descr="HEIM June 2015 IMG_4012.jpg"/>
          <p:cNvPicPr>
            <a:picLocks noGrp="1" noChangeAspect="1"/>
          </p:cNvPicPr>
          <p:nvPr>
            <p:ph sz="half" idx="1"/>
          </p:nvPr>
        </p:nvPicPr>
        <p:blipFill rotWithShape="1">
          <a:blip r:embed="rId2" cstate="email">
            <a:extLst>
              <a:ext uri="{28A0092B-C50C-407E-A947-70E740481C1C}">
                <a14:useLocalDpi xmlns:a14="http://schemas.microsoft.com/office/drawing/2010/main" val="0"/>
              </a:ext>
            </a:extLst>
          </a:blip>
          <a:srcRect l="20219" t="19141" r="20219"/>
          <a:stretch/>
        </p:blipFill>
        <p:spPr>
          <a:xfrm>
            <a:off x="174525" y="2319383"/>
            <a:ext cx="3401317" cy="3648948"/>
          </a:xfrm>
        </p:spPr>
      </p:pic>
      <p:sp>
        <p:nvSpPr>
          <p:cNvPr id="4" name="Rectangle 3"/>
          <p:cNvSpPr/>
          <p:nvPr/>
        </p:nvSpPr>
        <p:spPr>
          <a:xfrm>
            <a:off x="969656" y="1405870"/>
            <a:ext cx="8598414" cy="369332"/>
          </a:xfrm>
          <a:prstGeom prst="rect">
            <a:avLst/>
          </a:prstGeom>
        </p:spPr>
        <p:txBody>
          <a:bodyPr wrap="square">
            <a:spAutoFit/>
          </a:bodyPr>
          <a:lstStyle/>
          <a:p>
            <a:pPr>
              <a:buClr>
                <a:srgbClr val="FF66FF"/>
              </a:buClr>
            </a:pPr>
            <a:r>
              <a:rPr lang="en-US" b="1" dirty="0"/>
              <a:t>CHEER, University of Sussex/Horizon 2020 Marie Sklodowska-Curie </a:t>
            </a:r>
            <a:r>
              <a:rPr lang="en-US" b="1" dirty="0" smtClean="0"/>
              <a:t>Actions</a:t>
            </a:r>
            <a:endParaRPr lang="en-US" b="1" dirty="0"/>
          </a:p>
        </p:txBody>
      </p:sp>
    </p:spTree>
    <p:extLst>
      <p:ext uri="{BB962C8B-B14F-4D97-AF65-F5344CB8AC3E}">
        <p14:creationId xmlns:p14="http://schemas.microsoft.com/office/powerpoint/2010/main" val="3474800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strips(down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strips(down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strips(down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strips(downLeft)">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strips(downLeft)">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strips(downLeft)">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strips(downLeft)">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strips(downLeft)">
                                      <p:cBhvr>
                                        <p:cTn id="42" dur="500"/>
                                        <p:tgtEl>
                                          <p:spTgt spid="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strips(downLeft)">
                                      <p:cBhvr>
                                        <p:cTn id="47" dur="500"/>
                                        <p:tgtEl>
                                          <p:spTgt spid="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5">
                                            <p:txEl>
                                              <p:pRg st="9" end="9"/>
                                            </p:txEl>
                                          </p:spTgt>
                                        </p:tgtEl>
                                        <p:attrNameLst>
                                          <p:attrName>style.visibility</p:attrName>
                                        </p:attrNameLst>
                                      </p:cBhvr>
                                      <p:to>
                                        <p:strVal val="visible"/>
                                      </p:to>
                                    </p:set>
                                    <p:animEffect transition="in" filter="strips(downLeft)">
                                      <p:cBhvr>
                                        <p:cTn id="52" dur="500"/>
                                        <p:tgtEl>
                                          <p:spTgt spid="5">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5">
                                            <p:txEl>
                                              <p:pRg st="10" end="10"/>
                                            </p:txEl>
                                          </p:spTgt>
                                        </p:tgtEl>
                                        <p:attrNameLst>
                                          <p:attrName>style.visibility</p:attrName>
                                        </p:attrNameLst>
                                      </p:cBhvr>
                                      <p:to>
                                        <p:strVal val="visible"/>
                                      </p:to>
                                    </p:set>
                                    <p:animEffect transition="in" filter="strips(downLeft)">
                                      <p:cBhvr>
                                        <p:cTn id="57" dur="500"/>
                                        <p:tgtEl>
                                          <p:spTgt spid="5">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nodeType="clickEffect">
                                  <p:stCondLst>
                                    <p:cond delay="0"/>
                                  </p:stCondLst>
                                  <p:childTnLst>
                                    <p:set>
                                      <p:cBhvr>
                                        <p:cTn id="61" dur="1" fill="hold">
                                          <p:stCondLst>
                                            <p:cond delay="0"/>
                                          </p:stCondLst>
                                        </p:cTn>
                                        <p:tgtEl>
                                          <p:spTgt spid="5">
                                            <p:txEl>
                                              <p:pRg st="11" end="11"/>
                                            </p:txEl>
                                          </p:spTgt>
                                        </p:tgtEl>
                                        <p:attrNameLst>
                                          <p:attrName>style.visibility</p:attrName>
                                        </p:attrNameLst>
                                      </p:cBhvr>
                                      <p:to>
                                        <p:strVal val="visible"/>
                                      </p:to>
                                    </p:set>
                                    <p:animEffect transition="in" filter="strips(downLeft)">
                                      <p:cBhvr>
                                        <p:cTn id="62" dur="500"/>
                                        <p:tgtEl>
                                          <p:spTgt spid="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656695"/>
          </a:xfrm>
        </p:spPr>
        <p:txBody>
          <a:bodyPr>
            <a:normAutofit/>
          </a:bodyPr>
          <a:lstStyle/>
          <a:p>
            <a:r>
              <a:rPr lang="en-US" sz="3600" b="1" dirty="0"/>
              <a:t>Affective Economy of Internationalisation</a:t>
            </a:r>
            <a:endParaRPr lang="en-US" sz="3600" dirty="0"/>
          </a:p>
        </p:txBody>
      </p:sp>
      <p:sp>
        <p:nvSpPr>
          <p:cNvPr id="3" name="Content Placeholder 2"/>
          <p:cNvSpPr>
            <a:spLocks noGrp="1"/>
          </p:cNvSpPr>
          <p:nvPr>
            <p:ph sz="half" idx="1"/>
          </p:nvPr>
        </p:nvSpPr>
        <p:spPr>
          <a:xfrm>
            <a:off x="356681" y="1194113"/>
            <a:ext cx="6709138" cy="1728710"/>
          </a:xfrm>
        </p:spPr>
        <p:txBody>
          <a:bodyPr>
            <a:normAutofit/>
          </a:bodyPr>
          <a:lstStyle/>
          <a:p>
            <a:pPr marL="0" indent="0">
              <a:buNone/>
            </a:pPr>
            <a:r>
              <a:rPr lang="en-US" sz="2000" b="1" dirty="0">
                <a:solidFill>
                  <a:srgbClr val="FF66FF"/>
                </a:solidFill>
              </a:rPr>
              <a:t>Loss of </a:t>
            </a:r>
            <a:r>
              <a:rPr lang="en-US" sz="2000" b="1" dirty="0" smtClean="0">
                <a:solidFill>
                  <a:srgbClr val="FF66FF"/>
                </a:solidFill>
              </a:rPr>
              <a:t>Community</a:t>
            </a:r>
          </a:p>
          <a:p>
            <a:pPr marL="0" indent="0">
              <a:buNone/>
            </a:pPr>
            <a:r>
              <a:rPr lang="en-GB" sz="2000" b="1" i="1" dirty="0" smtClean="0"/>
              <a:t>No </a:t>
            </a:r>
            <a:r>
              <a:rPr lang="en-GB" sz="2000" b="1" i="1" dirty="0"/>
              <a:t>one in the university </a:t>
            </a:r>
            <a:r>
              <a:rPr lang="en-GB" sz="2000" b="1" i="1" dirty="0" smtClean="0"/>
              <a:t>cares </a:t>
            </a:r>
            <a:r>
              <a:rPr lang="en-GB" sz="2000" b="1" i="1" dirty="0"/>
              <a:t>about you in here, you’re just, you’re a foreign </a:t>
            </a:r>
            <a:r>
              <a:rPr lang="en-GB" sz="2000" b="1" i="1" dirty="0" smtClean="0"/>
              <a:t>student…Everybody’s </a:t>
            </a:r>
            <a:r>
              <a:rPr lang="en-GB" sz="2000" b="1" i="1" dirty="0"/>
              <a:t>going home after and you’re going home, and you’re alone at </a:t>
            </a:r>
            <a:r>
              <a:rPr lang="en-GB" sz="2000" b="1" i="1" dirty="0" smtClean="0"/>
              <a:t>home</a:t>
            </a:r>
            <a:r>
              <a:rPr lang="en-GB" sz="1600" b="1" i="1" dirty="0" smtClean="0"/>
              <a:t>. </a:t>
            </a:r>
            <a:r>
              <a:rPr lang="en-GB" sz="1600" b="1" dirty="0" smtClean="0">
                <a:solidFill>
                  <a:srgbClr val="FF66FF"/>
                </a:solidFill>
              </a:rPr>
              <a:t>(Female Roma PhD international student) </a:t>
            </a:r>
            <a:endParaRPr lang="en-US" sz="1600" b="1" dirty="0" smtClean="0"/>
          </a:p>
          <a:p>
            <a:pPr marL="0" indent="0">
              <a:buNone/>
            </a:pPr>
            <a:endParaRPr lang="en-GB" sz="6200" b="1" dirty="0" smtClean="0"/>
          </a:p>
          <a:p>
            <a:pPr marL="0" indent="0">
              <a:buNone/>
            </a:pPr>
            <a:endParaRPr lang="en-US" sz="5600" dirty="0"/>
          </a:p>
        </p:txBody>
      </p:sp>
      <p:pic>
        <p:nvPicPr>
          <p:cNvPr id="2050" name="Picture 2" descr="Roma Education Fund: imag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65820" y="1153618"/>
            <a:ext cx="1717962" cy="1717964"/>
          </a:xfrm>
          <a:prstGeom prst="rect">
            <a:avLst/>
          </a:prstGeom>
          <a:noFill/>
          <a:extLst>
            <a:ext uri="{909E8E84-426E-40dd-AFC4-6F175D3DCCD1}">
              <a14:hiddenFill xmlns="" xmlns:a14="http://schemas.microsoft.com/office/drawing/2010/main">
                <a:solidFill>
                  <a:srgbClr val="FFFFFF"/>
                </a:solidFill>
              </a14:hiddenFill>
            </a:ext>
          </a:extLst>
        </p:spPr>
      </p:pic>
      <p:sp>
        <p:nvSpPr>
          <p:cNvPr id="4" name="Rectangle 3"/>
          <p:cNvSpPr/>
          <p:nvPr/>
        </p:nvSpPr>
        <p:spPr>
          <a:xfrm>
            <a:off x="1977663" y="2783689"/>
            <a:ext cx="7166337" cy="2677656"/>
          </a:xfrm>
          <a:prstGeom prst="rect">
            <a:avLst/>
          </a:prstGeom>
        </p:spPr>
        <p:txBody>
          <a:bodyPr wrap="square">
            <a:spAutoFit/>
          </a:bodyPr>
          <a:lstStyle/>
          <a:p>
            <a:r>
              <a:rPr lang="en-GB" sz="2000" b="1" dirty="0">
                <a:solidFill>
                  <a:srgbClr val="FF66FF"/>
                </a:solidFill>
              </a:rPr>
              <a:t>Exoticisation</a:t>
            </a:r>
            <a:endParaRPr lang="en-GB" sz="2000" b="1" dirty="0"/>
          </a:p>
          <a:p>
            <a:r>
              <a:rPr lang="en-GB" sz="2000" b="1" i="1" dirty="0"/>
              <a:t>T</a:t>
            </a:r>
            <a:r>
              <a:rPr lang="en-GB" sz="2000" b="1" i="1" dirty="0" smtClean="0"/>
              <a:t>here </a:t>
            </a:r>
            <a:r>
              <a:rPr lang="en-GB" sz="2000" b="1" i="1" dirty="0"/>
              <a:t>is this kind of stereotype, that Roma are so exotic and they have all this sex and they are travelling everywhere… I think the travelling is because they just don't want to connect with the others… they don't want to connect with others because they don't want to face problems. They don't want to face knowing that they are different to the others. And that's why they don't want to connect with the majority </a:t>
            </a:r>
            <a:r>
              <a:rPr lang="en-GB" sz="2000" b="1" i="1" dirty="0" smtClean="0"/>
              <a:t> </a:t>
            </a:r>
            <a:r>
              <a:rPr lang="en-GB" sz="1600" b="1" dirty="0" smtClean="0">
                <a:solidFill>
                  <a:srgbClr val="FF66FF"/>
                </a:solidFill>
              </a:rPr>
              <a:t>(</a:t>
            </a:r>
            <a:r>
              <a:rPr lang="en-GB" sz="1600" b="1" dirty="0">
                <a:solidFill>
                  <a:srgbClr val="FF66FF"/>
                </a:solidFill>
              </a:rPr>
              <a:t>Male PhD international student) </a:t>
            </a:r>
            <a:endParaRPr lang="en-GB" sz="1600" b="1" dirty="0" smtClean="0">
              <a:solidFill>
                <a:srgbClr val="FF66FF"/>
              </a:solidFill>
            </a:endParaRPr>
          </a:p>
          <a:p>
            <a:endParaRPr lang="en-GB" sz="800" b="1" dirty="0"/>
          </a:p>
        </p:txBody>
      </p:sp>
      <p:pic>
        <p:nvPicPr>
          <p:cNvPr id="6" name="Picture 2" descr="http://www.sussex.ac.uk/wcm/assets/media/41/banner/25959.jpg"/>
          <p:cNvPicPr>
            <a:picLocks noChangeAspect="1" noChangeArrowheads="1"/>
          </p:cNvPicPr>
          <p:nvPr/>
        </p:nvPicPr>
        <p:blipFill rotWithShape="1">
          <a:blip r:embed="rId3">
            <a:extLst>
              <a:ext uri="{28A0092B-C50C-407E-A947-70E740481C1C}">
                <a14:useLocalDpi xmlns:a14="http://schemas.microsoft.com/office/drawing/2010/main" val="0"/>
              </a:ext>
            </a:extLst>
          </a:blip>
          <a:srcRect l="44273" t="14129" r="37433" b="13842"/>
          <a:stretch/>
        </p:blipFill>
        <p:spPr bwMode="auto">
          <a:xfrm>
            <a:off x="190427" y="3121090"/>
            <a:ext cx="1648691" cy="2002855"/>
          </a:xfrm>
          <a:prstGeom prst="rect">
            <a:avLst/>
          </a:prstGeom>
          <a:noFill/>
          <a:extLst>
            <a:ext uri="{909E8E84-426E-40dd-AFC4-6F175D3DCCD1}">
              <a14:hiddenFill xmlns="" xmlns:a14="http://schemas.microsoft.com/office/drawing/2010/main">
                <a:solidFill>
                  <a:srgbClr val="FFFFFF"/>
                </a:solidFill>
              </a14:hiddenFill>
            </a:ext>
          </a:extLst>
        </p:spPr>
      </p:pic>
      <p:sp>
        <p:nvSpPr>
          <p:cNvPr id="5" name="Rectangle 4"/>
          <p:cNvSpPr/>
          <p:nvPr/>
        </p:nvSpPr>
        <p:spPr>
          <a:xfrm>
            <a:off x="190426" y="5322212"/>
            <a:ext cx="8593355" cy="1138773"/>
          </a:xfrm>
          <a:prstGeom prst="rect">
            <a:avLst/>
          </a:prstGeom>
        </p:spPr>
        <p:txBody>
          <a:bodyPr wrap="square">
            <a:spAutoFit/>
          </a:bodyPr>
          <a:lstStyle/>
          <a:p>
            <a:r>
              <a:rPr lang="en-GB" b="1" dirty="0" smtClean="0">
                <a:solidFill>
                  <a:srgbClr val="FF66FF"/>
                </a:solidFill>
              </a:rPr>
              <a:t>International Exclusions </a:t>
            </a:r>
          </a:p>
          <a:p>
            <a:r>
              <a:rPr lang="en-GB" b="1" i="1" dirty="0" smtClean="0"/>
              <a:t>We have a friend, and she said how can this stupid gypsy guy … work in academia…I think that he is making sex for the positions! …</a:t>
            </a:r>
            <a:endParaRPr lang="en-GB" dirty="0" smtClean="0"/>
          </a:p>
          <a:p>
            <a:r>
              <a:rPr lang="en-GB" sz="1400" b="1" dirty="0" smtClean="0">
                <a:solidFill>
                  <a:srgbClr val="FF66FF"/>
                </a:solidFill>
              </a:rPr>
              <a:t>(Male PhD international student) </a:t>
            </a:r>
            <a:endParaRPr lang="en-GB" sz="1400" b="1" dirty="0">
              <a:solidFill>
                <a:srgbClr val="FF66FF"/>
              </a:solidFill>
            </a:endParaRPr>
          </a:p>
        </p:txBody>
      </p:sp>
    </p:spTree>
    <p:extLst>
      <p:ext uri="{BB962C8B-B14F-4D97-AF65-F5344CB8AC3E}">
        <p14:creationId xmlns:p14="http://schemas.microsoft.com/office/powerpoint/2010/main" val="1517274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2050"/>
                                        </p:tgtEl>
                                        <p:attrNameLst>
                                          <p:attrName>style.visibility</p:attrName>
                                        </p:attrNameLst>
                                      </p:cBhvr>
                                      <p:to>
                                        <p:strVal val="visible"/>
                                      </p:to>
                                    </p:set>
                                    <p:animEffect transition="in" filter="strips(downLeft)">
                                      <p:cBhvr>
                                        <p:cTn id="17" dur="500"/>
                                        <p:tgtEl>
                                          <p:spTgt spid="2050"/>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strips(downLeft)">
                                      <p:cBhvr>
                                        <p:cTn id="22" dur="500"/>
                                        <p:tgtEl>
                                          <p:spTgt spid="4">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animEffect transition="in" filter="strips(downLeft)">
                                      <p:cBhvr>
                                        <p:cTn id="27" dur="500"/>
                                        <p:tgtEl>
                                          <p:spTgt spid="4">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5">
                                            <p:txEl>
                                              <p:pRg st="0" end="0"/>
                                            </p:txEl>
                                          </p:spTgt>
                                        </p:tgtEl>
                                        <p:attrNameLst>
                                          <p:attrName>style.visibility</p:attrName>
                                        </p:attrNameLst>
                                      </p:cBhvr>
                                      <p:to>
                                        <p:strVal val="visible"/>
                                      </p:to>
                                    </p:set>
                                    <p:animEffect transition="in" filter="strips(downLeft)">
                                      <p:cBhvr>
                                        <p:cTn id="32" dur="500"/>
                                        <p:tgtEl>
                                          <p:spTgt spid="5">
                                            <p:txEl>
                                              <p:pRg st="0" end="0"/>
                                            </p:txEl>
                                          </p:spTgt>
                                        </p:tgtEl>
                                      </p:cBhvr>
                                    </p:animEffect>
                                  </p:childTnLst>
                                </p:cTn>
                              </p:par>
                              <p:par>
                                <p:cTn id="33" presetID="18" presetClass="entr" presetSubtype="12" fill="hold" nodeType="withEffect">
                                  <p:stCondLst>
                                    <p:cond delay="0"/>
                                  </p:stCondLst>
                                  <p:childTnLst>
                                    <p:set>
                                      <p:cBhvr>
                                        <p:cTn id="34" dur="1" fill="hold">
                                          <p:stCondLst>
                                            <p:cond delay="0"/>
                                          </p:stCondLst>
                                        </p:cTn>
                                        <p:tgtEl>
                                          <p:spTgt spid="5">
                                            <p:txEl>
                                              <p:pRg st="1" end="1"/>
                                            </p:txEl>
                                          </p:spTgt>
                                        </p:tgtEl>
                                        <p:attrNameLst>
                                          <p:attrName>style.visibility</p:attrName>
                                        </p:attrNameLst>
                                      </p:cBhvr>
                                      <p:to>
                                        <p:strVal val="visible"/>
                                      </p:to>
                                    </p:set>
                                    <p:animEffect transition="in" filter="strips(downLeft)">
                                      <p:cBhvr>
                                        <p:cTn id="35" dur="500"/>
                                        <p:tgtEl>
                                          <p:spTgt spid="5">
                                            <p:txEl>
                                              <p:pRg st="1" end="1"/>
                                            </p:txEl>
                                          </p:spTgt>
                                        </p:tgtEl>
                                      </p:cBhvr>
                                    </p:animEffect>
                                  </p:childTnLst>
                                </p:cTn>
                              </p:par>
                              <p:par>
                                <p:cTn id="36" presetID="18" presetClass="entr" presetSubtype="12" fill="hold" nodeType="withEffect">
                                  <p:stCondLst>
                                    <p:cond delay="0"/>
                                  </p:stCondLst>
                                  <p:childTnLst>
                                    <p:set>
                                      <p:cBhvr>
                                        <p:cTn id="37" dur="1" fill="hold">
                                          <p:stCondLst>
                                            <p:cond delay="0"/>
                                          </p:stCondLst>
                                        </p:cTn>
                                        <p:tgtEl>
                                          <p:spTgt spid="5">
                                            <p:txEl>
                                              <p:pRg st="2" end="2"/>
                                            </p:txEl>
                                          </p:spTgt>
                                        </p:tgtEl>
                                        <p:attrNameLst>
                                          <p:attrName>style.visibility</p:attrName>
                                        </p:attrNameLst>
                                      </p:cBhvr>
                                      <p:to>
                                        <p:strVal val="visible"/>
                                      </p:to>
                                    </p:set>
                                    <p:animEffect transition="in" filter="strips(downLeft)">
                                      <p:cBhvr>
                                        <p:cTn id="38"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035" y="0"/>
            <a:ext cx="8719929" cy="1143000"/>
          </a:xfrm>
        </p:spPr>
        <p:txBody>
          <a:bodyPr>
            <a:normAutofit/>
          </a:bodyPr>
          <a:lstStyle/>
          <a:p>
            <a:r>
              <a:rPr lang="en-US" sz="3600" b="1" dirty="0"/>
              <a:t>Affective Economy of Internationalisation</a:t>
            </a:r>
            <a:endParaRPr lang="en-GB" sz="3600" dirty="0"/>
          </a:p>
        </p:txBody>
      </p:sp>
      <p:sp>
        <p:nvSpPr>
          <p:cNvPr id="5" name="Content Placeholder 3"/>
          <p:cNvSpPr>
            <a:spLocks noGrp="1"/>
          </p:cNvSpPr>
          <p:nvPr>
            <p:ph sz="half" idx="1"/>
          </p:nvPr>
        </p:nvSpPr>
        <p:spPr>
          <a:xfrm>
            <a:off x="334617" y="962891"/>
            <a:ext cx="6259546" cy="5715000"/>
          </a:xfrm>
        </p:spPr>
        <p:txBody>
          <a:bodyPr>
            <a:noAutofit/>
          </a:bodyPr>
          <a:lstStyle/>
          <a:p>
            <a:pPr marL="0" indent="0">
              <a:buNone/>
            </a:pPr>
            <a:r>
              <a:rPr lang="en-GB" sz="2000" b="1" dirty="0" smtClean="0">
                <a:solidFill>
                  <a:srgbClr val="FF66FF"/>
                </a:solidFill>
              </a:rPr>
              <a:t>Stress</a:t>
            </a:r>
            <a:endParaRPr lang="en-GB" sz="2000" b="1" dirty="0" smtClean="0"/>
          </a:p>
          <a:p>
            <a:pPr marL="0" indent="0">
              <a:buNone/>
            </a:pPr>
            <a:r>
              <a:rPr lang="en-GB" sz="2000" b="1" i="1" dirty="0" smtClean="0"/>
              <a:t>I’m </a:t>
            </a:r>
            <a:r>
              <a:rPr lang="en-GB" sz="2000" b="1" i="1" dirty="0"/>
              <a:t>presenting in English, in a conference </a:t>
            </a:r>
            <a:r>
              <a:rPr lang="en-GB" sz="2000" b="1" i="1" dirty="0" smtClean="0"/>
              <a:t>…and </a:t>
            </a:r>
            <a:r>
              <a:rPr lang="en-GB" sz="2000" b="1" i="1" dirty="0"/>
              <a:t>there are 100s </a:t>
            </a:r>
            <a:r>
              <a:rPr lang="en-GB" sz="2000" b="1" i="1" dirty="0" smtClean="0"/>
              <a:t>in </a:t>
            </a:r>
            <a:r>
              <a:rPr lang="en-GB" sz="2000" b="1" i="1" dirty="0"/>
              <a:t>the audience and I’m speaking not in my native language but in </a:t>
            </a:r>
            <a:r>
              <a:rPr lang="en-GB" sz="2000" b="1" i="1" dirty="0" smtClean="0"/>
              <a:t>English...  </a:t>
            </a:r>
            <a:r>
              <a:rPr lang="en-GB" sz="2000" b="1" i="1" dirty="0"/>
              <a:t>It was really </a:t>
            </a:r>
            <a:r>
              <a:rPr lang="en-GB" sz="2000" b="1" i="1" dirty="0" smtClean="0"/>
              <a:t>stressful </a:t>
            </a:r>
            <a:r>
              <a:rPr lang="en-GB" sz="1600" b="1" dirty="0" smtClean="0">
                <a:solidFill>
                  <a:srgbClr val="FF66FF"/>
                </a:solidFill>
              </a:rPr>
              <a:t>(Female International Policymaker).</a:t>
            </a:r>
            <a:br>
              <a:rPr lang="en-GB" sz="1600" b="1" dirty="0" smtClean="0">
                <a:solidFill>
                  <a:srgbClr val="FF66FF"/>
                </a:solidFill>
              </a:rPr>
            </a:br>
            <a:endParaRPr lang="en-US" sz="2000" b="1" dirty="0" smtClean="0">
              <a:solidFill>
                <a:srgbClr val="FF66FF"/>
              </a:solidFill>
            </a:endParaRPr>
          </a:p>
          <a:p>
            <a:pPr marL="0" indent="0">
              <a:buNone/>
            </a:pPr>
            <a:r>
              <a:rPr lang="en-US" sz="2000" b="1" dirty="0" smtClean="0">
                <a:solidFill>
                  <a:srgbClr val="FF66FF"/>
                </a:solidFill>
              </a:rPr>
              <a:t>New Freedoms</a:t>
            </a:r>
            <a:endParaRPr lang="en-GB" sz="2000" b="1" i="1" dirty="0" smtClean="0"/>
          </a:p>
          <a:p>
            <a:pPr marL="0" indent="0">
              <a:buNone/>
            </a:pPr>
            <a:r>
              <a:rPr lang="en-GB" sz="2000" b="1" i="1" dirty="0" smtClean="0"/>
              <a:t>Until </a:t>
            </a:r>
            <a:r>
              <a:rPr lang="en-GB" sz="2000" b="1" i="1" dirty="0"/>
              <a:t>university, I had many girlfriends, and the first expression that I had relations with guys, I had to find at </a:t>
            </a:r>
            <a:r>
              <a:rPr lang="en-GB" sz="2000" b="1" i="1" dirty="0" smtClean="0"/>
              <a:t>university </a:t>
            </a:r>
            <a:r>
              <a:rPr lang="en-GB" sz="1600" b="1" dirty="0" smtClean="0">
                <a:solidFill>
                  <a:srgbClr val="FF66FF"/>
                </a:solidFill>
              </a:rPr>
              <a:t>(Male </a:t>
            </a:r>
            <a:r>
              <a:rPr lang="en-GB" sz="1600" b="1" dirty="0">
                <a:solidFill>
                  <a:srgbClr val="FF66FF"/>
                </a:solidFill>
              </a:rPr>
              <a:t>PhD international student) </a:t>
            </a:r>
            <a:r>
              <a:rPr lang="en-GB" sz="1600" b="1" dirty="0" smtClean="0">
                <a:solidFill>
                  <a:srgbClr val="FF66FF"/>
                </a:solidFill>
              </a:rPr>
              <a:t/>
            </a:r>
            <a:br>
              <a:rPr lang="en-GB" sz="1600" b="1" dirty="0" smtClean="0">
                <a:solidFill>
                  <a:srgbClr val="FF66FF"/>
                </a:solidFill>
              </a:rPr>
            </a:br>
            <a:endParaRPr lang="en-GB" sz="2000" b="1" dirty="0">
              <a:solidFill>
                <a:srgbClr val="FF66FF"/>
              </a:solidFill>
            </a:endParaRPr>
          </a:p>
          <a:p>
            <a:pPr marL="0" indent="0">
              <a:buNone/>
            </a:pPr>
            <a:r>
              <a:rPr lang="en-US" sz="2000" b="1" dirty="0">
                <a:solidFill>
                  <a:srgbClr val="FF66FF"/>
                </a:solidFill>
              </a:rPr>
              <a:t>Being ‘Othered</a:t>
            </a:r>
            <a:r>
              <a:rPr lang="en-US" sz="2000" b="1" dirty="0" smtClean="0">
                <a:solidFill>
                  <a:srgbClr val="FF66FF"/>
                </a:solidFill>
              </a:rPr>
              <a:t>’/ Disqualified as a Knower</a:t>
            </a:r>
            <a:endParaRPr lang="en-GB" sz="2000" b="1" dirty="0"/>
          </a:p>
          <a:p>
            <a:pPr marL="0" indent="0">
              <a:buNone/>
            </a:pPr>
            <a:r>
              <a:rPr lang="en-GB" sz="2000" b="1" i="1" dirty="0"/>
              <a:t>I had a professor and she was never patient to teach me English. So she was working just with my colleagues when it came my turn read or listen, or say something in English, she will say ‘next, </a:t>
            </a:r>
            <a:r>
              <a:rPr lang="en-GB" sz="2000" b="1" i="1" dirty="0">
                <a:solidFill>
                  <a:srgbClr val="FFFFFF"/>
                </a:solidFill>
              </a:rPr>
              <a:t>next</a:t>
            </a:r>
            <a:r>
              <a:rPr lang="en-GB" sz="2000" b="1" dirty="0">
                <a:solidFill>
                  <a:srgbClr val="FFFFFF"/>
                </a:solidFill>
              </a:rPr>
              <a:t>’ </a:t>
            </a:r>
            <a:r>
              <a:rPr lang="en-GB" sz="1600" b="1" dirty="0" smtClean="0">
                <a:solidFill>
                  <a:srgbClr val="FF66FF"/>
                </a:solidFill>
              </a:rPr>
              <a:t>(Female Roma </a:t>
            </a:r>
            <a:r>
              <a:rPr lang="en-GB" sz="1600" b="1" dirty="0">
                <a:solidFill>
                  <a:srgbClr val="FF66FF"/>
                </a:solidFill>
              </a:rPr>
              <a:t>PhD international student) </a:t>
            </a:r>
          </a:p>
          <a:p>
            <a:endParaRPr lang="en-GB" sz="1600" b="1" dirty="0">
              <a:solidFill>
                <a:srgbClr val="FF66FF"/>
              </a:solidFill>
            </a:endParaRPr>
          </a:p>
          <a:p>
            <a:endParaRPr lang="en-GB" sz="1600" dirty="0"/>
          </a:p>
          <a:p>
            <a:pPr marL="0" indent="0">
              <a:buNone/>
            </a:pPr>
            <a:endParaRPr lang="en-GB" sz="1600" dirty="0"/>
          </a:p>
        </p:txBody>
      </p:sp>
      <p:pic>
        <p:nvPicPr>
          <p:cNvPr id="6" name="Picture 2" descr="https://encrypted-tbn3.gstatic.com/images?q=tbn:ANd9GcR9V7uH4y5EkhGxmdCTUWN9-M9swrMPJlifC_ab6Vm4BjE60cUv5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l="25246" r="25246"/>
          <a:stretch>
            <a:fillRect/>
          </a:stretch>
        </p:blipFill>
        <p:spPr>
          <a:xfrm>
            <a:off x="6832098" y="2089326"/>
            <a:ext cx="1861930" cy="2431730"/>
          </a:xfr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8423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strips(down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strips(down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strips(down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strips(downLeft)">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strips(downLeft)">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strips(downLeft)">
                                      <p:cBhvr>
                                        <p:cTn id="32"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26029"/>
          </a:xfrm>
        </p:spPr>
        <p:txBody>
          <a:bodyPr>
            <a:normAutofit fontScale="90000"/>
          </a:bodyPr>
          <a:lstStyle/>
          <a:p>
            <a:r>
              <a:rPr lang="en-US" b="1" dirty="0" smtClean="0"/>
              <a:t>Summary: Internationalisation…</a:t>
            </a:r>
            <a:r>
              <a:rPr lang="en-US" b="1" dirty="0"/>
              <a:t/>
            </a:r>
            <a:br>
              <a:rPr lang="en-US" b="1" dirty="0"/>
            </a:br>
            <a:endParaRPr lang="en-US" b="1" dirty="0"/>
          </a:p>
        </p:txBody>
      </p:sp>
      <p:sp>
        <p:nvSpPr>
          <p:cNvPr id="4" name="Content Placeholder 3"/>
          <p:cNvSpPr>
            <a:spLocks noGrp="1"/>
          </p:cNvSpPr>
          <p:nvPr>
            <p:ph sz="half" idx="2"/>
          </p:nvPr>
        </p:nvSpPr>
        <p:spPr>
          <a:xfrm>
            <a:off x="4412973" y="1100668"/>
            <a:ext cx="4479235" cy="6055506"/>
          </a:xfrm>
        </p:spPr>
        <p:txBody>
          <a:bodyPr>
            <a:normAutofit fontScale="62500" lnSpcReduction="20000"/>
          </a:bodyPr>
          <a:lstStyle/>
          <a:p>
            <a:pPr>
              <a:buClr>
                <a:srgbClr val="FF66FF"/>
              </a:buClr>
            </a:pPr>
            <a:r>
              <a:rPr lang="en-US" sz="3200" b="1" dirty="0" smtClean="0"/>
              <a:t>Form </a:t>
            </a:r>
            <a:r>
              <a:rPr lang="en-US" sz="3200" b="1" dirty="0"/>
              <a:t>of </a:t>
            </a:r>
            <a:r>
              <a:rPr lang="en-US" sz="3200" b="1" dirty="0" smtClean="0"/>
              <a:t>academic capital in the knowledge economy</a:t>
            </a:r>
          </a:p>
          <a:p>
            <a:pPr>
              <a:buClr>
                <a:srgbClr val="FF66FF"/>
              </a:buClr>
            </a:pPr>
            <a:r>
              <a:rPr lang="en-US" sz="3200" b="1" dirty="0" smtClean="0"/>
              <a:t>Discursive and material performances</a:t>
            </a:r>
          </a:p>
          <a:p>
            <a:pPr>
              <a:buClr>
                <a:srgbClr val="FF66FF"/>
              </a:buClr>
            </a:pPr>
            <a:r>
              <a:rPr lang="en-US" sz="3200" b="1" dirty="0" smtClean="0"/>
              <a:t>Promotes fluidity/ mobility of people</a:t>
            </a:r>
            <a:r>
              <a:rPr lang="en-US" sz="3200" b="1" dirty="0"/>
              <a:t>, objects, information and </a:t>
            </a:r>
            <a:r>
              <a:rPr lang="en-US" sz="3200" b="1" dirty="0" smtClean="0"/>
              <a:t>ideas</a:t>
            </a:r>
          </a:p>
          <a:p>
            <a:pPr>
              <a:buClr>
                <a:srgbClr val="FF66FF"/>
              </a:buClr>
            </a:pPr>
            <a:r>
              <a:rPr lang="en-US" sz="3200" b="1" dirty="0" smtClean="0"/>
              <a:t>Involves Nomadic </a:t>
            </a:r>
            <a:r>
              <a:rPr lang="en-US" sz="3200" b="1" dirty="0"/>
              <a:t>place-</a:t>
            </a:r>
            <a:r>
              <a:rPr lang="en-US" sz="3200" b="1" dirty="0" smtClean="0"/>
              <a:t>making</a:t>
            </a:r>
            <a:endParaRPr lang="en-US" sz="3200" b="1" dirty="0"/>
          </a:p>
          <a:p>
            <a:pPr>
              <a:buClr>
                <a:srgbClr val="FF66FF"/>
              </a:buClr>
            </a:pPr>
            <a:r>
              <a:rPr lang="en-US" sz="3200" b="1" dirty="0" smtClean="0"/>
              <a:t>Upholds social closure/ hierarchies</a:t>
            </a:r>
          </a:p>
          <a:p>
            <a:pPr>
              <a:buClr>
                <a:srgbClr val="FF66FF"/>
              </a:buClr>
            </a:pPr>
            <a:r>
              <a:rPr lang="en-US" sz="3200" b="1" dirty="0" smtClean="0"/>
              <a:t>Conversely/ contradictorily- Provides openings for excluded groups</a:t>
            </a:r>
          </a:p>
          <a:p>
            <a:pPr>
              <a:buClr>
                <a:srgbClr val="FF66FF"/>
              </a:buClr>
            </a:pPr>
            <a:r>
              <a:rPr lang="en-US" sz="3200" b="1" dirty="0" smtClean="0"/>
              <a:t>Mobilities </a:t>
            </a:r>
            <a:r>
              <a:rPr lang="en-US" sz="3200" b="1" dirty="0"/>
              <a:t>involve fragile, aged, gendered, racialized </a:t>
            </a:r>
            <a:r>
              <a:rPr lang="en-US" sz="3200" b="1" dirty="0" smtClean="0"/>
              <a:t>bodies </a:t>
            </a:r>
            <a:r>
              <a:rPr lang="en-US" sz="2600" b="1" dirty="0" smtClean="0">
                <a:solidFill>
                  <a:srgbClr val="FF66FF"/>
                </a:solidFill>
              </a:rPr>
              <a:t>(</a:t>
            </a:r>
            <a:r>
              <a:rPr lang="en-US" sz="2600" b="1" dirty="0">
                <a:solidFill>
                  <a:srgbClr val="FF66FF"/>
                </a:solidFill>
              </a:rPr>
              <a:t>Büscher </a:t>
            </a:r>
            <a:r>
              <a:rPr lang="en-US" sz="2600" b="1" dirty="0" smtClean="0">
                <a:solidFill>
                  <a:srgbClr val="FF66FF"/>
                </a:solidFill>
              </a:rPr>
              <a:t>&amp; Urry 2009).</a:t>
            </a:r>
          </a:p>
          <a:p>
            <a:pPr>
              <a:buClr>
                <a:srgbClr val="FF66FF"/>
              </a:buClr>
            </a:pPr>
            <a:r>
              <a:rPr lang="en-US" sz="3200" b="1" dirty="0" smtClean="0"/>
              <a:t>Presented as a rational (post-human) policy process</a:t>
            </a:r>
          </a:p>
          <a:p>
            <a:pPr>
              <a:buClr>
                <a:srgbClr val="FF66FF"/>
              </a:buClr>
            </a:pPr>
            <a:r>
              <a:rPr lang="en-US" sz="3200" b="1" dirty="0" smtClean="0"/>
              <a:t>Assemblage of Entanglements/ Co-productions</a:t>
            </a:r>
          </a:p>
          <a:p>
            <a:pPr>
              <a:buClr>
                <a:srgbClr val="FF66FF"/>
              </a:buClr>
            </a:pPr>
            <a:r>
              <a:rPr lang="en-US" sz="3200" b="1" dirty="0" smtClean="0"/>
              <a:t>Intensely </a:t>
            </a:r>
            <a:r>
              <a:rPr lang="en-US" sz="3200" b="1" dirty="0"/>
              <a:t>embodied and affective process.</a:t>
            </a:r>
          </a:p>
          <a:p>
            <a:pPr>
              <a:buClr>
                <a:srgbClr val="FF66FF"/>
              </a:buClr>
            </a:pPr>
            <a:endParaRPr lang="en-US" b="1" dirty="0" smtClean="0">
              <a:solidFill>
                <a:srgbClr val="FF66FF"/>
              </a:solidFill>
            </a:endParaRPr>
          </a:p>
          <a:p>
            <a:endParaRPr lang="en-US" dirty="0" smtClean="0"/>
          </a:p>
        </p:txBody>
      </p:sp>
      <p:pic>
        <p:nvPicPr>
          <p:cNvPr id="5" name="Content Placeholder 4"/>
          <p:cNvPicPr>
            <a:picLocks noGrp="1" noChangeAspect="1" noChangeArrowheads="1"/>
          </p:cNvPicPr>
          <p:nvPr>
            <p:ph sz="half" idx="1"/>
          </p:nvPr>
        </p:nvPicPr>
        <p:blipFill rotWithShape="1">
          <a:blip r:embed="rId2" cstate="email">
            <a:extLst>
              <a:ext uri="{28A0092B-C50C-407E-A947-70E740481C1C}">
                <a14:useLocalDpi xmlns:a14="http://schemas.microsoft.com/office/drawing/2010/main" val="0"/>
              </a:ext>
            </a:extLst>
          </a:blip>
          <a:srcRect l="21682" t="10006" r="13525" b="5611"/>
          <a:stretch/>
        </p:blipFill>
        <p:spPr bwMode="auto">
          <a:xfrm>
            <a:off x="110837" y="1756054"/>
            <a:ext cx="4090102" cy="40881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2971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strips(down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strips(downLeft)">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strips(downLeft)">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strips(downLeft)">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strips(downLeft)">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strips(downLeft)">
                                      <p:cBhvr>
                                        <p:cTn id="47" dur="500"/>
                                        <p:tgtEl>
                                          <p:spTgt spid="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4">
                                            <p:txEl>
                                              <p:pRg st="9" end="9"/>
                                            </p:txEl>
                                          </p:spTgt>
                                        </p:tgtEl>
                                        <p:attrNameLst>
                                          <p:attrName>style.visibility</p:attrName>
                                        </p:attrNameLst>
                                      </p:cBhvr>
                                      <p:to>
                                        <p:strVal val="visible"/>
                                      </p:to>
                                    </p:set>
                                    <p:animEffect transition="in" filter="strips(downLeft)">
                                      <p:cBhvr>
                                        <p:cTn id="52"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78302"/>
          </a:xfrm>
        </p:spPr>
        <p:txBody>
          <a:bodyPr>
            <a:normAutofit fontScale="90000"/>
          </a:bodyPr>
          <a:lstStyle/>
          <a:p>
            <a:r>
              <a:rPr lang="en-US" b="1" dirty="0" smtClean="0"/>
              <a:t/>
            </a:r>
            <a:br>
              <a:rPr lang="en-US" b="1" dirty="0" smtClean="0"/>
            </a:br>
            <a:r>
              <a:rPr lang="en-US" b="1" dirty="0"/>
              <a:t/>
            </a:r>
            <a:br>
              <a:rPr lang="en-US" b="1" dirty="0"/>
            </a:br>
            <a:r>
              <a:rPr lang="en-US" sz="6000" b="1" dirty="0" smtClean="0"/>
              <a:t>Follow Up</a:t>
            </a:r>
            <a:r>
              <a:rPr lang="en-US" b="1" dirty="0" smtClean="0"/>
              <a:t/>
            </a:r>
            <a:br>
              <a:rPr lang="en-US" b="1" dirty="0" smtClean="0"/>
            </a:br>
            <a:r>
              <a:rPr lang="en-US" b="1" dirty="0" smtClean="0"/>
              <a:t/>
            </a:r>
            <a:br>
              <a:rPr lang="en-US" b="1" dirty="0" smtClean="0"/>
            </a:br>
            <a:endParaRPr lang="en-US" b="1" dirty="0"/>
          </a:p>
        </p:txBody>
      </p:sp>
      <p:sp>
        <p:nvSpPr>
          <p:cNvPr id="7" name="Content Placeholder 6"/>
          <p:cNvSpPr>
            <a:spLocks noGrp="1"/>
          </p:cNvSpPr>
          <p:nvPr>
            <p:ph sz="half" idx="2"/>
          </p:nvPr>
        </p:nvSpPr>
        <p:spPr>
          <a:xfrm>
            <a:off x="583096" y="6045450"/>
            <a:ext cx="8408504" cy="652970"/>
          </a:xfrm>
        </p:spPr>
        <p:txBody>
          <a:bodyPr>
            <a:normAutofit/>
          </a:bodyPr>
          <a:lstStyle/>
          <a:p>
            <a:pPr marL="0" indent="0">
              <a:buNone/>
            </a:pPr>
            <a:r>
              <a:rPr lang="en-US" sz="3600" b="1" dirty="0"/>
              <a:t>www.sussex.ac.uk/education/cheer/heim</a:t>
            </a:r>
          </a:p>
        </p:txBody>
      </p:sp>
      <p:pic>
        <p:nvPicPr>
          <p:cNvPr id="8" name="Content Placeholder 7"/>
          <p:cNvPicPr>
            <a:picLocks noGrp="1" noChangeAspect="1"/>
          </p:cNvPicPr>
          <p:nvPr>
            <p:ph sz="half" idx="1"/>
          </p:nvPr>
        </p:nvPicPr>
        <p:blipFill rotWithShape="1">
          <a:blip r:embed="rId2"/>
          <a:srcRect t="15202" b="10816"/>
          <a:stretch/>
        </p:blipFill>
        <p:spPr>
          <a:xfrm>
            <a:off x="2628900" y="1152940"/>
            <a:ext cx="4038600" cy="4700908"/>
          </a:xfrm>
          <a:prstGeom prst="rect">
            <a:avLst/>
          </a:prstGeom>
        </p:spPr>
      </p:pic>
    </p:spTree>
    <p:extLst>
      <p:ext uri="{BB962C8B-B14F-4D97-AF65-F5344CB8AC3E}">
        <p14:creationId xmlns:p14="http://schemas.microsoft.com/office/powerpoint/2010/main" val="3797818936"/>
      </p:ext>
    </p:extLst>
  </p:cSld>
  <p:clrMapOvr>
    <a:masterClrMapping/>
  </p:clrMapOvr>
  <p:timing>
    <p:tnLst>
      <p:par>
        <p:cTn id="1" dur="indefinite" restart="never" nodeType="tmRoot"/>
      </p:par>
    </p:tnLst>
  </p:timing>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0</TotalTime>
  <Words>776</Words>
  <Application>Microsoft Office PowerPoint</Application>
  <PresentationFormat>On-screen Show (4:3)</PresentationFormat>
  <Paragraphs>130</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Wingdings</vt:lpstr>
      <vt:lpstr> Black </vt:lpstr>
      <vt:lpstr>Internationalisation in Higher Education:  Theorising Equity and Exclusions </vt:lpstr>
      <vt:lpstr>  Desirable Capital for Institutions and Individuals  </vt:lpstr>
      <vt:lpstr>Conceptualising Internationalisation:  A Polyvalent Discourse</vt:lpstr>
      <vt:lpstr>Designer Immigrants  (Hawthorne 2012) </vt:lpstr>
      <vt:lpstr>Provocations</vt:lpstr>
      <vt:lpstr>Materialities of Internationalisation</vt:lpstr>
      <vt:lpstr>HEIM Project  (Higher Education, Internationalisation and Mobility: Inclusion, Equalities and Innovations)</vt:lpstr>
      <vt:lpstr>Affective Economy of Internationalisation</vt:lpstr>
      <vt:lpstr>Affective Economy of Internationalisation</vt:lpstr>
      <vt:lpstr>Summary: Internationalisation… </vt:lpstr>
      <vt:lpstr>  Follow Up  </vt:lpstr>
    </vt:vector>
  </TitlesOfParts>
  <Company>Univesrity of Sussex</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Pryor</dc:creator>
  <cp:lastModifiedBy>Heather Stanley</cp:lastModifiedBy>
  <cp:revision>133</cp:revision>
  <cp:lastPrinted>2014-01-28T09:55:20Z</cp:lastPrinted>
  <dcterms:created xsi:type="dcterms:W3CDTF">2014-01-26T18:11:45Z</dcterms:created>
  <dcterms:modified xsi:type="dcterms:W3CDTF">2015-09-30T13:55:03Z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