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4"/>
  </p:notesMasterIdLst>
  <p:handoutMasterIdLst>
    <p:handoutMasterId r:id="rId25"/>
  </p:handoutMasterIdLst>
  <p:sldIdLst>
    <p:sldId id="256" r:id="rId10"/>
    <p:sldId id="315" r:id="rId11"/>
    <p:sldId id="317" r:id="rId12"/>
    <p:sldId id="299" r:id="rId13"/>
    <p:sldId id="311" r:id="rId14"/>
    <p:sldId id="321" r:id="rId15"/>
    <p:sldId id="308" r:id="rId16"/>
    <p:sldId id="319" r:id="rId17"/>
    <p:sldId id="318" r:id="rId18"/>
    <p:sldId id="309" r:id="rId19"/>
    <p:sldId id="313" r:id="rId20"/>
    <p:sldId id="312" r:id="rId21"/>
    <p:sldId id="320" r:id="rId22"/>
    <p:sldId id="28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DDD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49" autoAdjust="0"/>
    <p:restoredTop sz="96395" autoAdjust="0"/>
  </p:normalViewPr>
  <p:slideViewPr>
    <p:cSldViewPr snapToGrid="0" showGuides="1"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10/12/2018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10/12/2018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interviews were conducted in English.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sample was selected through personal and professional networking paying attention to gender, ethnicity, countries of origin and type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institution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Castles, S., &amp; Miller, M. J. (2009). The age of migration. International population movements in the modern world (4th ed.). New York: Palgrave Macmillan.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8382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Cole, D. R., &amp;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Masny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D. (2012). Education and the politics of becoming. Discourse: Studies in the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Cultural Politics of Education, 33(1), 1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Attia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M. &amp; Edge, J. (2017) Be(com)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ing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reflexive researcher: a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developmental approach to research methodology, Open Review of Educational Research, 4:1,</a:t>
            </a:r>
          </a:p>
          <a:p>
            <a:r>
              <a:rPr lang="is-I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33-45, DOI: 10.1080/23265507.2017.1300068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8134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9450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114DDD"/>
                </a:solidFill>
              </a:rPr>
              <a:t>‘</a:t>
            </a:r>
            <a:r>
              <a:rPr lang="en-GB" sz="1200" b="1" dirty="0"/>
              <a:t>It’s nice here. It’s safe, it’s clean.‘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DD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‘I can go anytime from the lab at night. 11 o’clock, 12 o’clock, no problem. But in my country, it’s… At night maybe, some robbery or something.’ </a:t>
            </a:r>
            <a:endParaRPr lang="en-GB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GB" sz="1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980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‘So much depends on the teacher. That time I had a very depressed life‘; ‘they are the boss and we are the employee’</a:t>
            </a:r>
            <a:r>
              <a:rPr lang="en-GB" dirty="0">
                <a:effectLst/>
              </a:rPr>
              <a:t> </a:t>
            </a:r>
          </a:p>
          <a:p>
            <a:endParaRPr lang="en-GB" dirty="0"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effectLst/>
              </a:rPr>
              <a:t>Lack of confidentiality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talk to her some private problems but I was very disappointed that many people knew my problems. I felt very, very disappointed. That’s why I don’t want to say anything to them, I don’t trust them.</a:t>
            </a:r>
            <a:r>
              <a:rPr lang="en-GB" dirty="0">
                <a:effectLst/>
              </a:rPr>
              <a:t>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Science PhDs and the challenge of becoming an independent researcher.</a:t>
            </a:r>
          </a:p>
          <a:p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‘they follow the book that they just follow a process they have learned and they just do as hard as they can of work. But they do not have this kind of creativity in research.’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Negative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perception of being able to develop international capital by doing a PhD in Japan.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‘In my lab also, all the students are also foreigners, so we basically speak English, so not learning the Japanese wasn’t much of a problem.‘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‘I am here in an international dorm in the university and I have like all the friends here in my floor we all speak English’</a:t>
            </a:r>
            <a:r>
              <a:rPr lang="en-GB" dirty="0">
                <a:effectLst/>
              </a:rPr>
              <a:t> </a:t>
            </a:r>
            <a:endParaRPr lang="en-GB" dirty="0"/>
          </a:p>
          <a:p>
            <a:endParaRPr lang="en-GB" dirty="0"/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‘Any kind of help you need, you just come to international student section and they just help you out.</a:t>
            </a:r>
            <a:r>
              <a:rPr lang="en-GB" dirty="0">
                <a:effectLst/>
              </a:rPr>
              <a:t>‘</a:t>
            </a:r>
          </a:p>
          <a:p>
            <a:endParaRPr lang="en-GB" dirty="0">
              <a:effectLst/>
            </a:endParaRPr>
          </a:p>
          <a:p>
            <a:r>
              <a:rPr lang="en-GB" dirty="0">
                <a:effectLst/>
              </a:rPr>
              <a:t>‘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you are assigned a tutor for six months to help you with everything, your medicals, your documents, your travel.’ (tutors </a:t>
            </a:r>
            <a:r>
              <a:rPr lang="mr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sometimes later stage international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PhD students).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980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many, many international students are suffering from cultural differences</a:t>
            </a:r>
            <a:r>
              <a:rPr lang="en-GB" dirty="0">
                <a:effectLst/>
              </a:rPr>
              <a:t> </a:t>
            </a:r>
          </a:p>
          <a:p>
            <a:endParaRPr lang="en-GB" dirty="0"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don’t know the language, it’s very difficult to live everyday life.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  <a:p>
            <a:r>
              <a:rPr lang="en-Z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‘When I was in another lab I stayed there for two and a half years, but no students talked. Just greetings. If we saw… Just konichiwa, hello, then finished. We never talked.’</a:t>
            </a:r>
            <a:r>
              <a:rPr lang="en-GB" dirty="0">
                <a:effectLst/>
              </a:rPr>
              <a:t> </a:t>
            </a:r>
          </a:p>
          <a:p>
            <a:endParaRPr lang="en-GB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‘living here is very quiet, lonely, people are very closed’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‘Some people I know they speak English well.  Even some professors can speak English very well but they don’t speak English to students and I think that is unfair’</a:t>
            </a:r>
            <a:r>
              <a:rPr lang="en-GB" dirty="0">
                <a:effectLst/>
              </a:rPr>
              <a:t>  </a:t>
            </a:r>
          </a:p>
          <a:p>
            <a:endParaRPr lang="en-GB" dirty="0">
              <a:effectLst/>
            </a:endParaRPr>
          </a:p>
          <a:p>
            <a:r>
              <a:rPr lang="en-GB" dirty="0">
                <a:effectLst/>
              </a:rPr>
              <a:t>‘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are very polite and always give you very nice words but sometimes I think it is different from what they think.’</a:t>
            </a:r>
            <a:r>
              <a:rPr lang="en-GB" dirty="0">
                <a:effectLst/>
              </a:rPr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980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‘they follow the book that they just follow a process they have learned and they just do as hard as they can of work. But they do not have this kind of creativity in research.’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980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UK industry of Researcher Development</a:t>
            </a:r>
          </a:p>
          <a:p>
            <a:endParaRPr lang="en-GB" dirty="0"/>
          </a:p>
          <a:p>
            <a:r>
              <a:rPr lang="en-GB" dirty="0"/>
              <a:t>However, the language offer was ‘only about how to express yourself, how</a:t>
            </a:r>
            <a:r>
              <a:rPr lang="en-GB" baseline="0" dirty="0"/>
              <a:t> to express your needs and how to do basic conversations’ </a:t>
            </a:r>
            <a:r>
              <a:rPr lang="en-GB" baseline="0" dirty="0">
                <a:sym typeface="Wingdings"/>
              </a:rPr>
              <a:t> not academic language.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3002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Only</a:t>
            </a:r>
            <a:r>
              <a:rPr lang="en-GB" baseline="0" dirty="0"/>
              <a:t> one considering possibly working for a US firm based in Japan.</a:t>
            </a:r>
          </a:p>
          <a:p>
            <a:endParaRPr lang="en-GB" baseline="0" dirty="0"/>
          </a:p>
          <a:p>
            <a:r>
              <a:rPr lang="en-GB" baseline="0" dirty="0"/>
              <a:t>Others </a:t>
            </a:r>
            <a:r>
              <a:rPr lang="mr-IN" baseline="0" dirty="0"/>
              <a:t>–</a:t>
            </a:r>
            <a:r>
              <a:rPr lang="en-GB" baseline="0" dirty="0"/>
              <a:t> PhD requirement of role back in home country.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9526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636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44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9.xml"/><Relationship Id="rId4" Type="http://schemas.openxmlformats.org/officeDocument/2006/relationships/image" Target="file:////var/folders/pj/jf87lvcx1mv9rlvks4w0n0gc000byl/T/com.microsoft.Word/WebArchiveCopyPasteTempFiles/featured-panel-umbrella-revolution-1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7.xml"/><Relationship Id="rId5" Type="http://schemas.openxmlformats.org/officeDocument/2006/relationships/hyperlink" Target="https://www.facebook.com/groups/CHEERSussex/" TargetMode="External"/><Relationship Id="rId4" Type="http://schemas.openxmlformats.org/officeDocument/2006/relationships/hyperlink" Target="http://www.sussex.ac.uk/educ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624580"/>
          </a:xfrm>
        </p:spPr>
        <p:txBody>
          <a:bodyPr/>
          <a:lstStyle/>
          <a:p>
            <a:r>
              <a:rPr lang="en-GB" sz="1600" b="1" dirty="0"/>
              <a:t>Paul Roberts, </a:t>
            </a:r>
            <a:r>
              <a:rPr lang="en-GB" sz="1600" b="1" dirty="0" err="1"/>
              <a:t>EdD</a:t>
            </a:r>
            <a:r>
              <a:rPr lang="en-GB" sz="1600" b="1" dirty="0"/>
              <a:t> Candidate</a:t>
            </a:r>
            <a:endParaRPr lang="sv-SE" sz="1600" b="1" dirty="0"/>
          </a:p>
          <a:p>
            <a:r>
              <a:rPr lang="en-GB" dirty="0"/>
              <a:t> </a:t>
            </a:r>
            <a:endParaRPr lang="sv-SE" dirty="0"/>
          </a:p>
          <a:p>
            <a:endParaRPr lang="en-GB" sz="2400" b="1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57808" y="1179314"/>
            <a:ext cx="8428382" cy="1798843"/>
          </a:xfrm>
        </p:spPr>
        <p:txBody>
          <a:bodyPr>
            <a:noAutofit/>
          </a:bodyPr>
          <a:lstStyle/>
          <a:p>
            <a:r>
              <a:rPr lang="en-GB" sz="2800" dirty="0"/>
              <a:t>Hidden narratives of international doctoral students in Japan: How are Japanese government’s internationalisation policy initiatives being experienced at the micro level?</a:t>
            </a:r>
            <a:endParaRPr lang="sv-SE" sz="2800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Higher Education, Knowledge Exchange and Policy Learning in the Asian Century: A UK/Japanese Partnership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B8578A-8EBF-FF43-96EE-09F7E0FDDD50}"/>
              </a:ext>
            </a:extLst>
          </p:cNvPr>
          <p:cNvSpPr/>
          <p:nvPr/>
        </p:nvSpPr>
        <p:spPr>
          <a:xfrm>
            <a:off x="80010" y="1436275"/>
            <a:ext cx="4540425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Interview data gathered in 2 private and 6 national  universities in Japan with 13 doctoral researchers  (5 women and 8 men). </a:t>
            </a: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</a:endParaRP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All participants met UN definition of migrants </a:t>
            </a:r>
            <a:r>
              <a:rPr lang="mr-IN" sz="1600" b="1" dirty="0">
                <a:solidFill>
                  <a:schemeClr val="bg1"/>
                </a:solidFill>
              </a:rPr>
              <a:t>–</a:t>
            </a:r>
            <a:r>
              <a:rPr lang="en-US" sz="1600" b="1" dirty="0">
                <a:solidFill>
                  <a:schemeClr val="bg1"/>
                </a:solidFill>
              </a:rPr>
              <a:t> persons who have lived outside their country of birth for 12 months or more (Castles &amp; Miller, 2009).</a:t>
            </a: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</a:endParaRP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The doctoral researchers came from Bangladesh, China, Ghana, Nepal (2), Philippines,  South Korea, Syria, Taiwan, USA (2) and Vietnam. </a:t>
            </a: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</a:endParaRP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Disciplinary mix included: 5 Scientists; 6 Social Scientists; 2 Arts &amp; Humanities researchers.</a:t>
            </a:r>
          </a:p>
          <a:p>
            <a:pPr>
              <a:buClr>
                <a:srgbClr val="114DDD"/>
              </a:buClr>
            </a:pPr>
            <a:endParaRPr lang="en-US" sz="1200" b="1" dirty="0">
              <a:solidFill>
                <a:schemeClr val="bg1"/>
              </a:solidFill>
            </a:endParaRPr>
          </a:p>
          <a:p>
            <a:pPr>
              <a:buClr>
                <a:srgbClr val="114DDD"/>
              </a:buClr>
            </a:pPr>
            <a:endParaRPr lang="en-US" sz="1100" b="1" dirty="0">
              <a:solidFill>
                <a:schemeClr val="bg1"/>
              </a:solidFill>
            </a:endParaRPr>
          </a:p>
          <a:p>
            <a:pPr>
              <a:buClr>
                <a:srgbClr val="114DDD"/>
              </a:buClr>
            </a:pPr>
            <a:endParaRPr lang="en-US" sz="1100" b="1" dirty="0">
              <a:solidFill>
                <a:schemeClr val="bg1"/>
              </a:solidFill>
            </a:endParaRPr>
          </a:p>
          <a:p>
            <a:pPr>
              <a:buClr>
                <a:srgbClr val="114DDD"/>
              </a:buClr>
            </a:pPr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7" name="Picture Placeholder 6" descr="image[6]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3" r="83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5600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The questions and the construction?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B8578A-8EBF-FF43-96EE-09F7E0FDDD50}"/>
              </a:ext>
            </a:extLst>
          </p:cNvPr>
          <p:cNvSpPr/>
          <p:nvPr/>
        </p:nvSpPr>
        <p:spPr>
          <a:xfrm>
            <a:off x="80010" y="1436275"/>
            <a:ext cx="4540425" cy="5509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1"/>
              </a:solidFill>
            </a:endParaRP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Motivations and drivers for studying a doctorate in Japan; experiences to date; identity and mobility; and support and preparation.</a:t>
            </a: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Who is the Ideal International Doctoral Scholar for Japan?</a:t>
            </a: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‘Be(com)</a:t>
            </a:r>
            <a:r>
              <a:rPr lang="en-US" b="1" dirty="0" err="1">
                <a:solidFill>
                  <a:schemeClr val="bg1"/>
                </a:solidFill>
              </a:rPr>
              <a:t>ing</a:t>
            </a:r>
            <a:r>
              <a:rPr lang="en-US" b="1" dirty="0">
                <a:solidFill>
                  <a:schemeClr val="bg1"/>
                </a:solidFill>
              </a:rPr>
              <a:t> a reflexive researcher’ (</a:t>
            </a:r>
            <a:r>
              <a:rPr lang="en-US" b="1" dirty="0" err="1">
                <a:solidFill>
                  <a:schemeClr val="bg1"/>
                </a:solidFill>
              </a:rPr>
              <a:t>Attia</a:t>
            </a:r>
            <a:r>
              <a:rPr lang="en-US" b="1" dirty="0">
                <a:solidFill>
                  <a:schemeClr val="bg1"/>
                </a:solidFill>
              </a:rPr>
              <a:t> &amp; Edge, 2017)</a:t>
            </a:r>
            <a:r>
              <a:rPr lang="mr-IN" b="1" dirty="0">
                <a:solidFill>
                  <a:schemeClr val="bg1"/>
                </a:solidFill>
              </a:rPr>
              <a:t>…</a:t>
            </a:r>
            <a:r>
              <a:rPr lang="en-GB" b="1" dirty="0">
                <a:solidFill>
                  <a:schemeClr val="bg1"/>
                </a:solidFill>
              </a:rPr>
              <a:t>.’the ways in which one may affect and be affected’ (Cole &amp;  </a:t>
            </a:r>
            <a:r>
              <a:rPr lang="en-GB" b="1" dirty="0" err="1">
                <a:solidFill>
                  <a:schemeClr val="bg1"/>
                </a:solidFill>
              </a:rPr>
              <a:t>Masny</a:t>
            </a:r>
            <a:r>
              <a:rPr lang="en-GB" b="1" dirty="0">
                <a:solidFill>
                  <a:schemeClr val="bg1"/>
                </a:solidFill>
              </a:rPr>
              <a:t>, 2012)</a:t>
            </a: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GB" b="1" dirty="0">
              <a:solidFill>
                <a:schemeClr val="bg1"/>
              </a:solidFill>
            </a:endParaRP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Meaning is fluid, rejection ‘absolute </a:t>
            </a:r>
            <a:r>
              <a:rPr lang="en-GB" b="1">
                <a:solidFill>
                  <a:schemeClr val="bg1"/>
                </a:solidFill>
              </a:rPr>
              <a:t>truth’.</a:t>
            </a:r>
            <a:endParaRPr lang="en-GB" b="1" dirty="0">
              <a:solidFill>
                <a:schemeClr val="bg1"/>
              </a:solidFill>
            </a:endParaRPr>
          </a:p>
          <a:p>
            <a:pPr marL="171450" indent="-171450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>
              <a:buClr>
                <a:srgbClr val="114DDD"/>
              </a:buClr>
            </a:pPr>
            <a:r>
              <a:rPr lang="en-US" sz="1400" b="1" dirty="0">
                <a:solidFill>
                  <a:schemeClr val="bg1"/>
                </a:solidFill>
              </a:rPr>
              <a:t> </a:t>
            </a:r>
          </a:p>
          <a:p>
            <a:pPr>
              <a:buClr>
                <a:srgbClr val="114DDD"/>
              </a:buClr>
            </a:pPr>
            <a:endParaRPr lang="en-US" sz="1200" b="1" dirty="0">
              <a:solidFill>
                <a:schemeClr val="bg1"/>
              </a:solidFill>
            </a:endParaRPr>
          </a:p>
          <a:p>
            <a:pPr>
              <a:buClr>
                <a:srgbClr val="114DDD"/>
              </a:buClr>
            </a:pPr>
            <a:endParaRPr lang="en-US" sz="1200" b="1" dirty="0">
              <a:solidFill>
                <a:schemeClr val="bg1"/>
              </a:solidFill>
            </a:endParaRPr>
          </a:p>
          <a:p>
            <a:pPr>
              <a:buClr>
                <a:srgbClr val="114DDD"/>
              </a:buClr>
            </a:pP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11" name="Picture Placeholder 10" descr="DSC01053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8" r="83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4793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4235" y="1494118"/>
            <a:ext cx="4318000" cy="470647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latin typeface="+mn-lt"/>
              </a:rPr>
              <a:t/>
            </a:r>
            <a:br>
              <a:rPr lang="en-US" sz="2400" b="1" dirty="0">
                <a:latin typeface="+mn-lt"/>
              </a:rPr>
            </a:br>
            <a:r>
              <a:rPr lang="en-US" sz="2000" b="1" dirty="0"/>
              <a:t/>
            </a:r>
            <a:br>
              <a:rPr lang="en-US" sz="2000" b="1" dirty="0"/>
            </a:br>
            <a:endParaRPr lang="en-US" sz="2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5400" b="1" dirty="0">
                <a:solidFill>
                  <a:srgbClr val="0000FF"/>
                </a:solidFill>
              </a:rPr>
              <a:t>Policy aims</a:t>
            </a:r>
            <a:r>
              <a:rPr lang="mr-IN" sz="5400" b="1" dirty="0">
                <a:solidFill>
                  <a:srgbClr val="0000FF"/>
                </a:solidFill>
              </a:rPr>
              <a:t>…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B8578A-8EBF-FF43-96EE-09F7E0FDDD50}"/>
              </a:ext>
            </a:extLst>
          </p:cNvPr>
          <p:cNvSpPr/>
          <p:nvPr/>
        </p:nvSpPr>
        <p:spPr>
          <a:xfrm>
            <a:off x="80010" y="1436275"/>
            <a:ext cx="4540425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114DDD"/>
                </a:solidFill>
                <a:ea typeface="Times New Roman" panose="02020603050405020304" pitchFamily="18" charset="0"/>
              </a:rPr>
              <a:t>Knowledge for the knowledge economy </a:t>
            </a:r>
          </a:p>
          <a:p>
            <a:endParaRPr lang="en-GB" sz="16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</a:rPr>
              <a:t>Drive to attract human capital </a:t>
            </a:r>
            <a:r>
              <a:rPr lang="mr-IN" sz="1600" b="1" dirty="0">
                <a:solidFill>
                  <a:schemeClr val="bg1"/>
                </a:solidFill>
              </a:rPr>
              <a:t>–</a:t>
            </a:r>
            <a:r>
              <a:rPr lang="en-GB" sz="1600" b="1" dirty="0">
                <a:solidFill>
                  <a:schemeClr val="bg1"/>
                </a:solidFill>
              </a:rPr>
              <a:t> 4</a:t>
            </a:r>
            <a:r>
              <a:rPr lang="en-GB" sz="1600" b="1" baseline="30000" dirty="0">
                <a:solidFill>
                  <a:schemeClr val="bg1"/>
                </a:solidFill>
              </a:rPr>
              <a:t>th</a:t>
            </a:r>
            <a:r>
              <a:rPr lang="en-GB" sz="1600" b="1" dirty="0">
                <a:solidFill>
                  <a:schemeClr val="bg1"/>
                </a:solidFill>
              </a:rPr>
              <a:t> Science and Technology Basic Plan, 2011-15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</a:rPr>
              <a:t>Japan Doctoral Human Resource Profiling survey (JD-Pro)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</a:rPr>
              <a:t>Japan needs more </a:t>
            </a:r>
            <a:r>
              <a:rPr lang="en-GB" sz="1600" b="1" dirty="0" err="1">
                <a:solidFill>
                  <a:schemeClr val="bg1"/>
                </a:solidFill>
              </a:rPr>
              <a:t>gurobaru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jinzai</a:t>
            </a:r>
            <a:r>
              <a:rPr lang="en-GB" sz="1600" b="1" dirty="0">
                <a:solidFill>
                  <a:schemeClr val="bg1"/>
                </a:solidFill>
              </a:rPr>
              <a:t> (global talent)</a:t>
            </a:r>
          </a:p>
          <a:p>
            <a:pPr>
              <a:buClr>
                <a:srgbClr val="114DDD"/>
              </a:buClr>
            </a:pPr>
            <a:endParaRPr lang="en-GB" sz="1400" b="1" dirty="0">
              <a:solidFill>
                <a:schemeClr val="bg1"/>
              </a:solidFill>
            </a:endParaRPr>
          </a:p>
          <a:p>
            <a:pPr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  <a:ea typeface="Times New Roman" panose="02020603050405020304" pitchFamily="18" charset="0"/>
              </a:rPr>
              <a:t>Implications for higher education</a:t>
            </a:r>
          </a:p>
          <a:p>
            <a:pPr>
              <a:buClr>
                <a:srgbClr val="114DDD"/>
              </a:buClr>
            </a:pPr>
            <a:endParaRPr lang="en-GB" sz="1600" b="1" dirty="0">
              <a:solidFill>
                <a:srgbClr val="114DDD"/>
              </a:solidFill>
            </a:endParaRP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</a:rPr>
              <a:t>Higher education positioned as a service industry for the labour market 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</a:rPr>
              <a:t>Challenge to incorporate (policy compliance)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</a:rPr>
              <a:t>Competition</a:t>
            </a:r>
          </a:p>
          <a:p>
            <a:endParaRPr lang="en-GB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Placeholder 5" descr="images.jpe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9108" b="-79108"/>
          <a:stretch>
            <a:fillRect/>
          </a:stretch>
        </p:blipFill>
        <p:spPr>
          <a:xfrm>
            <a:off x="4549876" y="2406539"/>
            <a:ext cx="4434668" cy="5325257"/>
          </a:xfrm>
        </p:spPr>
      </p:pic>
      <p:pic>
        <p:nvPicPr>
          <p:cNvPr id="7" name="Picture 6" descr="Unknow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018" y="1522896"/>
            <a:ext cx="36068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6DB75-F686-6449-AC22-803D177D8F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3450" y="857250"/>
            <a:ext cx="4114800" cy="5520690"/>
          </a:xfrm>
        </p:spPr>
        <p:txBody>
          <a:bodyPr>
            <a:normAutofit/>
          </a:bodyPr>
          <a:lstStyle/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114DDD"/>
                </a:solidFill>
              </a:rPr>
              <a:t>Cultural exports </a:t>
            </a:r>
            <a:r>
              <a:rPr lang="en-GB" sz="1600" b="1" dirty="0"/>
              <a:t>‘So I liked Nintendo games as a child, like Legend of the Mystical Ninja’ ; ‘Japanese pop culture animation’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114DDD"/>
                </a:solidFill>
              </a:rPr>
              <a:t>Facilities</a:t>
            </a:r>
            <a:r>
              <a:rPr lang="en-GB" sz="1600" b="1" dirty="0"/>
              <a:t> (Science students) ‘many sophisticated instruments for my research’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‘A strong </a:t>
            </a:r>
            <a:r>
              <a:rPr lang="en-GB" sz="1600" b="1" dirty="0">
                <a:solidFill>
                  <a:srgbClr val="114DDD"/>
                </a:solidFill>
              </a:rPr>
              <a:t>research culture</a:t>
            </a:r>
            <a:r>
              <a:rPr lang="en-GB" sz="1600" b="1" dirty="0"/>
              <a:t>’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Access to </a:t>
            </a:r>
            <a:r>
              <a:rPr lang="en-GB" sz="1600" b="1" dirty="0">
                <a:solidFill>
                  <a:srgbClr val="114DDD"/>
                </a:solidFill>
              </a:rPr>
              <a:t>scholarship</a:t>
            </a:r>
            <a:r>
              <a:rPr lang="en-GB" sz="1600" b="1" dirty="0"/>
              <a:t> funding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Professional or </a:t>
            </a:r>
            <a:r>
              <a:rPr lang="en-GB" sz="1600" b="1" dirty="0">
                <a:solidFill>
                  <a:srgbClr val="114DDD"/>
                </a:solidFill>
              </a:rPr>
              <a:t>economic</a:t>
            </a:r>
            <a:r>
              <a:rPr lang="en-GB" sz="1600" b="1" dirty="0"/>
              <a:t> opportunities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114DDD"/>
                </a:solidFill>
              </a:rPr>
              <a:t>Personal </a:t>
            </a:r>
            <a:r>
              <a:rPr lang="en-GB" sz="1600" b="1" dirty="0"/>
              <a:t>relationships </a:t>
            </a:r>
          </a:p>
          <a:p>
            <a:pPr algn="l">
              <a:buClr>
                <a:srgbClr val="114DDD"/>
              </a:buClr>
            </a:pPr>
            <a:endParaRPr lang="en-GB" sz="1600" b="1" i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7D702CC-7048-B14D-9086-A26ADCE77F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b="1" dirty="0"/>
              <a:t>Motivations for Migration</a:t>
            </a:r>
          </a:p>
        </p:txBody>
      </p:sp>
      <p:pic>
        <p:nvPicPr>
          <p:cNvPr id="10" name="Picture Placeholder 9" descr="00-featured-manga-art.jp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7" r="316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7591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8EB691-E25C-8F4F-BC69-94C8DB0FC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1106" y="1488174"/>
            <a:ext cx="4359859" cy="4809756"/>
          </a:xfrm>
        </p:spPr>
        <p:txBody>
          <a:bodyPr>
            <a:normAutofit/>
          </a:bodyPr>
          <a:lstStyle/>
          <a:p>
            <a:pPr algn="l"/>
            <a:endParaRPr lang="en-GB" sz="3200" dirty="0">
              <a:solidFill>
                <a:srgbClr val="114DDD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114DDD"/>
                </a:solidFill>
                <a:cs typeface="Helvetica"/>
              </a:rPr>
              <a:t>Polite, generously polite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114DDD"/>
                </a:solidFill>
                <a:cs typeface="Helvetica"/>
              </a:rPr>
              <a:t>Safe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114DDD"/>
                </a:solidFill>
                <a:cs typeface="Helvetica"/>
              </a:rPr>
              <a:t>Professional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114DDD"/>
                </a:solidFill>
                <a:cs typeface="Helvetica"/>
              </a:rPr>
              <a:t>Hardworking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114DDD"/>
                </a:solidFill>
                <a:cs typeface="Helvetica"/>
              </a:rPr>
              <a:t>Keep promises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114DDD"/>
                </a:solidFill>
                <a:cs typeface="Helvetica"/>
              </a:rPr>
              <a:t>Trains on time</a:t>
            </a:r>
          </a:p>
          <a:p>
            <a:pPr algn="l">
              <a:buClr>
                <a:srgbClr val="114DDD"/>
              </a:buClr>
            </a:pPr>
            <a:endParaRPr lang="en-GB" sz="2800" b="1" dirty="0"/>
          </a:p>
          <a:p>
            <a:pPr algn="l"/>
            <a:endParaRPr lang="en-GB" sz="2900" b="1" dirty="0">
              <a:solidFill>
                <a:srgbClr val="114DDD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313F6BE-3844-244D-99FF-933920216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920" y="0"/>
            <a:ext cx="8041005" cy="1143515"/>
          </a:xfrm>
        </p:spPr>
        <p:txBody>
          <a:bodyPr>
            <a:noAutofit/>
          </a:bodyPr>
          <a:lstStyle/>
          <a:p>
            <a:endParaRPr lang="en-GB" sz="3200" b="1" dirty="0"/>
          </a:p>
          <a:p>
            <a:r>
              <a:rPr lang="en-GB" sz="3200" b="1" dirty="0"/>
              <a:t>Experiences</a:t>
            </a:r>
            <a:endParaRPr lang="sv-SE" sz="3200" b="1" dirty="0"/>
          </a:p>
        </p:txBody>
      </p:sp>
      <p:pic>
        <p:nvPicPr>
          <p:cNvPr id="5" name="Picture Placeholder 4" descr="images.jpe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4" b="20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4566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8EB691-E25C-8F4F-BC69-94C8DB0FC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1106" y="1488174"/>
            <a:ext cx="4359859" cy="4809756"/>
          </a:xfrm>
        </p:spPr>
        <p:txBody>
          <a:bodyPr>
            <a:normAutofit/>
          </a:bodyPr>
          <a:lstStyle/>
          <a:p>
            <a:pPr algn="l"/>
            <a:endParaRPr lang="en-GB" sz="1600" dirty="0">
              <a:solidFill>
                <a:srgbClr val="114DDD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cs typeface="Helvetica"/>
              </a:rPr>
              <a:t>Role of </a:t>
            </a:r>
            <a:r>
              <a:rPr lang="en-GB" sz="1600" b="1" dirty="0">
                <a:solidFill>
                  <a:srgbClr val="114DDD"/>
                </a:solidFill>
                <a:cs typeface="Helvetica"/>
              </a:rPr>
              <a:t>Sensei</a:t>
            </a:r>
            <a:r>
              <a:rPr lang="en-GB" sz="1600" b="1" dirty="0">
                <a:cs typeface="Helvetica"/>
              </a:rPr>
              <a:t> </a:t>
            </a:r>
            <a:r>
              <a:rPr lang="mr-IN" sz="1600" b="1" dirty="0">
                <a:cs typeface="Helvetica"/>
              </a:rPr>
              <a:t>–</a:t>
            </a:r>
            <a:r>
              <a:rPr lang="en-GB" sz="1600" b="1" dirty="0">
                <a:cs typeface="Helvetica"/>
              </a:rPr>
              <a:t> ‘we cannot go over the line you have to follow the target’; ‘After six months my professor said my research is more important, so I should stop the Japanese classes and concentrate on my research. ‘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GB" sz="1000" b="1" dirty="0">
              <a:cs typeface="Helvetica"/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114DDD"/>
                </a:solidFill>
                <a:cs typeface="Helvetica"/>
              </a:rPr>
              <a:t>Hegemony of English </a:t>
            </a:r>
            <a:r>
              <a:rPr lang="en-GB" sz="1600" dirty="0">
                <a:cs typeface="Helvetica"/>
              </a:rPr>
              <a:t>- ‘</a:t>
            </a:r>
            <a:r>
              <a:rPr lang="en-GB" sz="1600" b="1" dirty="0">
                <a:cs typeface="Helvetica"/>
              </a:rPr>
              <a:t>So, in my research no need for Japanese and for communication with Professor, no need for Japanese</a:t>
            </a:r>
            <a:r>
              <a:rPr lang="mr-IN" sz="1600" b="1" dirty="0">
                <a:cs typeface="Helvetica"/>
              </a:rPr>
              <a:t>…</a:t>
            </a:r>
            <a:r>
              <a:rPr lang="en-GB" sz="1600" b="1" dirty="0">
                <a:cs typeface="Helvetica"/>
              </a:rPr>
              <a:t>I did not learn Japanese.’; ‘With my Professor I only speak with English’; ‘Little Bubble cultures’.</a:t>
            </a:r>
          </a:p>
          <a:p>
            <a:pPr marL="857250" lvl="2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GB" sz="1000" b="1" dirty="0">
              <a:cs typeface="Helvetica"/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cs typeface="Helvetica"/>
              </a:rPr>
              <a:t> </a:t>
            </a:r>
            <a:r>
              <a:rPr lang="en-GB" sz="1600" b="1" dirty="0">
                <a:solidFill>
                  <a:srgbClr val="114DDD"/>
                </a:solidFill>
                <a:cs typeface="Helvetica"/>
              </a:rPr>
              <a:t>Acceptable inclusion</a:t>
            </a:r>
            <a:r>
              <a:rPr lang="en-GB" sz="1600" b="1" dirty="0">
                <a:cs typeface="Helvetica"/>
              </a:rPr>
              <a:t> - without significant disruption (</a:t>
            </a:r>
            <a:r>
              <a:rPr lang="en-GB" sz="1600" b="1" dirty="0" err="1">
                <a:cs typeface="Helvetica"/>
              </a:rPr>
              <a:t>Otta</a:t>
            </a:r>
            <a:r>
              <a:rPr lang="en-GB" sz="1600" b="1" dirty="0">
                <a:cs typeface="Helvetica"/>
              </a:rPr>
              <a:t>, 2018). Role of international centres </a:t>
            </a:r>
            <a:r>
              <a:rPr lang="mr-IN" sz="1600" b="1" dirty="0">
                <a:cs typeface="Helvetica"/>
              </a:rPr>
              <a:t>–</a:t>
            </a:r>
            <a:r>
              <a:rPr lang="en-GB" sz="1600" b="1" dirty="0">
                <a:cs typeface="Helvetica"/>
              </a:rPr>
              <a:t> holistic support (e.g. ‘doctor visit’, general bureaucracy).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GB" sz="2900" b="1" dirty="0"/>
          </a:p>
          <a:p>
            <a:pPr algn="l"/>
            <a:endParaRPr lang="en-GB" sz="2900" b="1" dirty="0">
              <a:solidFill>
                <a:srgbClr val="114DDD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313F6BE-3844-244D-99FF-933920216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920" y="0"/>
            <a:ext cx="8041005" cy="1143515"/>
          </a:xfrm>
        </p:spPr>
        <p:txBody>
          <a:bodyPr>
            <a:noAutofit/>
          </a:bodyPr>
          <a:lstStyle/>
          <a:p>
            <a:endParaRPr lang="en-GB" sz="2800" b="1" dirty="0"/>
          </a:p>
          <a:p>
            <a:r>
              <a:rPr lang="en-GB" sz="2800" b="1" dirty="0"/>
              <a:t>Experiences</a:t>
            </a:r>
            <a:endParaRPr lang="sv-SE" sz="2800" b="1" dirty="0"/>
          </a:p>
        </p:txBody>
      </p:sp>
      <p:pic>
        <p:nvPicPr>
          <p:cNvPr id="5" name="Picture Placeholder 4" descr="images.jpe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0" b="114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3390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8EB691-E25C-8F4F-BC69-94C8DB0FC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1106" y="1488174"/>
            <a:ext cx="4359859" cy="4809756"/>
          </a:xfrm>
        </p:spPr>
        <p:txBody>
          <a:bodyPr>
            <a:normAutofit/>
          </a:bodyPr>
          <a:lstStyle/>
          <a:p>
            <a:pPr marL="342900" indent="-342900" algn="l">
              <a:buClr>
                <a:srgbClr val="114DDD"/>
              </a:buClr>
              <a:buFont typeface="Arial"/>
              <a:buChar char="•"/>
            </a:pPr>
            <a:r>
              <a:rPr lang="en-GB" sz="1600" b="1" dirty="0">
                <a:solidFill>
                  <a:srgbClr val="114DDD"/>
                </a:solidFill>
                <a:latin typeface="Helvetica"/>
                <a:cs typeface="Helvetica"/>
              </a:rPr>
              <a:t>Place </a:t>
            </a:r>
            <a:r>
              <a:rPr lang="mr-IN" sz="1600" b="1" dirty="0">
                <a:latin typeface="Helvetica"/>
                <a:cs typeface="Helvetica"/>
              </a:rPr>
              <a:t>–</a:t>
            </a:r>
            <a:r>
              <a:rPr lang="en-GB" sz="1600" b="1" dirty="0">
                <a:latin typeface="Helvetica"/>
                <a:cs typeface="Helvetica"/>
              </a:rPr>
              <a:t> international cities offering ex-pat networks helping with cultural norms. </a:t>
            </a:r>
            <a:endParaRPr lang="en-GB" sz="1600" b="1" dirty="0">
              <a:solidFill>
                <a:srgbClr val="114DDD"/>
              </a:solidFill>
              <a:latin typeface="Helvetica"/>
              <a:cs typeface="Helvetica"/>
            </a:endParaRPr>
          </a:p>
          <a:p>
            <a:pPr marL="342900" indent="-342900" algn="l">
              <a:buClr>
                <a:srgbClr val="114DDD"/>
              </a:buClr>
              <a:buFont typeface="Arial"/>
              <a:buChar char="•"/>
            </a:pPr>
            <a:r>
              <a:rPr lang="en-GB" sz="1600" b="1" dirty="0">
                <a:solidFill>
                  <a:srgbClr val="114DDD"/>
                </a:solidFill>
                <a:latin typeface="Helvetica"/>
                <a:cs typeface="Helvetica"/>
              </a:rPr>
              <a:t>Alienation</a:t>
            </a:r>
            <a:r>
              <a:rPr lang="en-GB" sz="1600" b="1" dirty="0">
                <a:latin typeface="Helvetica"/>
                <a:cs typeface="Helvetica"/>
              </a:rPr>
              <a:t> </a:t>
            </a:r>
            <a:r>
              <a:rPr lang="mr-IN" sz="1600" b="1" dirty="0">
                <a:latin typeface="Helvetica"/>
                <a:cs typeface="Helvetica"/>
              </a:rPr>
              <a:t>–</a:t>
            </a:r>
            <a:r>
              <a:rPr lang="en-GB" sz="1600" b="1" dirty="0">
                <a:latin typeface="Helvetica"/>
                <a:cs typeface="Helvetica"/>
              </a:rPr>
              <a:t> ‘we can feel we are from outside, we are outsider and maybe they did not accept us’; ‘it’s just an air of passive aggressive nature towards you’; ‘even though I’ve spent here for six years, I don’t think I have a Japanese friend, one, single friend.’; Nobody talks to you first.’  </a:t>
            </a:r>
          </a:p>
          <a:p>
            <a:pPr marL="342900" indent="-342900" algn="l">
              <a:buClr>
                <a:srgbClr val="114DDD"/>
              </a:buClr>
              <a:buFont typeface="Arial"/>
              <a:buChar char="•"/>
            </a:pPr>
            <a:r>
              <a:rPr lang="en-GB" sz="1600" b="1" dirty="0">
                <a:solidFill>
                  <a:srgbClr val="114DDD"/>
                </a:solidFill>
                <a:latin typeface="Helvetica"/>
                <a:cs typeface="Helvetica"/>
              </a:rPr>
              <a:t>Reticence </a:t>
            </a:r>
            <a:r>
              <a:rPr lang="mr-IN" sz="1600" b="1" dirty="0">
                <a:latin typeface="Helvetica"/>
                <a:cs typeface="Helvetica"/>
              </a:rPr>
              <a:t>–</a:t>
            </a:r>
            <a:r>
              <a:rPr lang="en-GB" sz="1600" b="1" dirty="0">
                <a:latin typeface="Helvetica"/>
                <a:cs typeface="Helvetica"/>
              </a:rPr>
              <a:t> ‘some of them </a:t>
            </a:r>
            <a:r>
              <a:rPr lang="mr-IN" sz="1600" b="1" dirty="0">
                <a:latin typeface="Helvetica"/>
                <a:cs typeface="Helvetica"/>
              </a:rPr>
              <a:t>…</a:t>
            </a:r>
            <a:r>
              <a:rPr lang="en-GB" sz="1600" b="1" dirty="0">
                <a:latin typeface="Helvetica"/>
                <a:cs typeface="Helvetica"/>
              </a:rPr>
              <a:t>are too embarrassed to speak in English. They know how to read and how to write</a:t>
            </a:r>
            <a:r>
              <a:rPr lang="mr-IN" sz="1600" b="1" dirty="0">
                <a:latin typeface="Helvetica"/>
                <a:cs typeface="Helvetica"/>
              </a:rPr>
              <a:t>…</a:t>
            </a:r>
            <a:r>
              <a:rPr lang="en-GB" sz="1600" b="1" dirty="0">
                <a:latin typeface="Helvetica"/>
                <a:cs typeface="Helvetica"/>
              </a:rPr>
              <a:t>they just don’t have the skill of talking.’ </a:t>
            </a:r>
            <a:endParaRPr lang="en-GB" sz="1600" b="1" dirty="0">
              <a:solidFill>
                <a:srgbClr val="114DDD"/>
              </a:solidFill>
            </a:endParaRPr>
          </a:p>
          <a:p>
            <a:pPr algn="l"/>
            <a:endParaRPr lang="en-GB" sz="2900" b="1" dirty="0">
              <a:solidFill>
                <a:srgbClr val="114DDD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313F6BE-3844-244D-99FF-933920216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920" y="0"/>
            <a:ext cx="8041005" cy="1143515"/>
          </a:xfrm>
        </p:spPr>
        <p:txBody>
          <a:bodyPr>
            <a:noAutofit/>
          </a:bodyPr>
          <a:lstStyle/>
          <a:p>
            <a:endParaRPr lang="en-GB" sz="2800" b="1" dirty="0"/>
          </a:p>
          <a:p>
            <a:r>
              <a:rPr lang="en-GB" sz="2800" b="1" dirty="0"/>
              <a:t>Experiences</a:t>
            </a:r>
            <a:endParaRPr lang="sv-SE" sz="2800" b="1" dirty="0"/>
          </a:p>
        </p:txBody>
      </p:sp>
      <p:pic>
        <p:nvPicPr>
          <p:cNvPr id="5" name="Picture Placeholder 4" descr="images-1.jpe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6" b="51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78798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8EB691-E25C-8F4F-BC69-94C8DB0FC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1106" y="1488174"/>
            <a:ext cx="4359859" cy="4809756"/>
          </a:xfrm>
        </p:spPr>
        <p:txBody>
          <a:bodyPr>
            <a:normAutofit fontScale="85000" lnSpcReduction="10000"/>
          </a:bodyPr>
          <a:lstStyle/>
          <a:p>
            <a:pPr algn="l"/>
            <a:endParaRPr lang="en-GB" sz="3800" dirty="0">
              <a:solidFill>
                <a:srgbClr val="114DDD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114DDD"/>
                </a:solidFill>
                <a:latin typeface="Helvetica"/>
                <a:cs typeface="Helvetica"/>
              </a:rPr>
              <a:t>Learn Japanese </a:t>
            </a:r>
            <a:r>
              <a:rPr lang="mr-IN" sz="2400" b="1" dirty="0">
                <a:solidFill>
                  <a:srgbClr val="FFFFFF"/>
                </a:solidFill>
                <a:latin typeface="Helvetica"/>
                <a:cs typeface="Helvetica"/>
              </a:rPr>
              <a:t>–</a:t>
            </a:r>
            <a:r>
              <a:rPr lang="en-GB" sz="2400" b="1" dirty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lang="en-GB" sz="2400" b="1" dirty="0">
                <a:latin typeface="Helvetica"/>
                <a:cs typeface="Helvetica"/>
              </a:rPr>
              <a:t>‘two years’; ‘the language is really very important’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114DDD"/>
                </a:solidFill>
                <a:latin typeface="Helvetica"/>
                <a:cs typeface="Helvetica"/>
              </a:rPr>
              <a:t>Adapting and new perspectives </a:t>
            </a:r>
            <a:r>
              <a:rPr lang="en-GB" sz="2400" b="1" dirty="0">
                <a:latin typeface="Helvetica"/>
                <a:cs typeface="Helvetica"/>
              </a:rPr>
              <a:t>-</a:t>
            </a:r>
            <a:r>
              <a:rPr lang="en-GB" sz="2400" b="1" dirty="0">
                <a:solidFill>
                  <a:srgbClr val="114DDD"/>
                </a:solidFill>
                <a:latin typeface="Helvetica"/>
                <a:cs typeface="Helvetica"/>
              </a:rPr>
              <a:t> </a:t>
            </a:r>
            <a:r>
              <a:rPr lang="en-GB" sz="2550" b="1" dirty="0">
                <a:latin typeface="Helvetica"/>
                <a:cs typeface="Helvetica"/>
              </a:rPr>
              <a:t>‘Adaptable, number one. Just someone who is flexible with their identity, and flexible with their living arrangements.’; ‘you need to find a way to adapt’;  ‘it opens up so many different perspectives’ 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550" b="1" dirty="0">
                <a:solidFill>
                  <a:srgbClr val="114DDD"/>
                </a:solidFill>
                <a:latin typeface="Helvetica"/>
                <a:cs typeface="Helvetica"/>
              </a:rPr>
              <a:t>Supervisory relationship </a:t>
            </a:r>
            <a:r>
              <a:rPr lang="mr-IN" sz="2550" b="1" dirty="0">
                <a:latin typeface="Helvetica"/>
                <a:cs typeface="Helvetica"/>
              </a:rPr>
              <a:t>–</a:t>
            </a:r>
            <a:r>
              <a:rPr lang="en-GB" sz="2550" b="1" dirty="0">
                <a:latin typeface="Helvetica"/>
                <a:cs typeface="Helvetica"/>
              </a:rPr>
              <a:t> ‘my supervisor is to be very huge advantage that I can get here‘</a:t>
            </a:r>
            <a:endParaRPr lang="en-GB" sz="2550" b="1" dirty="0">
              <a:solidFill>
                <a:srgbClr val="114DDD"/>
              </a:solidFill>
              <a:latin typeface="Helvetica"/>
              <a:cs typeface="Helvetica"/>
            </a:endParaRPr>
          </a:p>
          <a:p>
            <a:pPr algn="l">
              <a:buClr>
                <a:srgbClr val="114DDD"/>
              </a:buClr>
            </a:pPr>
            <a:endParaRPr lang="en-GB" sz="2400" b="1" dirty="0">
              <a:latin typeface="Helvetica"/>
              <a:cs typeface="Helvetica"/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GB" sz="2900" b="1" dirty="0"/>
          </a:p>
          <a:p>
            <a:pPr algn="l"/>
            <a:endParaRPr lang="en-GB" sz="2900" b="1" dirty="0">
              <a:solidFill>
                <a:srgbClr val="114DDD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313F6BE-3844-244D-99FF-933920216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920" y="0"/>
            <a:ext cx="8041005" cy="1143515"/>
          </a:xfrm>
        </p:spPr>
        <p:txBody>
          <a:bodyPr>
            <a:noAutofit/>
          </a:bodyPr>
          <a:lstStyle/>
          <a:p>
            <a:endParaRPr lang="en-GB" sz="2800" b="1" dirty="0"/>
          </a:p>
          <a:p>
            <a:r>
              <a:rPr lang="en-GB" sz="2800" b="1" dirty="0"/>
              <a:t>Thriving</a:t>
            </a:r>
            <a:endParaRPr lang="sv-SE" sz="2800" b="1" dirty="0"/>
          </a:p>
        </p:txBody>
      </p:sp>
      <p:pic>
        <p:nvPicPr>
          <p:cNvPr id="5" name="Picture Placeholder 4" descr="GtGHZr0.jp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50" r="-11150"/>
          <a:stretch>
            <a:fillRect/>
          </a:stretch>
        </p:blipFill>
        <p:spPr>
          <a:xfrm>
            <a:off x="88900" y="1436688"/>
            <a:ext cx="4441825" cy="5324475"/>
          </a:xfrm>
        </p:spPr>
      </p:pic>
    </p:spTree>
    <p:extLst>
      <p:ext uri="{BB962C8B-B14F-4D97-AF65-F5344CB8AC3E}">
        <p14:creationId xmlns:p14="http://schemas.microsoft.com/office/powerpoint/2010/main" val="304510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Unknown-1.jpe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0" r="21630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06048-7C5F-2947-8552-FD1D94F8A3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3470" y="1314450"/>
            <a:ext cx="3750795" cy="5029199"/>
          </a:xfrm>
        </p:spPr>
        <p:txBody>
          <a:bodyPr>
            <a:normAutofit fontScale="62500" lnSpcReduction="20000"/>
          </a:bodyPr>
          <a:lstStyle/>
          <a:p>
            <a:endParaRPr lang="en-GB" i="1" dirty="0"/>
          </a:p>
          <a:p>
            <a:endParaRPr lang="en-GB" i="1" dirty="0"/>
          </a:p>
          <a:p>
            <a:endParaRPr lang="en-GB" i="1" dirty="0"/>
          </a:p>
          <a:p>
            <a:pPr marL="457200" indent="-457200" algn="l">
              <a:buFont typeface="Arial"/>
              <a:buChar char="•"/>
            </a:pPr>
            <a:r>
              <a:rPr lang="en-GB" sz="2800" b="1" dirty="0">
                <a:solidFill>
                  <a:srgbClr val="114DDD"/>
                </a:solidFill>
              </a:rPr>
              <a:t>Language</a:t>
            </a:r>
            <a:r>
              <a:rPr lang="en-GB" sz="2800" b="1" dirty="0"/>
              <a:t> - ‘The university here actually offers for the international students and researchers free language courses’  </a:t>
            </a:r>
          </a:p>
          <a:p>
            <a:pPr marL="457200" indent="-457200" algn="l">
              <a:buFont typeface="Arial"/>
              <a:buChar char="•"/>
            </a:pPr>
            <a:endParaRPr lang="en-GB" sz="2800" b="1" dirty="0"/>
          </a:p>
          <a:p>
            <a:pPr marL="457200" indent="-457200" algn="l">
              <a:buFont typeface="Arial"/>
              <a:buChar char="•"/>
            </a:pPr>
            <a:r>
              <a:rPr lang="en-GB" sz="2800" b="1" dirty="0">
                <a:solidFill>
                  <a:srgbClr val="114DDD"/>
                </a:solidFill>
              </a:rPr>
              <a:t>Financial </a:t>
            </a:r>
            <a:r>
              <a:rPr lang="mr-IN" sz="2800" b="1" dirty="0">
                <a:solidFill>
                  <a:srgbClr val="FFFFFF"/>
                </a:solidFill>
              </a:rPr>
              <a:t>–</a:t>
            </a:r>
            <a:r>
              <a:rPr lang="en-GB" sz="2800" b="1" dirty="0">
                <a:solidFill>
                  <a:srgbClr val="FFFFFF"/>
                </a:solidFill>
              </a:rPr>
              <a:t> scholarships and conferences.</a:t>
            </a:r>
            <a:endParaRPr lang="en-GB" sz="2800" b="1" dirty="0">
              <a:solidFill>
                <a:srgbClr val="114DDD"/>
              </a:solidFill>
            </a:endParaRPr>
          </a:p>
          <a:p>
            <a:pPr marL="457200" indent="-457200" algn="l">
              <a:buFont typeface="Arial"/>
              <a:buChar char="•"/>
            </a:pPr>
            <a:endParaRPr lang="en-GB" sz="2800" b="1" dirty="0">
              <a:solidFill>
                <a:srgbClr val="114DDD"/>
              </a:solidFill>
            </a:endParaRPr>
          </a:p>
          <a:p>
            <a:pPr marL="457200" indent="-457200" algn="l">
              <a:buFont typeface="Arial"/>
              <a:buChar char="•"/>
            </a:pPr>
            <a:r>
              <a:rPr lang="en-GB" sz="2800" b="1" dirty="0">
                <a:solidFill>
                  <a:srgbClr val="114DDD"/>
                </a:solidFill>
              </a:rPr>
              <a:t>Social </a:t>
            </a:r>
            <a:r>
              <a:rPr lang="mr-IN" sz="2800" b="1" dirty="0">
                <a:solidFill>
                  <a:srgbClr val="FFFFFF"/>
                </a:solidFill>
              </a:rPr>
              <a:t>–</a:t>
            </a:r>
            <a:r>
              <a:rPr lang="en-GB" sz="2800" b="1" dirty="0">
                <a:solidFill>
                  <a:srgbClr val="FFFFFF"/>
                </a:solidFill>
              </a:rPr>
              <a:t> ‘So, because of social media, or Facebook, you can easily socialise and also go places. But it doesn’t require a lot of Japanese, because the teacher responsible also speaks very good English’ </a:t>
            </a:r>
            <a:endParaRPr lang="sv-SE" sz="2800" b="1" dirty="0">
              <a:solidFill>
                <a:srgbClr val="114DDD"/>
              </a:solidFill>
            </a:endParaRPr>
          </a:p>
          <a:p>
            <a:r>
              <a:rPr lang="en-GB" sz="1400" dirty="0"/>
              <a:t> </a:t>
            </a:r>
            <a:endParaRPr lang="sv-SE" sz="1400" dirty="0"/>
          </a:p>
          <a:p>
            <a:r>
              <a:rPr lang="en-GB" dirty="0"/>
              <a:t> </a:t>
            </a:r>
            <a:endParaRPr lang="sv-SE" dirty="0"/>
          </a:p>
          <a:p>
            <a:endParaRPr lang="sv-S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8F671FD-AE37-B94C-B708-9E34FF9831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Support and Training</a:t>
            </a:r>
            <a:endParaRPr lang="sv-SE" b="1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AF8C20-CC0A-6C4E-A528-B45AE706C0B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4008" y="-1"/>
            <a:ext cx="650729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9881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7FDF3F-98F2-7642-B4B8-0EAB43B27B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074420"/>
            <a:ext cx="4080510" cy="5406389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Language barrier </a:t>
            </a:r>
            <a:r>
              <a:rPr lang="mr-IN" sz="1800" b="1" dirty="0"/>
              <a:t>–</a:t>
            </a:r>
            <a:r>
              <a:rPr lang="en-GB" sz="1800" b="1" dirty="0"/>
              <a:t> leaving highly-skilled doctoral students often only able to gain employment as unskilled workers (Osaki, 2017)</a:t>
            </a: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Questioned whether institutions were fully committed to supporting the policy aim of retaining doctoral students in the Japanese economy?</a:t>
            </a: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Those planning to stay, were seeking to stay in academia.</a:t>
            </a: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“I want to try English-speaking country.  I have more fun.’</a:t>
            </a: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GB" sz="1600" b="1" dirty="0"/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GB" sz="1600" b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5729CB0-9743-A042-B2BC-4BFE68E50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5399" y="194310"/>
            <a:ext cx="7958526" cy="1085849"/>
          </a:xfrm>
        </p:spPr>
        <p:txBody>
          <a:bodyPr>
            <a:normAutofit/>
          </a:bodyPr>
          <a:lstStyle/>
          <a:p>
            <a:r>
              <a:rPr lang="en-GB" sz="2800" b="1" dirty="0"/>
              <a:t>Becoming </a:t>
            </a:r>
            <a:r>
              <a:rPr lang="en-GB" sz="2800" b="1" dirty="0" err="1"/>
              <a:t>gurobaru</a:t>
            </a:r>
            <a:r>
              <a:rPr lang="en-GB" sz="2800" b="1" dirty="0"/>
              <a:t> </a:t>
            </a:r>
            <a:r>
              <a:rPr lang="en-GB" sz="2800" b="1" dirty="0" err="1"/>
              <a:t>jinzai</a:t>
            </a:r>
            <a:r>
              <a:rPr lang="en-GB" sz="2800" b="1" dirty="0"/>
              <a:t>  </a:t>
            </a:r>
            <a:endParaRPr lang="sv-SE" sz="2800" b="1" dirty="0"/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79B7C300-0C99-EA4B-8E7C-C00217C4A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68" y="0"/>
            <a:ext cx="726675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1037" name="Picture 39" descr="/var/folders/pj/jf87lvcx1mv9rlvks4w0n0gc000byl/T/com.microsoft.Word/WebArchiveCopyPasteTempFiles/featured-panel-umbrella-revolution-1.jpg">
            <a:extLst>
              <a:ext uri="{FF2B5EF4-FFF2-40B4-BE49-F238E27FC236}">
                <a16:creationId xmlns:a16="http://schemas.microsoft.com/office/drawing/2014/main" id="{1620F6D9-DBD1-DF49-AFAA-18D72854D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" y="1371600"/>
            <a:ext cx="4457700" cy="54063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96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24AEFF-3DEC-4445-A30E-CE027CD157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09160" y="1143516"/>
            <a:ext cx="4229100" cy="5074404"/>
          </a:xfrm>
        </p:spPr>
        <p:txBody>
          <a:bodyPr>
            <a:noAutofit/>
          </a:bodyPr>
          <a:lstStyle/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sv-SE" sz="1400" b="1" dirty="0">
                <a:solidFill>
                  <a:srgbClr val="114DDD"/>
                </a:solidFill>
              </a:rPr>
              <a:t>Representation </a:t>
            </a:r>
            <a:r>
              <a:rPr lang="mr-IN" sz="1400" dirty="0">
                <a:solidFill>
                  <a:srgbClr val="FFFFFF"/>
                </a:solidFill>
              </a:rPr>
              <a:t>–</a:t>
            </a:r>
            <a:r>
              <a:rPr lang="sv-SE" sz="1400" dirty="0">
                <a:solidFill>
                  <a:srgbClr val="FFFFFF"/>
                </a:solidFill>
              </a:rPr>
              <a:t> </a:t>
            </a:r>
            <a:r>
              <a:rPr lang="sv-SE" sz="1400" dirty="0" err="1">
                <a:solidFill>
                  <a:srgbClr val="FFFFFF"/>
                </a:solidFill>
              </a:rPr>
              <a:t>Impact</a:t>
            </a:r>
            <a:r>
              <a:rPr lang="sv-SE" sz="1400" dirty="0">
                <a:solidFill>
                  <a:srgbClr val="FFFFFF"/>
                </a:solidFill>
              </a:rPr>
              <a:t> on </a:t>
            </a:r>
            <a:r>
              <a:rPr lang="sv-SE" sz="1400" dirty="0" err="1">
                <a:solidFill>
                  <a:srgbClr val="FFFFFF"/>
                </a:solidFill>
              </a:rPr>
              <a:t>myself</a:t>
            </a:r>
            <a:r>
              <a:rPr lang="sv-SE" sz="1400" dirty="0">
                <a:solidFill>
                  <a:srgbClr val="FFFFFF"/>
                </a:solidFill>
              </a:rPr>
              <a:t> as a researcher.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sv-SE" sz="1400" b="1" dirty="0" err="1">
                <a:solidFill>
                  <a:srgbClr val="114DDD"/>
                </a:solidFill>
              </a:rPr>
              <a:t>Harrassment</a:t>
            </a:r>
            <a:r>
              <a:rPr lang="sv-SE" sz="1400" b="1" dirty="0">
                <a:solidFill>
                  <a:srgbClr val="114DDD"/>
                </a:solidFill>
              </a:rPr>
              <a:t> </a:t>
            </a:r>
            <a:r>
              <a:rPr lang="mr-IN" sz="1400" b="1" dirty="0">
                <a:solidFill>
                  <a:srgbClr val="FFFFFF"/>
                </a:solidFill>
              </a:rPr>
              <a:t>–</a:t>
            </a:r>
            <a:r>
              <a:rPr lang="sv-SE" sz="1400" b="1" dirty="0">
                <a:solidFill>
                  <a:srgbClr val="FFFFFF"/>
                </a:solidFill>
              </a:rPr>
              <a:t> ’my </a:t>
            </a:r>
            <a:r>
              <a:rPr lang="sv-SE" sz="1400" b="1" dirty="0" err="1">
                <a:solidFill>
                  <a:srgbClr val="FFFFFF"/>
                </a:solidFill>
              </a:rPr>
              <a:t>university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had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to</a:t>
            </a:r>
            <a:r>
              <a:rPr lang="sv-SE" sz="1400" b="1" dirty="0">
                <a:solidFill>
                  <a:srgbClr val="FFFFFF"/>
                </a:solidFill>
              </a:rPr>
              <a:t> do </a:t>
            </a:r>
            <a:r>
              <a:rPr lang="sv-SE" sz="1400" b="1" dirty="0" err="1">
                <a:solidFill>
                  <a:srgbClr val="FFFFFF"/>
                </a:solidFill>
              </a:rPr>
              <a:t>something</a:t>
            </a:r>
            <a:r>
              <a:rPr lang="sv-SE" sz="1400" b="1" dirty="0">
                <a:solidFill>
                  <a:srgbClr val="FFFFFF"/>
                </a:solidFill>
              </a:rPr>
              <a:t> for </a:t>
            </a:r>
            <a:r>
              <a:rPr lang="sv-SE" sz="1400" b="1" dirty="0" err="1">
                <a:solidFill>
                  <a:srgbClr val="FFFFFF"/>
                </a:solidFill>
              </a:rPr>
              <a:t>me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because</a:t>
            </a:r>
            <a:r>
              <a:rPr lang="sv-SE" sz="1400" b="1" dirty="0">
                <a:solidFill>
                  <a:srgbClr val="FFFFFF"/>
                </a:solidFill>
              </a:rPr>
              <a:t> I </a:t>
            </a:r>
            <a:r>
              <a:rPr lang="sv-SE" sz="1400" b="1" dirty="0" err="1">
                <a:solidFill>
                  <a:srgbClr val="FFFFFF"/>
                </a:solidFill>
              </a:rPr>
              <a:t>have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enough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evidence</a:t>
            </a:r>
            <a:r>
              <a:rPr lang="sv-SE" sz="1400" b="1" dirty="0">
                <a:solidFill>
                  <a:srgbClr val="FFFFFF"/>
                </a:solidFill>
              </a:rPr>
              <a:t>, </a:t>
            </a:r>
            <a:r>
              <a:rPr lang="sv-SE" sz="1400" b="1" dirty="0" err="1">
                <a:solidFill>
                  <a:srgbClr val="FFFFFF"/>
                </a:solidFill>
              </a:rPr>
              <a:t>you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know</a:t>
            </a:r>
            <a:r>
              <a:rPr lang="sv-SE" sz="1400" b="1" dirty="0">
                <a:solidFill>
                  <a:srgbClr val="FFFFFF"/>
                </a:solidFill>
              </a:rPr>
              <a:t>, </a:t>
            </a:r>
            <a:r>
              <a:rPr lang="sv-SE" sz="1400" b="1" dirty="0" err="1">
                <a:solidFill>
                  <a:srgbClr val="FFFFFF"/>
                </a:solidFill>
              </a:rPr>
              <a:t>he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send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messages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to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me</a:t>
            </a:r>
            <a:r>
              <a:rPr lang="sv-SE" sz="1400" b="1" dirty="0">
                <a:solidFill>
                  <a:srgbClr val="FFFFFF"/>
                </a:solidFill>
              </a:rPr>
              <a:t>, </a:t>
            </a:r>
            <a:r>
              <a:rPr lang="sv-SE" sz="1400" b="1" dirty="0" err="1">
                <a:solidFill>
                  <a:srgbClr val="FFFFFF"/>
                </a:solidFill>
              </a:rPr>
              <a:t>phone</a:t>
            </a:r>
            <a:r>
              <a:rPr lang="sv-SE" sz="1400" b="1" dirty="0">
                <a:solidFill>
                  <a:srgbClr val="FFFFFF"/>
                </a:solidFill>
              </a:rPr>
              <a:t> call, </a:t>
            </a:r>
            <a:r>
              <a:rPr lang="sv-SE" sz="1400" b="1" dirty="0" err="1">
                <a:solidFill>
                  <a:srgbClr val="FFFFFF"/>
                </a:solidFill>
              </a:rPr>
              <a:t>he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came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to</a:t>
            </a:r>
            <a:r>
              <a:rPr lang="sv-SE" sz="1400" b="1" dirty="0">
                <a:solidFill>
                  <a:srgbClr val="FFFFFF"/>
                </a:solidFill>
              </a:rPr>
              <a:t> my </a:t>
            </a:r>
            <a:r>
              <a:rPr lang="sv-SE" sz="1400" b="1" dirty="0" err="1">
                <a:solidFill>
                  <a:srgbClr val="FFFFFF"/>
                </a:solidFill>
              </a:rPr>
              <a:t>hotel</a:t>
            </a:r>
            <a:r>
              <a:rPr lang="sv-SE" sz="1400" b="1" dirty="0">
                <a:solidFill>
                  <a:srgbClr val="FFFFFF"/>
                </a:solidFill>
              </a:rPr>
              <a:t> and </a:t>
            </a:r>
            <a:r>
              <a:rPr lang="sv-SE" sz="1400" b="1" dirty="0" err="1">
                <a:solidFill>
                  <a:srgbClr val="FFFFFF"/>
                </a:solidFill>
              </a:rPr>
              <a:t>there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are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many</a:t>
            </a:r>
            <a:r>
              <a:rPr lang="sv-SE" sz="1400" b="1" dirty="0">
                <a:solidFill>
                  <a:srgbClr val="FFFFFF"/>
                </a:solidFill>
              </a:rPr>
              <a:t>, </a:t>
            </a:r>
            <a:r>
              <a:rPr lang="sv-SE" sz="1400" b="1" dirty="0" err="1">
                <a:solidFill>
                  <a:srgbClr val="FFFFFF"/>
                </a:solidFill>
              </a:rPr>
              <a:t>many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things</a:t>
            </a:r>
            <a:r>
              <a:rPr lang="sv-SE" sz="1400" b="1" dirty="0">
                <a:solidFill>
                  <a:srgbClr val="FFFFFF"/>
                </a:solidFill>
              </a:rPr>
              <a:t>.  </a:t>
            </a:r>
            <a:r>
              <a:rPr lang="sv-SE" sz="1400" b="1" dirty="0" err="1">
                <a:solidFill>
                  <a:srgbClr val="FFFFFF"/>
                </a:solidFill>
              </a:rPr>
              <a:t>They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said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you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have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enough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evidence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to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report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him</a:t>
            </a:r>
            <a:r>
              <a:rPr lang="sv-SE" sz="1400" b="1" dirty="0">
                <a:solidFill>
                  <a:srgbClr val="FFFFFF"/>
                </a:solidFill>
              </a:rPr>
              <a:t> and </a:t>
            </a:r>
            <a:r>
              <a:rPr lang="sv-SE" sz="1400" b="1" dirty="0" err="1">
                <a:solidFill>
                  <a:srgbClr val="FFFFFF"/>
                </a:solidFill>
              </a:rPr>
              <a:t>we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can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help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you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to</a:t>
            </a:r>
            <a:r>
              <a:rPr lang="sv-SE" sz="1400" b="1" dirty="0">
                <a:solidFill>
                  <a:srgbClr val="FFFFFF"/>
                </a:solidFill>
              </a:rPr>
              <a:t> get </a:t>
            </a:r>
            <a:r>
              <a:rPr lang="sv-SE" sz="1400" b="1" dirty="0" err="1">
                <a:solidFill>
                  <a:srgbClr val="FFFFFF"/>
                </a:solidFill>
              </a:rPr>
              <a:t>scholarship</a:t>
            </a:r>
            <a:r>
              <a:rPr lang="sv-SE" sz="1400" b="1" dirty="0">
                <a:solidFill>
                  <a:srgbClr val="FFFFFF"/>
                </a:solidFill>
              </a:rPr>
              <a:t> back </a:t>
            </a:r>
            <a:r>
              <a:rPr lang="sv-SE" sz="1400" b="1" dirty="0" err="1">
                <a:solidFill>
                  <a:srgbClr val="FFFFFF"/>
                </a:solidFill>
              </a:rPr>
              <a:t>but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they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didn’t</a:t>
            </a:r>
            <a:r>
              <a:rPr lang="sv-SE" sz="1400" b="1" dirty="0">
                <a:solidFill>
                  <a:srgbClr val="FFFFFF"/>
                </a:solidFill>
              </a:rPr>
              <a:t> do </a:t>
            </a:r>
            <a:r>
              <a:rPr lang="sv-SE" sz="1400" b="1" dirty="0" err="1">
                <a:solidFill>
                  <a:srgbClr val="FFFFFF"/>
                </a:solidFill>
              </a:rPr>
              <a:t>anything</a:t>
            </a:r>
            <a:r>
              <a:rPr lang="sv-SE" sz="1400" b="1" dirty="0">
                <a:solidFill>
                  <a:srgbClr val="FFFFFF"/>
                </a:solidFill>
              </a:rPr>
              <a:t>.  </a:t>
            </a:r>
            <a:r>
              <a:rPr lang="sv-SE" sz="1400" b="1" dirty="0" err="1">
                <a:solidFill>
                  <a:srgbClr val="FFFFFF"/>
                </a:solidFill>
              </a:rPr>
              <a:t>They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promised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but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they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didn’t</a:t>
            </a:r>
            <a:r>
              <a:rPr lang="sv-SE" sz="1400" b="1" dirty="0">
                <a:solidFill>
                  <a:srgbClr val="FFFFFF"/>
                </a:solidFill>
              </a:rPr>
              <a:t> do.’</a:t>
            </a:r>
            <a:endParaRPr lang="sv-SE" sz="1400" b="1" dirty="0">
              <a:solidFill>
                <a:srgbClr val="114DDD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sv-SE" sz="1400" b="1" dirty="0" err="1">
                <a:solidFill>
                  <a:srgbClr val="114DDD"/>
                </a:solidFill>
              </a:rPr>
              <a:t>Friendships</a:t>
            </a:r>
            <a:r>
              <a:rPr lang="sv-SE" sz="1400" b="1" dirty="0">
                <a:solidFill>
                  <a:srgbClr val="114DDD"/>
                </a:solidFill>
              </a:rPr>
              <a:t> </a:t>
            </a:r>
            <a:r>
              <a:rPr lang="sv-SE" sz="1400" b="1" dirty="0"/>
              <a:t>- </a:t>
            </a:r>
            <a:r>
              <a:rPr lang="sv-SE" sz="1400" b="1" dirty="0">
                <a:solidFill>
                  <a:srgbClr val="FFFFFF"/>
                </a:solidFill>
              </a:rPr>
              <a:t>’</a:t>
            </a:r>
            <a:r>
              <a:rPr lang="sv-SE" sz="1400" b="1" dirty="0" err="1">
                <a:solidFill>
                  <a:srgbClr val="FFFFFF"/>
                </a:solidFill>
              </a:rPr>
              <a:t>She</a:t>
            </a:r>
            <a:r>
              <a:rPr lang="sv-SE" sz="1400" b="1" dirty="0">
                <a:solidFill>
                  <a:srgbClr val="FFFFFF"/>
                </a:solidFill>
              </a:rPr>
              <a:t> is </a:t>
            </a:r>
            <a:r>
              <a:rPr lang="sv-SE" sz="1400" b="1" dirty="0" err="1">
                <a:solidFill>
                  <a:srgbClr val="FFFFFF"/>
                </a:solidFill>
              </a:rPr>
              <a:t>married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to</a:t>
            </a:r>
            <a:r>
              <a:rPr lang="sv-SE" sz="1400" b="1" dirty="0">
                <a:solidFill>
                  <a:srgbClr val="FFFFFF"/>
                </a:solidFill>
              </a:rPr>
              <a:t> an international man, so </a:t>
            </a:r>
            <a:r>
              <a:rPr lang="sv-SE" sz="1400" b="1" dirty="0" err="1">
                <a:solidFill>
                  <a:srgbClr val="FFFFFF"/>
                </a:solidFill>
              </a:rPr>
              <a:t>she</a:t>
            </a:r>
            <a:r>
              <a:rPr lang="sv-SE" sz="1400" b="1" dirty="0">
                <a:solidFill>
                  <a:srgbClr val="FFFFFF"/>
                </a:solidFill>
              </a:rPr>
              <a:t> understands the pain</a:t>
            </a:r>
            <a:r>
              <a:rPr lang="sv-SE" sz="1400" b="1">
                <a:solidFill>
                  <a:srgbClr val="FFFFFF"/>
                </a:solidFill>
              </a:rPr>
              <a:t>’ </a:t>
            </a:r>
            <a:endParaRPr lang="sv-SE" sz="14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sv-SE" sz="1400" b="1" dirty="0" err="1">
                <a:solidFill>
                  <a:srgbClr val="114DDD"/>
                </a:solidFill>
              </a:rPr>
              <a:t>Following</a:t>
            </a:r>
            <a:r>
              <a:rPr lang="sv-SE" sz="1400" b="1" dirty="0">
                <a:solidFill>
                  <a:srgbClr val="114DDD"/>
                </a:solidFill>
              </a:rPr>
              <a:t> </a:t>
            </a:r>
            <a:r>
              <a:rPr lang="mr-IN" sz="1400" b="1" dirty="0">
                <a:solidFill>
                  <a:srgbClr val="FFFFFF"/>
                </a:solidFill>
              </a:rPr>
              <a:t>–</a:t>
            </a:r>
            <a:r>
              <a:rPr lang="sv-SE" sz="1400" b="1" dirty="0">
                <a:solidFill>
                  <a:srgbClr val="FFFFFF"/>
                </a:solidFill>
              </a:rPr>
              <a:t> ’My </a:t>
            </a:r>
            <a:r>
              <a:rPr lang="sv-SE" sz="1400" b="1" dirty="0" err="1">
                <a:solidFill>
                  <a:srgbClr val="FFFFFF"/>
                </a:solidFill>
              </a:rPr>
              <a:t>number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one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consideration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was</a:t>
            </a:r>
            <a:r>
              <a:rPr lang="sv-SE" sz="1400" b="1" dirty="0">
                <a:solidFill>
                  <a:srgbClr val="FFFFFF"/>
                </a:solidFill>
              </a:rPr>
              <a:t> my boyfriend’; ’I </a:t>
            </a:r>
            <a:r>
              <a:rPr lang="sv-SE" sz="1400" b="1" dirty="0" err="1">
                <a:solidFill>
                  <a:srgbClr val="FFFFFF"/>
                </a:solidFill>
              </a:rPr>
              <a:t>came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to</a:t>
            </a:r>
            <a:r>
              <a:rPr lang="sv-SE" sz="1400" b="1" dirty="0">
                <a:solidFill>
                  <a:srgbClr val="FFFFFF"/>
                </a:solidFill>
              </a:rPr>
              <a:t> Japan, </a:t>
            </a:r>
            <a:r>
              <a:rPr lang="sv-SE" sz="1400" b="1" dirty="0" err="1">
                <a:solidFill>
                  <a:srgbClr val="FFFFFF"/>
                </a:solidFill>
              </a:rPr>
              <a:t>because</a:t>
            </a:r>
            <a:r>
              <a:rPr lang="sv-SE" sz="1400" b="1" dirty="0">
                <a:solidFill>
                  <a:srgbClr val="FFFFFF"/>
                </a:solidFill>
              </a:rPr>
              <a:t> </a:t>
            </a:r>
            <a:r>
              <a:rPr lang="sv-SE" sz="1400" b="1" dirty="0" err="1">
                <a:solidFill>
                  <a:srgbClr val="FFFFFF"/>
                </a:solidFill>
              </a:rPr>
              <a:t>he</a:t>
            </a:r>
            <a:r>
              <a:rPr lang="sv-SE" sz="1400" b="1" dirty="0">
                <a:solidFill>
                  <a:srgbClr val="FFFFFF"/>
                </a:solidFill>
              </a:rPr>
              <a:t> chose Japan as </a:t>
            </a:r>
            <a:r>
              <a:rPr lang="sv-SE" sz="1400" b="1" dirty="0" err="1">
                <a:solidFill>
                  <a:srgbClr val="FFFFFF"/>
                </a:solidFill>
              </a:rPr>
              <a:t>his</a:t>
            </a:r>
            <a:r>
              <a:rPr lang="sv-SE" sz="1400" b="1" dirty="0">
                <a:solidFill>
                  <a:srgbClr val="FFFFFF"/>
                </a:solidFill>
              </a:rPr>
              <a:t> destination.’ </a:t>
            </a:r>
            <a:endParaRPr lang="sv-SE" sz="1400" b="1" dirty="0">
              <a:solidFill>
                <a:srgbClr val="114DDD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2F38922-DE0C-8C4B-B650-B4370A180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GB" sz="9800" b="1" dirty="0"/>
              <a:t>Doctoral mobility &amp; gender</a:t>
            </a:r>
            <a:endParaRPr lang="sv-SE" sz="9800" b="1" dirty="0"/>
          </a:p>
          <a:p>
            <a:endParaRPr lang="sv-SE" dirty="0"/>
          </a:p>
        </p:txBody>
      </p:sp>
      <p:pic>
        <p:nvPicPr>
          <p:cNvPr id="3" name="Picture Placeholder 2" descr="images-2.jpe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9" t="-2993" r="-40" b="1819"/>
          <a:stretch/>
        </p:blipFill>
        <p:spPr>
          <a:xfrm>
            <a:off x="228991" y="1270098"/>
            <a:ext cx="4603042" cy="5386960"/>
          </a:xfrm>
        </p:spPr>
      </p:pic>
    </p:spTree>
    <p:extLst>
      <p:ext uri="{BB962C8B-B14F-4D97-AF65-F5344CB8AC3E}">
        <p14:creationId xmlns:p14="http://schemas.microsoft.com/office/powerpoint/2010/main" val="383043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24AEFF-3DEC-4445-A30E-CE027CD157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09160" y="1143516"/>
            <a:ext cx="4229100" cy="5074404"/>
          </a:xfrm>
        </p:spPr>
        <p:txBody>
          <a:bodyPr>
            <a:noAutofit/>
          </a:bodyPr>
          <a:lstStyle/>
          <a:p>
            <a:pPr marL="342900" indent="-342900" algn="l">
              <a:buClr>
                <a:srgbClr val="114DDD"/>
              </a:buClr>
              <a:buFont typeface="Arial"/>
              <a:buChar char="•"/>
            </a:pPr>
            <a:endParaRPr lang="sv-SE" sz="1800" b="1" dirty="0"/>
          </a:p>
          <a:p>
            <a:pPr marL="342900" indent="-342900" algn="l">
              <a:buClr>
                <a:srgbClr val="114DDD"/>
              </a:buClr>
              <a:buFont typeface="Arial"/>
              <a:buChar char="•"/>
            </a:pPr>
            <a:r>
              <a:rPr lang="sv-SE" sz="1800" b="1" dirty="0"/>
              <a:t>To </a:t>
            </a:r>
            <a:r>
              <a:rPr lang="sv-SE" sz="1800" b="1" dirty="0" err="1"/>
              <a:t>write</a:t>
            </a:r>
            <a:r>
              <a:rPr lang="sv-SE" sz="1800" b="1" dirty="0"/>
              <a:t> a Journal Paper by 31 December.</a:t>
            </a:r>
          </a:p>
          <a:p>
            <a:pPr marL="342900" indent="-342900" algn="l">
              <a:buClr>
                <a:srgbClr val="114DDD"/>
              </a:buClr>
              <a:buFont typeface="Arial"/>
              <a:buChar char="•"/>
            </a:pPr>
            <a:endParaRPr lang="sv-SE" sz="1800" b="1" dirty="0"/>
          </a:p>
          <a:p>
            <a:pPr marL="342900" indent="-342900" algn="l">
              <a:buClr>
                <a:srgbClr val="114DDD"/>
              </a:buClr>
              <a:buFont typeface="Arial"/>
              <a:buChar char="•"/>
            </a:pPr>
            <a:r>
              <a:rPr lang="sv-SE" sz="1800" b="1" dirty="0"/>
              <a:t>WERA </a:t>
            </a:r>
            <a:r>
              <a:rPr lang="sv-SE" sz="1800" b="1" dirty="0" err="1"/>
              <a:t>Focal</a:t>
            </a:r>
            <a:r>
              <a:rPr lang="sv-SE" sz="1800" b="1" dirty="0"/>
              <a:t> Meeting 5-8th August 2019 at the University </a:t>
            </a:r>
            <a:r>
              <a:rPr lang="sv-SE" sz="1800" b="1" dirty="0" err="1"/>
              <a:t>of</a:t>
            </a:r>
            <a:r>
              <a:rPr lang="sv-SE" sz="1800" b="1" dirty="0"/>
              <a:t> Tokyo Japan.</a:t>
            </a:r>
          </a:p>
          <a:p>
            <a:pPr marL="342900" indent="-342900" algn="l">
              <a:buClr>
                <a:srgbClr val="114DDD"/>
              </a:buClr>
              <a:buFont typeface="Arial"/>
              <a:buChar char="•"/>
            </a:pPr>
            <a:endParaRPr lang="sv-SE" sz="1800" b="1" dirty="0"/>
          </a:p>
          <a:p>
            <a:pPr marL="342900" indent="-342900" algn="l">
              <a:buClr>
                <a:srgbClr val="114DDD"/>
              </a:buClr>
              <a:buFont typeface="Arial"/>
              <a:buChar char="•"/>
            </a:pPr>
            <a:r>
              <a:rPr lang="sv-SE" sz="1800" b="1" dirty="0" err="1"/>
              <a:t>Complete</a:t>
            </a:r>
            <a:r>
              <a:rPr lang="sv-SE" sz="1800" b="1" dirty="0"/>
              <a:t> </a:t>
            </a:r>
            <a:r>
              <a:rPr lang="sv-SE" sz="1800" b="1" dirty="0" err="1"/>
              <a:t>Higher</a:t>
            </a:r>
            <a:r>
              <a:rPr lang="sv-SE" sz="1800" b="1" dirty="0"/>
              <a:t> </a:t>
            </a:r>
            <a:r>
              <a:rPr lang="sv-SE" sz="1800" b="1" dirty="0" err="1"/>
              <a:t>Education</a:t>
            </a:r>
            <a:r>
              <a:rPr lang="sv-SE" sz="1800" b="1" dirty="0"/>
              <a:t>, </a:t>
            </a:r>
            <a:r>
              <a:rPr lang="sv-SE" sz="1800" b="1" dirty="0" err="1"/>
              <a:t>Knowledge</a:t>
            </a:r>
            <a:r>
              <a:rPr lang="sv-SE" sz="1800" b="1" dirty="0"/>
              <a:t> Exchange and Policy Learning in the </a:t>
            </a:r>
            <a:r>
              <a:rPr lang="sv-SE" sz="1800" b="1" dirty="0" err="1"/>
              <a:t>Asian</a:t>
            </a:r>
            <a:r>
              <a:rPr lang="sv-SE" sz="1800" b="1" dirty="0"/>
              <a:t> Century: A UK / </a:t>
            </a:r>
            <a:r>
              <a:rPr lang="sv-SE" sz="1800" b="1" dirty="0" err="1"/>
              <a:t>Japanese</a:t>
            </a:r>
            <a:r>
              <a:rPr lang="sv-SE" sz="1800" b="1" dirty="0"/>
              <a:t> </a:t>
            </a:r>
            <a:r>
              <a:rPr lang="sv-SE" sz="1800" b="1" dirty="0" err="1"/>
              <a:t>Partnership</a:t>
            </a:r>
            <a:r>
              <a:rPr lang="sv-SE" sz="1800" b="1" dirty="0"/>
              <a:t/>
            </a:r>
            <a:br>
              <a:rPr lang="sv-SE" sz="1800" b="1" dirty="0"/>
            </a:br>
            <a:endParaRPr lang="sv-SE" sz="1800" b="1" dirty="0"/>
          </a:p>
          <a:p>
            <a:pPr algn="l">
              <a:buClr>
                <a:srgbClr val="114DDD"/>
              </a:buClr>
            </a:pPr>
            <a:r>
              <a:rPr lang="sv-SE" sz="1800" b="1" dirty="0">
                <a:solidFill>
                  <a:srgbClr val="114DDD"/>
                </a:solidFill>
              </a:rPr>
              <a:t>http://</a:t>
            </a:r>
            <a:r>
              <a:rPr lang="sv-SE" sz="1800" b="1" dirty="0" err="1">
                <a:solidFill>
                  <a:srgbClr val="114DDD"/>
                </a:solidFill>
              </a:rPr>
              <a:t>www.sussex.ac.uk</a:t>
            </a:r>
            <a:r>
              <a:rPr lang="sv-SE" sz="1800" b="1" dirty="0">
                <a:solidFill>
                  <a:srgbClr val="114DDD"/>
                </a:solidFill>
              </a:rPr>
              <a:t>/</a:t>
            </a:r>
            <a:r>
              <a:rPr lang="sv-SE" sz="1800" b="1" dirty="0" err="1">
                <a:solidFill>
                  <a:srgbClr val="114DDD"/>
                </a:solidFill>
              </a:rPr>
              <a:t>education</a:t>
            </a:r>
            <a:r>
              <a:rPr lang="sv-SE" sz="1800" b="1" dirty="0">
                <a:solidFill>
                  <a:srgbClr val="114DDD"/>
                </a:solidFill>
              </a:rPr>
              <a:t>/</a:t>
            </a:r>
            <a:r>
              <a:rPr lang="sv-SE" sz="1800" b="1" dirty="0" err="1">
                <a:solidFill>
                  <a:srgbClr val="114DDD"/>
                </a:solidFill>
              </a:rPr>
              <a:t>cheer</a:t>
            </a:r>
            <a:r>
              <a:rPr lang="sv-SE" sz="1800" b="1" dirty="0">
                <a:solidFill>
                  <a:srgbClr val="114DDD"/>
                </a:solidFill>
              </a:rPr>
              <a:t>/</a:t>
            </a:r>
            <a:r>
              <a:rPr lang="sv-SE" sz="1800" b="1" dirty="0" err="1">
                <a:solidFill>
                  <a:srgbClr val="114DDD"/>
                </a:solidFill>
              </a:rPr>
              <a:t>researchprojects</a:t>
            </a:r>
            <a:r>
              <a:rPr lang="sv-SE" sz="1800" b="1" dirty="0">
                <a:solidFill>
                  <a:srgbClr val="114DDD"/>
                </a:solidFill>
              </a:rPr>
              <a:t>/japan</a:t>
            </a:r>
            <a:endParaRPr lang="sv-SE" sz="2000" b="1" dirty="0"/>
          </a:p>
          <a:p>
            <a:pPr marL="342900" indent="-342900" algn="l">
              <a:buClr>
                <a:srgbClr val="114DDD"/>
              </a:buClr>
              <a:buFont typeface="Arial"/>
              <a:buChar char="•"/>
            </a:pPr>
            <a:endParaRPr lang="sv-SE" sz="20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2F38922-DE0C-8C4B-B650-B4370A180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sz="9800" b="1" dirty="0"/>
              <a:t>Next steps</a:t>
            </a:r>
            <a:r>
              <a:rPr lang="mr-IN" sz="9800" b="1" dirty="0"/>
              <a:t>…</a:t>
            </a:r>
            <a:endParaRPr lang="sv-SE" dirty="0"/>
          </a:p>
        </p:txBody>
      </p:sp>
      <p:pic>
        <p:nvPicPr>
          <p:cNvPr id="10" name="Picture Placeholder 9" descr="Unknown.jpe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 r="145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448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11690" y="1401528"/>
            <a:ext cx="4339525" cy="545647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20287" y="1205346"/>
            <a:ext cx="4240529" cy="4875414"/>
          </a:xfrm>
        </p:spPr>
        <p:txBody>
          <a:bodyPr>
            <a:noAutofit/>
          </a:bodyPr>
          <a:lstStyle/>
          <a:p>
            <a:pPr algn="l"/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solidFill>
                  <a:srgbClr val="0000FF"/>
                </a:solidFill>
                <a:latin typeface="+mn-lt"/>
              </a:rPr>
              <a:t>CHEER Website: </a:t>
            </a:r>
            <a:r>
              <a:rPr lang="en-GB" sz="1600" b="1" u="sng" dirty="0">
                <a:latin typeface="+mn-lt"/>
                <a:hlinkClick r:id="rId4"/>
              </a:rPr>
              <a:t>www.sussex.ac.uk/education/</a:t>
            </a:r>
            <a:r>
              <a:rPr lang="en-GB" sz="1600" b="1" u="sng" dirty="0">
                <a:latin typeface="+mn-lt"/>
              </a:rPr>
              <a:t>cheer</a:t>
            </a: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solidFill>
                  <a:srgbClr val="0000FF"/>
                </a:solidFill>
                <a:latin typeface="+mn-lt"/>
              </a:rPr>
              <a:t>Twitter: </a:t>
            </a:r>
            <a:br>
              <a:rPr lang="en-GB" sz="1800" b="1" dirty="0">
                <a:solidFill>
                  <a:srgbClr val="0000FF"/>
                </a:solidFill>
                <a:latin typeface="+mn-lt"/>
              </a:rPr>
            </a:br>
            <a:r>
              <a:rPr lang="sv-SE" sz="1600" b="1" dirty="0">
                <a:latin typeface="+mn-lt"/>
              </a:rPr>
              <a:t>@SussexCHEER</a:t>
            </a: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solidFill>
                  <a:srgbClr val="0000FF"/>
                </a:solidFill>
                <a:latin typeface="+mn-lt"/>
              </a:rPr>
              <a:t>Facebook: </a:t>
            </a:r>
            <a:r>
              <a:rPr lang="sv-SE" sz="1400" b="1" dirty="0">
                <a:latin typeface="+mn-lt"/>
                <a:hlinkClick r:id="rId5"/>
              </a:rPr>
              <a:t>www.facebook.com/groups/CHEERSussex/</a:t>
            </a: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solidFill>
                  <a:srgbClr val="114DDD"/>
                </a:solidFill>
              </a:rPr>
              <a:t>Follow Up?</a:t>
            </a:r>
            <a:r>
              <a:rPr lang="sv-SE" sz="1400" b="1" dirty="0">
                <a:latin typeface="+mn-lt"/>
              </a:rPr>
              <a:t/>
            </a:r>
            <a:br>
              <a:rPr lang="sv-SE" sz="1400" b="1" dirty="0">
                <a:latin typeface="+mn-lt"/>
              </a:rPr>
            </a:br>
            <a:r>
              <a:rPr lang="sv-SE" sz="1400" b="1" dirty="0">
                <a:latin typeface="+mn-lt"/>
              </a:rPr>
              <a:t>Higher Education, Knowledge Exchange and Policy Learning in the Asian Century</a:t>
            </a:r>
            <a:br>
              <a:rPr lang="sv-SE" sz="1400" b="1" dirty="0">
                <a:latin typeface="+mn-lt"/>
              </a:rPr>
            </a:br>
            <a:r>
              <a:rPr lang="sv-SE" sz="1400" b="1" dirty="0">
                <a:latin typeface="+mn-lt"/>
              </a:rPr>
              <a:t>A UK/Japanese Partnership</a:t>
            </a:r>
            <a:br>
              <a:rPr lang="sv-SE" sz="1400" b="1" dirty="0">
                <a:latin typeface="+mn-lt"/>
              </a:rPr>
            </a:br>
            <a:r>
              <a:rPr lang="sv-SE" sz="1400" b="1" dirty="0">
                <a:solidFill>
                  <a:srgbClr val="114DDD"/>
                </a:solidFill>
                <a:latin typeface="+mn-lt"/>
              </a:rPr>
              <a:t>(http://www.sussex.ac.uk/education/cheer/researchprojects/japan)</a:t>
            </a:r>
            <a:r>
              <a:rPr lang="sv-SE" sz="1400" b="1" dirty="0">
                <a:latin typeface="+mn-lt"/>
              </a:rPr>
              <a:t/>
            </a:r>
            <a:br>
              <a:rPr lang="sv-SE" sz="1400" b="1" dirty="0">
                <a:latin typeface="+mn-lt"/>
              </a:rPr>
            </a:br>
            <a:r>
              <a:rPr lang="sv-SE" sz="1400" b="1" dirty="0">
                <a:latin typeface="+mn-lt"/>
              </a:rPr>
              <a:t/>
            </a:r>
            <a:br>
              <a:rPr lang="sv-SE" sz="1400" b="1" dirty="0">
                <a:latin typeface="+mn-lt"/>
              </a:rPr>
            </a:br>
            <a:r>
              <a:rPr lang="sv-SE" dirty="0"/>
              <a:t/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r>
              <a:rPr lang="sv-SE" sz="1800" b="1" dirty="0">
                <a:solidFill>
                  <a:srgbClr val="114DDD"/>
                </a:solidFill>
                <a:latin typeface="+mn-lt"/>
              </a:rPr>
              <a:t/>
            </a:r>
            <a:br>
              <a:rPr lang="sv-SE" sz="1800" b="1" dirty="0">
                <a:solidFill>
                  <a:srgbClr val="114DDD"/>
                </a:solidFill>
                <a:latin typeface="+mn-lt"/>
              </a:rPr>
            </a:b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US" sz="1800" dirty="0">
                <a:latin typeface="+mn-lt"/>
              </a:rPr>
              <a:t/>
            </a:r>
            <a:br>
              <a:rPr lang="en-US" sz="1800" dirty="0">
                <a:latin typeface="+mn-lt"/>
              </a:rPr>
            </a:br>
            <a:endParaRPr lang="en-US" sz="1800" dirty="0">
              <a:latin typeface="+mn-lt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74814" y="237460"/>
            <a:ext cx="8944495" cy="96788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Centre for Higher Education and </a:t>
            </a:r>
          </a:p>
          <a:p>
            <a:r>
              <a:rPr lang="en-US" sz="2800" b="1" dirty="0">
                <a:solidFill>
                  <a:srgbClr val="114DDD"/>
                </a:solidFill>
              </a:rPr>
              <a:t>Equity Research (CHEER)</a:t>
            </a:r>
            <a:endParaRPr lang="en-US" sz="2800" dirty="0">
              <a:solidFill>
                <a:srgbClr val="114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17824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7211</TotalTime>
  <Words>1631</Words>
  <Application>Microsoft Office PowerPoint</Application>
  <PresentationFormat>On-screen Show (4:3)</PresentationFormat>
  <Paragraphs>167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14</vt:i4>
      </vt:variant>
    </vt:vector>
  </HeadingPairs>
  <TitlesOfParts>
    <vt:vector size="30" baseType="lpstr">
      <vt:lpstr>Arial</vt:lpstr>
      <vt:lpstr>Calibri</vt:lpstr>
      <vt:lpstr>Georgia</vt:lpstr>
      <vt:lpstr>Helvetica</vt:lpstr>
      <vt:lpstr>Mangal</vt:lpstr>
      <vt:lpstr>Times New Roman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Hidden narratives of international doctoral students in Japan: How are Japanese government’s internationalisation policy initiatives being experienced at the micro level?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CHEER Website: www.sussex.ac.uk/education/cheer  Twitter:  @SussexCHEER  Facebook: www.facebook.com/groups/CHEERSussex/  Follow Up? Higher Education, Knowledge Exchange and Policy Learning in the Asian Century A UK/Japanese Partnership (http://www.sussex.ac.uk/education/cheer/researchprojects/japan)            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469</cp:revision>
  <dcterms:created xsi:type="dcterms:W3CDTF">2016-06-09T09:36:01Z</dcterms:created>
  <dcterms:modified xsi:type="dcterms:W3CDTF">2018-12-10T14:54:02Z</dcterms:modified>
</cp:coreProperties>
</file>