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7"/>
  </p:notesMasterIdLst>
  <p:handoutMasterIdLst>
    <p:handoutMasterId r:id="rId18"/>
  </p:handoutMasterIdLst>
  <p:sldIdLst>
    <p:sldId id="256" r:id="rId10"/>
    <p:sldId id="260" r:id="rId11"/>
    <p:sldId id="265" r:id="rId12"/>
    <p:sldId id="266" r:id="rId13"/>
    <p:sldId id="267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12/12/2017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12/12/2017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12/12/2017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61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588832"/>
            <a:ext cx="6858000" cy="624580"/>
          </a:xfrm>
        </p:spPr>
        <p:txBody>
          <a:bodyPr/>
          <a:lstStyle/>
          <a:p>
            <a:r>
              <a:rPr lang="en-GB" sz="2000" b="1" dirty="0" smtClean="0"/>
              <a:t>Emerita Professor Valerie Hey</a:t>
            </a:r>
            <a:endParaRPr lang="en-GB" sz="20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sz="4000" dirty="0"/>
              <a:t>Retiring Subjectivities: The A</a:t>
            </a:r>
            <a:r>
              <a:rPr lang="en-US" sz="4000" dirty="0" smtClean="0"/>
              <a:t>ffective </a:t>
            </a:r>
            <a:r>
              <a:rPr lang="en-US" sz="4000" dirty="0"/>
              <a:t>L</a:t>
            </a:r>
            <a:r>
              <a:rPr lang="en-US" sz="4000" dirty="0" smtClean="0"/>
              <a:t>oad </a:t>
            </a:r>
            <a:r>
              <a:rPr lang="en-US" sz="4000" dirty="0"/>
              <a:t>of un/becoming </a:t>
            </a:r>
            <a:br>
              <a:rPr lang="en-US" sz="4000" dirty="0"/>
            </a:br>
            <a:r>
              <a:rPr lang="en-US" sz="4000" dirty="0"/>
              <a:t>Shedding, Shredding or Recalibrating</a:t>
            </a:r>
            <a:r>
              <a:rPr lang="en-US" sz="4000" dirty="0" smtClean="0"/>
              <a:t>?</a:t>
            </a:r>
            <a:endParaRPr lang="en-GB" sz="4000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5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The Argument: Messy Beginnings,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Contradictory Careers, Complex ‘Exits’ 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771650"/>
            <a:ext cx="8143875" cy="374015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sz="2400" dirty="0" smtClean="0"/>
              <a:t>Entry </a:t>
            </a:r>
            <a:r>
              <a:rPr lang="en-US" sz="2400" dirty="0"/>
              <a:t>into The Academy : generation 80’s feminism &amp; women’s studies – sociality of opportunity </a:t>
            </a:r>
          </a:p>
          <a:p>
            <a:pPr>
              <a:buFont typeface="Wingdings" charset="2"/>
              <a:buChar char="Ø"/>
            </a:pPr>
            <a:r>
              <a:rPr lang="en-US" sz="2400" dirty="0"/>
              <a:t>For working class and other non-dominant groups –  inequities marked the struggle to enter and then sustain a career</a:t>
            </a:r>
          </a:p>
          <a:p>
            <a:pPr>
              <a:buFont typeface="Wingdings" charset="2"/>
              <a:buChar char="Ø"/>
            </a:pPr>
            <a:r>
              <a:rPr lang="en-US" sz="2400" dirty="0"/>
              <a:t>‘Passing’ ; ‘imposter syndrome’; casualised ; workaholism ; ‘making it’? ; feminization of service work  </a:t>
            </a:r>
          </a:p>
          <a:p>
            <a:pPr>
              <a:buFont typeface="Wingdings" charset="2"/>
              <a:buChar char="Ø"/>
            </a:pPr>
            <a:r>
              <a:rPr lang="en-US" sz="2400" dirty="0"/>
              <a:t>Un/`becoming – “Ex’ Working class women do not have equivalent access to alternative extra-institutional discourse communities – ‘letting go?’</a:t>
            </a:r>
          </a:p>
        </p:txBody>
      </p:sp>
    </p:spTree>
    <p:extLst>
      <p:ext uri="{BB962C8B-B14F-4D97-AF65-F5344CB8AC3E}">
        <p14:creationId xmlns:p14="http://schemas.microsoft.com/office/powerpoint/2010/main" val="206424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GB" sz="3200" dirty="0">
                <a:solidFill>
                  <a:srgbClr val="FFFFFF"/>
                </a:solidFill>
              </a:rPr>
              <a:t>The </a:t>
            </a:r>
            <a:r>
              <a:rPr lang="en-GB" sz="3200" dirty="0" smtClean="0">
                <a:solidFill>
                  <a:srgbClr val="FFFFFF"/>
                </a:solidFill>
              </a:rPr>
              <a:t>Romance </a:t>
            </a:r>
            <a:r>
              <a:rPr lang="en-GB" sz="3200" dirty="0">
                <a:solidFill>
                  <a:srgbClr val="FFFFFF"/>
                </a:solidFill>
              </a:rPr>
              <a:t>of </a:t>
            </a:r>
            <a:r>
              <a:rPr lang="en-GB" sz="3200" dirty="0" smtClean="0">
                <a:solidFill>
                  <a:srgbClr val="FFFFFF"/>
                </a:solidFill>
              </a:rPr>
              <a:t>Retirement</a:t>
            </a:r>
            <a:r>
              <a:rPr lang="en-GB" sz="3200" dirty="0">
                <a:solidFill>
                  <a:srgbClr val="FFFFFF"/>
                </a:solidFill>
              </a:rPr>
              <a:t>?</a:t>
            </a:r>
            <a:br>
              <a:rPr lang="en-GB" sz="3200" dirty="0">
                <a:solidFill>
                  <a:srgbClr val="FFFFFF"/>
                </a:solidFill>
              </a:rPr>
            </a:b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771650"/>
            <a:ext cx="8143875" cy="374015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GB" sz="2800" dirty="0" smtClean="0"/>
              <a:t>Scripts </a:t>
            </a:r>
            <a:r>
              <a:rPr lang="en-GB" sz="2800" dirty="0"/>
              <a:t>and prescriptions :  ‘Affluent </a:t>
            </a:r>
            <a:r>
              <a:rPr lang="en-GB" sz="2800" dirty="0" smtClean="0"/>
              <a:t>networked </a:t>
            </a:r>
            <a:r>
              <a:rPr lang="en-GB" sz="2800" dirty="0"/>
              <a:t>subject‘: </a:t>
            </a:r>
          </a:p>
          <a:p>
            <a:pPr>
              <a:buFont typeface="Wingdings" charset="2"/>
              <a:buChar char="Ø"/>
            </a:pPr>
            <a:r>
              <a:rPr lang="en-US" sz="2800" dirty="0"/>
              <a:t>T</a:t>
            </a:r>
            <a:r>
              <a:rPr lang="en-GB" sz="2800" dirty="0"/>
              <a:t>he hedonist happy decamper? </a:t>
            </a:r>
            <a:r>
              <a:rPr lang="en-US" sz="2800" dirty="0"/>
              <a:t>T</a:t>
            </a:r>
            <a:r>
              <a:rPr lang="en-GB" sz="2800" dirty="0"/>
              <a:t>ravel </a:t>
            </a:r>
          </a:p>
          <a:p>
            <a:pPr>
              <a:buFont typeface="Wingdings" charset="2"/>
              <a:buChar char="Ø"/>
            </a:pPr>
            <a:r>
              <a:rPr lang="en-GB" sz="2800" dirty="0"/>
              <a:t>The puritan re-purposer </a:t>
            </a:r>
            <a:r>
              <a:rPr lang="en-US" sz="2800" dirty="0"/>
              <a:t>–</a:t>
            </a:r>
            <a:r>
              <a:rPr lang="en-GB" sz="2800" dirty="0"/>
              <a:t> moral good works, or new ‘skills and challenges’ for e.g. Proust, or other l</a:t>
            </a:r>
            <a:r>
              <a:rPr lang="is-IS" sz="2800" dirty="0"/>
              <a:t>…..............ong serious novels’ </a:t>
            </a:r>
            <a:endParaRPr lang="is-IS" sz="2800" dirty="0" smtClean="0"/>
          </a:p>
          <a:p>
            <a:pPr marL="0" indent="0">
              <a:buNone/>
            </a:pPr>
            <a:r>
              <a:rPr lang="en-US" sz="2800" dirty="0" smtClean="0"/>
              <a:t>BUT </a:t>
            </a:r>
            <a:endParaRPr lang="en-GB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Ambivalent realities </a:t>
            </a:r>
            <a:r>
              <a:rPr lang="en-GB" sz="2800" dirty="0" smtClean="0"/>
              <a:t>and challenges</a:t>
            </a:r>
            <a:endParaRPr lang="en-GB" sz="2800" dirty="0"/>
          </a:p>
          <a:p>
            <a:pPr>
              <a:buFont typeface="Wingdings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0962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Ambiguities and Inorganic Intellectuals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873946" y="1870674"/>
            <a:ext cx="73875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Ø"/>
            </a:pPr>
            <a:r>
              <a:rPr lang="en-GB" sz="2800" dirty="0"/>
              <a:t>Time to think ! ‘The absence from necessity’ (Bourdieu, 1984).</a:t>
            </a:r>
          </a:p>
          <a:p>
            <a:pPr>
              <a:buFont typeface="Wingdings" charset="2"/>
              <a:buChar char="Ø"/>
            </a:pPr>
            <a:r>
              <a:rPr lang="en-GB" sz="2800" dirty="0"/>
              <a:t>Time to play !  </a:t>
            </a:r>
            <a:r>
              <a:rPr lang="en-US" sz="2800" dirty="0"/>
              <a:t>B</a:t>
            </a:r>
            <a:r>
              <a:rPr lang="en-GB" sz="2800" dirty="0"/>
              <a:t>ut thinning of access to resources viz. </a:t>
            </a:r>
          </a:p>
          <a:p>
            <a:pPr>
              <a:buFont typeface="Wingdings" charset="2"/>
              <a:buChar char="Ø"/>
            </a:pPr>
            <a:r>
              <a:rPr lang="en-GB" sz="2800" dirty="0"/>
              <a:t>Discursive deprivation? </a:t>
            </a:r>
            <a:r>
              <a:rPr lang="en-US" sz="2800" dirty="0"/>
              <a:t>O</a:t>
            </a:r>
            <a:r>
              <a:rPr lang="en-GB" sz="2800" dirty="0"/>
              <a:t>r not everyone knows </a:t>
            </a:r>
            <a:r>
              <a:rPr lang="en-GB" sz="2800" dirty="0" smtClean="0"/>
              <a:t>or cares who </a:t>
            </a:r>
            <a:r>
              <a:rPr lang="en-GB" sz="2800" dirty="0"/>
              <a:t>Judith Butler is! </a:t>
            </a:r>
            <a:endParaRPr lang="en-GB" sz="2800" dirty="0" smtClean="0"/>
          </a:p>
          <a:p>
            <a:r>
              <a:rPr lang="en-GB" sz="2800" dirty="0" smtClean="0"/>
              <a:t>Yet </a:t>
            </a:r>
            <a:r>
              <a:rPr lang="en-GB" sz="2800" dirty="0"/>
              <a:t>:</a:t>
            </a:r>
          </a:p>
          <a:p>
            <a:pPr>
              <a:buFont typeface="Wingdings" charset="2"/>
              <a:buChar char="Ø"/>
            </a:pPr>
            <a:r>
              <a:rPr lang="en-US" sz="2800" dirty="0"/>
              <a:t>The imperative of </a:t>
            </a:r>
            <a:r>
              <a:rPr lang="en-US" sz="2800" dirty="0" smtClean="0"/>
              <a:t>necessity! </a:t>
            </a:r>
            <a:r>
              <a:rPr lang="en-US" sz="2800" dirty="0"/>
              <a:t>C</a:t>
            </a:r>
            <a:r>
              <a:rPr lang="en-GB" sz="2800" dirty="0"/>
              <a:t>ontingent utterances </a:t>
            </a:r>
            <a:r>
              <a:rPr lang="en-US" sz="2800" dirty="0"/>
              <a:t>–</a:t>
            </a:r>
            <a:r>
              <a:rPr lang="en-GB" sz="2800" dirty="0"/>
              <a:t> interventions </a:t>
            </a:r>
          </a:p>
        </p:txBody>
      </p:sp>
    </p:spTree>
    <p:extLst>
      <p:ext uri="{BB962C8B-B14F-4D97-AF65-F5344CB8AC3E}">
        <p14:creationId xmlns:p14="http://schemas.microsoft.com/office/powerpoint/2010/main" val="1295103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dirty="0"/>
              <a:t>2016 General Election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1596" y="1406420"/>
            <a:ext cx="79201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/>
              <a:t>`Politics </a:t>
            </a:r>
            <a:r>
              <a:rPr lang="en-GB" sz="2800" dirty="0"/>
              <a:t>of provocation’ </a:t>
            </a:r>
            <a:r>
              <a:rPr lang="en-US" sz="2800" dirty="0"/>
              <a:t>– against right-wing populism (</a:t>
            </a:r>
            <a:r>
              <a:rPr lang="en-GB" sz="2800" dirty="0"/>
              <a:t> Brexit, Trump, Farage) on main media, </a:t>
            </a:r>
            <a:r>
              <a:rPr lang="en-GB" sz="2800" dirty="0" smtClean="0"/>
              <a:t>(TV. </a:t>
            </a:r>
            <a:r>
              <a:rPr lang="en-US" sz="2800" dirty="0"/>
              <a:t>r</a:t>
            </a:r>
            <a:r>
              <a:rPr lang="en-GB" sz="2800" dirty="0"/>
              <a:t>adio and most English newspapers)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/>
              <a:t>Crypto</a:t>
            </a:r>
            <a:r>
              <a:rPr lang="en-GB" sz="2800" dirty="0"/>
              <a:t>-fascist norms mainstreamed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Facebook’s ambiguous utility </a:t>
            </a:r>
            <a:r>
              <a:rPr lang="en-US" sz="2800" dirty="0"/>
              <a:t>–</a:t>
            </a:r>
            <a:r>
              <a:rPr lang="en-GB" sz="2800" dirty="0"/>
              <a:t> (as above BUT) Liberal - Left organic intellectuals &amp; digital newsfeeds </a:t>
            </a:r>
            <a:r>
              <a:rPr lang="en-GB" sz="2800" dirty="0" smtClean="0"/>
              <a:t>as animated </a:t>
            </a:r>
            <a:r>
              <a:rPr lang="en-GB" sz="2800" dirty="0"/>
              <a:t>alternative perspectives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 Educational work influencing younger women - re-purposing </a:t>
            </a:r>
            <a:r>
              <a:rPr lang="en-US" sz="2800" dirty="0"/>
              <a:t>–</a:t>
            </a:r>
            <a:r>
              <a:rPr lang="en-GB" sz="2800" dirty="0"/>
              <a:t> feminist commentary  </a:t>
            </a:r>
          </a:p>
        </p:txBody>
      </p:sp>
    </p:spTree>
    <p:extLst>
      <p:ext uri="{BB962C8B-B14F-4D97-AF65-F5344CB8AC3E}">
        <p14:creationId xmlns:p14="http://schemas.microsoft.com/office/powerpoint/2010/main" val="3979176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96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92543" y="1843365"/>
            <a:ext cx="3524250" cy="3537319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/>
              <a:buChar char="•"/>
            </a:pPr>
            <a:endParaRPr lang="en-US" sz="3100" dirty="0" smtClean="0"/>
          </a:p>
          <a:p>
            <a:pPr marL="457200" indent="-457200" algn="l">
              <a:buFont typeface="Arial"/>
              <a:buChar char="•"/>
            </a:pPr>
            <a:r>
              <a:rPr lang="en-US" sz="3100" dirty="0" smtClean="0"/>
              <a:t>Refresh and complicate institutional policies </a:t>
            </a:r>
          </a:p>
          <a:p>
            <a:pPr marL="457200" indent="-457200" algn="l">
              <a:buFont typeface="Arial"/>
              <a:buChar char="•"/>
            </a:pPr>
            <a:r>
              <a:rPr lang="en-US" sz="3100" dirty="0" smtClean="0"/>
              <a:t>Need for attention </a:t>
            </a:r>
            <a:r>
              <a:rPr lang="en-US" sz="3100" dirty="0"/>
              <a:t>to emotional aspect </a:t>
            </a:r>
            <a:r>
              <a:rPr lang="en-US" sz="3100" dirty="0" smtClean="0"/>
              <a:t>(of leaving) </a:t>
            </a:r>
            <a:r>
              <a:rPr lang="en-US" sz="3100" dirty="0"/>
              <a:t>paid work </a:t>
            </a:r>
          </a:p>
          <a:p>
            <a:pPr marL="457200" indent="-457200" algn="l">
              <a:buFont typeface="Arial"/>
              <a:buChar char="•"/>
            </a:pPr>
            <a:r>
              <a:rPr lang="en-US" sz="3100" dirty="0"/>
              <a:t>University’s relationship to its former staff? A cliff edge or soft/exit?</a:t>
            </a:r>
          </a:p>
          <a:p>
            <a:pPr marL="457200" indent="-457200" algn="l">
              <a:buFont typeface="Arial"/>
              <a:buChar char="•"/>
            </a:pPr>
            <a:r>
              <a:rPr lang="en-US" sz="3100" dirty="0"/>
              <a:t>Socially useful feminist academics?  </a:t>
            </a:r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is Work and Retirement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6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09662" y="2143766"/>
            <a:ext cx="787916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Ø"/>
            </a:pPr>
            <a:r>
              <a:rPr lang="en-US" sz="2800" dirty="0"/>
              <a:t>C</a:t>
            </a:r>
            <a:r>
              <a:rPr lang="en-US" sz="2800" dirty="0" smtClean="0"/>
              <a:t>onsider </a:t>
            </a:r>
            <a:r>
              <a:rPr lang="en-US" sz="2800" dirty="0"/>
              <a:t>the meaning of work in terms of identity, purpose &amp; the wider public good </a:t>
            </a:r>
          </a:p>
          <a:p>
            <a:pPr>
              <a:buFont typeface="Wingdings" charset="2"/>
              <a:buChar char="Ø"/>
            </a:pPr>
            <a:r>
              <a:rPr lang="fr-FR" sz="2800" dirty="0"/>
              <a:t>Q</a:t>
            </a:r>
            <a:r>
              <a:rPr lang="en-US" sz="2800" dirty="0" err="1" smtClean="0"/>
              <a:t>uestion</a:t>
            </a:r>
            <a:r>
              <a:rPr lang="en-US" sz="2800" dirty="0" smtClean="0"/>
              <a:t> </a:t>
            </a:r>
            <a:r>
              <a:rPr lang="en-US" sz="2800" dirty="0"/>
              <a:t>why we accept the normative division of ‘good’ </a:t>
            </a:r>
            <a:r>
              <a:rPr lang="en-US" sz="2800" dirty="0" smtClean="0"/>
              <a:t>and ‘</a:t>
            </a:r>
            <a:r>
              <a:rPr lang="en-US" sz="2800" dirty="0"/>
              <a:t>bad’ jobs </a:t>
            </a:r>
          </a:p>
          <a:p>
            <a:pPr>
              <a:buFont typeface="Wingdings" charset="2"/>
              <a:buChar char="Ø"/>
            </a:pPr>
            <a:r>
              <a:rPr lang="fr-FR" sz="2800" dirty="0"/>
              <a:t>Q</a:t>
            </a:r>
            <a:r>
              <a:rPr lang="en-US" sz="2800" dirty="0" err="1" smtClean="0"/>
              <a:t>uestion</a:t>
            </a:r>
            <a:r>
              <a:rPr lang="en-US" sz="2800" dirty="0" smtClean="0"/>
              <a:t> </a:t>
            </a:r>
            <a:r>
              <a:rPr lang="en-US" sz="2800" dirty="0"/>
              <a:t>HE’s complicity in reproducing this neo-</a:t>
            </a:r>
            <a:r>
              <a:rPr lang="en-US" sz="2800"/>
              <a:t>liberal </a:t>
            </a:r>
            <a:r>
              <a:rPr lang="en-US" sz="2800" smtClean="0"/>
              <a:t>norm. </a:t>
            </a:r>
            <a:r>
              <a:rPr lang="en-US" sz="2800" dirty="0"/>
              <a:t>	</a:t>
            </a:r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4230347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79</TotalTime>
  <Words>361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 Retiring Subjectivities: The Affective Load of un/becoming  Shedding, Shredding or Recalibrating?</vt:lpstr>
      <vt:lpstr>The Argument: Messy Beginnings,  Contradictory Careers, Complex ‘Exits’  </vt:lpstr>
      <vt:lpstr> The Romance of Retirement? 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12</cp:revision>
  <dcterms:created xsi:type="dcterms:W3CDTF">2016-06-09T09:36:01Z</dcterms:created>
  <dcterms:modified xsi:type="dcterms:W3CDTF">2017-12-12T09:26:57Z</dcterms:modified>
</cp:coreProperties>
</file>