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60" r:id="rId4"/>
    <p:sldId id="261" r:id="rId5"/>
    <p:sldId id="271" r:id="rId6"/>
    <p:sldId id="273" r:id="rId7"/>
    <p:sldId id="272" r:id="rId8"/>
    <p:sldId id="268" r:id="rId9"/>
    <p:sldId id="274" r:id="rId10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66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3521E-891D-4ADC-8689-19A969230380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FEA66-88C8-4B56-9BE9-9FEF219AB68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60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5689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5633" y="2095255"/>
            <a:ext cx="8168054" cy="2353652"/>
          </a:xfrm>
        </p:spPr>
        <p:txBody>
          <a:bodyPr>
            <a:noAutofit/>
          </a:bodyPr>
          <a:lstStyle/>
          <a:p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> </a:t>
            </a:r>
            <a:r>
              <a:rPr lang="en-GB" sz="3000" dirty="0"/>
              <a:t>Higher Education Internationalisation and Mobility -  Inclusions, Equalities and Innovations (HEIM)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1" y="4762500"/>
            <a:ext cx="6772274" cy="776654"/>
          </a:xfrm>
        </p:spPr>
        <p:txBody>
          <a:bodyPr>
            <a:noAutofit/>
          </a:bodyPr>
          <a:lstStyle/>
          <a:p>
            <a:r>
              <a:rPr lang="fr-BE" sz="2400" dirty="0"/>
              <a:t>Marie Skłodowska-Curie Action </a:t>
            </a:r>
          </a:p>
          <a:p>
            <a:r>
              <a:rPr lang="en-GB" sz="2400" dirty="0"/>
              <a:t>Research and Innovation Staff Exchange (RISE) 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754002" y="6180965"/>
            <a:ext cx="3635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66FF"/>
                </a:solidFill>
              </a:rPr>
              <a:t>www.sussex.ac.uk/education/cheer</a:t>
            </a:r>
            <a:endParaRPr lang="en-GB" dirty="0">
              <a:solidFill>
                <a:srgbClr val="FF66FF"/>
              </a:solidFill>
            </a:endParaRP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/>
            </a:r>
            <a:br>
              <a:rPr lang="en-GB" sz="2400" dirty="0" smtClean="0">
                <a:solidFill>
                  <a:schemeClr val="tx1"/>
                </a:solidFill>
              </a:rPr>
            </a:br>
            <a:endParaRPr lang="en-GB" dirty="0" smtClean="0"/>
          </a:p>
        </p:txBody>
      </p:sp>
      <p:sp>
        <p:nvSpPr>
          <p:cNvPr id="5" name="Oval Callout 4"/>
          <p:cNvSpPr>
            <a:spLocks noChangeArrowheads="1"/>
          </p:cNvSpPr>
          <p:nvPr/>
        </p:nvSpPr>
        <p:spPr bwMode="auto">
          <a:xfrm>
            <a:off x="2390776" y="2507754"/>
            <a:ext cx="4210050" cy="2064246"/>
          </a:xfrm>
          <a:prstGeom prst="wedgeEllipseCallout">
            <a:avLst>
              <a:gd name="adj1" fmla="val -16657"/>
              <a:gd name="adj2" fmla="val 28227"/>
            </a:avLst>
          </a:prstGeom>
          <a:solidFill>
            <a:srgbClr val="000000"/>
          </a:solidFill>
          <a:ln w="1588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GB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Higher Education Internationalisation and Mobility -  Inclusions, Equalities and Innovations (HEIM)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850" y="1517650"/>
            <a:ext cx="2160588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University of Sussex, UK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8974" y="1001713"/>
            <a:ext cx="2447925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University of Seville, Spain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2838" y="1301750"/>
            <a:ext cx="2665412" cy="830997"/>
          </a:xfrm>
          <a:prstGeom prst="rect">
            <a:avLst/>
          </a:prstGeom>
          <a:solidFill>
            <a:srgbClr val="669900"/>
          </a:solidFill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Umeå University, Sweden </a:t>
            </a:r>
            <a:endParaRPr lang="en-GB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4" name="TextBox 9"/>
          <p:cNvSpPr txBox="1">
            <a:spLocks noChangeArrowheads="1"/>
          </p:cNvSpPr>
          <p:nvPr/>
        </p:nvSpPr>
        <p:spPr bwMode="auto">
          <a:xfrm>
            <a:off x="1754265" y="5013176"/>
            <a:ext cx="5184775" cy="831850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" pitchFamily="-84" charset="0"/>
                <a:ea typeface="MS PGothic" pitchFamily="34" charset="-128"/>
              </a:defRPr>
            </a:lvl9pPr>
          </a:lstStyle>
          <a:p>
            <a:pPr algn="ctr"/>
            <a:r>
              <a:rPr lang="en-GB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Roma Education Fund, Budapest Hungary </a:t>
            </a:r>
          </a:p>
        </p:txBody>
      </p:sp>
    </p:spTree>
    <p:extLst>
      <p:ext uri="{BB962C8B-B14F-4D97-AF65-F5344CB8AC3E}">
        <p14:creationId xmlns:p14="http://schemas.microsoft.com/office/powerpoint/2010/main" val="20355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 smtClean="0"/>
              <a:t>Aims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304925"/>
            <a:ext cx="7999412" cy="2590800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r>
              <a:rPr lang="en-GB" sz="2000" b="1" dirty="0" smtClean="0"/>
              <a:t>Apply principles of equity and inclusion to internationalization strategies and programmes in higher education.</a:t>
            </a:r>
          </a:p>
          <a:p>
            <a:pPr>
              <a:buClr>
                <a:srgbClr val="FF66FF"/>
              </a:buClr>
            </a:pPr>
            <a:endParaRPr lang="en-GB" sz="2000" b="1" dirty="0" smtClean="0"/>
          </a:p>
          <a:p>
            <a:pPr>
              <a:buClr>
                <a:srgbClr val="FF66FF"/>
              </a:buClr>
            </a:pPr>
            <a:r>
              <a:rPr lang="en-GB" sz="2000" b="1" dirty="0" smtClean="0"/>
              <a:t> Develop research and innovation capacity.</a:t>
            </a:r>
          </a:p>
          <a:p>
            <a:pPr>
              <a:buClr>
                <a:srgbClr val="FF66FF"/>
              </a:buClr>
              <a:buFontTx/>
              <a:buNone/>
            </a:pPr>
            <a:endParaRPr lang="en-GB" sz="2000" b="1" dirty="0" smtClean="0"/>
          </a:p>
          <a:p>
            <a:pPr>
              <a:buClr>
                <a:srgbClr val="FF66FF"/>
              </a:buClr>
            </a:pPr>
            <a:r>
              <a:rPr lang="en-GB" sz="2000" b="1" dirty="0" smtClean="0"/>
              <a:t> Focus on the Roma community in Europe as a critical example of a marginalised group at both staff and student levels.</a:t>
            </a:r>
          </a:p>
          <a:p>
            <a:endParaRPr lang="en-US" sz="2000" b="1" dirty="0" smtClean="0"/>
          </a:p>
        </p:txBody>
      </p:sp>
      <p:pic>
        <p:nvPicPr>
          <p:cNvPr id="11266" name="Picture 2" descr="http://www.sussex.ac.uk/wcm/assets/media/41/banner/259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99" y="4196696"/>
            <a:ext cx="66675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26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j-cs"/>
              </a:rPr>
              <a:t>HEIM Work Packages </a:t>
            </a:r>
            <a:endParaRPr lang="en-GB" dirty="0">
              <a:cs typeface="+mj-cs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79388" y="1412875"/>
          <a:ext cx="8640762" cy="4378645"/>
        </p:xfrm>
        <a:graphic>
          <a:graphicData uri="http://schemas.openxmlformats.org/drawingml/2006/table">
            <a:tbl>
              <a:tblPr/>
              <a:tblGrid>
                <a:gridCol w="360362"/>
                <a:gridCol w="4537075"/>
                <a:gridCol w="1582738"/>
                <a:gridCol w="936625"/>
                <a:gridCol w="1223962"/>
              </a:tblGrid>
              <a:tr h="487363">
                <a:tc gridSpan="2">
                  <a:txBody>
                    <a:bodyPr/>
                    <a:lstStyle/>
                    <a:p>
                      <a:pPr marL="2063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Work Package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63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Main Activity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063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Person months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0638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Timing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1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Internationalisation with Equity and Diversity?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Research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4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Oct – Nov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2017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2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Debating and Designing a module to encourage reflexive accounts of internationalisation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Training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3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Sep – Oct 2016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3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Network of Roma Early Stage Researchers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Communication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7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May – Jun 2016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4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Supporting Roma Students in Higher Education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Training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6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Mar – Apr 2015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5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Researching Marginalised Minorities in Higher Education Institutions: Policies and Practice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Research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6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Sep –Nov 2015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6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Research Methodologies Training for Equality and Diversity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Training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20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Jun – Nov  2015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D5E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1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</a:t>
            </a:r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370235" y="1417638"/>
            <a:ext cx="5535651" cy="5013009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</a:pPr>
            <a:r>
              <a:rPr lang="en-US" sz="1400" dirty="0"/>
              <a:t>What are the policies, strategies and innovations for </a:t>
            </a:r>
            <a:r>
              <a:rPr lang="en-US" sz="1400" dirty="0" err="1"/>
              <a:t>internationalisation</a:t>
            </a:r>
            <a:r>
              <a:rPr lang="en-US" sz="1400" dirty="0"/>
              <a:t> in the partner</a:t>
            </a:r>
          </a:p>
          <a:p>
            <a:pPr>
              <a:buClr>
                <a:srgbClr val="FF66FF"/>
              </a:buClr>
            </a:pPr>
            <a:r>
              <a:rPr lang="en-US" sz="1400" dirty="0"/>
              <a:t>institutions and countries?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 </a:t>
            </a:r>
            <a:r>
              <a:rPr lang="en-US" sz="1400" dirty="0"/>
              <a:t>Who is/is not participating in </a:t>
            </a:r>
            <a:r>
              <a:rPr lang="en-US" sz="1400" dirty="0" err="1"/>
              <a:t>internationalisation</a:t>
            </a:r>
            <a:r>
              <a:rPr lang="en-US" sz="1400" dirty="0"/>
              <a:t> opportunities </a:t>
            </a:r>
            <a:r>
              <a:rPr lang="en-US" sz="1400" dirty="0" err="1"/>
              <a:t>eg</a:t>
            </a:r>
            <a:r>
              <a:rPr lang="en-US" sz="1400" dirty="0"/>
              <a:t>. </a:t>
            </a:r>
            <a:r>
              <a:rPr lang="en-US" sz="1400" dirty="0" err="1"/>
              <a:t>marginalised</a:t>
            </a:r>
            <a:endParaRPr lang="en-US" sz="1400" dirty="0"/>
          </a:p>
          <a:p>
            <a:pPr>
              <a:buClr>
                <a:srgbClr val="FF66FF"/>
              </a:buClr>
            </a:pPr>
            <a:r>
              <a:rPr lang="en-US" sz="1400" dirty="0"/>
              <a:t>communities in Europe such as the Roma?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 </a:t>
            </a:r>
            <a:r>
              <a:rPr lang="en-US" sz="1400" dirty="0"/>
              <a:t>Where are different groups of people going and why?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 </a:t>
            </a:r>
            <a:r>
              <a:rPr lang="en-US" sz="1400" dirty="0"/>
              <a:t>How do lived experiences of </a:t>
            </a:r>
            <a:r>
              <a:rPr lang="en-US" sz="1400" dirty="0" err="1"/>
              <a:t>internationalisation</a:t>
            </a:r>
            <a:r>
              <a:rPr lang="en-US" sz="1400" dirty="0"/>
              <a:t> compare with policy aspirations </a:t>
            </a:r>
            <a:r>
              <a:rPr lang="en-US" sz="1400" dirty="0" smtClean="0"/>
              <a:t>and implementation</a:t>
            </a:r>
            <a:r>
              <a:rPr lang="en-US" sz="1400" dirty="0"/>
              <a:t>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What </a:t>
            </a:r>
            <a:r>
              <a:rPr lang="en-US" sz="1400" dirty="0"/>
              <a:t>are the different networks and their practices which sanction emergent </a:t>
            </a:r>
            <a:r>
              <a:rPr lang="en-US" sz="1400" dirty="0" smtClean="0"/>
              <a:t>or substantive </a:t>
            </a:r>
            <a:r>
              <a:rPr lang="en-US" sz="1400" dirty="0"/>
              <a:t>border crossings </a:t>
            </a:r>
            <a:r>
              <a:rPr lang="en-US" sz="1400" dirty="0" smtClean="0"/>
              <a:t>e.g</a:t>
            </a:r>
            <a:r>
              <a:rPr lang="en-US" sz="1400" dirty="0"/>
              <a:t>. who is a preferred partner/mobile subject</a:t>
            </a:r>
            <a:r>
              <a:rPr lang="en-US" sz="1400" dirty="0" smtClean="0"/>
              <a:t>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 </a:t>
            </a:r>
            <a:r>
              <a:rPr lang="en-US" sz="1400" dirty="0"/>
              <a:t>What values shape the border crossings </a:t>
            </a:r>
            <a:r>
              <a:rPr lang="en-US" sz="1400" dirty="0" err="1"/>
              <a:t>eg</a:t>
            </a:r>
            <a:r>
              <a:rPr lang="en-US" sz="1400" dirty="0"/>
              <a:t>. economic, social, pragmatic?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What </a:t>
            </a:r>
            <a:r>
              <a:rPr lang="en-US" sz="1400" dirty="0"/>
              <a:t>are the significant dilemmas of </a:t>
            </a:r>
            <a:r>
              <a:rPr lang="en-US" sz="1400" dirty="0" err="1"/>
              <a:t>internationalisation</a:t>
            </a:r>
            <a:r>
              <a:rPr lang="en-US" sz="1400" dirty="0"/>
              <a:t>, </a:t>
            </a:r>
            <a:r>
              <a:rPr lang="en-US" sz="1400" dirty="0" err="1"/>
              <a:t>eg</a:t>
            </a:r>
            <a:r>
              <a:rPr lang="en-US" sz="1400" dirty="0"/>
              <a:t>. affective/</a:t>
            </a:r>
            <a:r>
              <a:rPr lang="en-US" sz="1400" dirty="0" smtClean="0"/>
              <a:t>sustainability issues </a:t>
            </a:r>
            <a:r>
              <a:rPr lang="en-US" sz="1400" dirty="0"/>
              <a:t>involved in mobility?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What </a:t>
            </a:r>
            <a:r>
              <a:rPr lang="en-US" sz="1400" dirty="0"/>
              <a:t>methodologies have been employed to research and </a:t>
            </a:r>
            <a:r>
              <a:rPr lang="en-US" sz="1400" dirty="0" smtClean="0"/>
              <a:t>evaluate </a:t>
            </a:r>
            <a:r>
              <a:rPr lang="en-US" sz="1400" dirty="0" err="1" smtClean="0"/>
              <a:t>internationalisation</a:t>
            </a:r>
            <a:r>
              <a:rPr lang="en-US" sz="1400" dirty="0" smtClean="0"/>
              <a:t> </a:t>
            </a:r>
            <a:r>
              <a:rPr lang="en-US" sz="1400" dirty="0" err="1"/>
              <a:t>programmes</a:t>
            </a:r>
            <a:r>
              <a:rPr lang="en-US" sz="1400" dirty="0"/>
              <a:t>?</a:t>
            </a:r>
          </a:p>
          <a:p>
            <a:pPr>
              <a:buClr>
                <a:srgbClr val="FF66FF"/>
              </a:buClr>
            </a:pPr>
            <a:r>
              <a:rPr lang="en-US" sz="1400" dirty="0" smtClean="0"/>
              <a:t>What </a:t>
            </a:r>
            <a:r>
              <a:rPr lang="en-US" sz="1400" dirty="0"/>
              <a:t>innovations exist to promote and support inclusive </a:t>
            </a:r>
            <a:r>
              <a:rPr lang="en-US" sz="1400" dirty="0" err="1"/>
              <a:t>internationalisation</a:t>
            </a:r>
            <a:r>
              <a:rPr lang="en-US" sz="1400" dirty="0"/>
              <a:t>?</a:t>
            </a:r>
          </a:p>
        </p:txBody>
      </p:sp>
      <p:pic>
        <p:nvPicPr>
          <p:cNvPr id="7" name="Picture 2" descr="https://encrypted-tbn3.gstatic.com/images?q=tbn:ANd9GcR9V7uH4y5EkhGxmdCTUWN9-M9swrMPJlifC_ab6Vm4BjE60cUv5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r="25246"/>
          <a:stretch>
            <a:fillRect/>
          </a:stretch>
        </p:blipFill>
        <p:spPr>
          <a:xfrm>
            <a:off x="457200" y="1600200"/>
            <a:ext cx="2913035" cy="45259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20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7531"/>
          </a:xfrm>
        </p:spPr>
        <p:txBody>
          <a:bodyPr/>
          <a:lstStyle/>
          <a:p>
            <a:r>
              <a:rPr lang="en-US" b="1" dirty="0" smtClean="0"/>
              <a:t>Deliverables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3549" y="1600200"/>
            <a:ext cx="4893251" cy="4525963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FF66FF"/>
              </a:buClr>
            </a:pPr>
            <a:r>
              <a:rPr lang="en-US" dirty="0"/>
              <a:t>Training materials/Guidelines of reflexive and inclusive </a:t>
            </a:r>
            <a:r>
              <a:rPr lang="en-US" dirty="0" err="1"/>
              <a:t>internationalisation</a:t>
            </a:r>
            <a:endParaRPr lang="en-US" dirty="0"/>
          </a:p>
          <a:p>
            <a:pPr>
              <a:buClr>
                <a:srgbClr val="FF66FF"/>
              </a:buClr>
            </a:pPr>
            <a:r>
              <a:rPr lang="en-US" dirty="0" smtClean="0"/>
              <a:t>Journal articles</a:t>
            </a:r>
          </a:p>
          <a:p>
            <a:pPr>
              <a:buClr>
                <a:srgbClr val="FF66FF"/>
              </a:buClr>
            </a:pPr>
            <a:r>
              <a:rPr lang="en-US" dirty="0" smtClean="0"/>
              <a:t>Policy </a:t>
            </a:r>
            <a:r>
              <a:rPr lang="en-US" dirty="0"/>
              <a:t>papers</a:t>
            </a:r>
          </a:p>
          <a:p>
            <a:pPr>
              <a:buClr>
                <a:srgbClr val="FF66FF"/>
              </a:buClr>
            </a:pPr>
            <a:r>
              <a:rPr lang="en-US" dirty="0" smtClean="0"/>
              <a:t>Country</a:t>
            </a:r>
            <a:r>
              <a:rPr lang="en-US" dirty="0"/>
              <a:t>-specific briefing papers on Roma access to higher education</a:t>
            </a:r>
          </a:p>
          <a:p>
            <a:pPr>
              <a:buClr>
                <a:srgbClr val="FF66FF"/>
              </a:buClr>
            </a:pPr>
            <a:r>
              <a:rPr lang="en-US" dirty="0" smtClean="0"/>
              <a:t>A </a:t>
            </a:r>
            <a:r>
              <a:rPr lang="en-US" dirty="0"/>
              <a:t>web/resource base</a:t>
            </a:r>
          </a:p>
          <a:p>
            <a:pPr>
              <a:buClr>
                <a:srgbClr val="FF66FF"/>
              </a:buClr>
            </a:pPr>
            <a:r>
              <a:rPr lang="en-US" dirty="0" smtClean="0"/>
              <a:t>Research </a:t>
            </a:r>
            <a:r>
              <a:rPr lang="en-US" dirty="0"/>
              <a:t>training </a:t>
            </a:r>
            <a:r>
              <a:rPr lang="en-US" dirty="0" err="1"/>
              <a:t>programme</a:t>
            </a:r>
            <a:r>
              <a:rPr lang="en-US" dirty="0"/>
              <a:t> for Roma researchers</a:t>
            </a:r>
          </a:p>
          <a:p>
            <a:pPr>
              <a:buClr>
                <a:srgbClr val="FF66FF"/>
              </a:buClr>
            </a:pPr>
            <a:r>
              <a:rPr lang="en-US" dirty="0" smtClean="0"/>
              <a:t>Dissemination </a:t>
            </a:r>
            <a:r>
              <a:rPr lang="en-US" dirty="0"/>
              <a:t>and impact events</a:t>
            </a:r>
          </a:p>
        </p:txBody>
      </p:sp>
      <p:pic>
        <p:nvPicPr>
          <p:cNvPr id="5" name="Picture 3" descr="http://www.romaeducationfund.hu/sites/default/files/01.jpg?141138970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3" r="33373"/>
          <a:stretch>
            <a:fillRect/>
          </a:stretch>
        </p:blipFill>
        <p:spPr>
          <a:xfrm>
            <a:off x="457200" y="1600200"/>
            <a:ext cx="3140973" cy="45259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56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Project </a:t>
            </a:r>
            <a:r>
              <a:rPr lang="en-US" b="1" dirty="0" smtClean="0"/>
              <a:t>Team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4729"/>
            <a:ext cx="4306530" cy="595852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66FF"/>
                </a:solidFill>
              </a:rPr>
              <a:t> CHEER</a:t>
            </a:r>
            <a:r>
              <a:rPr lang="en-US" dirty="0">
                <a:solidFill>
                  <a:srgbClr val="FF66FF"/>
                </a:solidFill>
              </a:rPr>
              <a:t>, University of Sussex</a:t>
            </a:r>
          </a:p>
          <a:p>
            <a:r>
              <a:rPr lang="en-US" dirty="0" smtClean="0"/>
              <a:t>Professor </a:t>
            </a:r>
            <a:r>
              <a:rPr lang="en-US" dirty="0"/>
              <a:t>Louise Morley: Principal </a:t>
            </a:r>
            <a:r>
              <a:rPr lang="en-US" dirty="0" smtClean="0"/>
              <a:t>Investigator</a:t>
            </a:r>
          </a:p>
          <a:p>
            <a:r>
              <a:rPr lang="en-US" dirty="0" smtClean="0"/>
              <a:t> </a:t>
            </a:r>
            <a:r>
              <a:rPr lang="en-US" dirty="0" err="1"/>
              <a:t>Dr</a:t>
            </a:r>
            <a:r>
              <a:rPr lang="en-US" dirty="0"/>
              <a:t> Barbara </a:t>
            </a:r>
            <a:r>
              <a:rPr lang="en-US" dirty="0" err="1"/>
              <a:t>Crossouard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Tamsin</a:t>
            </a:r>
            <a:r>
              <a:rPr lang="en-US" dirty="0"/>
              <a:t> Hinton-Smith</a:t>
            </a:r>
          </a:p>
          <a:p>
            <a:r>
              <a:rPr lang="en-US" dirty="0" smtClean="0"/>
              <a:t> </a:t>
            </a:r>
            <a:r>
              <a:rPr lang="en-US" dirty="0" err="1"/>
              <a:t>Dr</a:t>
            </a:r>
            <a:r>
              <a:rPr lang="en-US" dirty="0"/>
              <a:t> Alison Phipps</a:t>
            </a:r>
          </a:p>
          <a:p>
            <a:r>
              <a:rPr lang="en-US" dirty="0" smtClean="0"/>
              <a:t>Professor </a:t>
            </a:r>
            <a:r>
              <a:rPr lang="en-US" dirty="0"/>
              <a:t>John Pryor</a:t>
            </a:r>
          </a:p>
          <a:p>
            <a:pPr marL="0" indent="0">
              <a:buNone/>
            </a:pPr>
            <a:endParaRPr lang="en-US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66FF"/>
                </a:solidFill>
              </a:rPr>
              <a:t>Early </a:t>
            </a:r>
            <a:r>
              <a:rPr lang="en-US" dirty="0">
                <a:solidFill>
                  <a:srgbClr val="FF66FF"/>
                </a:solidFill>
              </a:rPr>
              <a:t>Stage Researchers</a:t>
            </a:r>
          </a:p>
          <a:p>
            <a:r>
              <a:rPr lang="en-US" dirty="0" smtClean="0"/>
              <a:t> </a:t>
            </a:r>
            <a:r>
              <a:rPr lang="en-US" dirty="0"/>
              <a:t>Emily Danvers</a:t>
            </a:r>
          </a:p>
          <a:p>
            <a:r>
              <a:rPr lang="en-US" dirty="0" smtClean="0"/>
              <a:t> </a:t>
            </a:r>
            <a:r>
              <a:rPr lang="en-US" dirty="0" err="1"/>
              <a:t>Tanja</a:t>
            </a:r>
            <a:r>
              <a:rPr lang="en-US" dirty="0"/>
              <a:t> </a:t>
            </a:r>
            <a:r>
              <a:rPr lang="en-US" dirty="0" err="1"/>
              <a:t>Jovanovic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 err="1"/>
              <a:t>Kourosh</a:t>
            </a:r>
            <a:r>
              <a:rPr lang="en-US" dirty="0"/>
              <a:t> </a:t>
            </a:r>
            <a:r>
              <a:rPr lang="en-US" dirty="0" err="1" smtClean="0"/>
              <a:t>Kouchakpour</a:t>
            </a:r>
            <a:endParaRPr lang="en-US" dirty="0" smtClean="0"/>
          </a:p>
          <a:p>
            <a:r>
              <a:rPr lang="en-US" dirty="0" err="1" smtClean="0"/>
              <a:t>Caterina</a:t>
            </a:r>
            <a:r>
              <a:rPr lang="en-US" dirty="0" smtClean="0"/>
              <a:t> </a:t>
            </a:r>
            <a:r>
              <a:rPr lang="en-US" dirty="0" err="1" smtClean="0"/>
              <a:t>Mazzilli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Paul Roberts</a:t>
            </a:r>
          </a:p>
          <a:p>
            <a:pPr marL="0" indent="0">
              <a:buNone/>
            </a:pPr>
            <a:endParaRPr lang="en-US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66FF"/>
                </a:solidFill>
              </a:rPr>
              <a:t>Universidad </a:t>
            </a:r>
            <a:r>
              <a:rPr lang="en-US" dirty="0">
                <a:solidFill>
                  <a:srgbClr val="FF66FF"/>
                </a:solidFill>
              </a:rPr>
              <a:t>de </a:t>
            </a:r>
            <a:r>
              <a:rPr lang="en-US" dirty="0" err="1">
                <a:solidFill>
                  <a:srgbClr val="FF66FF"/>
                </a:solidFill>
              </a:rPr>
              <a:t>Sevilla</a:t>
            </a:r>
            <a:endParaRPr lang="en-US" dirty="0">
              <a:solidFill>
                <a:srgbClr val="FF66FF"/>
              </a:solidFill>
            </a:endParaRPr>
          </a:p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/>
              <a:t>Mayte</a:t>
            </a:r>
            <a:r>
              <a:rPr lang="en-US" dirty="0"/>
              <a:t> Padilla </a:t>
            </a:r>
            <a:r>
              <a:rPr lang="en-US" dirty="0" smtClean="0"/>
              <a:t>Carmona</a:t>
            </a:r>
          </a:p>
          <a:p>
            <a:r>
              <a:rPr lang="en-US" dirty="0" err="1"/>
              <a:t>Dr</a:t>
            </a:r>
            <a:r>
              <a:rPr lang="en-US" dirty="0"/>
              <a:t> José González-</a:t>
            </a:r>
            <a:r>
              <a:rPr lang="en-US" dirty="0" err="1"/>
              <a:t>Monteagudo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FF"/>
                </a:solidFill>
              </a:rPr>
              <a:t>Early Stage Researcher</a:t>
            </a:r>
          </a:p>
          <a:p>
            <a:r>
              <a:rPr lang="en-US" dirty="0" smtClean="0"/>
              <a:t>Alejandro </a:t>
            </a:r>
            <a:r>
              <a:rPr lang="en-US" dirty="0" err="1"/>
              <a:t>Soria</a:t>
            </a:r>
            <a:endParaRPr lang="en-US" dirty="0"/>
          </a:p>
          <a:p>
            <a:pPr marL="0" indent="0">
              <a:buNone/>
            </a:pPr>
            <a:endParaRPr lang="en-US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FF66FF"/>
                </a:solidFill>
              </a:rPr>
              <a:t>Umeå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>
                <a:solidFill>
                  <a:srgbClr val="FF66FF"/>
                </a:solidFill>
              </a:rPr>
              <a:t>University</a:t>
            </a:r>
          </a:p>
          <a:p>
            <a:pPr marL="0" indent="0">
              <a:buNone/>
            </a:pPr>
            <a:r>
              <a:rPr lang="en-US" dirty="0"/>
              <a:t>• Professor </a:t>
            </a:r>
            <a:r>
              <a:rPr lang="en-US" dirty="0" err="1"/>
              <a:t>Nafsika</a:t>
            </a:r>
            <a:r>
              <a:rPr lang="en-US" dirty="0"/>
              <a:t> </a:t>
            </a:r>
            <a:r>
              <a:rPr lang="en-US" dirty="0" err="1"/>
              <a:t>Alexiadou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FF"/>
                </a:solidFill>
              </a:rPr>
              <a:t>Early Stage Researcher</a:t>
            </a:r>
          </a:p>
          <a:p>
            <a:pPr marL="0" indent="0">
              <a:buNone/>
            </a:pPr>
            <a:r>
              <a:rPr lang="en-US" dirty="0"/>
              <a:t>• Anders </a:t>
            </a:r>
            <a:r>
              <a:rPr lang="en-US" dirty="0" err="1"/>
              <a:t>Norberg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FF"/>
                </a:solidFill>
              </a:rPr>
              <a:t>Roma Education Fund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Judit</a:t>
            </a:r>
            <a:r>
              <a:rPr lang="en-US" dirty="0"/>
              <a:t> </a:t>
            </a:r>
            <a:r>
              <a:rPr lang="en-US" dirty="0" err="1"/>
              <a:t>Szira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 err="1" smtClean="0"/>
              <a:t>Dr</a:t>
            </a:r>
            <a:r>
              <a:rPr lang="en-US" dirty="0" smtClean="0"/>
              <a:t>  </a:t>
            </a:r>
            <a:r>
              <a:rPr lang="en-US" dirty="0" err="1"/>
              <a:t>Stela</a:t>
            </a:r>
            <a:r>
              <a:rPr lang="en-US" dirty="0"/>
              <a:t> </a:t>
            </a:r>
            <a:r>
              <a:rPr lang="en-US" dirty="0" err="1"/>
              <a:t>Garaz</a:t>
            </a:r>
            <a:endParaRPr lang="en-US" dirty="0"/>
          </a:p>
        </p:txBody>
      </p:sp>
      <p:pic>
        <p:nvPicPr>
          <p:cNvPr id="5" name="Content Placeholder 4" descr="https://encrypted-tbn2.gstatic.com/images?q=tbn:ANd9GcQCUM1q6NlbrfAen1wILSvNkYrVGht6IW7Afl6QK_G4nvlnPG7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4" r="22194"/>
          <a:stretch>
            <a:fillRect/>
          </a:stretch>
        </p:blipFill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640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ea typeface="+mj-ea"/>
                <a:cs typeface="+mj-cs"/>
              </a:rPr>
              <a:t>Value of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432811"/>
          </a:xfrm>
        </p:spPr>
        <p:txBody>
          <a:bodyPr>
            <a:normAutofit lnSpcReduction="10000"/>
          </a:bodyPr>
          <a:lstStyle/>
          <a:p>
            <a:pPr>
              <a:buClr>
                <a:srgbClr val="FF66FF"/>
              </a:buClr>
            </a:pPr>
            <a:r>
              <a:rPr lang="en-US" b="1" dirty="0" smtClean="0"/>
              <a:t>Partnerships 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Knowledge Creation/ Exchange</a:t>
            </a:r>
          </a:p>
          <a:p>
            <a:pPr>
              <a:buClr>
                <a:srgbClr val="FF66FF"/>
              </a:buClr>
            </a:pPr>
            <a:r>
              <a:rPr lang="en-US" b="1" dirty="0"/>
              <a:t>C</a:t>
            </a:r>
            <a:r>
              <a:rPr lang="en-US" b="1" dirty="0" smtClean="0"/>
              <a:t>apacity building 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Co- authorship across levels cultures, sectors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Cross fertilization of academic and NGO perspectives on topic</a:t>
            </a:r>
          </a:p>
          <a:p>
            <a:pPr>
              <a:buClr>
                <a:srgbClr val="FF66FF"/>
              </a:buClr>
            </a:pPr>
            <a:r>
              <a:rPr lang="en-US" b="1" dirty="0" smtClean="0"/>
              <a:t>Lead-in to further work</a:t>
            </a:r>
          </a:p>
          <a:p>
            <a:pPr>
              <a:buClr>
                <a:srgbClr val="FF66FF"/>
              </a:buClr>
            </a:pPr>
            <a:r>
              <a:rPr lang="en-US" b="1" dirty="0"/>
              <a:t>Impact and Change</a:t>
            </a:r>
          </a:p>
          <a:p>
            <a:pPr marL="0" indent="0">
              <a:buClr>
                <a:srgbClr val="FF66FF"/>
              </a:buClr>
              <a:buNone/>
            </a:pPr>
            <a:r>
              <a:rPr lang="en-US" sz="2000" b="1" dirty="0" smtClean="0"/>
              <a:t> </a:t>
            </a:r>
            <a:endParaRPr lang="en-US" b="1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274" y="1600201"/>
            <a:ext cx="3438525" cy="379095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17638"/>
            <a:ext cx="4032250" cy="499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45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407124"/>
          </a:xfrm>
        </p:spPr>
        <p:txBody>
          <a:bodyPr>
            <a:normAutofit/>
          </a:bodyPr>
          <a:lstStyle/>
          <a:p>
            <a:r>
              <a:rPr lang="en-US" dirty="0" err="1"/>
              <a:t>www.sussex.ac.uk</a:t>
            </a:r>
            <a:r>
              <a:rPr lang="en-US" dirty="0"/>
              <a:t>/education/cheer/</a:t>
            </a:r>
            <a:r>
              <a:rPr lang="en-US" dirty="0" err="1"/>
              <a:t>heim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3446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487</Words>
  <Application>Microsoft Office PowerPoint</Application>
  <PresentationFormat>On-screen Show (4:3)</PresentationFormat>
  <Paragraphs>117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MS PGothic</vt:lpstr>
      <vt:lpstr>Arial</vt:lpstr>
      <vt:lpstr>Calibri</vt:lpstr>
      <vt:lpstr>Times New Roman</vt:lpstr>
      <vt:lpstr> Black </vt:lpstr>
      <vt:lpstr>  Higher Education Internationalisation and Mobility -  Inclusions, Equalities and Innovations (HEIM)</vt:lpstr>
      <vt:lpstr> </vt:lpstr>
      <vt:lpstr>Aims</vt:lpstr>
      <vt:lpstr>HEIM Work Packages </vt:lpstr>
      <vt:lpstr>Key Questions</vt:lpstr>
      <vt:lpstr>Deliverables</vt:lpstr>
      <vt:lpstr>Project Team </vt:lpstr>
      <vt:lpstr>Value of Project</vt:lpstr>
      <vt:lpstr>www.sussex.ac.uk/education/cheer/heim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54</cp:revision>
  <cp:lastPrinted>2014-01-28T09:55:20Z</cp:lastPrinted>
  <dcterms:created xsi:type="dcterms:W3CDTF">2014-01-26T18:11:45Z</dcterms:created>
  <dcterms:modified xsi:type="dcterms:W3CDTF">2015-06-24T10:02:09Z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-1437686369</vt:i4>
  </property>
  <property fmtid="{D5CDD505-2E9C-101B-9397-08002B2CF9AE}" pid="3" name="_NewReviewCycle">
    <vt:lpwstr/>
  </property>
  <property fmtid="{D5CDD505-2E9C-101B-9397-08002B2CF9AE}" pid="4" name="_EmailSubject">
    <vt:lpwstr>Heim Presentation</vt:lpwstr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  <property fmtid="{D5CDD505-2E9C-101B-9397-08002B2CF9AE}" pid="7" name="_PreviousAdHocReviewCycleID">
    <vt:i4>-1985238611</vt:i4>
  </property>
</Properties>
</file>