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9" r:id="rId2"/>
    <p:sldId id="258" r:id="rId3"/>
    <p:sldId id="271" r:id="rId4"/>
    <p:sldId id="268" r:id="rId5"/>
    <p:sldId id="264" r:id="rId6"/>
    <p:sldId id="259" r:id="rId7"/>
    <p:sldId id="260" r:id="rId8"/>
    <p:sldId id="261" r:id="rId9"/>
    <p:sldId id="262" r:id="rId10"/>
    <p:sldId id="273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0"/>
    <p:restoredTop sz="96754" autoAdjust="0"/>
  </p:normalViewPr>
  <p:slideViewPr>
    <p:cSldViewPr snapToGrid="0" snapToObjects="1">
      <p:cViewPr varScale="1">
        <p:scale>
          <a:sx n="128" d="100"/>
          <a:sy n="128" d="100"/>
        </p:scale>
        <p:origin x="2028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9D096-04D2-1144-A65F-52AB2223DC06}" type="datetimeFigureOut">
              <a:rPr lang="en-US" smtClean="0"/>
              <a:pPr/>
              <a:t>7/13/2017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DB772-52A4-3145-84CF-68CA121F8F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8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4211781" y="3218152"/>
            <a:ext cx="4729602" cy="1329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4541083"/>
            <a:ext cx="9143999" cy="231691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r>
              <a:rPr kumimoji="0" lang="en-US" dirty="0" smtClean="0"/>
              <a:t>19</a:t>
            </a:r>
            <a:r>
              <a:rPr kumimoji="0" lang="en-US" baseline="30000" dirty="0" smtClean="0"/>
              <a:t>th</a:t>
            </a:r>
            <a:r>
              <a:rPr kumimoji="0" lang="en-US" dirty="0" smtClean="0"/>
              <a:t> May 2016</a:t>
            </a:r>
            <a:endParaRPr kumimoji="0"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361369" y="6036321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039" y="225551"/>
            <a:ext cx="3951743" cy="431553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0" y="4640290"/>
            <a:ext cx="914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10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782" y="222099"/>
            <a:ext cx="4729601" cy="30064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4" t="14993" r="4836" b="14090"/>
          <a:stretch/>
        </p:blipFill>
        <p:spPr bwMode="auto">
          <a:xfrm>
            <a:off x="4360981" y="3235472"/>
            <a:ext cx="4433455" cy="130232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-1" y="4803011"/>
            <a:ext cx="9144000" cy="990600"/>
          </a:xfrm>
        </p:spPr>
        <p:txBody>
          <a:bodyPr/>
          <a:lstStyle>
            <a:lvl1pPr>
              <a:defRPr sz="4400"/>
            </a:lvl1pPr>
          </a:lstStyle>
          <a:p>
            <a:pPr algn="ctr"/>
            <a:endParaRPr lang="en-US" sz="2800" b="1" baseline="0" dirty="0" smtClean="0">
              <a:solidFill>
                <a:schemeClr val="tx2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29161" y="5760762"/>
            <a:ext cx="4336886" cy="1032789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05875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pic>
        <p:nvPicPr>
          <p:cNvPr id="10" name="Picture 9"/>
          <p:cNvPicPr/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774722"/>
            <a:ext cx="3816512" cy="103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7/13/2017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278321"/>
            <a:ext cx="8153400" cy="1497521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latin typeface="Arial"/>
                <a:ea typeface="Calibri" charset="0"/>
                <a:cs typeface="Arial"/>
              </a:rPr>
              <a:t/>
            </a:r>
            <a:br>
              <a:rPr lang="en-US" sz="2200" b="1" dirty="0" smtClean="0">
                <a:latin typeface="Arial"/>
                <a:ea typeface="Calibri" charset="0"/>
                <a:cs typeface="Arial"/>
              </a:rPr>
            </a:br>
            <a:r>
              <a:rPr lang="en-US" sz="2200" b="1" dirty="0">
                <a:latin typeface="Arial"/>
                <a:ea typeface="Calibri" charset="0"/>
                <a:cs typeface="Arial"/>
              </a:rPr>
              <a:t/>
            </a:r>
            <a:br>
              <a:rPr lang="en-US" sz="2200" b="1" dirty="0">
                <a:latin typeface="Arial"/>
                <a:ea typeface="Calibri" charset="0"/>
                <a:cs typeface="Arial"/>
              </a:rPr>
            </a:br>
            <a:r>
              <a:rPr lang="en-US" sz="3100" b="1" dirty="0" smtClean="0">
                <a:latin typeface="Arial"/>
                <a:ea typeface="Calibri" charset="0"/>
                <a:cs typeface="Arial"/>
              </a:rPr>
              <a:t>Higher </a:t>
            </a:r>
            <a:r>
              <a:rPr lang="en-US" sz="3100" b="1" dirty="0">
                <a:latin typeface="Arial"/>
                <a:ea typeface="Calibri" charset="0"/>
                <a:cs typeface="Arial"/>
              </a:rPr>
              <a:t>Education </a:t>
            </a:r>
            <a:r>
              <a:rPr lang="en-US" sz="3100" b="1" dirty="0" err="1">
                <a:latin typeface="Arial"/>
                <a:ea typeface="Calibri" charset="0"/>
                <a:cs typeface="Arial"/>
              </a:rPr>
              <a:t>Internationalisation</a:t>
            </a:r>
            <a:r>
              <a:rPr lang="en-US" sz="3100" b="1" dirty="0">
                <a:latin typeface="Arial"/>
                <a:ea typeface="Calibri" charset="0"/>
                <a:cs typeface="Arial"/>
              </a:rPr>
              <a:t> and Mobility (HEIM) </a:t>
            </a:r>
            <a:r>
              <a:rPr lang="en-US" sz="3100" b="1" dirty="0" smtClean="0">
                <a:latin typeface="Arial"/>
                <a:ea typeface="Calibri" charset="0"/>
                <a:cs typeface="Arial"/>
              </a:rPr>
              <a:t>Project: Experts’ Meeting</a:t>
            </a:r>
            <a:endParaRPr lang="en-US" sz="3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07" r="-92007"/>
          <a:stretch>
            <a:fillRect/>
          </a:stretch>
        </p:blipFill>
        <p:spPr>
          <a:xfrm>
            <a:off x="-2418104" y="1600200"/>
            <a:ext cx="8924370" cy="4105275"/>
          </a:xfrm>
        </p:spPr>
      </p:pic>
      <p:sp>
        <p:nvSpPr>
          <p:cNvPr id="5" name="Rectangle 4"/>
          <p:cNvSpPr/>
          <p:nvPr/>
        </p:nvSpPr>
        <p:spPr>
          <a:xfrm>
            <a:off x="4749226" y="1600200"/>
            <a:ext cx="401682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sz="2400" b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r>
              <a:rPr lang="en-US" sz="3600" b="1" dirty="0" smtClean="0">
                <a:solidFill>
                  <a:schemeClr val="tx2"/>
                </a:solidFill>
                <a:latin typeface="Arial"/>
                <a:cs typeface="Arial"/>
              </a:rPr>
              <a:t>Introduction</a:t>
            </a:r>
          </a:p>
          <a:p>
            <a:pPr>
              <a:buClr>
                <a:srgbClr val="FF0000"/>
              </a:buClr>
            </a:pPr>
            <a:endParaRPr lang="en-US" sz="2400" b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endParaRPr lang="en-US" sz="2400" b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Professor Louise Morley</a:t>
            </a:r>
            <a:endParaRPr lang="en-US" sz="2400" b="1" dirty="0">
              <a:latin typeface="Arial"/>
              <a:cs typeface="Arial"/>
            </a:endParaRPr>
          </a:p>
          <a:p>
            <a:pPr>
              <a:buClr>
                <a:srgbClr val="FF0000"/>
              </a:buClr>
            </a:pPr>
            <a:r>
              <a:rPr lang="en-US" sz="2000" b="1" dirty="0">
                <a:latin typeface="Arial"/>
                <a:cs typeface="Arial"/>
              </a:rPr>
              <a:t>Director, Centre for Higher Education and Equity Research (CHEER), University of Sussex, UK</a:t>
            </a:r>
          </a:p>
        </p:txBody>
      </p:sp>
    </p:spTree>
    <p:extLst>
      <p:ext uri="{BB962C8B-B14F-4D97-AF65-F5344CB8AC3E}">
        <p14:creationId xmlns:p14="http://schemas.microsoft.com/office/powerpoint/2010/main" val="314980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Why </a:t>
            </a:r>
            <a:r>
              <a:rPr lang="en-GB" b="1" dirty="0"/>
              <a:t>the HEIM Project?</a:t>
            </a:r>
            <a:br>
              <a:rPr lang="en-GB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b="1" dirty="0" smtClean="0"/>
              <a:t>GRT </a:t>
            </a:r>
            <a:r>
              <a:rPr lang="en-US" sz="2400" b="1" dirty="0"/>
              <a:t>in policy and research = in relation to compulsory education </a:t>
            </a:r>
            <a:r>
              <a:rPr lang="en-US" sz="1800" b="1" dirty="0">
                <a:solidFill>
                  <a:srgbClr val="FF6600"/>
                </a:solidFill>
              </a:rPr>
              <a:t>(EHRC Report, 2016; EU, 2016).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b="1" dirty="0"/>
              <a:t>National strategies for widening participation in higher education often exclude specific consideration of </a:t>
            </a:r>
            <a:r>
              <a:rPr lang="en-US" sz="2400" b="1" dirty="0" smtClean="0"/>
              <a:t>GRT communities.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b="1" dirty="0" smtClean="0"/>
              <a:t>Lack </a:t>
            </a:r>
            <a:r>
              <a:rPr lang="en-US" sz="2400" b="1" dirty="0"/>
              <a:t>of </a:t>
            </a:r>
            <a:r>
              <a:rPr lang="en-US" sz="2400" b="1" dirty="0" smtClean="0"/>
              <a:t>research/scholarship/ knowledge </a:t>
            </a:r>
            <a:r>
              <a:rPr lang="en-US" sz="2400" b="1" dirty="0"/>
              <a:t>on the </a:t>
            </a:r>
            <a:r>
              <a:rPr lang="en-US" sz="2400" b="1" dirty="0" smtClean="0"/>
              <a:t>GRT </a:t>
            </a:r>
            <a:r>
              <a:rPr lang="en-US" sz="2400" b="1" dirty="0"/>
              <a:t>in higher education</a:t>
            </a:r>
            <a:r>
              <a:rPr lang="en-US" sz="2400" b="1" dirty="0" smtClean="0"/>
              <a:t>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b="1" dirty="0"/>
              <a:t>Disaggregated data on the Gypsies, Roma and Travellers and Higher Education unevenly collected/ disseminated across Europe.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sz="2400" b="1" dirty="0" smtClean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sz="2000" b="1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857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/>
              <a:t>2015-16: Proportion of Gypsies and Travellers who were students in higher education was approximately </a:t>
            </a:r>
            <a:r>
              <a:rPr lang="en-US" sz="3200" b="1" dirty="0">
                <a:solidFill>
                  <a:srgbClr val="FF6600"/>
                </a:solidFill>
              </a:rPr>
              <a:t>11 times </a:t>
            </a:r>
            <a:r>
              <a:rPr lang="en-US" sz="3200" b="1" dirty="0"/>
              <a:t>lower than the whole population. </a:t>
            </a:r>
          </a:p>
          <a:p>
            <a:pPr marL="0" indent="0">
              <a:buClr>
                <a:srgbClr val="FF0000"/>
              </a:buClr>
              <a:buNone/>
            </a:pPr>
            <a:endParaRPr lang="en-US" sz="3200" b="1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/>
              <a:t>Office for Fair Access (OFFA) requires education institutions to </a:t>
            </a:r>
            <a:r>
              <a:rPr lang="en-US" sz="3200" b="1" dirty="0">
                <a:solidFill>
                  <a:srgbClr val="FF6600"/>
                </a:solidFill>
              </a:rPr>
              <a:t>consider</a:t>
            </a:r>
            <a:r>
              <a:rPr lang="en-US" sz="3200" b="1" dirty="0"/>
              <a:t> targeting additional groups in their Access Agreements such as ‘students from Gypsy and Traveller communities’ who are ‘currently under-represented and/or disadvantaged in higher education at a national level</a:t>
            </a:r>
            <a:r>
              <a:rPr lang="en-US" sz="3200" b="1" dirty="0" smtClean="0"/>
              <a:t>’. </a:t>
            </a:r>
            <a:r>
              <a:rPr lang="en-US" sz="2300" b="1" dirty="0" smtClean="0">
                <a:solidFill>
                  <a:srgbClr val="FF6600"/>
                </a:solidFill>
              </a:rPr>
              <a:t>(</a:t>
            </a:r>
            <a:r>
              <a:rPr lang="en-US" sz="2300" b="1" dirty="0">
                <a:solidFill>
                  <a:srgbClr val="FF6600"/>
                </a:solidFill>
              </a:rPr>
              <a:t>OFFA, 2016:13). </a:t>
            </a:r>
            <a:endParaRPr lang="en-US" sz="2300" b="1" dirty="0" smtClean="0">
              <a:solidFill>
                <a:srgbClr val="FF6600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en-US" sz="3200" b="1" dirty="0" smtClean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 err="1">
                <a:solidFill>
                  <a:srgbClr val="FF6600"/>
                </a:solidFill>
              </a:rPr>
              <a:t>Categorisation</a:t>
            </a:r>
            <a:r>
              <a:rPr lang="en-US" sz="3200" b="1" dirty="0"/>
              <a:t> </a:t>
            </a:r>
            <a:r>
              <a:rPr lang="en-US" sz="3200" b="1" dirty="0" smtClean="0"/>
              <a:t>challenges </a:t>
            </a:r>
            <a:r>
              <a:rPr lang="en-US" sz="3200" b="1" dirty="0"/>
              <a:t>in the </a:t>
            </a:r>
            <a:r>
              <a:rPr lang="en-US" sz="3200" b="1" dirty="0" smtClean="0"/>
              <a:t>UK/disclosure in national census data, GT = white. </a:t>
            </a:r>
            <a:endParaRPr lang="en-US" sz="3200" b="1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sz="32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0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9170" y="1600200"/>
            <a:ext cx="4957983" cy="4105875"/>
          </a:xfrm>
        </p:spPr>
        <p:txBody>
          <a:bodyPr>
            <a:normAutofit fontScale="25000" lnSpcReduction="20000"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sz="6400" b="1" dirty="0">
                <a:solidFill>
                  <a:srgbClr val="FF0000"/>
                </a:solidFill>
              </a:rPr>
              <a:t>The Equality Act (2010)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/>
              <a:t>Romany Gypsies and Irish Travellers </a:t>
            </a:r>
            <a:r>
              <a:rPr lang="en-US" sz="6400" b="1" dirty="0" err="1"/>
              <a:t>recognised</a:t>
            </a:r>
            <a:r>
              <a:rPr lang="en-US" sz="6400" b="1" dirty="0"/>
              <a:t> ethnic groups with legal protections from discrimination</a:t>
            </a:r>
            <a:r>
              <a:rPr lang="en-US" sz="6400" b="1" dirty="0" smtClean="0"/>
              <a:t>.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6400" b="1" dirty="0" smtClean="0">
                <a:solidFill>
                  <a:srgbClr val="FF0000"/>
                </a:solidFill>
              </a:rPr>
              <a:t> NGOs/ Advocacy Groups </a:t>
            </a:r>
            <a:r>
              <a:rPr lang="en-US" sz="6400" b="1" dirty="0">
                <a:solidFill>
                  <a:srgbClr val="FF0000"/>
                </a:solidFill>
              </a:rPr>
              <a:t>e.g</a:t>
            </a:r>
            <a:r>
              <a:rPr lang="en-US" sz="6400" b="1" dirty="0" smtClean="0">
                <a:solidFill>
                  <a:srgbClr val="FF0000"/>
                </a:solidFill>
              </a:rPr>
              <a:t>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Friends</a:t>
            </a:r>
            <a:r>
              <a:rPr lang="en-US" sz="6400" b="1" dirty="0"/>
              <a:t>, Families and </a:t>
            </a:r>
            <a:r>
              <a:rPr lang="en-US" sz="6400" b="1" dirty="0" smtClean="0"/>
              <a:t>Travellers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Gypsy Council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UK Roma Support Group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Advisory </a:t>
            </a:r>
            <a:r>
              <a:rPr lang="en-US" sz="6400" b="1" dirty="0"/>
              <a:t>Council for the Education of Romany and O</a:t>
            </a:r>
            <a:r>
              <a:rPr lang="en-US" sz="6400" b="1" dirty="0" smtClean="0"/>
              <a:t>ther Travellers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Sussex Travellers and Gypsies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6400" b="1" dirty="0" smtClean="0">
                <a:solidFill>
                  <a:srgbClr val="FF0000"/>
                </a:solidFill>
              </a:rPr>
              <a:t>Policy Activity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6400" b="1" dirty="0" smtClean="0"/>
              <a:t>Cross </a:t>
            </a:r>
            <a:r>
              <a:rPr lang="en-US" sz="6400" b="1" dirty="0"/>
              <a:t>Ministerial Working Group </a:t>
            </a:r>
            <a:r>
              <a:rPr lang="en-US" sz="6400" b="1" dirty="0" smtClean="0"/>
              <a:t>on Gypsy </a:t>
            </a:r>
            <a:r>
              <a:rPr lang="en-US" sz="6400" b="1" dirty="0"/>
              <a:t>and Traveller Inequalities (CMWG)</a:t>
            </a:r>
            <a:r>
              <a:rPr lang="en-US" sz="6400" b="1" dirty="0" smtClean="0">
                <a:solidFill>
                  <a:srgbClr val="000000"/>
                </a:solidFill>
              </a:rPr>
              <a:t>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GB" sz="6400" b="1" dirty="0"/>
              <a:t>UK House of Commons Women and Equalities Committee inquiry into ‘</a:t>
            </a:r>
            <a:r>
              <a:rPr lang="en-GB" sz="6400" b="1" i="1" dirty="0"/>
              <a:t>Tackling inequalities faced by Gypsy, Roma and Traveller Communities</a:t>
            </a:r>
            <a:r>
              <a:rPr lang="en-GB" sz="6400" b="1" dirty="0"/>
              <a:t>’. </a:t>
            </a:r>
            <a:endParaRPr lang="en-US" sz="6400" b="1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7154" y="889000"/>
            <a:ext cx="3668893" cy="5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3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Value is HEIM Adding?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8757" y="1600200"/>
            <a:ext cx="5184137" cy="4105875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b="1" dirty="0" smtClean="0"/>
              <a:t>Policy Learning/ Knowledge Exchange across diverse constituencies: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Academic/ NGOs/ Policymakers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Central &amp; Eastern Europe/ Western/Northern Europe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Experienced and Early Stage Researchers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b="1" dirty="0" smtClean="0">
                <a:solidFill>
                  <a:srgbClr val="000000"/>
                </a:solidFill>
              </a:rPr>
              <a:t>Co-</a:t>
            </a:r>
            <a:r>
              <a:rPr lang="en-US" b="1" dirty="0" err="1" smtClean="0">
                <a:solidFill>
                  <a:srgbClr val="000000"/>
                </a:solidFill>
              </a:rPr>
              <a:t>ordinating</a:t>
            </a:r>
            <a:r>
              <a:rPr lang="en-US" b="1" dirty="0" smtClean="0">
                <a:solidFill>
                  <a:srgbClr val="000000"/>
                </a:solidFill>
              </a:rPr>
              <a:t>/ Creating Knowledge on GRT in Higher </a:t>
            </a:r>
            <a:r>
              <a:rPr lang="en-US" b="1" dirty="0" smtClean="0"/>
              <a:t>Education.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2893" y="1600199"/>
            <a:ext cx="3531475" cy="487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HEIM is Doing?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8343" y="1582950"/>
            <a:ext cx="8698215" cy="4540109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Examining</a:t>
            </a:r>
            <a:r>
              <a:rPr lang="en-US" sz="1800" b="1" dirty="0" smtClean="0"/>
              <a:t> GRT </a:t>
            </a:r>
            <a:r>
              <a:rPr lang="en-US" sz="1800" b="1" dirty="0"/>
              <a:t>access to higher </a:t>
            </a:r>
            <a:r>
              <a:rPr lang="en-US" sz="1800" b="1" dirty="0" smtClean="0"/>
              <a:t>education in Spain, Sweden and the UK.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err="1" smtClean="0">
                <a:solidFill>
                  <a:srgbClr val="FF0000"/>
                </a:solidFill>
              </a:rPr>
              <a:t>Analysing</a:t>
            </a:r>
            <a:r>
              <a:rPr lang="en-US" sz="1800" b="1" dirty="0" smtClean="0"/>
              <a:t> European, National, </a:t>
            </a:r>
            <a:r>
              <a:rPr lang="en-US" sz="1800" b="1" dirty="0" err="1" smtClean="0"/>
              <a:t>Organisational</a:t>
            </a:r>
            <a:r>
              <a:rPr lang="en-US" sz="1800" b="1" dirty="0" smtClean="0"/>
              <a:t> Policy Frameworks/ Solutions that regulate </a:t>
            </a:r>
            <a:r>
              <a:rPr lang="en-US" sz="1800" b="1" dirty="0"/>
              <a:t>the access of Roma </a:t>
            </a:r>
            <a:r>
              <a:rPr lang="en-US" sz="1800" b="1" dirty="0" smtClean="0"/>
              <a:t>young </a:t>
            </a:r>
            <a:r>
              <a:rPr lang="en-US" sz="1800" b="1" dirty="0"/>
              <a:t>people to </a:t>
            </a:r>
            <a:r>
              <a:rPr lang="en-US" sz="1800" b="1" dirty="0" smtClean="0"/>
              <a:t>education.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Training</a:t>
            </a:r>
            <a:r>
              <a:rPr lang="en-US" sz="1800" b="1" dirty="0" smtClean="0"/>
              <a:t> professionals working with Roma communities in CEE in research methodologies for equity, diversity and social inclusion.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Producing</a:t>
            </a:r>
            <a:r>
              <a:rPr lang="en-US" sz="1800" b="1" dirty="0" smtClean="0"/>
              <a:t> a film </a:t>
            </a:r>
            <a:r>
              <a:rPr lang="en-US" sz="1800" b="1" i="1" dirty="0"/>
              <a:t>Gypsy, Roma and Traveller (GTR) </a:t>
            </a:r>
            <a:r>
              <a:rPr lang="en-US" sz="1800" b="1" i="1" dirty="0" smtClean="0"/>
              <a:t>Communities in </a:t>
            </a:r>
            <a:r>
              <a:rPr lang="en-US" sz="1800" b="1" i="1" dirty="0"/>
              <a:t>Higher </a:t>
            </a:r>
            <a:r>
              <a:rPr lang="en-US" sz="1800" b="1" i="1" dirty="0" smtClean="0"/>
              <a:t>Education.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Interviewing</a:t>
            </a:r>
            <a:r>
              <a:rPr lang="en-US" sz="1800" b="1" dirty="0" smtClean="0"/>
              <a:t> GRT academics and doctoral researchers about their experiences of higher education </a:t>
            </a:r>
            <a:r>
              <a:rPr lang="en-US" sz="1800" b="1" dirty="0" err="1" smtClean="0"/>
              <a:t>internationalisation</a:t>
            </a:r>
            <a:r>
              <a:rPr lang="en-US" sz="1800" b="1" dirty="0" smtClean="0"/>
              <a:t>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Developing</a:t>
            </a:r>
            <a:r>
              <a:rPr lang="en-US" sz="1800" b="1" dirty="0" smtClean="0"/>
              <a:t> a Social Media Network to support </a:t>
            </a:r>
            <a:r>
              <a:rPr lang="en-US" sz="1800" b="1" dirty="0" smtClean="0">
                <a:solidFill>
                  <a:srgbClr val="000000"/>
                </a:solidFill>
              </a:rPr>
              <a:t>GRT researchers </a:t>
            </a:r>
            <a:r>
              <a:rPr lang="en-US" sz="1800" b="1" dirty="0">
                <a:solidFill>
                  <a:srgbClr val="000000"/>
                </a:solidFill>
              </a:rPr>
              <a:t>and students </a:t>
            </a:r>
            <a:r>
              <a:rPr lang="en-US" sz="1800" b="1" dirty="0" smtClean="0"/>
              <a:t>in higher education.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Providing</a:t>
            </a:r>
            <a:r>
              <a:rPr lang="en-US" sz="1800" b="1" dirty="0" smtClean="0"/>
              <a:t> a Training Module on Internationalisation.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</a:rPr>
              <a:t>Publishing</a:t>
            </a:r>
            <a:r>
              <a:rPr lang="en-US" sz="1800" b="1" dirty="0" smtClean="0"/>
              <a:t>, Disseminating, Networking and Promoting Impact from the findings.</a:t>
            </a:r>
          </a:p>
        </p:txBody>
      </p:sp>
    </p:spTree>
    <p:extLst>
      <p:ext uri="{BB962C8B-B14F-4D97-AF65-F5344CB8AC3E}">
        <p14:creationId xmlns:p14="http://schemas.microsoft.com/office/powerpoint/2010/main" val="27139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/>
            </a:r>
            <a:br>
              <a:rPr lang="en-GB" sz="2400" dirty="0" smtClean="0">
                <a:solidFill>
                  <a:schemeClr val="tx1"/>
                </a:solidFill>
              </a:rPr>
            </a:br>
            <a:endParaRPr lang="en-GB" dirty="0" smtClean="0"/>
          </a:p>
        </p:txBody>
      </p:sp>
      <p:sp>
        <p:nvSpPr>
          <p:cNvPr id="5" name="Oval Callout 4"/>
          <p:cNvSpPr>
            <a:spLocks noChangeArrowheads="1"/>
          </p:cNvSpPr>
          <p:nvPr/>
        </p:nvSpPr>
        <p:spPr bwMode="auto">
          <a:xfrm>
            <a:off x="2390776" y="2507754"/>
            <a:ext cx="4210050" cy="2064246"/>
          </a:xfrm>
          <a:prstGeom prst="wedgeEllipseCallout">
            <a:avLst>
              <a:gd name="adj1" fmla="val -16657"/>
              <a:gd name="adj2" fmla="val 28227"/>
            </a:avLst>
          </a:prstGeom>
          <a:solidFill>
            <a:srgbClr val="000000"/>
          </a:solidFill>
          <a:ln w="1588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Higher Education Internationalisation and Mobility -  Inclusions, Equalities and Innovations (HEIM)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850" y="1517650"/>
            <a:ext cx="2160588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University of Sussex, UK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8974" y="1001713"/>
            <a:ext cx="2447925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University of Seville, Spain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2838" y="1301750"/>
            <a:ext cx="2665412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Umeå University, Sweden </a:t>
            </a:r>
            <a:endParaRPr lang="en-GB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4" name="TextBox 9"/>
          <p:cNvSpPr txBox="1">
            <a:spLocks noChangeArrowheads="1"/>
          </p:cNvSpPr>
          <p:nvPr/>
        </p:nvSpPr>
        <p:spPr bwMode="auto">
          <a:xfrm>
            <a:off x="1945626" y="5013176"/>
            <a:ext cx="5184775" cy="831850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9pPr>
          </a:lstStyle>
          <a:p>
            <a:pPr algn="ctr"/>
            <a:r>
              <a:rPr lang="en-GB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Roma Education Fund, Budapest Hungary </a:t>
            </a:r>
          </a:p>
        </p:txBody>
      </p:sp>
    </p:spTree>
    <p:extLst>
      <p:ext uri="{BB962C8B-B14F-4D97-AF65-F5344CB8AC3E}">
        <p14:creationId xmlns:p14="http://schemas.microsoft.com/office/powerpoint/2010/main" val="417841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Good Practices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1360" y="1600200"/>
            <a:ext cx="9150524" cy="4366303"/>
          </a:xfrm>
        </p:spPr>
        <p:txBody>
          <a:bodyPr>
            <a:no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sz="1600" b="1" dirty="0">
                <a:solidFill>
                  <a:srgbClr val="000000"/>
                </a:solidFill>
              </a:rPr>
              <a:t>Policy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>
                <a:solidFill>
                  <a:srgbClr val="FF0000"/>
                </a:solidFill>
              </a:rPr>
              <a:t>EU Framework for National Roma Integration Strategies </a:t>
            </a:r>
            <a:r>
              <a:rPr lang="en-US" sz="1600" b="1" dirty="0" smtClean="0">
                <a:solidFill>
                  <a:srgbClr val="FF0000"/>
                </a:solidFill>
              </a:rPr>
              <a:t>(to 2020)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   </a:t>
            </a:r>
            <a:r>
              <a:rPr lang="en-US" sz="1600" b="1" dirty="0" smtClean="0"/>
              <a:t>(</a:t>
            </a:r>
            <a:r>
              <a:rPr lang="en-US" sz="1600" b="1" dirty="0"/>
              <a:t>education, employment, healthcare and housing)</a:t>
            </a:r>
            <a:r>
              <a:rPr lang="en-US" sz="1600" b="1" dirty="0" smtClean="0"/>
              <a:t>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Roma Decade of Inclusion (</a:t>
            </a:r>
            <a:r>
              <a:rPr lang="en-US" sz="1600" b="1" dirty="0">
                <a:solidFill>
                  <a:srgbClr val="FF0000"/>
                </a:solidFill>
              </a:rPr>
              <a:t>2005-</a:t>
            </a:r>
            <a:r>
              <a:rPr lang="en-US" sz="1600" b="1" dirty="0" smtClean="0">
                <a:solidFill>
                  <a:srgbClr val="FF0000"/>
                </a:solidFill>
              </a:rPr>
              <a:t>2015).</a:t>
            </a:r>
          </a:p>
          <a:p>
            <a:pPr marL="0" lvl="0" indent="0">
              <a:buClr>
                <a:srgbClr val="FF0000"/>
              </a:buClr>
              <a:buNone/>
            </a:pPr>
            <a:r>
              <a:rPr lang="en-US" sz="1600" b="1" dirty="0" smtClean="0"/>
              <a:t>Affirmative Action </a:t>
            </a:r>
            <a:r>
              <a:rPr lang="en-US" sz="1600" b="1" dirty="0"/>
              <a:t>policies support Roma students to access higher education (access, bursaries, mentoring</a:t>
            </a:r>
            <a:r>
              <a:rPr lang="en-US" sz="1600" b="1" dirty="0" smtClean="0"/>
              <a:t>)</a:t>
            </a:r>
            <a:r>
              <a:rPr lang="en-US" sz="1600" b="1" dirty="0"/>
              <a:t> </a:t>
            </a:r>
            <a:endParaRPr lang="en-US" sz="1600" b="1" dirty="0" smtClean="0"/>
          </a:p>
          <a:p>
            <a:pPr lvl="0"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Central European University’s Access </a:t>
            </a:r>
            <a:r>
              <a:rPr lang="en-US" sz="1600" b="1" dirty="0" err="1" smtClean="0">
                <a:solidFill>
                  <a:srgbClr val="FF0000"/>
                </a:solidFill>
              </a:rPr>
              <a:t>Programmes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lvl="0"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Roma Education Fund’s Scholarships</a:t>
            </a:r>
            <a:endParaRPr lang="en-US" sz="1600" b="1" dirty="0">
              <a:solidFill>
                <a:srgbClr val="FF6600"/>
              </a:solidFill>
            </a:endParaRP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>
                <a:solidFill>
                  <a:srgbClr val="FF0000"/>
                </a:solidFill>
              </a:rPr>
              <a:t>Roma International Scholarship Scheme (RISP</a:t>
            </a:r>
            <a:r>
              <a:rPr lang="en-US" sz="1600" b="1" dirty="0" smtClean="0">
                <a:solidFill>
                  <a:srgbClr val="FF0000"/>
                </a:solidFill>
              </a:rPr>
              <a:t>)</a:t>
            </a:r>
            <a:endParaRPr lang="en-GB" sz="1600" b="1" dirty="0">
              <a:solidFill>
                <a:srgbClr val="FF6600"/>
              </a:solidFill>
            </a:endParaRPr>
          </a:p>
          <a:p>
            <a:pPr marL="0" lvl="0" indent="0">
              <a:buClr>
                <a:srgbClr val="FF0000"/>
              </a:buClr>
              <a:buNone/>
            </a:pPr>
            <a:r>
              <a:rPr lang="en-US" sz="1600" b="1" dirty="0"/>
              <a:t>Transparent and accessible </a:t>
            </a:r>
            <a:r>
              <a:rPr lang="en-US" sz="1600" b="1" dirty="0" smtClean="0"/>
              <a:t>information/ support for </a:t>
            </a:r>
            <a:r>
              <a:rPr lang="en-US" sz="1600" b="1" dirty="0"/>
              <a:t>higher education </a:t>
            </a:r>
            <a:r>
              <a:rPr lang="en-US" sz="1600" b="1" dirty="0" smtClean="0"/>
              <a:t>opportunities </a:t>
            </a:r>
          </a:p>
          <a:p>
            <a:pPr lvl="0"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Romaversitas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1600" b="1" dirty="0" smtClean="0"/>
              <a:t>Promotes and encourages Roma access </a:t>
            </a:r>
            <a:r>
              <a:rPr lang="en-US" sz="1600" b="1" dirty="0"/>
              <a:t>to higher </a:t>
            </a:r>
            <a:r>
              <a:rPr lang="en-US" sz="1600" b="1" dirty="0" smtClean="0"/>
              <a:t>education/ strengthens social relationships </a:t>
            </a:r>
            <a:endParaRPr lang="en-US" sz="1600" b="1" dirty="0"/>
          </a:p>
          <a:p>
            <a:pPr marL="0" indent="0">
              <a:buClr>
                <a:srgbClr val="FF0000"/>
              </a:buClr>
              <a:buNone/>
            </a:pPr>
            <a:r>
              <a:rPr lang="en-US" sz="1600" b="1" dirty="0" smtClean="0"/>
              <a:t>between </a:t>
            </a:r>
            <a:r>
              <a:rPr lang="en-US" sz="1600" b="1" dirty="0"/>
              <a:t>Roma and non-Roma students in order to remove </a:t>
            </a:r>
            <a:r>
              <a:rPr lang="en-US" sz="1600" b="1" dirty="0" smtClean="0"/>
              <a:t>prejudices and stereotypes </a:t>
            </a:r>
            <a:r>
              <a:rPr lang="en-US" sz="1600" b="1" dirty="0"/>
              <a:t>within </a:t>
            </a:r>
            <a:r>
              <a:rPr lang="en-US" sz="1600" b="1" dirty="0" smtClean="0"/>
              <a:t>society.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2222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Future?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6567" y="1600200"/>
            <a:ext cx="5584256" cy="410587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/>
              <a:t>Disaggregated </a:t>
            </a:r>
            <a:r>
              <a:rPr lang="en-US" sz="3200" b="1" dirty="0" smtClean="0"/>
              <a:t>Statistics</a:t>
            </a:r>
            <a:endParaRPr lang="en-US" sz="3200" b="1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 smtClean="0"/>
              <a:t>Analysis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3200" b="1" dirty="0" smtClean="0"/>
              <a:t>Support </a:t>
            </a:r>
            <a:r>
              <a:rPr lang="en-US" sz="3200" b="1" dirty="0" err="1" smtClean="0"/>
              <a:t>Programmes</a:t>
            </a:r>
            <a:r>
              <a:rPr lang="en-US" sz="3200" b="1" dirty="0" smtClean="0"/>
              <a:t>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GB" sz="3200" b="1" dirty="0"/>
              <a:t>Co-ordination of Networks, Research, Resources, Interventions</a:t>
            </a:r>
            <a:r>
              <a:rPr lang="en-GB" sz="3200" b="1" dirty="0" smtClean="0"/>
              <a:t>.</a:t>
            </a:r>
            <a:endParaRPr lang="en-GB" sz="3200" b="1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GB" sz="3200" b="1" dirty="0" smtClean="0"/>
              <a:t>Inclusion of GRT communities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sz="3200" b="1" dirty="0"/>
              <a:t> </a:t>
            </a:r>
            <a:r>
              <a:rPr lang="en-GB" sz="3200" b="1" dirty="0" smtClean="0"/>
              <a:t>   in Higher </a:t>
            </a:r>
            <a:r>
              <a:rPr lang="en-GB" sz="3200" b="1" dirty="0"/>
              <a:t>E</a:t>
            </a:r>
            <a:r>
              <a:rPr lang="en-GB" sz="3200" b="1" dirty="0" smtClean="0"/>
              <a:t>ducation Policies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sz="3200" b="1" dirty="0" smtClean="0"/>
              <a:t>    and Practices.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GB" sz="3200" b="1" dirty="0" smtClean="0"/>
          </a:p>
          <a:p>
            <a:endParaRPr lang="en-GB" b="1" dirty="0"/>
          </a:p>
          <a:p>
            <a:pPr lvl="0"/>
            <a:endParaRPr lang="en-US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669" y="626222"/>
            <a:ext cx="3392305" cy="601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2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HEIM Impact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3136" y="1652531"/>
            <a:ext cx="7567448" cy="177429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What main messages did you hear today?</a:t>
            </a:r>
          </a:p>
          <a:p>
            <a:endParaRPr lang="en-US" b="1" dirty="0"/>
          </a:p>
          <a:p>
            <a:r>
              <a:rPr lang="en-US" b="1" dirty="0" smtClean="0"/>
              <a:t>How do you intend to apply them to your professional practices?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4314" y="3257210"/>
            <a:ext cx="4829685" cy="321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599"/>
            <a:ext cx="8153400" cy="1510905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rgbClr val="FF6600"/>
                </a:solidFill>
              </a:rPr>
              <a:t>HEIM Website</a:t>
            </a: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/>
              <a:t>http://</a:t>
            </a:r>
            <a:r>
              <a:rPr lang="en-US" sz="2700" b="1" dirty="0" err="1"/>
              <a:t>www.sussex.ac.uk</a:t>
            </a:r>
            <a:r>
              <a:rPr lang="en-US" sz="2700" b="1" dirty="0"/>
              <a:t>/education/cheer/</a:t>
            </a:r>
            <a:r>
              <a:rPr lang="en-US" sz="2700" b="1" dirty="0" err="1"/>
              <a:t>researchprojects</a:t>
            </a:r>
            <a:r>
              <a:rPr lang="en-US" sz="2700" b="1" dirty="0"/>
              <a:t>/rise. 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69753"/>
            <a:ext cx="8766048" cy="4836322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95976"/>
            <a:ext cx="9143999" cy="421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7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1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9D0"/>
      </a:accent1>
      <a:accent2>
        <a:srgbClr val="008F5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2018</TotalTime>
  <Words>622</Words>
  <Application>Microsoft Office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MS PGothic</vt:lpstr>
      <vt:lpstr>Arial</vt:lpstr>
      <vt:lpstr>Calibri</vt:lpstr>
      <vt:lpstr>Calibri Light</vt:lpstr>
      <vt:lpstr>Wingdings</vt:lpstr>
      <vt:lpstr>Wingdings 2</vt:lpstr>
      <vt:lpstr>Median</vt:lpstr>
      <vt:lpstr>  Higher Education Internationalisation and Mobility (HEIM) Project: Experts’ Meeting</vt:lpstr>
      <vt:lpstr> Why the HEIM Project? </vt:lpstr>
      <vt:lpstr>UK</vt:lpstr>
      <vt:lpstr>UK</vt:lpstr>
      <vt:lpstr>What Value is HEIM Adding?</vt:lpstr>
      <vt:lpstr>What HEIM is Doing?</vt:lpstr>
      <vt:lpstr> </vt:lpstr>
      <vt:lpstr>Good Practices</vt:lpstr>
      <vt:lpstr>The Future?</vt:lpstr>
      <vt:lpstr>HEIM Impact</vt:lpstr>
      <vt:lpstr>HEIM Website http://www.sussex.ac.uk/education/cheer/researchprojects/rise.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Gagnon</dc:creator>
  <cp:lastModifiedBy>Heather Stanley</cp:lastModifiedBy>
  <cp:revision>138</cp:revision>
  <dcterms:created xsi:type="dcterms:W3CDTF">2013-11-29T22:45:15Z</dcterms:created>
  <dcterms:modified xsi:type="dcterms:W3CDTF">2017-07-13T13:16:08Z</dcterms:modified>
</cp:coreProperties>
</file>