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handoutMasterIdLst>
    <p:handoutMasterId r:id="rId14"/>
  </p:handoutMasterIdLst>
  <p:sldIdLst>
    <p:sldId id="269" r:id="rId2"/>
    <p:sldId id="258" r:id="rId3"/>
    <p:sldId id="281" r:id="rId4"/>
    <p:sldId id="278" r:id="rId5"/>
    <p:sldId id="276" r:id="rId6"/>
    <p:sldId id="274" r:id="rId7"/>
    <p:sldId id="275" r:id="rId8"/>
    <p:sldId id="279" r:id="rId9"/>
    <p:sldId id="262" r:id="rId10"/>
    <p:sldId id="273" r:id="rId11"/>
    <p:sldId id="272" r:id="rId12"/>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45"/>
    <p:restoredTop sz="96433" autoAdjust="0"/>
  </p:normalViewPr>
  <p:slideViewPr>
    <p:cSldViewPr snapToGrid="0" snapToObjects="1">
      <p:cViewPr varScale="1">
        <p:scale>
          <a:sx n="116" d="100"/>
          <a:sy n="116" d="100"/>
        </p:scale>
        <p:origin x="1464" y="13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7C930854-4E53-415E-98AD-082E247EFC0E}" type="datetimeFigureOut">
              <a:rPr lang="es-ES" smtClean="0"/>
              <a:t>04/12/2017</a:t>
            </a:fld>
            <a:endParaRPr lang="es-ES"/>
          </a:p>
        </p:txBody>
      </p:sp>
      <p:sp>
        <p:nvSpPr>
          <p:cNvPr id="4" name="Marcador de pie de página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969EF137-78C4-475E-83AC-5817BFCAE196}" type="slidenum">
              <a:rPr lang="es-ES" smtClean="0"/>
              <a:t>‹#›</a:t>
            </a:fld>
            <a:endParaRPr lang="es-ES"/>
          </a:p>
        </p:txBody>
      </p:sp>
    </p:spTree>
    <p:extLst>
      <p:ext uri="{BB962C8B-B14F-4D97-AF65-F5344CB8AC3E}">
        <p14:creationId xmlns:p14="http://schemas.microsoft.com/office/powerpoint/2010/main" val="8986031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B329D096-04D2-1144-A65F-52AB2223DC06}" type="datetimeFigureOut">
              <a:rPr lang="en-US" smtClean="0"/>
              <a:pPr/>
              <a:t>12/4/2017</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AD5DB772-52A4-3145-84CF-68CA121F8F6C}" type="slidenum">
              <a:rPr lang="en-US" smtClean="0"/>
              <a:pPr/>
              <a:t>‹#›</a:t>
            </a:fld>
            <a:endParaRPr lang="en-US" dirty="0"/>
          </a:p>
        </p:txBody>
      </p:sp>
    </p:spTree>
    <p:extLst>
      <p:ext uri="{BB962C8B-B14F-4D97-AF65-F5344CB8AC3E}">
        <p14:creationId xmlns:p14="http://schemas.microsoft.com/office/powerpoint/2010/main" val="345138930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D5DB772-52A4-3145-84CF-68CA121F8F6C}" type="slidenum">
              <a:rPr lang="en-US" smtClean="0"/>
              <a:pPr/>
              <a:t>2</a:t>
            </a:fld>
            <a:endParaRPr lang="en-US" dirty="0"/>
          </a:p>
        </p:txBody>
      </p:sp>
    </p:spTree>
    <p:extLst>
      <p:ext uri="{BB962C8B-B14F-4D97-AF65-F5344CB8AC3E}">
        <p14:creationId xmlns:p14="http://schemas.microsoft.com/office/powerpoint/2010/main" val="11329140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12" name="TextBox 11"/>
          <p:cNvSpPr txBox="1"/>
          <p:nvPr userDrawn="1"/>
        </p:nvSpPr>
        <p:spPr>
          <a:xfrm>
            <a:off x="4211781" y="3218152"/>
            <a:ext cx="4729602" cy="1329208"/>
          </a:xfrm>
          <a:prstGeom prst="rect">
            <a:avLst/>
          </a:prstGeom>
          <a:solidFill>
            <a:schemeClr val="bg1"/>
          </a:solidFill>
        </p:spPr>
        <p:txBody>
          <a:bodyPr wrap="square" rtlCol="0">
            <a:spAutoFit/>
          </a:bodyPr>
          <a:lstStyle/>
          <a:p>
            <a:endParaRPr lang="en-US" dirty="0"/>
          </a:p>
        </p:txBody>
      </p:sp>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5" name="TextBox 4"/>
          <p:cNvSpPr txBox="1"/>
          <p:nvPr userDrawn="1"/>
        </p:nvSpPr>
        <p:spPr>
          <a:xfrm>
            <a:off x="0" y="4541083"/>
            <a:ext cx="9143999" cy="2316918"/>
          </a:xfrm>
          <a:prstGeom prst="rect">
            <a:avLst/>
          </a:prstGeom>
          <a:solidFill>
            <a:srgbClr val="C00000"/>
          </a:solidFill>
        </p:spPr>
        <p:txBody>
          <a:bodyPr wrap="square" rtlCol="0">
            <a:spAutoFit/>
          </a:bodyPr>
          <a:lstStyle/>
          <a:p>
            <a:endParaRPr lang="en-US" dirty="0"/>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r>
              <a:rPr kumimoji="0" lang="en-US" dirty="0" smtClean="0"/>
              <a:t>19</a:t>
            </a:r>
            <a:r>
              <a:rPr kumimoji="0" lang="en-US" baseline="30000" dirty="0" smtClean="0"/>
              <a:t>th</a:t>
            </a:r>
            <a:r>
              <a:rPr kumimoji="0" lang="en-US" dirty="0" smtClean="0"/>
              <a:t> May 2016</a:t>
            </a:r>
            <a:endParaRPr kumimoji="0" lang="en-US" dirty="0"/>
          </a:p>
        </p:txBody>
      </p:sp>
      <p:sp>
        <p:nvSpPr>
          <p:cNvPr id="11" name="Rectangle 10"/>
          <p:cNvSpPr/>
          <p:nvPr userDrawn="1"/>
        </p:nvSpPr>
        <p:spPr>
          <a:xfrm>
            <a:off x="2361369" y="6036321"/>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60039" y="225551"/>
            <a:ext cx="3951743" cy="4315532"/>
          </a:xfrm>
          <a:prstGeom prst="rect">
            <a:avLst/>
          </a:prstGeom>
        </p:spPr>
      </p:pic>
      <p:sp>
        <p:nvSpPr>
          <p:cNvPr id="4" name="TextBox 3"/>
          <p:cNvSpPr txBox="1"/>
          <p:nvPr userDrawn="1"/>
        </p:nvSpPr>
        <p:spPr>
          <a:xfrm>
            <a:off x="0" y="4640290"/>
            <a:ext cx="9144000" cy="1323439"/>
          </a:xfrm>
          <a:prstGeom prst="rect">
            <a:avLst/>
          </a:prstGeom>
          <a:solidFill>
            <a:schemeClr val="bg1"/>
          </a:solidFill>
        </p:spPr>
        <p:txBody>
          <a:bodyPr wrap="square" rtlCol="0">
            <a:spAutoFit/>
          </a:bodyPr>
          <a:lstStyle/>
          <a:p>
            <a:pPr algn="ctr"/>
            <a:endParaRPr lang="en-US" sz="1000" baseline="0" dirty="0" smtClean="0">
              <a:solidFill>
                <a:schemeClr val="tx1">
                  <a:lumMod val="75000"/>
                  <a:lumOff val="25000"/>
                </a:schemeClr>
              </a:solidFill>
              <a:latin typeface="Calibri" charset="0"/>
              <a:ea typeface="Calibri" charset="0"/>
              <a:cs typeface="Calibri" charset="0"/>
            </a:endParaRPr>
          </a:p>
          <a:p>
            <a:pPr algn="ctr"/>
            <a:endParaRPr lang="en-US" sz="1000" baseline="0" dirty="0" smtClean="0">
              <a:solidFill>
                <a:schemeClr val="tx1">
                  <a:lumMod val="75000"/>
                  <a:lumOff val="25000"/>
                </a:schemeClr>
              </a:solidFill>
              <a:latin typeface="Calibri" charset="0"/>
              <a:ea typeface="Calibri" charset="0"/>
              <a:cs typeface="Calibri" charset="0"/>
            </a:endParaRPr>
          </a:p>
          <a:p>
            <a:pPr algn="ctr"/>
            <a:endParaRPr lang="en-US" sz="1000" baseline="0" dirty="0" smtClean="0">
              <a:solidFill>
                <a:schemeClr val="tx1">
                  <a:lumMod val="75000"/>
                  <a:lumOff val="25000"/>
                </a:schemeClr>
              </a:solidFill>
              <a:latin typeface="Calibri" charset="0"/>
              <a:ea typeface="Calibri" charset="0"/>
              <a:cs typeface="Calibri" charset="0"/>
            </a:endParaRPr>
          </a:p>
          <a:p>
            <a:pPr algn="ctr"/>
            <a:endParaRPr lang="en-US" sz="1000" baseline="0" dirty="0" smtClean="0">
              <a:solidFill>
                <a:schemeClr val="tx1">
                  <a:lumMod val="75000"/>
                  <a:lumOff val="25000"/>
                </a:schemeClr>
              </a:solidFill>
              <a:latin typeface="Calibri" charset="0"/>
              <a:ea typeface="Calibri" charset="0"/>
              <a:cs typeface="Calibri" charset="0"/>
            </a:endParaRPr>
          </a:p>
          <a:p>
            <a:pPr algn="ctr"/>
            <a:endParaRPr lang="en-US" sz="1000" baseline="0" dirty="0" smtClean="0">
              <a:solidFill>
                <a:schemeClr val="tx1">
                  <a:lumMod val="75000"/>
                  <a:lumOff val="25000"/>
                </a:schemeClr>
              </a:solidFill>
              <a:latin typeface="Calibri" charset="0"/>
              <a:ea typeface="Calibri" charset="0"/>
              <a:cs typeface="Calibri" charset="0"/>
            </a:endParaRPr>
          </a:p>
          <a:p>
            <a:pPr algn="ctr"/>
            <a:endParaRPr lang="en-US" sz="1000" baseline="0" dirty="0" smtClean="0">
              <a:solidFill>
                <a:schemeClr val="tx1">
                  <a:lumMod val="75000"/>
                  <a:lumOff val="25000"/>
                </a:schemeClr>
              </a:solidFill>
              <a:latin typeface="Calibri" charset="0"/>
              <a:ea typeface="Calibri" charset="0"/>
              <a:cs typeface="Calibri" charset="0"/>
            </a:endParaRPr>
          </a:p>
          <a:p>
            <a:pPr algn="ctr"/>
            <a:endParaRPr lang="en-US" sz="1000" baseline="0" dirty="0" smtClean="0">
              <a:solidFill>
                <a:schemeClr val="tx1">
                  <a:lumMod val="75000"/>
                  <a:lumOff val="25000"/>
                </a:schemeClr>
              </a:solidFill>
              <a:latin typeface="Calibri" charset="0"/>
              <a:ea typeface="Calibri" charset="0"/>
              <a:cs typeface="Calibri" charset="0"/>
            </a:endParaRPr>
          </a:p>
          <a:p>
            <a:pPr algn="ctr"/>
            <a:endParaRPr lang="en-US" sz="1000" baseline="0" dirty="0" smtClean="0">
              <a:solidFill>
                <a:schemeClr val="tx1">
                  <a:lumMod val="75000"/>
                  <a:lumOff val="25000"/>
                </a:schemeClr>
              </a:solidFill>
              <a:latin typeface="Calibri" charset="0"/>
              <a:ea typeface="Calibri" charset="0"/>
              <a:cs typeface="Calibri" charset="0"/>
            </a:endParaRPr>
          </a:p>
        </p:txBody>
      </p:sp>
      <p:pic>
        <p:nvPicPr>
          <p:cNvPr id="2" name="Picture 1"/>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4211782" y="222099"/>
            <a:ext cx="4729601" cy="3006437"/>
          </a:xfrm>
          <a:prstGeom prst="rect">
            <a:avLst/>
          </a:prstGeom>
        </p:spPr>
      </p:pic>
      <p:pic>
        <p:nvPicPr>
          <p:cNvPr id="13" name="Picture 12"/>
          <p:cNvPicPr>
            <a:picLocks noChangeAspect="1"/>
          </p:cNvPicPr>
          <p:nvPr userDrawn="1"/>
        </p:nvPicPr>
        <p:blipFill rotWithShape="1">
          <a:blip r:embed="rId4" cstate="email">
            <a:extLst>
              <a:ext uri="{28A0092B-C50C-407E-A947-70E740481C1C}">
                <a14:useLocalDpi xmlns:a14="http://schemas.microsoft.com/office/drawing/2010/main"/>
              </a:ext>
            </a:extLst>
          </a:blip>
          <a:srcRect l="1924" t="14993" r="4836" b="14090"/>
          <a:stretch/>
        </p:blipFill>
        <p:spPr bwMode="auto">
          <a:xfrm>
            <a:off x="4360981" y="3235472"/>
            <a:ext cx="4433455" cy="1302327"/>
          </a:xfrm>
          <a:prstGeom prst="rect">
            <a:avLst/>
          </a:prstGeom>
          <a:noFill/>
          <a:ln>
            <a:noFill/>
          </a:ln>
        </p:spPr>
      </p:pic>
      <p:sp>
        <p:nvSpPr>
          <p:cNvPr id="14" name="Title 13"/>
          <p:cNvSpPr>
            <a:spLocks noGrp="1"/>
          </p:cNvSpPr>
          <p:nvPr>
            <p:ph type="title"/>
          </p:nvPr>
        </p:nvSpPr>
        <p:spPr>
          <a:xfrm>
            <a:off x="-1" y="4803011"/>
            <a:ext cx="9144000" cy="990600"/>
          </a:xfrm>
        </p:spPr>
        <p:txBody>
          <a:bodyPr/>
          <a:lstStyle>
            <a:lvl1pPr>
              <a:defRPr sz="4400"/>
            </a:lvl1pPr>
          </a:lstStyle>
          <a:p>
            <a:pPr algn="ctr"/>
            <a:endParaRPr lang="en-US" sz="2800" b="1" baseline="0" dirty="0" smtClean="0">
              <a:solidFill>
                <a:schemeClr val="tx2"/>
              </a:solidFill>
              <a:latin typeface="Calibri" charset="0"/>
              <a:ea typeface="Calibri" charset="0"/>
              <a:cs typeface="Calibri" charset="0"/>
            </a:endParaRP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endParaRPr kumimoji="0" lang="en-US"/>
          </a:p>
        </p:txBody>
      </p:sp>
      <p:sp>
        <p:nvSpPr>
          <p:cNvPr id="5" name="Footer Placeholder 4"/>
          <p:cNvSpPr>
            <a:spLocks noGrp="1"/>
          </p:cNvSpPr>
          <p:nvPr>
            <p:ph type="ftr" sz="quarter" idx="11"/>
          </p:nvPr>
        </p:nvSpPr>
        <p:spPr>
          <a:xfrm>
            <a:off x="4429161" y="5760762"/>
            <a:ext cx="4336886" cy="1032789"/>
          </a:xfrm>
        </p:spPr>
        <p:txBody>
          <a:bodyPr/>
          <a:lstStyle/>
          <a:p>
            <a:endParaRPr kumimoji="0"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a:t>‹#›</a:t>
            </a:fld>
            <a:endParaRPr kumimoji="0" lang="en-US" dirty="0">
              <a:solidFill>
                <a:srgbClr val="FFFFFF"/>
              </a:solidFill>
            </a:endParaRPr>
          </a:p>
        </p:txBody>
      </p:sp>
      <p:sp>
        <p:nvSpPr>
          <p:cNvPr id="8" name="Content Placeholder 7"/>
          <p:cNvSpPr>
            <a:spLocks noGrp="1"/>
          </p:cNvSpPr>
          <p:nvPr>
            <p:ph sz="quarter" idx="1"/>
          </p:nvPr>
        </p:nvSpPr>
        <p:spPr>
          <a:xfrm>
            <a:off x="612648" y="1600200"/>
            <a:ext cx="8153400" cy="4105875"/>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pic>
        <p:nvPicPr>
          <p:cNvPr id="10" name="Picture 9"/>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0" y="5774722"/>
            <a:ext cx="3816512" cy="103278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eaLnBrk="1" latinLnBrk="0" hangingPunct="1"/>
            <a:fld id="{23A271A1-F6D6-438B-A432-4747EE7ECD40}" type="datetimeFigureOut">
              <a:rPr lang="en-US" smtClean="0"/>
              <a:pPr eaLnBrk="1" latinLnBrk="0" hangingPunct="1"/>
              <a:t>12/4/2017</a:t>
            </a:fld>
            <a:endParaRPr lang="en-US" sz="1400" dirty="0">
              <a:solidFill>
                <a:schemeClr val="tx2"/>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pPr algn="r" eaLnBrk="1" latinLnBrk="0" hangingPunct="1"/>
            <a:endParaRPr kumimoji="0" lang="en-US" sz="1400" dirty="0">
              <a:solidFill>
                <a:schemeClr val="tx2"/>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78321"/>
            <a:ext cx="8153400" cy="1497521"/>
          </a:xfrm>
        </p:spPr>
        <p:txBody>
          <a:bodyPr>
            <a:normAutofit fontScale="90000"/>
          </a:bodyPr>
          <a:lstStyle/>
          <a:p>
            <a:pPr algn="ctr"/>
            <a:r>
              <a:rPr lang="en-US" sz="2200" b="1" dirty="0" smtClean="0">
                <a:latin typeface="Arial"/>
                <a:ea typeface="Calibri" charset="0"/>
                <a:cs typeface="Arial"/>
              </a:rPr>
              <a:t/>
            </a:r>
            <a:br>
              <a:rPr lang="en-US" sz="2200" b="1" dirty="0" smtClean="0">
                <a:latin typeface="Arial"/>
                <a:ea typeface="Calibri" charset="0"/>
                <a:cs typeface="Arial"/>
              </a:rPr>
            </a:br>
            <a:r>
              <a:rPr lang="en-US" sz="2400" b="1" dirty="0" err="1">
                <a:latin typeface="Arial"/>
                <a:ea typeface="Calibri" charset="0"/>
                <a:cs typeface="Arial"/>
              </a:rPr>
              <a:t>Encuentro</a:t>
            </a:r>
            <a:r>
              <a:rPr lang="en-US" sz="2400" b="1" dirty="0">
                <a:latin typeface="Arial"/>
                <a:ea typeface="Calibri" charset="0"/>
                <a:cs typeface="Arial"/>
              </a:rPr>
              <a:t> de personas </a:t>
            </a:r>
            <a:r>
              <a:rPr lang="en-US" sz="2400" b="1" dirty="0" err="1">
                <a:latin typeface="Arial"/>
                <a:ea typeface="Calibri" charset="0"/>
                <a:cs typeface="Arial"/>
              </a:rPr>
              <a:t>expertas</a:t>
            </a:r>
            <a:r>
              <a:rPr lang="en-US" sz="2400" b="1" dirty="0">
                <a:latin typeface="Arial"/>
                <a:ea typeface="Calibri" charset="0"/>
                <a:cs typeface="Arial"/>
              </a:rPr>
              <a:t> </a:t>
            </a:r>
            <a:r>
              <a:rPr lang="en-US" sz="2400" b="1" dirty="0" err="1">
                <a:latin typeface="Arial"/>
                <a:ea typeface="Calibri" charset="0"/>
                <a:cs typeface="Arial"/>
              </a:rPr>
              <a:t>en</a:t>
            </a:r>
            <a:r>
              <a:rPr lang="en-US" sz="2400" b="1" dirty="0">
                <a:latin typeface="Arial"/>
                <a:ea typeface="Calibri" charset="0"/>
                <a:cs typeface="Arial"/>
              </a:rPr>
              <a:t> </a:t>
            </a:r>
            <a:r>
              <a:rPr lang="en-US" sz="2400" b="1" dirty="0" err="1">
                <a:latin typeface="Arial"/>
                <a:ea typeface="Calibri" charset="0"/>
                <a:cs typeface="Arial"/>
              </a:rPr>
              <a:t>equidad</a:t>
            </a:r>
            <a:r>
              <a:rPr lang="en-US" sz="2400" b="1" dirty="0">
                <a:latin typeface="Arial"/>
                <a:ea typeface="Calibri" charset="0"/>
                <a:cs typeface="Arial"/>
              </a:rPr>
              <a:t> </a:t>
            </a:r>
            <a:r>
              <a:rPr lang="en-US" sz="2400" b="1" dirty="0" err="1">
                <a:latin typeface="Arial"/>
                <a:ea typeface="Calibri" charset="0"/>
                <a:cs typeface="Arial"/>
              </a:rPr>
              <a:t>en</a:t>
            </a:r>
            <a:r>
              <a:rPr lang="en-US" sz="2400" b="1" dirty="0">
                <a:latin typeface="Arial"/>
                <a:ea typeface="Calibri" charset="0"/>
                <a:cs typeface="Arial"/>
              </a:rPr>
              <a:t> </a:t>
            </a:r>
            <a:r>
              <a:rPr lang="en-US" sz="2400" b="1" dirty="0" err="1">
                <a:latin typeface="Arial"/>
                <a:ea typeface="Calibri" charset="0"/>
                <a:cs typeface="Arial"/>
              </a:rPr>
              <a:t>educación</a:t>
            </a:r>
            <a:r>
              <a:rPr lang="en-US" sz="2400" b="1" dirty="0">
                <a:latin typeface="Arial"/>
                <a:ea typeface="Calibri" charset="0"/>
                <a:cs typeface="Arial"/>
              </a:rPr>
              <a:t> superior. Proyecto HEIM: Higher Education </a:t>
            </a:r>
            <a:r>
              <a:rPr lang="en-US" sz="2400" b="1" dirty="0" err="1">
                <a:latin typeface="Arial"/>
                <a:ea typeface="Calibri" charset="0"/>
                <a:cs typeface="Arial"/>
              </a:rPr>
              <a:t>Internationalisation</a:t>
            </a:r>
            <a:r>
              <a:rPr lang="en-US" sz="2400" b="1" dirty="0">
                <a:latin typeface="Arial"/>
                <a:ea typeface="Calibri" charset="0"/>
                <a:cs typeface="Arial"/>
              </a:rPr>
              <a:t> and Mobility (HEIM)</a:t>
            </a:r>
          </a:p>
        </p:txBody>
      </p:sp>
      <p:sp>
        <p:nvSpPr>
          <p:cNvPr id="5" name="Rectangle 4"/>
          <p:cNvSpPr/>
          <p:nvPr/>
        </p:nvSpPr>
        <p:spPr>
          <a:xfrm>
            <a:off x="5127179" y="1600200"/>
            <a:ext cx="4016821" cy="4216539"/>
          </a:xfrm>
          <a:prstGeom prst="rect">
            <a:avLst/>
          </a:prstGeom>
        </p:spPr>
        <p:txBody>
          <a:bodyPr wrap="square">
            <a:spAutoFit/>
          </a:bodyPr>
          <a:lstStyle/>
          <a:p>
            <a:pPr>
              <a:buClr>
                <a:srgbClr val="FF0000"/>
              </a:buClr>
            </a:pPr>
            <a:endParaRPr lang="en-US" sz="2400" b="1" dirty="0" smtClean="0">
              <a:solidFill>
                <a:srgbClr val="FF0000"/>
              </a:solidFill>
              <a:latin typeface="Arial"/>
              <a:cs typeface="Arial"/>
            </a:endParaRPr>
          </a:p>
          <a:p>
            <a:pPr>
              <a:buClr>
                <a:srgbClr val="FF0000"/>
              </a:buClr>
            </a:pPr>
            <a:endParaRPr lang="en-US" sz="2400" b="1" dirty="0">
              <a:solidFill>
                <a:srgbClr val="FF0000"/>
              </a:solidFill>
              <a:latin typeface="Arial"/>
              <a:cs typeface="Arial"/>
            </a:endParaRPr>
          </a:p>
          <a:p>
            <a:pPr>
              <a:buClr>
                <a:srgbClr val="FF0000"/>
              </a:buClr>
            </a:pPr>
            <a:r>
              <a:rPr lang="en-US" sz="3600" b="1" dirty="0" err="1" smtClean="0">
                <a:solidFill>
                  <a:schemeClr val="tx2"/>
                </a:solidFill>
                <a:latin typeface="Arial"/>
                <a:cs typeface="Arial"/>
              </a:rPr>
              <a:t>Introducción</a:t>
            </a:r>
            <a:endParaRPr lang="en-US" sz="3600" b="1" dirty="0" smtClean="0">
              <a:solidFill>
                <a:schemeClr val="tx2"/>
              </a:solidFill>
              <a:latin typeface="Arial"/>
              <a:cs typeface="Arial"/>
            </a:endParaRPr>
          </a:p>
          <a:p>
            <a:pPr>
              <a:buClr>
                <a:srgbClr val="FF0000"/>
              </a:buClr>
            </a:pPr>
            <a:endParaRPr lang="en-US" sz="2400" b="1" dirty="0" smtClean="0">
              <a:solidFill>
                <a:srgbClr val="FF0000"/>
              </a:solidFill>
              <a:latin typeface="Arial"/>
              <a:cs typeface="Arial"/>
            </a:endParaRPr>
          </a:p>
          <a:p>
            <a:pPr>
              <a:buClr>
                <a:srgbClr val="FF0000"/>
              </a:buClr>
            </a:pPr>
            <a:endParaRPr lang="en-US" sz="2400" b="1" dirty="0">
              <a:solidFill>
                <a:srgbClr val="FF0000"/>
              </a:solidFill>
              <a:latin typeface="Arial"/>
              <a:cs typeface="Arial"/>
            </a:endParaRPr>
          </a:p>
          <a:p>
            <a:pPr>
              <a:buClr>
                <a:srgbClr val="FF0000"/>
              </a:buClr>
            </a:pPr>
            <a:endParaRPr lang="en-US" sz="2400" b="1" dirty="0" smtClean="0">
              <a:solidFill>
                <a:srgbClr val="FF0000"/>
              </a:solidFill>
              <a:latin typeface="Arial"/>
              <a:cs typeface="Arial"/>
            </a:endParaRPr>
          </a:p>
          <a:p>
            <a:pPr>
              <a:buClr>
                <a:srgbClr val="FF0000"/>
              </a:buClr>
            </a:pPr>
            <a:endParaRPr lang="en-US" sz="2400" b="1" dirty="0">
              <a:solidFill>
                <a:srgbClr val="FF0000"/>
              </a:solidFill>
              <a:latin typeface="Arial"/>
              <a:cs typeface="Arial"/>
            </a:endParaRPr>
          </a:p>
          <a:p>
            <a:pPr>
              <a:buClr>
                <a:srgbClr val="FF0000"/>
              </a:buClr>
            </a:pPr>
            <a:endParaRPr lang="en-US" sz="2400" b="1" dirty="0">
              <a:solidFill>
                <a:srgbClr val="FF0000"/>
              </a:solidFill>
              <a:latin typeface="Arial"/>
              <a:cs typeface="Arial"/>
            </a:endParaRPr>
          </a:p>
          <a:p>
            <a:pPr>
              <a:buClr>
                <a:srgbClr val="FF0000"/>
              </a:buClr>
            </a:pPr>
            <a:r>
              <a:rPr lang="en-US" sz="2400" b="1" dirty="0" err="1" smtClean="0">
                <a:solidFill>
                  <a:srgbClr val="FF0000"/>
                </a:solidFill>
                <a:latin typeface="Arial"/>
                <a:cs typeface="Arial"/>
              </a:rPr>
              <a:t>Mayte</a:t>
            </a:r>
            <a:r>
              <a:rPr lang="en-US" sz="2400" b="1" dirty="0" smtClean="0">
                <a:solidFill>
                  <a:srgbClr val="FF0000"/>
                </a:solidFill>
                <a:latin typeface="Arial"/>
                <a:cs typeface="Arial"/>
              </a:rPr>
              <a:t> Padilla-Carmona </a:t>
            </a:r>
            <a:r>
              <a:rPr lang="en-US" sz="2000" b="1" dirty="0" err="1" smtClean="0">
                <a:latin typeface="Arial"/>
                <a:cs typeface="Arial"/>
              </a:rPr>
              <a:t>Dpto</a:t>
            </a:r>
            <a:r>
              <a:rPr lang="en-US" sz="2000" b="1" dirty="0" smtClean="0">
                <a:latin typeface="Arial"/>
                <a:cs typeface="Arial"/>
              </a:rPr>
              <a:t>. MIDE Universidad de </a:t>
            </a:r>
            <a:r>
              <a:rPr lang="en-US" sz="2000" b="1" dirty="0" err="1" smtClean="0">
                <a:latin typeface="Arial"/>
                <a:cs typeface="Arial"/>
              </a:rPr>
              <a:t>Sevilla</a:t>
            </a:r>
            <a:endParaRPr lang="en-US" sz="2000" b="1" dirty="0">
              <a:latin typeface="Arial"/>
              <a:cs typeface="Arial"/>
            </a:endParaRPr>
          </a:p>
        </p:txBody>
      </p:sp>
      <p:pic>
        <p:nvPicPr>
          <p:cNvPr id="6" name="Marcador de contenido 5"/>
          <p:cNvPicPr>
            <a:picLocks noGrp="1"/>
          </p:cNvPicPr>
          <p:nvPr>
            <p:ph sz="quarter" idx="1"/>
          </p:nvPr>
        </p:nvPicPr>
        <p:blipFill>
          <a:blip r:embed="rId2" cstate="email">
            <a:extLst>
              <a:ext uri="{28A0092B-C50C-407E-A947-70E740481C1C}">
                <a14:useLocalDpi xmlns:a14="http://schemas.microsoft.com/office/drawing/2010/main" val="0"/>
              </a:ext>
            </a:extLst>
          </a:blip>
          <a:stretch>
            <a:fillRect/>
          </a:stretch>
        </p:blipFill>
        <p:spPr>
          <a:xfrm rot="5400000">
            <a:off x="734607" y="1494899"/>
            <a:ext cx="3340965" cy="4518752"/>
          </a:xfrm>
        </p:spPr>
      </p:pic>
    </p:spTree>
    <p:extLst>
      <p:ext uri="{BB962C8B-B14F-4D97-AF65-F5344CB8AC3E}">
        <p14:creationId xmlns:p14="http://schemas.microsoft.com/office/powerpoint/2010/main" val="31498027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GB" b="1" dirty="0" smtClean="0"/>
              <a:t/>
            </a:r>
            <a:br>
              <a:rPr lang="en-GB" b="1" dirty="0" smtClean="0"/>
            </a:br>
            <a:r>
              <a:rPr lang="en-GB" b="1" dirty="0" err="1" smtClean="0"/>
              <a:t>Sentido</a:t>
            </a:r>
            <a:r>
              <a:rPr lang="en-GB" b="1" dirty="0" smtClean="0"/>
              <a:t> del Proyecto HEIM</a:t>
            </a:r>
            <a:br>
              <a:rPr lang="en-GB" b="1" dirty="0" smtClean="0"/>
            </a:br>
            <a:endParaRPr lang="en-US" b="1" dirty="0"/>
          </a:p>
        </p:txBody>
      </p:sp>
      <p:sp>
        <p:nvSpPr>
          <p:cNvPr id="3" name="Content Placeholder 2"/>
          <p:cNvSpPr>
            <a:spLocks noGrp="1"/>
          </p:cNvSpPr>
          <p:nvPr>
            <p:ph sz="quarter" idx="1"/>
          </p:nvPr>
        </p:nvSpPr>
        <p:spPr>
          <a:xfrm>
            <a:off x="339047" y="1600200"/>
            <a:ext cx="8427001" cy="4410182"/>
          </a:xfrm>
        </p:spPr>
        <p:txBody>
          <a:bodyPr>
            <a:noAutofit/>
          </a:bodyPr>
          <a:lstStyle/>
          <a:p>
            <a:pPr algn="just"/>
            <a:r>
              <a:rPr lang="es-ES" sz="2000" dirty="0">
                <a:solidFill>
                  <a:schemeClr val="accent3">
                    <a:lumMod val="75000"/>
                  </a:schemeClr>
                </a:solidFill>
                <a:latin typeface="Arial" pitchFamily="34" charset="0"/>
                <a:cs typeface="Arial" pitchFamily="34" charset="0"/>
              </a:rPr>
              <a:t>Objetivo</a:t>
            </a:r>
            <a:r>
              <a:rPr lang="es-ES" sz="2000" dirty="0">
                <a:latin typeface="Arial" pitchFamily="34" charset="0"/>
                <a:cs typeface="Arial" pitchFamily="34" charset="0"/>
              </a:rPr>
              <a:t>: ¿Cómo se están aplicando los principios de igualdad e inclusión en los programas de Educación Superior y en las estrategias de movilidad?  ¿Quiénes participan y pueden beneficiarse de las iniciativas existentes?</a:t>
            </a:r>
          </a:p>
          <a:p>
            <a:pPr algn="just"/>
            <a:r>
              <a:rPr lang="es-ES" sz="2000" dirty="0" smtClean="0">
                <a:solidFill>
                  <a:schemeClr val="accent3">
                    <a:lumMod val="75000"/>
                  </a:schemeClr>
                </a:solidFill>
                <a:latin typeface="Arial" pitchFamily="34" charset="0"/>
                <a:cs typeface="Arial" pitchFamily="34" charset="0"/>
              </a:rPr>
              <a:t>Foco</a:t>
            </a:r>
            <a:r>
              <a:rPr lang="es-ES" sz="2000" dirty="0">
                <a:latin typeface="Arial" pitchFamily="34" charset="0"/>
                <a:cs typeface="Arial" pitchFamily="34" charset="0"/>
              </a:rPr>
              <a:t>:  Comunidad Romaní en Europa, por tratarse de un ejemplo crítico de grupo marginado.  ¿Este grupo está en desventaja? ¿es excluido de las oportunidades que se ofrecen en formación y movilidad?  ¿qué motivaciones, experiencias y costes ocultos tiene la movilidad? </a:t>
            </a:r>
            <a:r>
              <a:rPr lang="es-ES" sz="2000" dirty="0" smtClean="0">
                <a:latin typeface="Arial" pitchFamily="34" charset="0"/>
                <a:cs typeface="Arial" pitchFamily="34" charset="0"/>
              </a:rPr>
              <a:t>Sin perjuicio de otros grupos no tradicionales que acceden a la Universidad en situación de desventaja (personas con discapacidad, inmigrantes, adultos/as trabajadores/as, etc.)</a:t>
            </a:r>
          </a:p>
          <a:p>
            <a:pPr algn="just"/>
            <a:r>
              <a:rPr lang="es-ES" sz="2000" dirty="0">
                <a:solidFill>
                  <a:schemeClr val="accent3">
                    <a:lumMod val="75000"/>
                  </a:schemeClr>
                </a:solidFill>
                <a:latin typeface="Arial" pitchFamily="34" charset="0"/>
                <a:cs typeface="Arial" pitchFamily="34" charset="0"/>
              </a:rPr>
              <a:t>Socios</a:t>
            </a:r>
            <a:r>
              <a:rPr lang="es-ES" sz="2000" dirty="0" smtClean="0">
                <a:latin typeface="Arial" pitchFamily="34" charset="0"/>
                <a:cs typeface="Arial" pitchFamily="34" charset="0"/>
              </a:rPr>
              <a:t>: </a:t>
            </a:r>
            <a:r>
              <a:rPr lang="es-ES" sz="1800" dirty="0" err="1" smtClean="0">
                <a:latin typeface="Arial" pitchFamily="34" charset="0"/>
                <a:cs typeface="Arial" pitchFamily="34" charset="0"/>
              </a:rPr>
              <a:t>University</a:t>
            </a:r>
            <a:r>
              <a:rPr lang="es-ES" sz="1800" dirty="0" smtClean="0">
                <a:latin typeface="Arial" pitchFamily="34" charset="0"/>
                <a:cs typeface="Arial" pitchFamily="34" charset="0"/>
              </a:rPr>
              <a:t> of Sussex (coord.), </a:t>
            </a:r>
            <a:r>
              <a:rPr lang="en-US" sz="1800" dirty="0" err="1">
                <a:latin typeface="Arial" pitchFamily="34" charset="0"/>
                <a:cs typeface="Arial" pitchFamily="34" charset="0"/>
              </a:rPr>
              <a:t>Umeå</a:t>
            </a:r>
            <a:r>
              <a:rPr lang="en-US" sz="1800" dirty="0">
                <a:latin typeface="Arial" pitchFamily="34" charset="0"/>
                <a:cs typeface="Arial" pitchFamily="34" charset="0"/>
              </a:rPr>
              <a:t> </a:t>
            </a:r>
            <a:r>
              <a:rPr lang="en-US" sz="1800" dirty="0" smtClean="0">
                <a:latin typeface="Arial" pitchFamily="34" charset="0"/>
                <a:cs typeface="Arial" pitchFamily="34" charset="0"/>
              </a:rPr>
              <a:t>University, Roma Education Fund, Universidad de </a:t>
            </a:r>
            <a:r>
              <a:rPr lang="en-US" sz="1800" dirty="0" err="1" smtClean="0">
                <a:latin typeface="Arial" pitchFamily="34" charset="0"/>
                <a:cs typeface="Arial" pitchFamily="34" charset="0"/>
              </a:rPr>
              <a:t>Sevilla</a:t>
            </a:r>
            <a:r>
              <a:rPr lang="en-US" sz="1800" dirty="0" smtClean="0">
                <a:solidFill>
                  <a:srgbClr val="FFFFFF"/>
                </a:solidFill>
                <a:latin typeface="Arial" pitchFamily="34" charset="0"/>
                <a:cs typeface="Arial" pitchFamily="34" charset="0"/>
              </a:rPr>
              <a:t>, </a:t>
            </a:r>
            <a:r>
              <a:rPr lang="en-US" sz="1800" dirty="0">
                <a:solidFill>
                  <a:srgbClr val="FFFFFF"/>
                </a:solidFill>
                <a:latin typeface="Arial" pitchFamily="34" charset="0"/>
                <a:cs typeface="Arial" pitchFamily="34" charset="0"/>
              </a:rPr>
              <a:t>Sweden </a:t>
            </a:r>
            <a:endParaRPr lang="en-GB" sz="1800" dirty="0">
              <a:solidFill>
                <a:srgbClr val="FFFFFF"/>
              </a:solidFill>
              <a:latin typeface="Arial" pitchFamily="34" charset="0"/>
              <a:cs typeface="Arial" pitchFamily="34" charset="0"/>
            </a:endParaRPr>
          </a:p>
          <a:p>
            <a:pPr algn="just"/>
            <a:endParaRPr lang="es-ES" sz="2000" dirty="0">
              <a:latin typeface="Arial" pitchFamily="34" charset="0"/>
              <a:cs typeface="Arial" pitchFamily="34" charset="0"/>
            </a:endParaRPr>
          </a:p>
          <a:p>
            <a:pPr>
              <a:buClr>
                <a:srgbClr val="FF0000"/>
              </a:buClr>
              <a:buFont typeface="Wingdings" charset="2"/>
              <a:buChar char="§"/>
            </a:pPr>
            <a:endParaRPr lang="en-US" sz="2000" b="1" dirty="0" smtClean="0"/>
          </a:p>
          <a:p>
            <a:pPr>
              <a:buClr>
                <a:srgbClr val="FF0000"/>
              </a:buClr>
              <a:buFont typeface="Wingdings" charset="2"/>
              <a:buChar char="§"/>
            </a:pPr>
            <a:endParaRPr lang="en-US" sz="2000" b="1" dirty="0"/>
          </a:p>
          <a:p>
            <a:pPr marL="0" indent="0">
              <a:buClr>
                <a:srgbClr val="FF0000"/>
              </a:buClr>
              <a:buNone/>
            </a:pPr>
            <a:endParaRPr lang="en-US" sz="2400" b="1" dirty="0" smtClean="0"/>
          </a:p>
          <a:p>
            <a:pPr>
              <a:buClr>
                <a:srgbClr val="FF0000"/>
              </a:buClr>
              <a:buFont typeface="Wingdings" charset="2"/>
              <a:buChar char="§"/>
            </a:pPr>
            <a:endParaRPr lang="en-US" sz="2000" b="1" dirty="0"/>
          </a:p>
          <a:p>
            <a:pPr>
              <a:buClr>
                <a:srgbClr val="FF0000"/>
              </a:buClr>
              <a:buFont typeface="Wingdings" charset="2"/>
              <a:buChar char="§"/>
            </a:pPr>
            <a:endParaRPr lang="en-US" sz="2000" b="1" dirty="0" smtClean="0"/>
          </a:p>
        </p:txBody>
      </p:sp>
    </p:spTree>
    <p:extLst>
      <p:ext uri="{BB962C8B-B14F-4D97-AF65-F5344CB8AC3E}">
        <p14:creationId xmlns:p14="http://schemas.microsoft.com/office/powerpoint/2010/main" val="4857411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t>
            </a:r>
            <a:r>
              <a:rPr lang="en-US" b="1" dirty="0" err="1" smtClean="0"/>
              <a:t>Qué</a:t>
            </a:r>
            <a:r>
              <a:rPr lang="en-US" b="1" dirty="0" smtClean="0"/>
              <a:t> </a:t>
            </a:r>
            <a:r>
              <a:rPr lang="en-US" b="1" dirty="0" err="1" smtClean="0"/>
              <a:t>aporta</a:t>
            </a:r>
            <a:r>
              <a:rPr lang="en-US" b="1" dirty="0" smtClean="0"/>
              <a:t> HEIM?</a:t>
            </a:r>
            <a:endParaRPr lang="en-US" b="1" dirty="0"/>
          </a:p>
        </p:txBody>
      </p:sp>
      <p:sp>
        <p:nvSpPr>
          <p:cNvPr id="3" name="Content Placeholder 2"/>
          <p:cNvSpPr>
            <a:spLocks noGrp="1"/>
          </p:cNvSpPr>
          <p:nvPr>
            <p:ph sz="quarter" idx="1"/>
          </p:nvPr>
        </p:nvSpPr>
        <p:spPr>
          <a:xfrm>
            <a:off x="205482" y="1541854"/>
            <a:ext cx="8938517" cy="4540109"/>
          </a:xfrm>
        </p:spPr>
        <p:txBody>
          <a:bodyPr>
            <a:noAutofit/>
          </a:bodyPr>
          <a:lstStyle/>
          <a:p>
            <a:pPr>
              <a:buClr>
                <a:srgbClr val="FF0000"/>
              </a:buClr>
              <a:buFont typeface="Wingdings" charset="2"/>
              <a:buChar char="§"/>
            </a:pPr>
            <a:r>
              <a:rPr lang="en-US" sz="1700" b="1" dirty="0" err="1" smtClean="0">
                <a:solidFill>
                  <a:srgbClr val="FF0000"/>
                </a:solidFill>
              </a:rPr>
              <a:t>Examinamos</a:t>
            </a:r>
            <a:r>
              <a:rPr lang="en-US" sz="1700" b="1" dirty="0" smtClean="0">
                <a:solidFill>
                  <a:srgbClr val="FF0000"/>
                </a:solidFill>
              </a:rPr>
              <a:t> </a:t>
            </a:r>
            <a:r>
              <a:rPr lang="en-US" sz="1700" b="1" dirty="0" smtClean="0"/>
              <a:t>el </a:t>
            </a:r>
            <a:r>
              <a:rPr lang="en-US" sz="1700" b="1" dirty="0" err="1" smtClean="0"/>
              <a:t>acceso</a:t>
            </a:r>
            <a:r>
              <a:rPr lang="en-US" sz="1700" b="1" dirty="0" smtClean="0"/>
              <a:t> a la </a:t>
            </a:r>
            <a:r>
              <a:rPr lang="en-US" sz="1700" b="1" dirty="0" err="1" smtClean="0"/>
              <a:t>educación</a:t>
            </a:r>
            <a:r>
              <a:rPr lang="en-US" sz="1700" b="1" dirty="0" smtClean="0"/>
              <a:t> superior de la </a:t>
            </a:r>
            <a:r>
              <a:rPr lang="en-US" sz="1700" b="1" dirty="0" err="1" smtClean="0"/>
              <a:t>población</a:t>
            </a:r>
            <a:r>
              <a:rPr lang="en-US" sz="1700" b="1" dirty="0" smtClean="0"/>
              <a:t> </a:t>
            </a:r>
            <a:r>
              <a:rPr lang="en-US" sz="1700" b="1" dirty="0" err="1" smtClean="0"/>
              <a:t>gitana</a:t>
            </a:r>
            <a:r>
              <a:rPr lang="en-US" sz="1700" b="1" dirty="0" smtClean="0"/>
              <a:t> </a:t>
            </a:r>
            <a:r>
              <a:rPr lang="en-US" sz="1700" b="1" dirty="0" err="1" smtClean="0"/>
              <a:t>en</a:t>
            </a:r>
            <a:r>
              <a:rPr lang="en-US" sz="1700" b="1" dirty="0" smtClean="0"/>
              <a:t> </a:t>
            </a:r>
            <a:r>
              <a:rPr lang="en-US" sz="1700" b="1" dirty="0" err="1" smtClean="0"/>
              <a:t>España</a:t>
            </a:r>
            <a:r>
              <a:rPr lang="en-US" sz="1700" b="1" dirty="0" smtClean="0"/>
              <a:t>, </a:t>
            </a:r>
            <a:r>
              <a:rPr lang="en-US" sz="1700" b="1" dirty="0" err="1" smtClean="0"/>
              <a:t>Suecia</a:t>
            </a:r>
            <a:r>
              <a:rPr lang="en-US" sz="1700" b="1" dirty="0" smtClean="0"/>
              <a:t> y </a:t>
            </a:r>
            <a:r>
              <a:rPr lang="en-US" sz="1700" b="1" dirty="0" err="1" smtClean="0"/>
              <a:t>Reino</a:t>
            </a:r>
            <a:r>
              <a:rPr lang="en-US" sz="1700" b="1" dirty="0" smtClean="0"/>
              <a:t> </a:t>
            </a:r>
            <a:r>
              <a:rPr lang="en-US" sz="1700" b="1" dirty="0" err="1" smtClean="0"/>
              <a:t>Unido</a:t>
            </a:r>
            <a:r>
              <a:rPr lang="en-US" sz="1700" b="1" dirty="0" smtClean="0"/>
              <a:t>.</a:t>
            </a:r>
          </a:p>
          <a:p>
            <a:pPr>
              <a:buClr>
                <a:srgbClr val="FF0000"/>
              </a:buClr>
              <a:buFont typeface="Wingdings" charset="2"/>
              <a:buChar char="§"/>
            </a:pPr>
            <a:r>
              <a:rPr lang="en-US" sz="1700" b="1" dirty="0" err="1" smtClean="0">
                <a:solidFill>
                  <a:srgbClr val="FF0000"/>
                </a:solidFill>
              </a:rPr>
              <a:t>Analizamos</a:t>
            </a:r>
            <a:r>
              <a:rPr lang="en-US" sz="1700" b="1" dirty="0" smtClean="0"/>
              <a:t> </a:t>
            </a:r>
            <a:r>
              <a:rPr lang="en-US" sz="1700" b="1" dirty="0" err="1" smtClean="0"/>
              <a:t>los</a:t>
            </a:r>
            <a:r>
              <a:rPr lang="en-US" sz="1700" b="1" dirty="0" smtClean="0"/>
              <a:t> </a:t>
            </a:r>
            <a:r>
              <a:rPr lang="en-US" sz="1700" b="1" dirty="0" err="1" smtClean="0"/>
              <a:t>marcos</a:t>
            </a:r>
            <a:r>
              <a:rPr lang="en-US" sz="1700" b="1" dirty="0" smtClean="0"/>
              <a:t> </a:t>
            </a:r>
            <a:r>
              <a:rPr lang="en-US" sz="1700" b="1" dirty="0" err="1" smtClean="0"/>
              <a:t>normativos</a:t>
            </a:r>
            <a:r>
              <a:rPr lang="en-US" sz="1700" b="1" dirty="0" smtClean="0"/>
              <a:t> y </a:t>
            </a:r>
            <a:r>
              <a:rPr lang="en-US" sz="1700" b="1" dirty="0" err="1" smtClean="0"/>
              <a:t>estratégicos</a:t>
            </a:r>
            <a:r>
              <a:rPr lang="en-US" sz="1700" b="1" dirty="0" smtClean="0"/>
              <a:t> </a:t>
            </a:r>
            <a:r>
              <a:rPr lang="en-US" sz="1700" b="1" dirty="0" err="1" smtClean="0"/>
              <a:t>europeos</a:t>
            </a:r>
            <a:r>
              <a:rPr lang="en-US" sz="1700" b="1" dirty="0" smtClean="0"/>
              <a:t> y </a:t>
            </a:r>
            <a:r>
              <a:rPr lang="en-US" sz="1700" b="1" dirty="0" err="1" smtClean="0"/>
              <a:t>nacionales</a:t>
            </a:r>
            <a:r>
              <a:rPr lang="en-US" sz="1700" b="1" dirty="0" smtClean="0"/>
              <a:t> que </a:t>
            </a:r>
            <a:r>
              <a:rPr lang="en-US" sz="1700" b="1" dirty="0" err="1" smtClean="0"/>
              <a:t>regulan</a:t>
            </a:r>
            <a:r>
              <a:rPr lang="en-US" sz="1700" b="1" dirty="0" smtClean="0"/>
              <a:t> el </a:t>
            </a:r>
            <a:r>
              <a:rPr lang="en-US" sz="1700" b="1" dirty="0" err="1" smtClean="0"/>
              <a:t>acceso</a:t>
            </a:r>
            <a:r>
              <a:rPr lang="en-US" sz="1700" b="1" dirty="0" smtClean="0"/>
              <a:t> a la </a:t>
            </a:r>
            <a:r>
              <a:rPr lang="en-US" sz="1700" b="1" dirty="0" err="1" smtClean="0"/>
              <a:t>educación</a:t>
            </a:r>
            <a:r>
              <a:rPr lang="en-US" sz="1700" b="1" dirty="0" smtClean="0"/>
              <a:t> de la </a:t>
            </a:r>
            <a:r>
              <a:rPr lang="en-US" sz="1700" b="1" dirty="0" err="1" smtClean="0"/>
              <a:t>juventud</a:t>
            </a:r>
            <a:r>
              <a:rPr lang="en-US" sz="1700" b="1" dirty="0" smtClean="0"/>
              <a:t> </a:t>
            </a:r>
            <a:r>
              <a:rPr lang="en-US" sz="1700" b="1" dirty="0" err="1" smtClean="0"/>
              <a:t>gitana</a:t>
            </a:r>
            <a:r>
              <a:rPr lang="en-US" sz="1700" b="1" dirty="0" smtClean="0"/>
              <a:t>.</a:t>
            </a:r>
          </a:p>
          <a:p>
            <a:pPr>
              <a:buClr>
                <a:srgbClr val="FF0000"/>
              </a:buClr>
              <a:buFont typeface="Wingdings" charset="2"/>
              <a:buChar char="§"/>
            </a:pPr>
            <a:r>
              <a:rPr lang="en-US" sz="1700" b="1" dirty="0" err="1" smtClean="0">
                <a:solidFill>
                  <a:srgbClr val="FF0000"/>
                </a:solidFill>
              </a:rPr>
              <a:t>Contribuimos</a:t>
            </a:r>
            <a:r>
              <a:rPr lang="en-US" sz="1700" b="1" dirty="0" smtClean="0">
                <a:solidFill>
                  <a:srgbClr val="FF0000"/>
                </a:solidFill>
              </a:rPr>
              <a:t> a la </a:t>
            </a:r>
            <a:r>
              <a:rPr lang="en-US" sz="1700" b="1" dirty="0" err="1" smtClean="0">
                <a:solidFill>
                  <a:srgbClr val="FF0000"/>
                </a:solidFill>
              </a:rPr>
              <a:t>formación</a:t>
            </a:r>
            <a:r>
              <a:rPr lang="en-US" sz="1700" b="1" dirty="0" smtClean="0"/>
              <a:t> de </a:t>
            </a:r>
            <a:r>
              <a:rPr lang="en-US" sz="1700" b="1" dirty="0" err="1" smtClean="0"/>
              <a:t>profesionales</a:t>
            </a:r>
            <a:r>
              <a:rPr lang="en-US" sz="1700" b="1" dirty="0" smtClean="0"/>
              <a:t> que </a:t>
            </a:r>
            <a:r>
              <a:rPr lang="en-US" sz="1700" b="1" dirty="0" err="1" smtClean="0"/>
              <a:t>trabajan</a:t>
            </a:r>
            <a:r>
              <a:rPr lang="en-US" sz="1700" b="1" dirty="0" smtClean="0"/>
              <a:t> con las </a:t>
            </a:r>
            <a:r>
              <a:rPr lang="en-US" sz="1700" b="1" dirty="0" err="1" smtClean="0"/>
              <a:t>comunidades</a:t>
            </a:r>
            <a:r>
              <a:rPr lang="en-US" sz="1700" b="1" dirty="0" smtClean="0"/>
              <a:t> </a:t>
            </a:r>
            <a:r>
              <a:rPr lang="en-US" sz="1700" b="1" dirty="0" err="1" smtClean="0"/>
              <a:t>gitanas</a:t>
            </a:r>
            <a:r>
              <a:rPr lang="en-US" sz="1700" b="1" dirty="0" smtClean="0"/>
              <a:t> </a:t>
            </a:r>
            <a:r>
              <a:rPr lang="en-US" sz="1700" b="1" dirty="0" err="1" smtClean="0"/>
              <a:t>en</a:t>
            </a:r>
            <a:r>
              <a:rPr lang="en-US" sz="1700" b="1" dirty="0" smtClean="0"/>
              <a:t> Europa Central y del Este, </a:t>
            </a:r>
            <a:r>
              <a:rPr lang="en-US" sz="1700" b="1" dirty="0" err="1" smtClean="0"/>
              <a:t>en</a:t>
            </a:r>
            <a:r>
              <a:rPr lang="en-US" sz="1700" b="1" dirty="0" smtClean="0"/>
              <a:t> </a:t>
            </a:r>
            <a:r>
              <a:rPr lang="en-US" sz="1700" b="1" dirty="0" err="1" smtClean="0"/>
              <a:t>metodologías</a:t>
            </a:r>
            <a:r>
              <a:rPr lang="en-US" sz="1700" b="1" dirty="0" smtClean="0"/>
              <a:t> de </a:t>
            </a:r>
            <a:r>
              <a:rPr lang="en-US" sz="1700" b="1" dirty="0" err="1" smtClean="0"/>
              <a:t>investigación</a:t>
            </a:r>
            <a:r>
              <a:rPr lang="en-US" sz="1700" b="1" dirty="0" smtClean="0"/>
              <a:t> para la </a:t>
            </a:r>
            <a:r>
              <a:rPr lang="en-US" sz="1700" b="1" dirty="0" err="1" smtClean="0"/>
              <a:t>equidad</a:t>
            </a:r>
            <a:r>
              <a:rPr lang="en-US" sz="1700" b="1" dirty="0" smtClean="0"/>
              <a:t>, la </a:t>
            </a:r>
            <a:r>
              <a:rPr lang="en-US" sz="1700" b="1" dirty="0" err="1" smtClean="0"/>
              <a:t>diversidad</a:t>
            </a:r>
            <a:r>
              <a:rPr lang="en-US" sz="1700" b="1" dirty="0" smtClean="0"/>
              <a:t> y la inclusion social.</a:t>
            </a:r>
          </a:p>
          <a:p>
            <a:pPr>
              <a:buClr>
                <a:srgbClr val="FF0000"/>
              </a:buClr>
              <a:buFont typeface="Wingdings" charset="2"/>
              <a:buChar char="§"/>
            </a:pPr>
            <a:r>
              <a:rPr lang="en-US" sz="1700" b="1" dirty="0" err="1" smtClean="0">
                <a:solidFill>
                  <a:srgbClr val="FF0000"/>
                </a:solidFill>
              </a:rPr>
              <a:t>Producimos</a:t>
            </a:r>
            <a:r>
              <a:rPr lang="en-US" sz="1700" b="1" dirty="0" smtClean="0">
                <a:solidFill>
                  <a:srgbClr val="FF0000"/>
                </a:solidFill>
              </a:rPr>
              <a:t> </a:t>
            </a:r>
            <a:r>
              <a:rPr lang="en-US" sz="1700" b="1" dirty="0" smtClean="0"/>
              <a:t>el documental </a:t>
            </a:r>
            <a:r>
              <a:rPr lang="en-US" sz="1700" b="1" i="1" dirty="0" smtClean="0"/>
              <a:t>Gypsy</a:t>
            </a:r>
            <a:r>
              <a:rPr lang="en-US" sz="1700" b="1" i="1" dirty="0"/>
              <a:t>, Roma and Traveller (GTR) </a:t>
            </a:r>
            <a:r>
              <a:rPr lang="en-US" sz="1700" b="1" i="1" dirty="0" smtClean="0"/>
              <a:t>Communities in </a:t>
            </a:r>
            <a:r>
              <a:rPr lang="en-US" sz="1700" b="1" i="1" dirty="0"/>
              <a:t>Higher </a:t>
            </a:r>
            <a:r>
              <a:rPr lang="en-US" sz="1700" b="1" i="1" dirty="0" smtClean="0"/>
              <a:t>Education.</a:t>
            </a:r>
          </a:p>
          <a:p>
            <a:pPr>
              <a:buClr>
                <a:srgbClr val="FF0000"/>
              </a:buClr>
              <a:buFont typeface="Wingdings" charset="2"/>
              <a:buChar char="§"/>
            </a:pPr>
            <a:r>
              <a:rPr lang="en-US" sz="1700" b="1" dirty="0" err="1" smtClean="0">
                <a:solidFill>
                  <a:srgbClr val="FF0000"/>
                </a:solidFill>
              </a:rPr>
              <a:t>Entrevistamos</a:t>
            </a:r>
            <a:r>
              <a:rPr lang="en-US" sz="1700" b="1" dirty="0" smtClean="0">
                <a:solidFill>
                  <a:srgbClr val="FF0000"/>
                </a:solidFill>
              </a:rPr>
              <a:t> </a:t>
            </a:r>
            <a:r>
              <a:rPr lang="en-US" sz="1700" b="1" dirty="0" smtClean="0"/>
              <a:t>a </a:t>
            </a:r>
            <a:r>
              <a:rPr lang="en-US" sz="1700" b="1" dirty="0" err="1" smtClean="0"/>
              <a:t>investigadores</a:t>
            </a:r>
            <a:r>
              <a:rPr lang="en-US" sz="1700" b="1" dirty="0" smtClean="0"/>
              <a:t> y </a:t>
            </a:r>
            <a:r>
              <a:rPr lang="en-US" sz="1700" b="1" dirty="0" err="1" smtClean="0"/>
              <a:t>académicos</a:t>
            </a:r>
            <a:r>
              <a:rPr lang="en-US" sz="1700" b="1" dirty="0" smtClean="0"/>
              <a:t> </a:t>
            </a:r>
            <a:r>
              <a:rPr lang="en-US" sz="1700" b="1" dirty="0" err="1" smtClean="0"/>
              <a:t>gitanos</a:t>
            </a:r>
            <a:r>
              <a:rPr lang="en-US" sz="1700" b="1" dirty="0" smtClean="0"/>
              <a:t> y </a:t>
            </a:r>
            <a:r>
              <a:rPr lang="en-US" sz="1700" b="1" dirty="0" err="1" smtClean="0"/>
              <a:t>migrantes</a:t>
            </a:r>
            <a:r>
              <a:rPr lang="en-US" sz="1700" b="1" dirty="0" smtClean="0"/>
              <a:t> </a:t>
            </a:r>
            <a:r>
              <a:rPr lang="en-US" sz="1700" b="1" dirty="0" err="1" smtClean="0"/>
              <a:t>sobre</a:t>
            </a:r>
            <a:r>
              <a:rPr lang="en-US" sz="1700" b="1" dirty="0" smtClean="0"/>
              <a:t> </a:t>
            </a:r>
            <a:r>
              <a:rPr lang="en-US" sz="1700" b="1" dirty="0" err="1" smtClean="0"/>
              <a:t>sus</a:t>
            </a:r>
            <a:r>
              <a:rPr lang="en-US" sz="1700" b="1" dirty="0" smtClean="0"/>
              <a:t> </a:t>
            </a:r>
            <a:r>
              <a:rPr lang="en-US" sz="1700" b="1" dirty="0" err="1" smtClean="0"/>
              <a:t>experiencias</a:t>
            </a:r>
            <a:r>
              <a:rPr lang="en-US" sz="1700" b="1" dirty="0" smtClean="0"/>
              <a:t> de </a:t>
            </a:r>
            <a:r>
              <a:rPr lang="en-US" sz="1700" b="1" dirty="0" err="1" smtClean="0"/>
              <a:t>internacionalización</a:t>
            </a:r>
            <a:r>
              <a:rPr lang="en-US" sz="1700" b="1" dirty="0" smtClean="0"/>
              <a:t> </a:t>
            </a:r>
            <a:r>
              <a:rPr lang="en-US" sz="1700" b="1" dirty="0" err="1" smtClean="0"/>
              <a:t>en</a:t>
            </a:r>
            <a:r>
              <a:rPr lang="en-US" sz="1700" b="1" dirty="0" smtClean="0"/>
              <a:t> las </a:t>
            </a:r>
            <a:r>
              <a:rPr lang="en-US" sz="1700" b="1" dirty="0" err="1" smtClean="0"/>
              <a:t>universidades</a:t>
            </a:r>
            <a:r>
              <a:rPr lang="en-US" sz="1700" b="1" dirty="0" smtClean="0"/>
              <a:t>.</a:t>
            </a:r>
          </a:p>
          <a:p>
            <a:pPr>
              <a:buClr>
                <a:srgbClr val="FF0000"/>
              </a:buClr>
              <a:buFont typeface="Wingdings" charset="2"/>
              <a:buChar char="§"/>
            </a:pPr>
            <a:r>
              <a:rPr lang="en-US" sz="1700" b="1" dirty="0" err="1" smtClean="0">
                <a:solidFill>
                  <a:srgbClr val="FF0000"/>
                </a:solidFill>
              </a:rPr>
              <a:t>Desarrollamos</a:t>
            </a:r>
            <a:r>
              <a:rPr lang="en-US" sz="1700" b="1" dirty="0" smtClean="0"/>
              <a:t> </a:t>
            </a:r>
            <a:r>
              <a:rPr lang="en-US" sz="1700" b="1" dirty="0" err="1" smtClean="0"/>
              <a:t>una</a:t>
            </a:r>
            <a:r>
              <a:rPr lang="en-US" sz="1700" b="1" dirty="0" smtClean="0"/>
              <a:t> red social de </a:t>
            </a:r>
            <a:r>
              <a:rPr lang="en-US" sz="1700" b="1" dirty="0" err="1" smtClean="0"/>
              <a:t>apoyo</a:t>
            </a:r>
            <a:r>
              <a:rPr lang="en-US" sz="1700" b="1" dirty="0" smtClean="0"/>
              <a:t> a </a:t>
            </a:r>
            <a:r>
              <a:rPr lang="en-US" sz="1700" b="1" dirty="0" err="1" smtClean="0"/>
              <a:t>investigadores</a:t>
            </a:r>
            <a:r>
              <a:rPr lang="en-US" sz="1700" b="1" dirty="0" smtClean="0"/>
              <a:t> y </a:t>
            </a:r>
            <a:r>
              <a:rPr lang="en-US" sz="1700" b="1" dirty="0" err="1" smtClean="0"/>
              <a:t>estudiantes</a:t>
            </a:r>
            <a:r>
              <a:rPr lang="en-US" sz="1700" b="1" dirty="0" smtClean="0"/>
              <a:t> </a:t>
            </a:r>
            <a:r>
              <a:rPr lang="en-US" sz="1700" b="1" dirty="0" err="1" smtClean="0"/>
              <a:t>universitarios</a:t>
            </a:r>
            <a:r>
              <a:rPr lang="en-US" sz="1700" b="1" dirty="0" smtClean="0"/>
              <a:t> </a:t>
            </a:r>
            <a:r>
              <a:rPr lang="en-US" sz="1700" b="1" dirty="0" err="1" smtClean="0"/>
              <a:t>gitanos</a:t>
            </a:r>
            <a:r>
              <a:rPr lang="en-US" sz="1700" b="1" dirty="0" smtClean="0"/>
              <a:t>.</a:t>
            </a:r>
          </a:p>
          <a:p>
            <a:pPr>
              <a:buClr>
                <a:srgbClr val="FF0000"/>
              </a:buClr>
              <a:buFont typeface="Wingdings" charset="2"/>
              <a:buChar char="§"/>
            </a:pPr>
            <a:r>
              <a:rPr lang="en-US" sz="1700" b="1" dirty="0" err="1" smtClean="0">
                <a:solidFill>
                  <a:srgbClr val="FF0000"/>
                </a:solidFill>
              </a:rPr>
              <a:t>Creamos</a:t>
            </a:r>
            <a:r>
              <a:rPr lang="en-US" sz="1700" b="1" dirty="0" smtClean="0"/>
              <a:t> un modulo </a:t>
            </a:r>
            <a:r>
              <a:rPr lang="en-US" sz="1700" b="1" dirty="0" err="1" smtClean="0"/>
              <a:t>formativo</a:t>
            </a:r>
            <a:r>
              <a:rPr lang="en-US" sz="1700" b="1" dirty="0" smtClean="0"/>
              <a:t> </a:t>
            </a:r>
            <a:r>
              <a:rPr lang="en-US" sz="1700" b="1" dirty="0" err="1" smtClean="0"/>
              <a:t>sobre</a:t>
            </a:r>
            <a:r>
              <a:rPr lang="en-US" sz="1700" b="1" dirty="0" smtClean="0"/>
              <a:t> </a:t>
            </a:r>
            <a:r>
              <a:rPr lang="en-US" sz="1700" b="1" dirty="0" err="1" smtClean="0"/>
              <a:t>Internacionalización</a:t>
            </a:r>
            <a:r>
              <a:rPr lang="en-US" sz="1700" b="1" dirty="0" smtClean="0"/>
              <a:t>.</a:t>
            </a:r>
          </a:p>
          <a:p>
            <a:pPr>
              <a:buClr>
                <a:srgbClr val="FF0000"/>
              </a:buClr>
              <a:buFont typeface="Wingdings" charset="2"/>
              <a:buChar char="§"/>
            </a:pPr>
            <a:r>
              <a:rPr lang="en-US" sz="1700" b="1" dirty="0" err="1" smtClean="0">
                <a:solidFill>
                  <a:srgbClr val="FF0000"/>
                </a:solidFill>
              </a:rPr>
              <a:t>Publicamos</a:t>
            </a:r>
            <a:r>
              <a:rPr lang="en-US" sz="1700" b="1" dirty="0" smtClean="0"/>
              <a:t>, </a:t>
            </a:r>
            <a:r>
              <a:rPr lang="en-US" sz="1700" b="1" dirty="0" err="1" smtClean="0"/>
              <a:t>diseminamos</a:t>
            </a:r>
            <a:r>
              <a:rPr lang="en-US" sz="1700" b="1" dirty="0" smtClean="0"/>
              <a:t>, </a:t>
            </a:r>
            <a:r>
              <a:rPr lang="en-US" sz="1700" b="1" dirty="0" err="1" smtClean="0"/>
              <a:t>creamos</a:t>
            </a:r>
            <a:r>
              <a:rPr lang="en-US" sz="1700" b="1" dirty="0" smtClean="0"/>
              <a:t> </a:t>
            </a:r>
            <a:r>
              <a:rPr lang="en-US" sz="1700" b="1" dirty="0" err="1" smtClean="0"/>
              <a:t>redes</a:t>
            </a:r>
            <a:r>
              <a:rPr lang="en-US" sz="1700" b="1" dirty="0"/>
              <a:t> </a:t>
            </a:r>
            <a:r>
              <a:rPr lang="en-US" sz="1700" b="1" dirty="0" smtClean="0"/>
              <a:t>y </a:t>
            </a:r>
            <a:r>
              <a:rPr lang="en-US" sz="1700" b="1" dirty="0" err="1" smtClean="0"/>
              <a:t>promovemos</a:t>
            </a:r>
            <a:r>
              <a:rPr lang="en-US" sz="1700" b="1" dirty="0" smtClean="0"/>
              <a:t> el </a:t>
            </a:r>
            <a:r>
              <a:rPr lang="en-US" sz="1700" b="1" dirty="0" err="1" smtClean="0"/>
              <a:t>impacto</a:t>
            </a:r>
            <a:r>
              <a:rPr lang="en-US" sz="1700" b="1" dirty="0" smtClean="0"/>
              <a:t> de </a:t>
            </a:r>
            <a:r>
              <a:rPr lang="en-US" sz="1700" b="1" dirty="0" err="1" smtClean="0"/>
              <a:t>nuestros</a:t>
            </a:r>
            <a:r>
              <a:rPr lang="en-US" sz="1700" b="1" dirty="0" smtClean="0"/>
              <a:t> </a:t>
            </a:r>
            <a:r>
              <a:rPr lang="en-US" sz="1700" b="1" dirty="0" err="1" smtClean="0"/>
              <a:t>resultados</a:t>
            </a:r>
            <a:r>
              <a:rPr lang="en-US" sz="1700" b="1" dirty="0" smtClean="0"/>
              <a:t>.</a:t>
            </a:r>
          </a:p>
        </p:txBody>
      </p:sp>
    </p:spTree>
    <p:extLst>
      <p:ext uri="{BB962C8B-B14F-4D97-AF65-F5344CB8AC3E}">
        <p14:creationId xmlns:p14="http://schemas.microsoft.com/office/powerpoint/2010/main" val="36055373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err="1" smtClean="0"/>
              <a:t>Referencias</a:t>
            </a:r>
            <a:r>
              <a:rPr lang="en-US" sz="4000" b="1" dirty="0" smtClean="0"/>
              <a:t> </a:t>
            </a:r>
            <a:r>
              <a:rPr lang="en-US" sz="4000" b="1" dirty="0" err="1" smtClean="0"/>
              <a:t>normativas</a:t>
            </a:r>
            <a:r>
              <a:rPr lang="en-US" sz="4000" b="1" dirty="0" smtClean="0"/>
              <a:t> </a:t>
            </a:r>
            <a:r>
              <a:rPr lang="en-US" sz="4000" b="1" dirty="0" err="1" smtClean="0"/>
              <a:t>en</a:t>
            </a:r>
            <a:r>
              <a:rPr lang="en-US" sz="4000" b="1" dirty="0" smtClean="0"/>
              <a:t> </a:t>
            </a:r>
            <a:r>
              <a:rPr lang="en-US" sz="4000" b="1" dirty="0" err="1"/>
              <a:t>E</a:t>
            </a:r>
            <a:r>
              <a:rPr lang="en-US" sz="4000" b="1" dirty="0" err="1" smtClean="0"/>
              <a:t>spaña</a:t>
            </a:r>
            <a:endParaRPr lang="en-US" sz="4000" b="1" dirty="0"/>
          </a:p>
        </p:txBody>
      </p:sp>
      <p:sp>
        <p:nvSpPr>
          <p:cNvPr id="3" name="Content Placeholder 2"/>
          <p:cNvSpPr>
            <a:spLocks noGrp="1"/>
          </p:cNvSpPr>
          <p:nvPr>
            <p:ph sz="quarter" idx="1"/>
          </p:nvPr>
        </p:nvSpPr>
        <p:spPr>
          <a:xfrm>
            <a:off x="173964" y="1600200"/>
            <a:ext cx="4627450" cy="4557649"/>
          </a:xfrm>
        </p:spPr>
        <p:txBody>
          <a:bodyPr>
            <a:normAutofit fontScale="25000" lnSpcReduction="20000"/>
          </a:bodyPr>
          <a:lstStyle/>
          <a:p>
            <a:pPr marL="0" indent="0">
              <a:buClr>
                <a:srgbClr val="FF0000"/>
              </a:buClr>
              <a:buNone/>
            </a:pPr>
            <a:r>
              <a:rPr lang="en-US" sz="8800" b="1" dirty="0" err="1" smtClean="0">
                <a:solidFill>
                  <a:srgbClr val="FF0000"/>
                </a:solidFill>
              </a:rPr>
              <a:t>Diseño</a:t>
            </a:r>
            <a:r>
              <a:rPr lang="en-US" sz="8800" b="1" dirty="0" smtClean="0">
                <a:solidFill>
                  <a:srgbClr val="FF0000"/>
                </a:solidFill>
              </a:rPr>
              <a:t> de Planes para la </a:t>
            </a:r>
            <a:r>
              <a:rPr lang="en-US" sz="8800" b="1" dirty="0" err="1" smtClean="0">
                <a:solidFill>
                  <a:srgbClr val="FF0000"/>
                </a:solidFill>
              </a:rPr>
              <a:t>Inclusión</a:t>
            </a:r>
            <a:r>
              <a:rPr lang="en-US" sz="8800" b="1" dirty="0" smtClean="0">
                <a:solidFill>
                  <a:srgbClr val="FF0000"/>
                </a:solidFill>
              </a:rPr>
              <a:t> del Pueblo Gitano</a:t>
            </a:r>
            <a:endParaRPr lang="en-US" sz="8800" b="1" dirty="0">
              <a:solidFill>
                <a:srgbClr val="FF0000"/>
              </a:solidFill>
            </a:endParaRPr>
          </a:p>
          <a:p>
            <a:pPr>
              <a:buClr>
                <a:srgbClr val="FF0000"/>
              </a:buClr>
              <a:buFont typeface="Wingdings" charset="2"/>
              <a:buChar char="§"/>
            </a:pPr>
            <a:r>
              <a:rPr lang="en-GB" sz="8800" b="1" dirty="0"/>
              <a:t>Plan </a:t>
            </a:r>
            <a:r>
              <a:rPr lang="en-GB" sz="8800" b="1" dirty="0" smtClean="0"/>
              <a:t>para el </a:t>
            </a:r>
            <a:r>
              <a:rPr lang="en-GB" sz="8800" b="1" dirty="0" err="1" smtClean="0"/>
              <a:t>Desarrollo</a:t>
            </a:r>
            <a:r>
              <a:rPr lang="en-GB" sz="8800" b="1" dirty="0" smtClean="0"/>
              <a:t> </a:t>
            </a:r>
            <a:r>
              <a:rPr lang="en-GB" sz="8800" b="1" dirty="0" err="1" smtClean="0"/>
              <a:t>Gitano</a:t>
            </a:r>
            <a:r>
              <a:rPr lang="en-GB" sz="8800" b="1" dirty="0" smtClean="0"/>
              <a:t> </a:t>
            </a:r>
            <a:r>
              <a:rPr lang="en-GB" sz="8800" b="1" dirty="0"/>
              <a:t>(1989)</a:t>
            </a:r>
          </a:p>
          <a:p>
            <a:pPr>
              <a:buClr>
                <a:srgbClr val="FF0000"/>
              </a:buClr>
              <a:buFont typeface="Wingdings" charset="2"/>
              <a:buChar char="§"/>
            </a:pPr>
            <a:r>
              <a:rPr lang="en-GB" sz="8800" b="1" dirty="0" err="1" smtClean="0"/>
              <a:t>Participación</a:t>
            </a:r>
            <a:r>
              <a:rPr lang="en-GB" sz="8800" b="1" dirty="0" smtClean="0"/>
              <a:t> </a:t>
            </a:r>
            <a:r>
              <a:rPr lang="en-GB" sz="8800" b="1" dirty="0" err="1" smtClean="0"/>
              <a:t>en</a:t>
            </a:r>
            <a:r>
              <a:rPr lang="en-GB" sz="8800" b="1" dirty="0" smtClean="0"/>
              <a:t> la </a:t>
            </a:r>
            <a:r>
              <a:rPr lang="en-GB" sz="8800" b="1" dirty="0" err="1"/>
              <a:t>Década</a:t>
            </a:r>
            <a:r>
              <a:rPr lang="en-GB" sz="8800" b="1" dirty="0"/>
              <a:t> </a:t>
            </a:r>
            <a:r>
              <a:rPr lang="es-ES" sz="8800" b="1" dirty="0"/>
              <a:t>para la Inclusión Romaní (2005-2015</a:t>
            </a:r>
            <a:r>
              <a:rPr lang="es-ES" sz="8800" b="1" dirty="0" smtClean="0"/>
              <a:t>)</a:t>
            </a:r>
            <a:endParaRPr lang="en-GB" sz="8800" b="1" dirty="0" smtClean="0"/>
          </a:p>
          <a:p>
            <a:pPr>
              <a:buClr>
                <a:srgbClr val="FF0000"/>
              </a:buClr>
              <a:buFont typeface="Wingdings" charset="2"/>
              <a:buChar char="§"/>
            </a:pPr>
            <a:r>
              <a:rPr lang="es-ES" sz="8800" b="1" dirty="0"/>
              <a:t>Estrategia Nacional para la Inclusión Social de la Población Gitana en España </a:t>
            </a:r>
            <a:r>
              <a:rPr lang="es-ES" sz="8800" b="1" dirty="0" smtClean="0"/>
              <a:t>2012-2020</a:t>
            </a:r>
            <a:endParaRPr lang="en-US" sz="8800" b="1" dirty="0" smtClean="0">
              <a:solidFill>
                <a:srgbClr val="FF0000"/>
              </a:solidFill>
            </a:endParaRPr>
          </a:p>
          <a:p>
            <a:pPr marL="0" indent="0">
              <a:buClr>
                <a:srgbClr val="FF0000"/>
              </a:buClr>
              <a:buNone/>
            </a:pPr>
            <a:r>
              <a:rPr lang="en-US" sz="8800" b="1" dirty="0" err="1" smtClean="0">
                <a:solidFill>
                  <a:srgbClr val="FF0000"/>
                </a:solidFill>
              </a:rPr>
              <a:t>Consulta</a:t>
            </a:r>
            <a:endParaRPr lang="en-US" sz="8800" b="1" dirty="0" smtClean="0">
              <a:solidFill>
                <a:srgbClr val="FF0000"/>
              </a:solidFill>
            </a:endParaRPr>
          </a:p>
          <a:p>
            <a:pPr>
              <a:buClr>
                <a:srgbClr val="FF0000"/>
              </a:buClr>
              <a:buFont typeface="Wingdings" charset="2"/>
              <a:buChar char="§"/>
            </a:pPr>
            <a:r>
              <a:rPr lang="en-US" sz="8800" b="1" dirty="0" err="1" smtClean="0"/>
              <a:t>Participación</a:t>
            </a:r>
            <a:r>
              <a:rPr lang="en-US" sz="8800" b="1" dirty="0" smtClean="0"/>
              <a:t> del </a:t>
            </a:r>
            <a:r>
              <a:rPr lang="en-US" sz="8800" b="1" dirty="0" err="1" smtClean="0"/>
              <a:t>Consejo</a:t>
            </a:r>
            <a:r>
              <a:rPr lang="en-US" sz="8800" b="1" dirty="0" smtClean="0"/>
              <a:t> </a:t>
            </a:r>
            <a:r>
              <a:rPr lang="en-US" sz="8800" b="1" dirty="0" err="1" smtClean="0"/>
              <a:t>Estatal</a:t>
            </a:r>
            <a:r>
              <a:rPr lang="en-US" sz="8800" b="1" dirty="0" smtClean="0"/>
              <a:t> del Pueblo Gitano </a:t>
            </a:r>
            <a:r>
              <a:rPr lang="en-US" sz="8800" b="1" dirty="0" err="1" smtClean="0"/>
              <a:t>en</a:t>
            </a:r>
            <a:r>
              <a:rPr lang="en-US" sz="8800" b="1" dirty="0" smtClean="0"/>
              <a:t> el </a:t>
            </a:r>
            <a:r>
              <a:rPr lang="en-US" sz="8800" b="1" dirty="0" err="1" smtClean="0"/>
              <a:t>diseño</a:t>
            </a:r>
            <a:r>
              <a:rPr lang="en-US" sz="8800" b="1" dirty="0" smtClean="0"/>
              <a:t>, </a:t>
            </a:r>
            <a:r>
              <a:rPr lang="en-US" sz="8800" b="1" dirty="0" err="1" smtClean="0"/>
              <a:t>implementación</a:t>
            </a:r>
            <a:r>
              <a:rPr lang="en-US" sz="8800" b="1" dirty="0" smtClean="0"/>
              <a:t> y </a:t>
            </a:r>
            <a:r>
              <a:rPr lang="en-US" sz="8800" b="1" dirty="0" err="1" smtClean="0"/>
              <a:t>evaluación</a:t>
            </a:r>
            <a:r>
              <a:rPr lang="en-US" sz="8800" b="1" dirty="0" smtClean="0"/>
              <a:t> de </a:t>
            </a:r>
            <a:r>
              <a:rPr lang="en-US" sz="8800" b="1" dirty="0" err="1" smtClean="0"/>
              <a:t>los</a:t>
            </a:r>
            <a:r>
              <a:rPr lang="en-US" sz="8800" b="1" dirty="0" smtClean="0"/>
              <a:t> planes de </a:t>
            </a:r>
            <a:r>
              <a:rPr lang="en-US" sz="8800" b="1" dirty="0" err="1" smtClean="0"/>
              <a:t>inclusión</a:t>
            </a:r>
            <a:r>
              <a:rPr lang="en-US" sz="8800" b="1" dirty="0" smtClean="0"/>
              <a:t>.</a:t>
            </a:r>
          </a:p>
          <a:p>
            <a:pPr marL="0" indent="0">
              <a:buClr>
                <a:srgbClr val="FF0000"/>
              </a:buClr>
              <a:buNone/>
            </a:pPr>
            <a:endParaRPr lang="en-US" sz="4500" b="1" dirty="0"/>
          </a:p>
          <a:p>
            <a:pPr marL="0" indent="0">
              <a:buClr>
                <a:srgbClr val="FF0000"/>
              </a:buClr>
              <a:buNone/>
            </a:pPr>
            <a:endParaRPr lang="en-US" sz="4500" b="1" dirty="0" smtClean="0">
              <a:solidFill>
                <a:srgbClr val="FF0000"/>
              </a:solidFill>
            </a:endParaRPr>
          </a:p>
        </p:txBody>
      </p:sp>
      <p:pic>
        <p:nvPicPr>
          <p:cNvPr id="5" name="Imagen 4"/>
          <p:cNvPicPr>
            <a:picLocks/>
          </p:cNvPicPr>
          <p:nvPr/>
        </p:nvPicPr>
        <p:blipFill>
          <a:blip r:embed="rId2" cstate="email">
            <a:extLst>
              <a:ext uri="{28A0092B-C50C-407E-A947-70E740481C1C}">
                <a14:useLocalDpi xmlns:a14="http://schemas.microsoft.com/office/drawing/2010/main" val="0"/>
              </a:ext>
            </a:extLst>
          </a:blip>
          <a:stretch>
            <a:fillRect/>
          </a:stretch>
        </p:blipFill>
        <p:spPr>
          <a:xfrm>
            <a:off x="4841642" y="1600202"/>
            <a:ext cx="4302358" cy="4695495"/>
          </a:xfrm>
          <a:prstGeom prst="rect">
            <a:avLst/>
          </a:prstGeom>
        </p:spPr>
      </p:pic>
    </p:spTree>
    <p:extLst>
      <p:ext uri="{BB962C8B-B14F-4D97-AF65-F5344CB8AC3E}">
        <p14:creationId xmlns:p14="http://schemas.microsoft.com/office/powerpoint/2010/main" val="5352096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6 CuadroTexto"/>
          <p:cNvSpPr txBox="1"/>
          <p:nvPr/>
        </p:nvSpPr>
        <p:spPr>
          <a:xfrm>
            <a:off x="924674" y="1339637"/>
            <a:ext cx="7489861" cy="4524315"/>
          </a:xfrm>
          <a:prstGeom prst="rect">
            <a:avLst/>
          </a:prstGeom>
          <a:noFill/>
        </p:spPr>
        <p:txBody>
          <a:bodyPr wrap="square" rtlCol="0">
            <a:spAutoFit/>
          </a:bodyPr>
          <a:lstStyle/>
          <a:p>
            <a:pPr algn="ctr"/>
            <a:endParaRPr lang="es-ES" dirty="0" smtClean="0">
              <a:latin typeface="Arial" pitchFamily="34" charset="0"/>
              <a:cs typeface="Arial" pitchFamily="34" charset="0"/>
            </a:endParaRPr>
          </a:p>
          <a:p>
            <a:pPr algn="just">
              <a:buFontTx/>
              <a:buChar char="-"/>
            </a:pPr>
            <a:r>
              <a:rPr lang="es-ES" dirty="0" smtClean="0">
                <a:latin typeface="Arial" pitchFamily="34" charset="0"/>
                <a:cs typeface="Arial" pitchFamily="34" charset="0"/>
              </a:rPr>
              <a:t>Entre el </a:t>
            </a:r>
            <a:r>
              <a:rPr lang="es-ES" dirty="0" smtClean="0">
                <a:solidFill>
                  <a:schemeClr val="accent3">
                    <a:lumMod val="50000"/>
                  </a:schemeClr>
                </a:solidFill>
                <a:latin typeface="Arial" pitchFamily="34" charset="0"/>
                <a:cs typeface="Arial" pitchFamily="34" charset="0"/>
              </a:rPr>
              <a:t>1.57-1.87%</a:t>
            </a:r>
            <a:r>
              <a:rPr lang="es-ES" dirty="0" smtClean="0">
                <a:latin typeface="Arial" pitchFamily="34" charset="0"/>
                <a:cs typeface="Arial" pitchFamily="34" charset="0"/>
              </a:rPr>
              <a:t> de los/as españoles/as tiene </a:t>
            </a:r>
            <a:r>
              <a:rPr lang="es-ES" dirty="0" smtClean="0">
                <a:solidFill>
                  <a:schemeClr val="accent3">
                    <a:lumMod val="50000"/>
                  </a:schemeClr>
                </a:solidFill>
                <a:latin typeface="Arial" pitchFamily="34" charset="0"/>
                <a:cs typeface="Arial" pitchFamily="34" charset="0"/>
              </a:rPr>
              <a:t>etnia gitana </a:t>
            </a:r>
            <a:r>
              <a:rPr lang="es-ES" dirty="0" smtClean="0">
                <a:latin typeface="Arial" pitchFamily="34" charset="0"/>
                <a:cs typeface="Arial" pitchFamily="34" charset="0"/>
              </a:rPr>
              <a:t>(posiblemente España es el segundo país europeo con mayor porcentaje de habitantes de esta etnia).</a:t>
            </a:r>
          </a:p>
          <a:p>
            <a:pPr algn="just">
              <a:buFontTx/>
              <a:buChar char="-"/>
            </a:pPr>
            <a:endParaRPr lang="es-ES" dirty="0" smtClean="0">
              <a:latin typeface="Arial" pitchFamily="34" charset="0"/>
              <a:cs typeface="Arial" pitchFamily="34" charset="0"/>
            </a:endParaRPr>
          </a:p>
          <a:p>
            <a:pPr algn="just">
              <a:buFontTx/>
              <a:buChar char="-"/>
            </a:pPr>
            <a:r>
              <a:rPr lang="es-ES" dirty="0" smtClean="0">
                <a:latin typeface="Arial" pitchFamily="34" charset="0"/>
                <a:cs typeface="Arial" pitchFamily="34" charset="0"/>
              </a:rPr>
              <a:t>Informes sociológicos (Panel Discriminación por origen racial o étnico, 2012; Centro Investigaciones Sociológicas, 2013) muestran que los/as gitanos/as son el </a:t>
            </a:r>
            <a:r>
              <a:rPr lang="es-ES" dirty="0" smtClean="0">
                <a:solidFill>
                  <a:schemeClr val="accent3">
                    <a:lumMod val="50000"/>
                  </a:schemeClr>
                </a:solidFill>
                <a:latin typeface="Arial" pitchFamily="34" charset="0"/>
                <a:cs typeface="Arial" pitchFamily="34" charset="0"/>
              </a:rPr>
              <a:t>grupo social con peor imagen y más rechazado</a:t>
            </a:r>
            <a:r>
              <a:rPr lang="es-ES" dirty="0" smtClean="0">
                <a:latin typeface="Arial" pitchFamily="34" charset="0"/>
                <a:cs typeface="Arial" pitchFamily="34" charset="0"/>
              </a:rPr>
              <a:t> en la sociedad española.</a:t>
            </a:r>
          </a:p>
          <a:p>
            <a:pPr algn="just">
              <a:buFontTx/>
              <a:buChar char="-"/>
            </a:pPr>
            <a:endParaRPr lang="es-ES" dirty="0" smtClean="0">
              <a:latin typeface="Arial" pitchFamily="34" charset="0"/>
              <a:cs typeface="Arial" pitchFamily="34" charset="0"/>
            </a:endParaRPr>
          </a:p>
          <a:p>
            <a:pPr algn="just">
              <a:buFontTx/>
              <a:buChar char="-"/>
            </a:pPr>
            <a:r>
              <a:rPr lang="es-ES" dirty="0" smtClean="0">
                <a:latin typeface="Arial" pitchFamily="34" charset="0"/>
                <a:cs typeface="Arial" pitchFamily="34" charset="0"/>
              </a:rPr>
              <a:t> La tasa de abandono educativo temprano de los/as escolares gitanos/as es del </a:t>
            </a:r>
            <a:r>
              <a:rPr lang="es-ES" dirty="0" smtClean="0">
                <a:solidFill>
                  <a:schemeClr val="accent3">
                    <a:lumMod val="50000"/>
                  </a:schemeClr>
                </a:solidFill>
                <a:latin typeface="Arial" pitchFamily="34" charset="0"/>
                <a:cs typeface="Arial" pitchFamily="34" charset="0"/>
              </a:rPr>
              <a:t>64%</a:t>
            </a:r>
            <a:r>
              <a:rPr lang="es-ES" dirty="0" smtClean="0">
                <a:latin typeface="Arial" pitchFamily="34" charset="0"/>
                <a:cs typeface="Arial" pitchFamily="34" charset="0"/>
              </a:rPr>
              <a:t> (frente al 13% de la población general).</a:t>
            </a:r>
          </a:p>
          <a:p>
            <a:pPr algn="just">
              <a:buFontTx/>
              <a:buChar char="-"/>
            </a:pPr>
            <a:endParaRPr lang="es-ES" dirty="0" smtClean="0">
              <a:latin typeface="Arial" pitchFamily="34" charset="0"/>
              <a:cs typeface="Arial" pitchFamily="34" charset="0"/>
            </a:endParaRPr>
          </a:p>
          <a:p>
            <a:pPr algn="just">
              <a:buFontTx/>
              <a:buChar char="-"/>
            </a:pPr>
            <a:r>
              <a:rPr lang="es-ES" dirty="0" smtClean="0">
                <a:latin typeface="Arial" pitchFamily="34" charset="0"/>
                <a:cs typeface="Arial" pitchFamily="34" charset="0"/>
              </a:rPr>
              <a:t> Según las estimaciones más recientes, el </a:t>
            </a:r>
            <a:r>
              <a:rPr lang="es-ES" dirty="0" smtClean="0">
                <a:solidFill>
                  <a:schemeClr val="accent3">
                    <a:lumMod val="50000"/>
                  </a:schemeClr>
                </a:solidFill>
                <a:latin typeface="Arial" pitchFamily="34" charset="0"/>
                <a:cs typeface="Arial" pitchFamily="34" charset="0"/>
              </a:rPr>
              <a:t>2.2%</a:t>
            </a:r>
            <a:r>
              <a:rPr lang="es-ES" dirty="0" smtClean="0">
                <a:latin typeface="Arial" pitchFamily="34" charset="0"/>
                <a:cs typeface="Arial" pitchFamily="34" charset="0"/>
              </a:rPr>
              <a:t> de la población gitana se gradúa en la universidad (frente al 21.5% de la población general). </a:t>
            </a:r>
          </a:p>
          <a:p>
            <a:pPr algn="just">
              <a:buFontTx/>
              <a:buChar char="-"/>
            </a:pPr>
            <a:endParaRPr lang="es-ES" dirty="0" smtClean="0">
              <a:latin typeface="Arial" pitchFamily="34" charset="0"/>
              <a:cs typeface="Arial" pitchFamily="34" charset="0"/>
            </a:endParaRPr>
          </a:p>
        </p:txBody>
      </p:sp>
      <p:sp>
        <p:nvSpPr>
          <p:cNvPr id="6" name="Title 4"/>
          <p:cNvSpPr>
            <a:spLocks noGrp="1"/>
          </p:cNvSpPr>
          <p:nvPr>
            <p:ph type="title"/>
          </p:nvPr>
        </p:nvSpPr>
        <p:spPr>
          <a:xfrm>
            <a:off x="612648" y="228600"/>
            <a:ext cx="8153400" cy="990600"/>
          </a:xfrm>
        </p:spPr>
        <p:txBody>
          <a:bodyPr>
            <a:normAutofit fontScale="90000"/>
          </a:bodyPr>
          <a:lstStyle/>
          <a:p>
            <a:r>
              <a:rPr lang="en-GB" b="1" dirty="0" smtClean="0"/>
              <a:t/>
            </a:r>
            <a:br>
              <a:rPr lang="en-GB" b="1" dirty="0" smtClean="0"/>
            </a:br>
            <a:r>
              <a:rPr lang="en-GB" b="1" dirty="0" err="1" smtClean="0"/>
              <a:t>Algunos</a:t>
            </a:r>
            <a:r>
              <a:rPr lang="en-GB" b="1" dirty="0" smtClean="0"/>
              <a:t> </a:t>
            </a:r>
            <a:r>
              <a:rPr lang="en-GB" b="1" dirty="0" err="1" smtClean="0"/>
              <a:t>datos</a:t>
            </a:r>
            <a:r>
              <a:rPr lang="en-GB" b="1" dirty="0" smtClean="0"/>
              <a:t> para </a:t>
            </a:r>
            <a:r>
              <a:rPr lang="en-GB" b="1" dirty="0" err="1" smtClean="0"/>
              <a:t>reflexionar</a:t>
            </a:r>
            <a:r>
              <a:rPr lang="en-GB" b="1" dirty="0" smtClean="0"/>
              <a:t/>
            </a:r>
            <a:br>
              <a:rPr lang="en-GB" b="1" dirty="0" smtClean="0"/>
            </a:br>
            <a:endParaRPr lang="en-US" b="1" dirty="0"/>
          </a:p>
        </p:txBody>
      </p:sp>
    </p:spTree>
    <p:extLst>
      <p:ext uri="{BB962C8B-B14F-4D97-AF65-F5344CB8AC3E}">
        <p14:creationId xmlns:p14="http://schemas.microsoft.com/office/powerpoint/2010/main" val="16239870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608368" y="1672292"/>
            <a:ext cx="8157680" cy="3954929"/>
          </a:xfrm>
          <a:prstGeom prst="rect">
            <a:avLst/>
          </a:prstGeom>
        </p:spPr>
        <p:txBody>
          <a:bodyPr wrap="square">
            <a:spAutoFit/>
          </a:bodyPr>
          <a:lstStyle/>
          <a:p>
            <a:pPr algn="just"/>
            <a:r>
              <a:rPr lang="es-ES" dirty="0" smtClean="0">
                <a:latin typeface="Arial" pitchFamily="34" charset="0"/>
                <a:cs typeface="Arial" pitchFamily="34" charset="0"/>
              </a:rPr>
              <a:t>- </a:t>
            </a:r>
            <a:r>
              <a:rPr lang="es-ES" dirty="0">
                <a:latin typeface="Arial" pitchFamily="34" charset="0"/>
                <a:cs typeface="Arial" pitchFamily="34" charset="0"/>
              </a:rPr>
              <a:t>Existencia, trayectoria y continuidad de más de 25 años de políticas, planes e instituciones que ponen en práctica estrategias de inclusión. </a:t>
            </a:r>
            <a:r>
              <a:rPr lang="es-ES" dirty="0" err="1">
                <a:latin typeface="Arial" pitchFamily="34" charset="0"/>
                <a:cs typeface="Arial" pitchFamily="34" charset="0"/>
              </a:rPr>
              <a:t>Transversalización</a:t>
            </a:r>
            <a:r>
              <a:rPr lang="es-ES" dirty="0">
                <a:latin typeface="Arial" pitchFamily="34" charset="0"/>
                <a:cs typeface="Arial" pitchFamily="34" charset="0"/>
              </a:rPr>
              <a:t> de las estrategias y alto grado de participación de la sociedad civil gitana.</a:t>
            </a:r>
          </a:p>
          <a:p>
            <a:pPr lvl="0" algn="just"/>
            <a:endParaRPr lang="es-ES" sz="1700" dirty="0" smtClean="0">
              <a:latin typeface="Arial" pitchFamily="34" charset="0"/>
              <a:cs typeface="Arial" pitchFamily="34" charset="0"/>
            </a:endParaRPr>
          </a:p>
          <a:p>
            <a:pPr lvl="0" algn="just"/>
            <a:r>
              <a:rPr lang="es-ES" dirty="0" smtClean="0">
                <a:latin typeface="Arial" pitchFamily="34" charset="0"/>
                <a:cs typeface="Arial" pitchFamily="34" charset="0"/>
              </a:rPr>
              <a:t>- En consecuencia, se percibe la tendencia </a:t>
            </a:r>
            <a:r>
              <a:rPr lang="es-ES" dirty="0">
                <a:latin typeface="Arial" pitchFamily="34" charset="0"/>
                <a:cs typeface="Arial" pitchFamily="34" charset="0"/>
              </a:rPr>
              <a:t>a la mejora en todos los indicadores educativos, especialmente en el porcentaje de gitanos que culminan estudios post-obligatorios.</a:t>
            </a:r>
          </a:p>
          <a:p>
            <a:pPr algn="just"/>
            <a:r>
              <a:rPr lang="es-ES" dirty="0">
                <a:latin typeface="Arial" pitchFamily="34" charset="0"/>
                <a:cs typeface="Arial" pitchFamily="34" charset="0"/>
              </a:rPr>
              <a:t> </a:t>
            </a:r>
          </a:p>
          <a:p>
            <a:pPr lvl="0" algn="just"/>
            <a:r>
              <a:rPr lang="es-ES" dirty="0">
                <a:latin typeface="Arial" pitchFamily="34" charset="0"/>
                <a:cs typeface="Arial" pitchFamily="34" charset="0"/>
              </a:rPr>
              <a:t>- Tasa de abandono temprano sin duda alta (64%) pero por debajo de otros países con importante población gitana (85%-98%). </a:t>
            </a:r>
          </a:p>
          <a:p>
            <a:pPr algn="just"/>
            <a:r>
              <a:rPr lang="es-ES" dirty="0">
                <a:latin typeface="Arial" pitchFamily="34" charset="0"/>
                <a:cs typeface="Arial" pitchFamily="34" charset="0"/>
              </a:rPr>
              <a:t> </a:t>
            </a:r>
          </a:p>
          <a:p>
            <a:pPr lvl="0" algn="just"/>
            <a:r>
              <a:rPr lang="es-ES" dirty="0">
                <a:latin typeface="Arial" pitchFamily="34" charset="0"/>
                <a:cs typeface="Arial" pitchFamily="34" charset="0"/>
              </a:rPr>
              <a:t>- </a:t>
            </a:r>
            <a:r>
              <a:rPr lang="es-ES" dirty="0" smtClean="0">
                <a:latin typeface="Arial" pitchFamily="34" charset="0"/>
                <a:cs typeface="Arial" pitchFamily="34" charset="0"/>
              </a:rPr>
              <a:t>Conciencia </a:t>
            </a:r>
            <a:r>
              <a:rPr lang="es-ES" dirty="0">
                <a:latin typeface="Arial" pitchFamily="34" charset="0"/>
                <a:cs typeface="Arial" pitchFamily="34" charset="0"/>
              </a:rPr>
              <a:t>de la necesidad de dar visibilidad a los logros </a:t>
            </a:r>
            <a:r>
              <a:rPr lang="es-ES" dirty="0" smtClean="0">
                <a:latin typeface="Arial" pitchFamily="34" charset="0"/>
                <a:cs typeface="Arial" pitchFamily="34" charset="0"/>
              </a:rPr>
              <a:t>gitanos</a:t>
            </a:r>
            <a:r>
              <a:rPr lang="es-ES" dirty="0">
                <a:latin typeface="Arial" pitchFamily="34" charset="0"/>
                <a:cs typeface="Arial" pitchFamily="34" charset="0"/>
              </a:rPr>
              <a:t> </a:t>
            </a:r>
            <a:r>
              <a:rPr lang="es-ES" dirty="0" smtClean="0">
                <a:latin typeface="Arial" pitchFamily="34" charset="0"/>
                <a:cs typeface="Arial" pitchFamily="34" charset="0"/>
              </a:rPr>
              <a:t>gracias a la acción de las Asociaciones pro-gitanas, en especial FAKALI. </a:t>
            </a:r>
            <a:r>
              <a:rPr lang="en-GB" dirty="0">
                <a:latin typeface="Arial" pitchFamily="34" charset="0"/>
                <a:cs typeface="Arial" pitchFamily="34" charset="0"/>
              </a:rPr>
              <a:t> </a:t>
            </a:r>
            <a:endParaRPr lang="es-ES" dirty="0">
              <a:latin typeface="Arial" pitchFamily="34" charset="0"/>
              <a:cs typeface="Arial" pitchFamily="34" charset="0"/>
            </a:endParaRPr>
          </a:p>
        </p:txBody>
      </p:sp>
      <p:sp>
        <p:nvSpPr>
          <p:cNvPr id="5" name="Title 4"/>
          <p:cNvSpPr>
            <a:spLocks noGrp="1"/>
          </p:cNvSpPr>
          <p:nvPr>
            <p:ph type="title"/>
          </p:nvPr>
        </p:nvSpPr>
        <p:spPr>
          <a:xfrm>
            <a:off x="612648" y="228600"/>
            <a:ext cx="8153400" cy="990600"/>
          </a:xfrm>
        </p:spPr>
        <p:txBody>
          <a:bodyPr>
            <a:normAutofit fontScale="90000"/>
          </a:bodyPr>
          <a:lstStyle/>
          <a:p>
            <a:r>
              <a:rPr lang="en-GB" b="1" dirty="0" smtClean="0"/>
              <a:t/>
            </a:r>
            <a:br>
              <a:rPr lang="en-GB" b="1" dirty="0" smtClean="0"/>
            </a:br>
            <a:r>
              <a:rPr lang="en-GB" sz="4000" b="1" dirty="0" err="1" smtClean="0"/>
              <a:t>Aspectos</a:t>
            </a:r>
            <a:r>
              <a:rPr lang="en-GB" sz="4000" b="1" dirty="0" smtClean="0"/>
              <a:t> a </a:t>
            </a:r>
            <a:r>
              <a:rPr lang="en-GB" sz="4000" b="1" dirty="0" err="1" smtClean="0"/>
              <a:t>destacar</a:t>
            </a:r>
            <a:r>
              <a:rPr lang="en-GB" sz="4000" b="1" dirty="0" smtClean="0"/>
              <a:t> de las </a:t>
            </a:r>
            <a:r>
              <a:rPr lang="en-GB" sz="4000" b="1" dirty="0" err="1" smtClean="0"/>
              <a:t>iniciativas</a:t>
            </a:r>
            <a:r>
              <a:rPr lang="en-GB" sz="4000" b="1" dirty="0" smtClean="0"/>
              <a:t> </a:t>
            </a:r>
            <a:r>
              <a:rPr lang="en-GB" sz="4000" b="1" dirty="0" err="1" smtClean="0"/>
              <a:t>españolas</a:t>
            </a:r>
            <a:r>
              <a:rPr lang="en-GB" b="1" dirty="0" smtClean="0"/>
              <a:t/>
            </a:r>
            <a:br>
              <a:rPr lang="en-GB" b="1" dirty="0" smtClean="0"/>
            </a:br>
            <a:endParaRPr lang="en-US" b="1" dirty="0"/>
          </a:p>
        </p:txBody>
      </p:sp>
    </p:spTree>
    <p:extLst>
      <p:ext uri="{BB962C8B-B14F-4D97-AF65-F5344CB8AC3E}">
        <p14:creationId xmlns:p14="http://schemas.microsoft.com/office/powerpoint/2010/main" val="27155175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6 CuadroTexto"/>
          <p:cNvSpPr txBox="1"/>
          <p:nvPr/>
        </p:nvSpPr>
        <p:spPr>
          <a:xfrm>
            <a:off x="566532" y="1615261"/>
            <a:ext cx="8245632" cy="4154984"/>
          </a:xfrm>
          <a:prstGeom prst="rect">
            <a:avLst/>
          </a:prstGeom>
          <a:noFill/>
        </p:spPr>
        <p:txBody>
          <a:bodyPr wrap="square" rtlCol="0">
            <a:spAutoFit/>
          </a:bodyPr>
          <a:lstStyle/>
          <a:p>
            <a:pPr lvl="0" algn="just">
              <a:spcAft>
                <a:spcPts val="1200"/>
              </a:spcAft>
            </a:pPr>
            <a:r>
              <a:rPr lang="es-ES" dirty="0" smtClean="0">
                <a:latin typeface="Arial" panose="020B0604020202020204" pitchFamily="34" charset="0"/>
                <a:cs typeface="Arial" panose="020B0604020202020204" pitchFamily="34" charset="0"/>
              </a:rPr>
              <a:t>- Casi </a:t>
            </a:r>
            <a:r>
              <a:rPr lang="es-ES" dirty="0">
                <a:latin typeface="Arial" pitchFamily="34" charset="0"/>
                <a:cs typeface="Arial" pitchFamily="34" charset="0"/>
              </a:rPr>
              <a:t>inexistencia de estadísticas específicas sobre la población gitana, </a:t>
            </a:r>
            <a:r>
              <a:rPr lang="es-ES" dirty="0" smtClean="0">
                <a:latin typeface="Arial" pitchFamily="34" charset="0"/>
                <a:cs typeface="Arial" pitchFamily="34" charset="0"/>
              </a:rPr>
              <a:t>que impide conocer la línea </a:t>
            </a:r>
            <a:r>
              <a:rPr lang="es-ES" dirty="0">
                <a:latin typeface="Arial" pitchFamily="34" charset="0"/>
                <a:cs typeface="Arial" pitchFamily="34" charset="0"/>
              </a:rPr>
              <a:t>base desde la cual medir los progresos de la Estrategia </a:t>
            </a:r>
            <a:r>
              <a:rPr lang="es-ES" dirty="0" smtClean="0">
                <a:latin typeface="Arial" pitchFamily="34" charset="0"/>
                <a:cs typeface="Arial" pitchFamily="34" charset="0"/>
              </a:rPr>
              <a:t>Nacional. </a:t>
            </a:r>
            <a:r>
              <a:rPr lang="es-ES" dirty="0">
                <a:latin typeface="Arial" pitchFamily="34" charset="0"/>
                <a:cs typeface="Arial" pitchFamily="34" charset="0"/>
              </a:rPr>
              <a:t> </a:t>
            </a:r>
          </a:p>
          <a:p>
            <a:pPr lvl="0" algn="just">
              <a:spcAft>
                <a:spcPts val="1200"/>
              </a:spcAft>
            </a:pPr>
            <a:r>
              <a:rPr lang="es-ES" dirty="0">
                <a:latin typeface="Arial" pitchFamily="34" charset="0"/>
                <a:cs typeface="Arial" pitchFamily="34" charset="0"/>
              </a:rPr>
              <a:t>- Falta de un foco decidido y firme en la Educación Superior que, como meta de inclusión, se haya agrupada en el conjunto de los “estudios postobligatorios”.  </a:t>
            </a:r>
          </a:p>
          <a:p>
            <a:pPr algn="just">
              <a:spcAft>
                <a:spcPts val="1200"/>
              </a:spcAft>
            </a:pPr>
            <a:r>
              <a:rPr lang="es-ES" dirty="0" smtClean="0">
                <a:latin typeface="Arial" pitchFamily="34" charset="0"/>
                <a:cs typeface="Arial" pitchFamily="34" charset="0"/>
              </a:rPr>
              <a:t>- Las </a:t>
            </a:r>
            <a:r>
              <a:rPr lang="es-ES" dirty="0">
                <a:latin typeface="Arial" pitchFamily="34" charset="0"/>
                <a:cs typeface="Arial" pitchFamily="34" charset="0"/>
              </a:rPr>
              <a:t>estrategias nacionales dirigidas a fomentar la participación en la universidad de colectivos no tradicionales no identifican a la población gitana como un posible sub-grupo de interés.  </a:t>
            </a:r>
          </a:p>
          <a:p>
            <a:pPr lvl="0" algn="just">
              <a:spcAft>
                <a:spcPts val="1200"/>
              </a:spcAft>
            </a:pPr>
            <a:r>
              <a:rPr lang="es-ES" dirty="0" smtClean="0">
                <a:latin typeface="Arial" pitchFamily="34" charset="0"/>
                <a:cs typeface="Arial" pitchFamily="34" charset="0"/>
              </a:rPr>
              <a:t>- Carencia de estudios </a:t>
            </a:r>
            <a:r>
              <a:rPr lang="es-ES" dirty="0">
                <a:latin typeface="Arial" pitchFamily="34" charset="0"/>
                <a:cs typeface="Arial" pitchFamily="34" charset="0"/>
              </a:rPr>
              <a:t>que vayan más allá del dato </a:t>
            </a:r>
            <a:r>
              <a:rPr lang="es-ES" dirty="0" smtClean="0">
                <a:latin typeface="Arial" pitchFamily="34" charset="0"/>
                <a:cs typeface="Arial" pitchFamily="34" charset="0"/>
              </a:rPr>
              <a:t>numérico, que nos </a:t>
            </a:r>
            <a:r>
              <a:rPr lang="es-ES" dirty="0">
                <a:latin typeface="Arial" pitchFamily="34" charset="0"/>
                <a:cs typeface="Arial" pitchFamily="34" charset="0"/>
              </a:rPr>
              <a:t>permitirían dirigir las actuaciones estratégicas no solo sobre la base de qué incrementar, sino, sobre todo, de cómo hacerlo, teniendo en cuenta aquellos factores de éxito que son clave en la población gitana. </a:t>
            </a:r>
          </a:p>
        </p:txBody>
      </p:sp>
      <p:sp>
        <p:nvSpPr>
          <p:cNvPr id="5" name="Title 4"/>
          <p:cNvSpPr>
            <a:spLocks noGrp="1"/>
          </p:cNvSpPr>
          <p:nvPr>
            <p:ph type="title"/>
          </p:nvPr>
        </p:nvSpPr>
        <p:spPr>
          <a:xfrm>
            <a:off x="612648" y="228600"/>
            <a:ext cx="8153400" cy="990600"/>
          </a:xfrm>
        </p:spPr>
        <p:txBody>
          <a:bodyPr>
            <a:normAutofit fontScale="90000"/>
          </a:bodyPr>
          <a:lstStyle/>
          <a:p>
            <a:r>
              <a:rPr lang="en-GB" b="1" dirty="0" smtClean="0"/>
              <a:t/>
            </a:r>
            <a:br>
              <a:rPr lang="en-GB" b="1" dirty="0" smtClean="0"/>
            </a:br>
            <a:r>
              <a:rPr lang="en-GB" sz="4000" b="1" dirty="0" err="1" smtClean="0"/>
              <a:t>Aspectos</a:t>
            </a:r>
            <a:r>
              <a:rPr lang="en-GB" sz="4000" b="1" dirty="0" smtClean="0"/>
              <a:t> a </a:t>
            </a:r>
            <a:r>
              <a:rPr lang="en-GB" sz="4000" b="1" dirty="0" err="1" smtClean="0"/>
              <a:t>mejorar</a:t>
            </a:r>
            <a:r>
              <a:rPr lang="en-GB" sz="4000" b="1" dirty="0" smtClean="0"/>
              <a:t> de las </a:t>
            </a:r>
            <a:r>
              <a:rPr lang="en-GB" sz="4000" b="1" dirty="0" err="1" smtClean="0"/>
              <a:t>iniciativas</a:t>
            </a:r>
            <a:r>
              <a:rPr lang="en-GB" sz="4000" b="1" dirty="0" smtClean="0"/>
              <a:t> </a:t>
            </a:r>
            <a:r>
              <a:rPr lang="en-GB" sz="4000" b="1" dirty="0" err="1" smtClean="0"/>
              <a:t>españolas</a:t>
            </a:r>
            <a:r>
              <a:rPr lang="en-GB" b="1" dirty="0" smtClean="0"/>
              <a:t/>
            </a:r>
            <a:br>
              <a:rPr lang="en-GB" b="1" dirty="0" smtClean="0"/>
            </a:br>
            <a:endParaRPr lang="en-US" b="1" dirty="0"/>
          </a:p>
        </p:txBody>
      </p:sp>
    </p:spTree>
    <p:extLst>
      <p:ext uri="{BB962C8B-B14F-4D97-AF65-F5344CB8AC3E}">
        <p14:creationId xmlns:p14="http://schemas.microsoft.com/office/powerpoint/2010/main" val="7848589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v-SE" sz="3600" b="1" dirty="0" smtClean="0"/>
              <a:t>Algunas ideas derivadas de nuestro estudio de casos de gitanos universitarios</a:t>
            </a:r>
            <a:endParaRPr lang="sv-SE" sz="3600" dirty="0"/>
          </a:p>
        </p:txBody>
      </p:sp>
      <p:sp>
        <p:nvSpPr>
          <p:cNvPr id="3" name="Content Placeholder 2"/>
          <p:cNvSpPr>
            <a:spLocks noGrp="1"/>
          </p:cNvSpPr>
          <p:nvPr>
            <p:ph sz="quarter" idx="1"/>
          </p:nvPr>
        </p:nvSpPr>
        <p:spPr/>
        <p:txBody>
          <a:bodyPr>
            <a:normAutofit/>
          </a:bodyPr>
          <a:lstStyle/>
          <a:p>
            <a:pPr marL="365760" lvl="1" indent="0">
              <a:buNone/>
            </a:pPr>
            <a:r>
              <a:rPr lang="sv-SE" dirty="0" smtClean="0"/>
              <a:t>- Importancia de haber sido criado en un ambiente no segregado.</a:t>
            </a:r>
          </a:p>
          <a:p>
            <a:pPr marL="365760" lvl="1" indent="0">
              <a:buNone/>
            </a:pPr>
            <a:r>
              <a:rPr lang="sv-SE" dirty="0" smtClean="0"/>
              <a:t>- Influencia de los precedentes familiares.</a:t>
            </a:r>
          </a:p>
          <a:p>
            <a:pPr marL="365760" lvl="1" indent="0">
              <a:buNone/>
            </a:pPr>
            <a:r>
              <a:rPr lang="sv-SE" dirty="0" smtClean="0"/>
              <a:t>- Escolarización no segregada como factor clave. </a:t>
            </a:r>
          </a:p>
          <a:p>
            <a:pPr marL="365760" lvl="1" indent="0">
              <a:buNone/>
            </a:pPr>
            <a:r>
              <a:rPr lang="sv-SE" dirty="0" smtClean="0"/>
              <a:t>- Avisos ante el riesgo de ”apayamiento</a:t>
            </a:r>
            <a:r>
              <a:rPr lang="sv-SE" dirty="0"/>
              <a:t>” </a:t>
            </a:r>
            <a:r>
              <a:rPr lang="sv-SE" dirty="0" smtClean="0"/>
              <a:t>y agencialidad en la construcción de su identidad</a:t>
            </a:r>
          </a:p>
          <a:p>
            <a:pPr marL="365760" lvl="1" indent="0">
              <a:buNone/>
            </a:pPr>
            <a:r>
              <a:rPr lang="sv-SE" dirty="0" smtClean="0"/>
              <a:t>- Invisibilidad etnica como mecanismo de afrontamiento.</a:t>
            </a:r>
          </a:p>
        </p:txBody>
      </p:sp>
    </p:spTree>
    <p:extLst>
      <p:ext uri="{BB962C8B-B14F-4D97-AF65-F5344CB8AC3E}">
        <p14:creationId xmlns:p14="http://schemas.microsoft.com/office/powerpoint/2010/main" val="16141451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¿El </a:t>
            </a:r>
            <a:r>
              <a:rPr lang="en-US" b="1" dirty="0" err="1" smtClean="0"/>
              <a:t>futuro</a:t>
            </a:r>
            <a:r>
              <a:rPr lang="en-US" b="1" dirty="0" smtClean="0"/>
              <a:t>?</a:t>
            </a:r>
            <a:endParaRPr lang="en-US" b="1" dirty="0"/>
          </a:p>
        </p:txBody>
      </p:sp>
      <p:sp>
        <p:nvSpPr>
          <p:cNvPr id="3" name="Content Placeholder 2"/>
          <p:cNvSpPr>
            <a:spLocks noGrp="1"/>
          </p:cNvSpPr>
          <p:nvPr>
            <p:ph sz="quarter" idx="1"/>
          </p:nvPr>
        </p:nvSpPr>
        <p:spPr>
          <a:xfrm>
            <a:off x="156567" y="1600200"/>
            <a:ext cx="5720252" cy="4105875"/>
          </a:xfrm>
        </p:spPr>
        <p:txBody>
          <a:bodyPr>
            <a:normAutofit fontScale="70000" lnSpcReduction="20000"/>
          </a:bodyPr>
          <a:lstStyle/>
          <a:p>
            <a:pPr>
              <a:buClr>
                <a:srgbClr val="FF0000"/>
              </a:buClr>
              <a:buFont typeface="Wingdings" charset="2"/>
              <a:buChar char="§"/>
            </a:pPr>
            <a:r>
              <a:rPr lang="en-US" sz="3200" b="1" dirty="0" err="1" smtClean="0"/>
              <a:t>Estadísticas</a:t>
            </a:r>
            <a:r>
              <a:rPr lang="en-US" sz="3200" b="1" dirty="0" smtClean="0"/>
              <a:t> </a:t>
            </a:r>
            <a:r>
              <a:rPr lang="en-US" sz="3200" b="1" dirty="0" err="1" smtClean="0"/>
              <a:t>desagregadas</a:t>
            </a:r>
            <a:endParaRPr lang="en-US" sz="3200" b="1" dirty="0"/>
          </a:p>
          <a:p>
            <a:pPr>
              <a:buClr>
                <a:srgbClr val="FF0000"/>
              </a:buClr>
              <a:buFont typeface="Wingdings" charset="2"/>
              <a:buChar char="§"/>
            </a:pPr>
            <a:r>
              <a:rPr lang="en-US" sz="3200" b="1" dirty="0" err="1" smtClean="0"/>
              <a:t>Programas</a:t>
            </a:r>
            <a:r>
              <a:rPr lang="en-US" sz="3200" b="1" dirty="0" smtClean="0"/>
              <a:t> de </a:t>
            </a:r>
            <a:r>
              <a:rPr lang="en-US" sz="3200" b="1" dirty="0" err="1" smtClean="0"/>
              <a:t>apoyo</a:t>
            </a:r>
            <a:r>
              <a:rPr lang="en-US" sz="3200" b="1" dirty="0" smtClean="0"/>
              <a:t>, no solo </a:t>
            </a:r>
            <a:r>
              <a:rPr lang="en-US" sz="3200" b="1" dirty="0" err="1" smtClean="0"/>
              <a:t>económico</a:t>
            </a:r>
            <a:r>
              <a:rPr lang="en-US" sz="3200" b="1" dirty="0" smtClean="0"/>
              <a:t>. Planes de </a:t>
            </a:r>
            <a:r>
              <a:rPr lang="en-US" sz="3200" b="1" dirty="0" err="1" smtClean="0"/>
              <a:t>acción</a:t>
            </a:r>
            <a:r>
              <a:rPr lang="en-US" sz="3200" b="1" dirty="0" smtClean="0"/>
              <a:t> tutorial</a:t>
            </a:r>
          </a:p>
          <a:p>
            <a:pPr>
              <a:buClr>
                <a:srgbClr val="FF0000"/>
              </a:buClr>
              <a:buFont typeface="Wingdings" charset="2"/>
              <a:buChar char="§"/>
            </a:pPr>
            <a:r>
              <a:rPr lang="en-US" sz="3200" b="1" dirty="0" err="1" smtClean="0"/>
              <a:t>Acciones</a:t>
            </a:r>
            <a:r>
              <a:rPr lang="en-US" sz="3200" b="1" dirty="0" smtClean="0"/>
              <a:t> </a:t>
            </a:r>
            <a:r>
              <a:rPr lang="en-US" sz="3200" b="1" dirty="0" err="1" smtClean="0"/>
              <a:t>en</a:t>
            </a:r>
            <a:r>
              <a:rPr lang="en-US" sz="3200" b="1" dirty="0" smtClean="0"/>
              <a:t> </a:t>
            </a:r>
            <a:r>
              <a:rPr lang="en-US" sz="3200" b="1" dirty="0" err="1" smtClean="0"/>
              <a:t>positivo</a:t>
            </a:r>
            <a:r>
              <a:rPr lang="en-US" sz="3200" b="1" dirty="0" smtClean="0"/>
              <a:t> </a:t>
            </a:r>
            <a:r>
              <a:rPr lang="en-US" sz="3200" b="1" dirty="0" err="1" smtClean="0"/>
              <a:t>por</a:t>
            </a:r>
            <a:r>
              <a:rPr lang="en-US" sz="3200" b="1" dirty="0" smtClean="0"/>
              <a:t> parte de </a:t>
            </a:r>
            <a:r>
              <a:rPr lang="en-US" sz="3200" b="1" dirty="0" err="1" smtClean="0"/>
              <a:t>los</a:t>
            </a:r>
            <a:r>
              <a:rPr lang="en-US" sz="3200" b="1" dirty="0" smtClean="0"/>
              <a:t> </a:t>
            </a:r>
            <a:r>
              <a:rPr lang="en-US" sz="3200" b="1" dirty="0" err="1" smtClean="0"/>
              <a:t>servicios</a:t>
            </a:r>
            <a:r>
              <a:rPr lang="en-US" sz="3200" b="1" dirty="0" smtClean="0"/>
              <a:t> a </a:t>
            </a:r>
            <a:r>
              <a:rPr lang="en-US" sz="3200" b="1" dirty="0" err="1" smtClean="0"/>
              <a:t>estudiantes</a:t>
            </a:r>
            <a:r>
              <a:rPr lang="en-US" sz="3200" b="1" dirty="0" smtClean="0"/>
              <a:t> y de </a:t>
            </a:r>
            <a:r>
              <a:rPr lang="en-US" sz="3200" b="1" dirty="0" err="1" smtClean="0"/>
              <a:t>orientación</a:t>
            </a:r>
            <a:endParaRPr lang="en-US" sz="3200" b="1" dirty="0" smtClean="0"/>
          </a:p>
          <a:p>
            <a:pPr>
              <a:buClr>
                <a:srgbClr val="FF0000"/>
              </a:buClr>
              <a:buFont typeface="Wingdings" charset="2"/>
              <a:buChar char="§"/>
            </a:pPr>
            <a:r>
              <a:rPr lang="en-GB" sz="3200" b="1" dirty="0" err="1" smtClean="0"/>
              <a:t>Visibilización</a:t>
            </a:r>
            <a:r>
              <a:rPr lang="en-GB" sz="3200" b="1" dirty="0" smtClean="0"/>
              <a:t> de </a:t>
            </a:r>
            <a:r>
              <a:rPr lang="en-GB" sz="3200" b="1" dirty="0" err="1" smtClean="0"/>
              <a:t>los</a:t>
            </a:r>
            <a:r>
              <a:rPr lang="en-GB" sz="3200" b="1" dirty="0" smtClean="0"/>
              <a:t> </a:t>
            </a:r>
            <a:r>
              <a:rPr lang="en-GB" sz="3200" b="1" dirty="0" err="1" smtClean="0"/>
              <a:t>gitanos</a:t>
            </a:r>
            <a:r>
              <a:rPr lang="en-GB" sz="3200" b="1" dirty="0" smtClean="0"/>
              <a:t> </a:t>
            </a:r>
            <a:r>
              <a:rPr lang="en-GB" sz="3200" b="1" dirty="0" err="1" smtClean="0"/>
              <a:t>en</a:t>
            </a:r>
            <a:r>
              <a:rPr lang="en-GB" sz="3200" b="1" dirty="0" smtClean="0"/>
              <a:t> la Universidad. </a:t>
            </a:r>
            <a:r>
              <a:rPr lang="en-GB" sz="3200" b="1" dirty="0" err="1" smtClean="0"/>
              <a:t>Difusión</a:t>
            </a:r>
            <a:r>
              <a:rPr lang="en-GB" sz="3200" b="1" dirty="0" smtClean="0"/>
              <a:t> de </a:t>
            </a:r>
            <a:r>
              <a:rPr lang="en-GB" sz="3200" b="1" dirty="0" err="1" smtClean="0"/>
              <a:t>trayectorias</a:t>
            </a:r>
            <a:r>
              <a:rPr lang="en-GB" sz="3200" b="1" dirty="0" smtClean="0"/>
              <a:t> </a:t>
            </a:r>
            <a:r>
              <a:rPr lang="en-GB" sz="3200" b="1" dirty="0" err="1" smtClean="0"/>
              <a:t>exitosas</a:t>
            </a:r>
            <a:endParaRPr lang="en-GB" sz="3200" b="1" dirty="0"/>
          </a:p>
          <a:p>
            <a:pPr>
              <a:buClr>
                <a:srgbClr val="FF0000"/>
              </a:buClr>
              <a:buFont typeface="Wingdings" charset="2"/>
              <a:buChar char="§"/>
            </a:pPr>
            <a:r>
              <a:rPr lang="en-GB" sz="3200" b="1" dirty="0" err="1" smtClean="0"/>
              <a:t>Ir</a:t>
            </a:r>
            <a:r>
              <a:rPr lang="en-GB" sz="3200" b="1" dirty="0" smtClean="0"/>
              <a:t> </a:t>
            </a:r>
            <a:r>
              <a:rPr lang="en-GB" sz="3200" b="1" dirty="0" err="1" smtClean="0"/>
              <a:t>más</a:t>
            </a:r>
            <a:r>
              <a:rPr lang="en-GB" sz="3200" b="1" dirty="0" smtClean="0"/>
              <a:t> </a:t>
            </a:r>
            <a:r>
              <a:rPr lang="en-GB" sz="3200" b="1" dirty="0" err="1" smtClean="0"/>
              <a:t>allá</a:t>
            </a:r>
            <a:r>
              <a:rPr lang="en-GB" sz="3200" b="1" dirty="0" smtClean="0"/>
              <a:t> del ACCESO de </a:t>
            </a:r>
            <a:r>
              <a:rPr lang="en-GB" sz="3200" b="1" dirty="0" err="1" smtClean="0"/>
              <a:t>gitanos</a:t>
            </a:r>
            <a:r>
              <a:rPr lang="en-GB" sz="3200" b="1" dirty="0" smtClean="0"/>
              <a:t> y </a:t>
            </a:r>
            <a:r>
              <a:rPr lang="en-GB" sz="3200" b="1" dirty="0" err="1" smtClean="0"/>
              <a:t>otros</a:t>
            </a:r>
            <a:r>
              <a:rPr lang="en-GB" sz="3200" b="1" dirty="0" smtClean="0"/>
              <a:t> </a:t>
            </a:r>
            <a:r>
              <a:rPr lang="en-GB" sz="3200" b="1" dirty="0" err="1" smtClean="0"/>
              <a:t>grupos</a:t>
            </a:r>
            <a:r>
              <a:rPr lang="en-GB" sz="3200" b="1" dirty="0" smtClean="0"/>
              <a:t> no </a:t>
            </a:r>
            <a:r>
              <a:rPr lang="en-GB" sz="3200" b="1" dirty="0" err="1" smtClean="0"/>
              <a:t>tradicionales</a:t>
            </a:r>
            <a:r>
              <a:rPr lang="en-GB" sz="3200" b="1" dirty="0" smtClean="0"/>
              <a:t>; </a:t>
            </a:r>
            <a:r>
              <a:rPr lang="en-GB" sz="3200" b="1" dirty="0" err="1" smtClean="0"/>
              <a:t>trabajar</a:t>
            </a:r>
            <a:r>
              <a:rPr lang="en-GB" sz="3200" b="1" dirty="0" smtClean="0"/>
              <a:t> </a:t>
            </a:r>
            <a:r>
              <a:rPr lang="en-GB" sz="3200" b="1" dirty="0" err="1" smtClean="0"/>
              <a:t>también</a:t>
            </a:r>
            <a:r>
              <a:rPr lang="en-GB" sz="3200" b="1" dirty="0" smtClean="0"/>
              <a:t> </a:t>
            </a:r>
            <a:r>
              <a:rPr lang="en-GB" sz="3200" b="1" dirty="0" err="1" smtClean="0"/>
              <a:t>en</a:t>
            </a:r>
            <a:r>
              <a:rPr lang="en-GB" sz="3200" b="1" dirty="0" smtClean="0"/>
              <a:t> el </a:t>
            </a:r>
            <a:r>
              <a:rPr lang="en-GB" sz="3200" b="1" dirty="0" err="1" smtClean="0"/>
              <a:t>progreso</a:t>
            </a:r>
            <a:r>
              <a:rPr lang="en-GB" sz="3200" b="1" dirty="0" smtClean="0"/>
              <a:t> </a:t>
            </a:r>
            <a:r>
              <a:rPr lang="en-GB" sz="3200" b="1" dirty="0" err="1" smtClean="0"/>
              <a:t>académico</a:t>
            </a:r>
            <a:r>
              <a:rPr lang="en-GB" sz="3200" b="1" dirty="0" smtClean="0"/>
              <a:t> y la </a:t>
            </a:r>
            <a:r>
              <a:rPr lang="en-GB" sz="3200" b="1" dirty="0" err="1" smtClean="0"/>
              <a:t>inserción</a:t>
            </a:r>
            <a:r>
              <a:rPr lang="en-GB" sz="3200" b="1" dirty="0" smtClean="0"/>
              <a:t> </a:t>
            </a:r>
            <a:r>
              <a:rPr lang="en-GB" sz="3200" b="1" dirty="0" err="1" smtClean="0"/>
              <a:t>laboral</a:t>
            </a:r>
            <a:endParaRPr lang="en-GB" sz="3200" b="1" dirty="0"/>
          </a:p>
          <a:p>
            <a:pPr>
              <a:buClr>
                <a:srgbClr val="FF0000"/>
              </a:buClr>
              <a:buFont typeface="Wingdings" charset="2"/>
              <a:buChar char="§"/>
            </a:pPr>
            <a:r>
              <a:rPr lang="en-GB" sz="3200" b="1" dirty="0" err="1" smtClean="0"/>
              <a:t>Seguro</a:t>
            </a:r>
            <a:r>
              <a:rPr lang="en-GB" sz="3200" b="1" dirty="0" smtClean="0"/>
              <a:t> que hay </a:t>
            </a:r>
            <a:r>
              <a:rPr lang="en-GB" sz="3200" b="1" dirty="0" err="1" smtClean="0"/>
              <a:t>más</a:t>
            </a:r>
            <a:r>
              <a:rPr lang="en-GB" sz="3200" b="1" dirty="0" smtClean="0"/>
              <a:t> </a:t>
            </a:r>
            <a:r>
              <a:rPr lang="en-GB" sz="3200" b="1" dirty="0" err="1" smtClean="0"/>
              <a:t>cosas</a:t>
            </a:r>
            <a:r>
              <a:rPr lang="en-GB" sz="3200" b="1" dirty="0" smtClean="0"/>
              <a:t> que </a:t>
            </a:r>
            <a:r>
              <a:rPr lang="en-GB" sz="3200" b="1" dirty="0" err="1" smtClean="0"/>
              <a:t>podemos</a:t>
            </a:r>
            <a:r>
              <a:rPr lang="en-GB" sz="3200" b="1" dirty="0" smtClean="0"/>
              <a:t> </a:t>
            </a:r>
            <a:r>
              <a:rPr lang="en-GB" sz="3200" b="1" dirty="0" err="1" smtClean="0"/>
              <a:t>hacer</a:t>
            </a:r>
            <a:r>
              <a:rPr lang="en-GB" sz="3200" b="1" dirty="0" smtClean="0"/>
              <a:t> </a:t>
            </a:r>
            <a:r>
              <a:rPr lang="en-GB" sz="3200" b="1" dirty="0" err="1" smtClean="0"/>
              <a:t>mejor</a:t>
            </a:r>
            <a:r>
              <a:rPr lang="en-GB" sz="3200" b="1" dirty="0" smtClean="0"/>
              <a:t>…</a:t>
            </a:r>
          </a:p>
          <a:p>
            <a:pPr>
              <a:buClr>
                <a:srgbClr val="FF0000"/>
              </a:buClr>
              <a:buFont typeface="Wingdings" charset="2"/>
              <a:buChar char="§"/>
            </a:pPr>
            <a:endParaRPr lang="en-GB" sz="3200" b="1" dirty="0" smtClean="0"/>
          </a:p>
          <a:p>
            <a:endParaRPr lang="en-GB" b="1" dirty="0"/>
          </a:p>
          <a:p>
            <a:pPr lvl="0"/>
            <a:endParaRPr lang="en-US" b="1" dirty="0"/>
          </a:p>
          <a:p>
            <a:endParaRPr lang="en-US"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40823" y="513708"/>
            <a:ext cx="3307558" cy="5884623"/>
          </a:xfrm>
          <a:prstGeom prst="rect">
            <a:avLst/>
          </a:prstGeom>
        </p:spPr>
      </p:pic>
    </p:spTree>
    <p:extLst>
      <p:ext uri="{BB962C8B-B14F-4D97-AF65-F5344CB8AC3E}">
        <p14:creationId xmlns:p14="http://schemas.microsoft.com/office/powerpoint/2010/main" val="27774213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t>Preguntas</a:t>
            </a:r>
            <a:r>
              <a:rPr lang="en-US" b="1" dirty="0" smtClean="0"/>
              <a:t> para la </a:t>
            </a:r>
            <a:r>
              <a:rPr lang="en-US" b="1" dirty="0" err="1" smtClean="0"/>
              <a:t>reflexión</a:t>
            </a:r>
            <a:r>
              <a:rPr lang="en-US" b="1" dirty="0" smtClean="0"/>
              <a:t> </a:t>
            </a:r>
            <a:r>
              <a:rPr lang="en-US" b="1" dirty="0" err="1" smtClean="0"/>
              <a:t>en</a:t>
            </a:r>
            <a:r>
              <a:rPr lang="en-US" b="1" dirty="0" smtClean="0"/>
              <a:t> </a:t>
            </a:r>
            <a:r>
              <a:rPr lang="en-US" b="1" dirty="0" err="1" smtClean="0"/>
              <a:t>grupo</a:t>
            </a:r>
            <a:endParaRPr lang="en-US" b="1" dirty="0"/>
          </a:p>
        </p:txBody>
      </p:sp>
      <p:sp>
        <p:nvSpPr>
          <p:cNvPr id="3" name="Content Placeholder 2"/>
          <p:cNvSpPr>
            <a:spLocks noGrp="1"/>
          </p:cNvSpPr>
          <p:nvPr>
            <p:ph sz="quarter" idx="1"/>
          </p:nvPr>
        </p:nvSpPr>
        <p:spPr>
          <a:xfrm>
            <a:off x="313135" y="1652531"/>
            <a:ext cx="8234963" cy="1774296"/>
          </a:xfrm>
        </p:spPr>
        <p:txBody>
          <a:bodyPr>
            <a:normAutofit fontScale="92500"/>
          </a:bodyPr>
          <a:lstStyle/>
          <a:p>
            <a:r>
              <a:rPr lang="en-US" b="1" dirty="0" smtClean="0"/>
              <a:t>¿</a:t>
            </a:r>
            <a:r>
              <a:rPr lang="en-US" b="1" dirty="0" err="1" smtClean="0"/>
              <a:t>Qué</a:t>
            </a:r>
            <a:r>
              <a:rPr lang="en-US" b="1" dirty="0" smtClean="0"/>
              <a:t> </a:t>
            </a:r>
            <a:r>
              <a:rPr lang="en-US" b="1" dirty="0" err="1" smtClean="0"/>
              <a:t>mensajes</a:t>
            </a:r>
            <a:r>
              <a:rPr lang="en-US" b="1" dirty="0" smtClean="0"/>
              <a:t> has </a:t>
            </a:r>
            <a:r>
              <a:rPr lang="en-US" b="1" dirty="0" err="1" smtClean="0"/>
              <a:t>escuchado</a:t>
            </a:r>
            <a:r>
              <a:rPr lang="en-US" b="1" dirty="0" smtClean="0"/>
              <a:t> hoy?</a:t>
            </a:r>
          </a:p>
          <a:p>
            <a:endParaRPr lang="en-US" b="1" dirty="0"/>
          </a:p>
          <a:p>
            <a:r>
              <a:rPr lang="en-US" b="1" dirty="0" smtClean="0"/>
              <a:t>¿</a:t>
            </a:r>
            <a:r>
              <a:rPr lang="en-US" b="1" dirty="0" err="1" smtClean="0"/>
              <a:t>Cómo</a:t>
            </a:r>
            <a:r>
              <a:rPr lang="en-US" b="1" dirty="0" smtClean="0"/>
              <a:t> </a:t>
            </a:r>
            <a:r>
              <a:rPr lang="en-US" b="1" dirty="0" err="1" smtClean="0"/>
              <a:t>podrías</a:t>
            </a:r>
            <a:r>
              <a:rPr lang="en-US" b="1" dirty="0" smtClean="0"/>
              <a:t> </a:t>
            </a:r>
            <a:r>
              <a:rPr lang="en-US" b="1" dirty="0" err="1" smtClean="0"/>
              <a:t>aplicarlos</a:t>
            </a:r>
            <a:r>
              <a:rPr lang="en-US" b="1" dirty="0" smtClean="0"/>
              <a:t> </a:t>
            </a:r>
            <a:r>
              <a:rPr lang="en-US" b="1" dirty="0" err="1" smtClean="0"/>
              <a:t>en</a:t>
            </a:r>
            <a:r>
              <a:rPr lang="en-US" b="1" dirty="0" smtClean="0"/>
              <a:t> </a:t>
            </a:r>
            <a:r>
              <a:rPr lang="en-US" b="1" dirty="0" err="1" smtClean="0"/>
              <a:t>tu</a:t>
            </a:r>
            <a:r>
              <a:rPr lang="en-US" b="1" dirty="0" smtClean="0"/>
              <a:t> </a:t>
            </a:r>
            <a:r>
              <a:rPr lang="en-US" b="1" dirty="0" err="1" smtClean="0"/>
              <a:t>práctica</a:t>
            </a:r>
            <a:r>
              <a:rPr lang="en-US" b="1" dirty="0" smtClean="0"/>
              <a:t> professional? </a:t>
            </a:r>
          </a:p>
          <a:p>
            <a:endParaRPr lang="en-US" b="1" dirty="0"/>
          </a:p>
          <a:p>
            <a:endParaRPr lang="en-US" b="1"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14314" y="3257210"/>
            <a:ext cx="4829685" cy="3219790"/>
          </a:xfrm>
          <a:prstGeom prst="rect">
            <a:avLst/>
          </a:prstGeom>
        </p:spPr>
      </p:pic>
    </p:spTree>
    <p:extLst>
      <p:ext uri="{BB962C8B-B14F-4D97-AF65-F5344CB8AC3E}">
        <p14:creationId xmlns:p14="http://schemas.microsoft.com/office/powerpoint/2010/main" val="4253583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599"/>
            <a:ext cx="8153400" cy="1510905"/>
          </a:xfrm>
        </p:spPr>
        <p:txBody>
          <a:bodyPr>
            <a:normAutofit fontScale="90000"/>
          </a:bodyPr>
          <a:lstStyle/>
          <a:p>
            <a:r>
              <a:rPr lang="en-US" sz="2700" b="1" dirty="0" smtClean="0">
                <a:solidFill>
                  <a:srgbClr val="FF6600"/>
                </a:solidFill>
              </a:rPr>
              <a:t>HEIM Website</a:t>
            </a:r>
            <a:r>
              <a:rPr lang="en-US" sz="2700" b="1" dirty="0" smtClean="0"/>
              <a:t/>
            </a:r>
            <a:br>
              <a:rPr lang="en-US" sz="2700" b="1" dirty="0" smtClean="0"/>
            </a:br>
            <a:r>
              <a:rPr lang="en-US" sz="2700" b="1" dirty="0"/>
              <a:t>http://</a:t>
            </a:r>
            <a:r>
              <a:rPr lang="en-US" sz="2700" b="1" dirty="0" err="1"/>
              <a:t>www.sussex.ac.uk</a:t>
            </a:r>
            <a:r>
              <a:rPr lang="en-US" sz="2700" b="1" dirty="0"/>
              <a:t>/education/cheer/</a:t>
            </a:r>
            <a:r>
              <a:rPr lang="en-US" sz="2700" b="1" dirty="0" err="1"/>
              <a:t>researchprojects</a:t>
            </a:r>
            <a:r>
              <a:rPr lang="en-US" sz="2700" b="1" dirty="0"/>
              <a:t>/rise. </a:t>
            </a:r>
            <a:r>
              <a:rPr lang="en-US" b="1" dirty="0"/>
              <a:t/>
            </a:r>
            <a:br>
              <a:rPr lang="en-US" b="1" dirty="0"/>
            </a:br>
            <a:endParaRPr lang="en-US" b="1" dirty="0"/>
          </a:p>
        </p:txBody>
      </p:sp>
      <p:sp>
        <p:nvSpPr>
          <p:cNvPr id="3" name="Content Placeholder 2"/>
          <p:cNvSpPr>
            <a:spLocks noGrp="1"/>
          </p:cNvSpPr>
          <p:nvPr>
            <p:ph sz="quarter" idx="1"/>
          </p:nvPr>
        </p:nvSpPr>
        <p:spPr>
          <a:xfrm>
            <a:off x="0" y="869753"/>
            <a:ext cx="8766048" cy="4836322"/>
          </a:xfrm>
        </p:spPr>
        <p:txBody>
          <a:bodyPr/>
          <a:lstStyle/>
          <a:p>
            <a:endParaRPr lang="en-US" dirty="0"/>
          </a:p>
          <a:p>
            <a:endParaRPr lang="en-US" dirty="0" smtClean="0"/>
          </a:p>
          <a:p>
            <a:pPr marL="0" indent="0">
              <a:buNone/>
            </a:pPr>
            <a:endParaRPr lang="en-US" sz="3200" dirty="0"/>
          </a:p>
        </p:txBody>
      </p:sp>
      <p:pic>
        <p:nvPicPr>
          <p:cNvPr id="5" name="Imagen 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12648" y="1562230"/>
            <a:ext cx="7894354" cy="4321120"/>
          </a:xfrm>
          <a:prstGeom prst="rect">
            <a:avLst/>
          </a:prstGeom>
        </p:spPr>
      </p:pic>
    </p:spTree>
    <p:extLst>
      <p:ext uri="{BB962C8B-B14F-4D97-AF65-F5344CB8AC3E}">
        <p14:creationId xmlns:p14="http://schemas.microsoft.com/office/powerpoint/2010/main" val="26564737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Custom 14">
      <a:dk1>
        <a:srgbClr val="000000"/>
      </a:dk1>
      <a:lt1>
        <a:srgbClr val="FFFFFF"/>
      </a:lt1>
      <a:dk2>
        <a:srgbClr val="1F497D"/>
      </a:dk2>
      <a:lt2>
        <a:srgbClr val="EEECE1"/>
      </a:lt2>
      <a:accent1>
        <a:srgbClr val="0079D0"/>
      </a:accent1>
      <a:accent2>
        <a:srgbClr val="008F51"/>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Median.thmx</Template>
  <TotalTime>2481</TotalTime>
  <Words>735</Words>
  <Application>Microsoft Office PowerPoint</Application>
  <PresentationFormat>On-screen Show (4:3)</PresentationFormat>
  <Paragraphs>78</Paragraphs>
  <Slides>11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Wingdings</vt:lpstr>
      <vt:lpstr>Wingdings 2</vt:lpstr>
      <vt:lpstr>Median</vt:lpstr>
      <vt:lpstr> Encuentro de personas expertas en equidad en educación superior. Proyecto HEIM: Higher Education Internationalisation and Mobility (HEIM)</vt:lpstr>
      <vt:lpstr> Sentido del Proyecto HEIM </vt:lpstr>
      <vt:lpstr>¿Qué aporta HEIM?</vt:lpstr>
      <vt:lpstr>Referencias normativas en España</vt:lpstr>
      <vt:lpstr> Algunos datos para reflexionar </vt:lpstr>
      <vt:lpstr> Aspectos a destacar de las iniciativas españolas </vt:lpstr>
      <vt:lpstr> Aspectos a mejorar de las iniciativas españolas </vt:lpstr>
      <vt:lpstr>Algunas ideas derivadas de nuestro estudio de casos de gitanos universitarios</vt:lpstr>
      <vt:lpstr>¿El futuro?</vt:lpstr>
      <vt:lpstr>Preguntas para la reflexión en grupo</vt:lpstr>
      <vt:lpstr>HEIM Website http://www.sussex.ac.uk/education/cheer/researchprojects/rise.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Gagnon</dc:creator>
  <cp:lastModifiedBy>Heather Stanley</cp:lastModifiedBy>
  <cp:revision>163</cp:revision>
  <cp:lastPrinted>2017-11-23T06:24:49Z</cp:lastPrinted>
  <dcterms:created xsi:type="dcterms:W3CDTF">2013-11-29T22:45:15Z</dcterms:created>
  <dcterms:modified xsi:type="dcterms:W3CDTF">2017-12-04T15:53:01Z</dcterms:modified>
</cp:coreProperties>
</file>