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6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7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8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72" r:id="rId2"/>
    <p:sldMasterId id="2147483709" r:id="rId3"/>
    <p:sldMasterId id="2147483727" r:id="rId4"/>
    <p:sldMasterId id="2147483738" r:id="rId5"/>
    <p:sldMasterId id="2147483776" r:id="rId6"/>
    <p:sldMasterId id="2147483810" r:id="rId7"/>
    <p:sldMasterId id="2147483847" r:id="rId8"/>
    <p:sldMasterId id="2147483856" r:id="rId9"/>
  </p:sldMasterIdLst>
  <p:notesMasterIdLst>
    <p:notesMasterId r:id="rId28"/>
  </p:notesMasterIdLst>
  <p:sldIdLst>
    <p:sldId id="310" r:id="rId10"/>
    <p:sldId id="314" r:id="rId11"/>
    <p:sldId id="311" r:id="rId12"/>
    <p:sldId id="313" r:id="rId13"/>
    <p:sldId id="321" r:id="rId14"/>
    <p:sldId id="315" r:id="rId15"/>
    <p:sldId id="318" r:id="rId16"/>
    <p:sldId id="319" r:id="rId17"/>
    <p:sldId id="320" r:id="rId18"/>
    <p:sldId id="322" r:id="rId19"/>
    <p:sldId id="323" r:id="rId20"/>
    <p:sldId id="324" r:id="rId21"/>
    <p:sldId id="326" r:id="rId22"/>
    <p:sldId id="329" r:id="rId23"/>
    <p:sldId id="327" r:id="rId24"/>
    <p:sldId id="316" r:id="rId25"/>
    <p:sldId id="328" r:id="rId26"/>
    <p:sldId id="27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47" autoAdjust="0"/>
    <p:restoredTop sz="83487" autoAdjust="0"/>
  </p:normalViewPr>
  <p:slideViewPr>
    <p:cSldViewPr snapToGrid="0">
      <p:cViewPr varScale="1">
        <p:scale>
          <a:sx n="54" d="100"/>
          <a:sy n="54" d="100"/>
        </p:scale>
        <p:origin x="224" y="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D6EA2-2EAF-428D-8202-DB878D8D0929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F2323-3DDD-4070-9CB7-3127850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121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49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684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534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516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394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95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284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935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401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608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799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443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799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F2323-3DDD-4070-9CB7-3127850B5F0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85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91" y="78462"/>
            <a:ext cx="12020548" cy="66906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1" y="1450557"/>
            <a:ext cx="7040699" cy="395964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94483"/>
            <a:ext cx="9144000" cy="3151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524002" y="1879604"/>
            <a:ext cx="9144001" cy="3098799"/>
          </a:xfrm>
          <a:prstGeom prst="rect">
            <a:avLst/>
          </a:prstGeom>
        </p:spPr>
        <p:txBody>
          <a:bodyPr anchor="ctr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976" y="5376115"/>
            <a:ext cx="1078057" cy="9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6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94483"/>
            <a:ext cx="9144000" cy="3151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 spc="11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524002" y="1879604"/>
            <a:ext cx="9144001" cy="3098799"/>
          </a:xfrm>
          <a:prstGeom prst="rect">
            <a:avLst/>
          </a:prstGeom>
        </p:spPr>
        <p:txBody>
          <a:bodyPr anchor="ctr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976" y="5376115"/>
            <a:ext cx="1078057" cy="9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491" y="78462"/>
            <a:ext cx="12020548" cy="6690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7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45201" y="85726"/>
            <a:ext cx="6064803" cy="66758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6131481" y="85727"/>
            <a:ext cx="5978527" cy="16051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45" name="Rectangle 44"/>
          <p:cNvSpPr/>
          <p:nvPr userDrawn="1"/>
        </p:nvSpPr>
        <p:spPr>
          <a:xfrm>
            <a:off x="6131481" y="1775962"/>
            <a:ext cx="5978527" cy="16051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46" name="Rectangle 45"/>
          <p:cNvSpPr/>
          <p:nvPr userDrawn="1"/>
        </p:nvSpPr>
        <p:spPr>
          <a:xfrm>
            <a:off x="6131481" y="3466191"/>
            <a:ext cx="5978527" cy="16051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47" name="Rectangle 46"/>
          <p:cNvSpPr/>
          <p:nvPr userDrawn="1"/>
        </p:nvSpPr>
        <p:spPr>
          <a:xfrm>
            <a:off x="6131481" y="5156421"/>
            <a:ext cx="5978527" cy="16051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327775" y="194628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800" kern="1200" spc="240" dirty="0" smtClean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27775" y="3644295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800" kern="1200" spc="240" dirty="0" smtClean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327775" y="534609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800" kern="1200" spc="240" dirty="0" smtClean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327775" y="286237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800" kern="1200" spc="240" dirty="0" smtClean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Rectangle 38"/>
          <p:cNvSpPr/>
          <p:nvPr userDrawn="1"/>
        </p:nvSpPr>
        <p:spPr>
          <a:xfrm>
            <a:off x="90489" y="85726"/>
            <a:ext cx="5954715" cy="66758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6045200" y="0"/>
            <a:ext cx="8627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-1689" y="0"/>
            <a:ext cx="9490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63" y="5541147"/>
            <a:ext cx="1001879" cy="865259"/>
          </a:xfrm>
          <a:prstGeom prst="rect">
            <a:avLst/>
          </a:prstGeom>
        </p:spPr>
      </p:pic>
      <p:sp>
        <p:nvSpPr>
          <p:cNvPr id="40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34783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rgbClr val="002F34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038350"/>
            <a:ext cx="4699000" cy="2618434"/>
          </a:xfrm>
          <a:prstGeom prst="rect">
            <a:avLst/>
          </a:prstGeom>
        </p:spPr>
        <p:txBody>
          <a:bodyPr anchor="ctr"/>
          <a:lstStyle>
            <a:lvl1pPr algn="ctr">
              <a:defRPr sz="7200">
                <a:solidFill>
                  <a:srgbClr val="002F34"/>
                </a:solidFill>
              </a:defRPr>
            </a:lvl1pPr>
          </a:lstStyle>
          <a:p>
            <a:r>
              <a:rPr lang="en-US" dirty="0"/>
              <a:t>Contents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573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0.49453 -4.07407E-6 " pathEditMode="relative" rAng="0" ptsTypes="AA">
                                      <p:cBhvr>
                                        <p:cTn id="6" dur="14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2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8" decel="2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2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decel="2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decel="2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3" grpId="0" animBg="1"/>
      <p:bldP spid="45" grpId="0" animBg="1"/>
      <p:bldP spid="46" grpId="0" animBg="1"/>
      <p:bldP spid="47" grpId="0" animBg="1"/>
      <p:bldP spid="4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12700" y="20100"/>
            <a:ext cx="1211580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9525" y="-84667"/>
            <a:ext cx="12315825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707" y="5366615"/>
            <a:ext cx="1430431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524004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557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88906"/>
            <a:ext cx="5970585" cy="6672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88906"/>
            <a:ext cx="5978527" cy="66726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344768"/>
            <a:ext cx="4699000" cy="3265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000" y="3022065"/>
            <a:ext cx="5171557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477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48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51" y="1857832"/>
            <a:ext cx="10859895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774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8872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40" y="1857375"/>
            <a:ext cx="5329237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bg2"/>
                </a:solidFill>
              </a:defRPr>
            </a:lvl3pPr>
            <a:lvl4pPr marL="1371600" indent="0" algn="ctr">
              <a:buNone/>
              <a:defRPr>
                <a:solidFill>
                  <a:schemeClr val="bg2"/>
                </a:solidFill>
              </a:defRPr>
            </a:lvl4pPr>
            <a:lvl5pPr marL="18288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754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845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16153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479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3987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583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7549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50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6129870" y="1416049"/>
            <a:ext cx="5985111" cy="17191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Rectangle 18">
            <a:hlinkClick r:id="" action="ppaction://noaction"/>
          </p:cNvPr>
          <p:cNvSpPr/>
          <p:nvPr userDrawn="1"/>
        </p:nvSpPr>
        <p:spPr>
          <a:xfrm>
            <a:off x="6129870" y="3229218"/>
            <a:ext cx="5985111" cy="17191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Rectangle 20">
            <a:hlinkClick r:id="" action="ppaction://noaction"/>
          </p:cNvPr>
          <p:cNvSpPr/>
          <p:nvPr userDrawn="1"/>
        </p:nvSpPr>
        <p:spPr>
          <a:xfrm>
            <a:off x="6129870" y="5042387"/>
            <a:ext cx="5985111" cy="17191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90057" y="2599268"/>
            <a:ext cx="4699000" cy="21933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000" spc="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898205" y="1791399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3" name="Text Placeholder 4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6898205" y="3604568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5" name="Text Placeholder 4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6898205" y="5417737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38450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6129870" y="1416050"/>
            <a:ext cx="5985111" cy="12837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Rectangle 18">
            <a:hlinkClick r:id="" action="ppaction://noaction"/>
          </p:cNvPr>
          <p:cNvSpPr/>
          <p:nvPr userDrawn="1"/>
        </p:nvSpPr>
        <p:spPr>
          <a:xfrm>
            <a:off x="6129870" y="2769978"/>
            <a:ext cx="5985111" cy="12837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Rectangle 20">
            <a:hlinkClick r:id="" action="ppaction://noaction"/>
          </p:cNvPr>
          <p:cNvSpPr/>
          <p:nvPr userDrawn="1"/>
        </p:nvSpPr>
        <p:spPr>
          <a:xfrm>
            <a:off x="6129870" y="4123901"/>
            <a:ext cx="5985111" cy="12837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2" name="Rectangle 21">
            <a:hlinkClick r:id="" action="ppaction://noaction"/>
          </p:cNvPr>
          <p:cNvSpPr/>
          <p:nvPr userDrawn="1"/>
        </p:nvSpPr>
        <p:spPr>
          <a:xfrm>
            <a:off x="6129870" y="5477824"/>
            <a:ext cx="5985111" cy="12837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599268"/>
            <a:ext cx="4699000" cy="21933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000" spc="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898205" y="1580022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98205" y="2927786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98205" y="4308363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98205" y="5660607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851800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6129870" y="1416050"/>
            <a:ext cx="5985111" cy="838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Rectangle 14">
            <a:hlinkClick r:id="" action="ppaction://noaction"/>
          </p:cNvPr>
          <p:cNvSpPr/>
          <p:nvPr userDrawn="1"/>
        </p:nvSpPr>
        <p:spPr>
          <a:xfrm>
            <a:off x="6129870" y="2319254"/>
            <a:ext cx="5985111" cy="838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Rectangle 15">
            <a:hlinkClick r:id="" action="ppaction://noaction"/>
          </p:cNvPr>
          <p:cNvSpPr/>
          <p:nvPr userDrawn="1"/>
        </p:nvSpPr>
        <p:spPr>
          <a:xfrm>
            <a:off x="6129870" y="3222446"/>
            <a:ext cx="5985111" cy="838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Rectangle 16">
            <a:hlinkClick r:id="" action="ppaction://noaction"/>
          </p:cNvPr>
          <p:cNvSpPr/>
          <p:nvPr userDrawn="1"/>
        </p:nvSpPr>
        <p:spPr>
          <a:xfrm>
            <a:off x="6129870" y="4122768"/>
            <a:ext cx="5985111" cy="838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Rectangle 25">
            <a:hlinkClick r:id="" action="ppaction://noaction"/>
          </p:cNvPr>
          <p:cNvSpPr/>
          <p:nvPr userDrawn="1"/>
        </p:nvSpPr>
        <p:spPr>
          <a:xfrm>
            <a:off x="6129870" y="5023085"/>
            <a:ext cx="5985111" cy="838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Rectangle 26">
            <a:hlinkClick r:id="" action="ppaction://noaction"/>
          </p:cNvPr>
          <p:cNvSpPr/>
          <p:nvPr userDrawn="1"/>
        </p:nvSpPr>
        <p:spPr>
          <a:xfrm>
            <a:off x="6129870" y="5923402"/>
            <a:ext cx="5985111" cy="838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599268"/>
            <a:ext cx="4699000" cy="21933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000" spc="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898205" y="1488452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98205" y="2399589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98205" y="3302787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0" name="Rectangle 29">
            <a:hlinkClick r:id="" action="ppaction://noaction"/>
          </p:cNvPr>
          <p:cNvSpPr/>
          <p:nvPr userDrawn="1"/>
        </p:nvSpPr>
        <p:spPr>
          <a:xfrm>
            <a:off x="6129870" y="4107850"/>
            <a:ext cx="5985111" cy="838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98205" y="4188185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2" name="Rectangle 31">
            <a:hlinkClick r:id="" action="ppaction://noaction"/>
          </p:cNvPr>
          <p:cNvSpPr/>
          <p:nvPr userDrawn="1"/>
        </p:nvSpPr>
        <p:spPr>
          <a:xfrm>
            <a:off x="6129870" y="5023085"/>
            <a:ext cx="5985111" cy="838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898205" y="5103420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4" name="Rectangle 33">
            <a:hlinkClick r:id="" action="ppaction://noaction"/>
          </p:cNvPr>
          <p:cNvSpPr/>
          <p:nvPr userDrawn="1"/>
        </p:nvSpPr>
        <p:spPr>
          <a:xfrm>
            <a:off x="6129870" y="5941269"/>
            <a:ext cx="5985111" cy="838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98205" y="6021604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481235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7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8" y="5773186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416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7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8" y="5773186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40448" y="1416052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315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72" y="5773186"/>
            <a:ext cx="845701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289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250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7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3" y="4210056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6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215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5" y="1416054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99" y="5773180"/>
            <a:ext cx="845700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0965" y="1416052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0596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1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3" y="1437282"/>
            <a:ext cx="3983275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5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435482"/>
            <a:ext cx="3936583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435482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518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0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146817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6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1" y="1436206"/>
            <a:ext cx="3977107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176530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4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6088580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0965" y="1437283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126908" y="1437283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1" y="4122334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9" y="4130635"/>
            <a:ext cx="39237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127764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4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80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797868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3" y="1437281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130636"/>
            <a:ext cx="3936583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6" y="1437276"/>
            <a:ext cx="3936583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13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481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140471" y="1432676"/>
            <a:ext cx="397056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31725" y="1432676"/>
            <a:ext cx="3918883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3" y="1432676"/>
            <a:ext cx="395608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25697336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1432676"/>
            <a:ext cx="1203007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277787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7174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694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88900"/>
            <a:ext cx="12030075" cy="668925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965038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7245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127761" y="1432676"/>
            <a:ext cx="3972691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0965" y="1432676"/>
            <a:ext cx="3960905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116324" y="1432676"/>
            <a:ext cx="3930469" cy="534548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633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hotos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0961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3105153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6123015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9159872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3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80961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4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10515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5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613251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6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9153540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65466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hotos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80961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2502719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92094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34015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754740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249742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91608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42" hasCustomPrompt="1"/>
          </p:nvPr>
        </p:nvSpPr>
        <p:spPr>
          <a:xfrm>
            <a:off x="7338392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43" hasCustomPrompt="1"/>
          </p:nvPr>
        </p:nvSpPr>
        <p:spPr>
          <a:xfrm>
            <a:off x="9751209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44"/>
          </p:nvPr>
        </p:nvSpPr>
        <p:spPr>
          <a:xfrm>
            <a:off x="80961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45" hasCustomPrompt="1"/>
          </p:nvPr>
        </p:nvSpPr>
        <p:spPr>
          <a:xfrm>
            <a:off x="80961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46"/>
          </p:nvPr>
        </p:nvSpPr>
        <p:spPr>
          <a:xfrm>
            <a:off x="2502719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47"/>
          </p:nvPr>
        </p:nvSpPr>
        <p:spPr>
          <a:xfrm>
            <a:off x="492094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734015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9754740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50" hasCustomPrompt="1"/>
          </p:nvPr>
        </p:nvSpPr>
        <p:spPr>
          <a:xfrm>
            <a:off x="249742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51" hasCustomPrompt="1"/>
          </p:nvPr>
        </p:nvSpPr>
        <p:spPr>
          <a:xfrm>
            <a:off x="491608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52" hasCustomPrompt="1"/>
          </p:nvPr>
        </p:nvSpPr>
        <p:spPr>
          <a:xfrm>
            <a:off x="7338392" y="606266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53" hasCustomPrompt="1"/>
          </p:nvPr>
        </p:nvSpPr>
        <p:spPr>
          <a:xfrm>
            <a:off x="9751209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536029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870222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3" y="1416057"/>
            <a:ext cx="12030072" cy="26530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25" y="4130636"/>
            <a:ext cx="3936583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6533795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4909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96952" y="1671444"/>
            <a:ext cx="317267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488272" y="3809202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44909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85422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90964" y="1671444"/>
            <a:ext cx="3181349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8541785" y="1671444"/>
            <a:ext cx="318183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80539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5" y="1408115"/>
            <a:ext cx="11990387" cy="5457925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1783675" y="2359632"/>
            <a:ext cx="8731929" cy="388876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tabLst>
                <a:tab pos="2781300" algn="l"/>
              </a:tabLst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634071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4" y="1724030"/>
            <a:ext cx="5978527" cy="50375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33600"/>
            <a:ext cx="4699000" cy="2618434"/>
          </a:xfrm>
          <a:prstGeom prst="rect">
            <a:avLst/>
          </a:prstGeom>
        </p:spPr>
        <p:txBody>
          <a:bodyPr anchor="ctr"/>
          <a:lstStyle>
            <a:lvl1pPr algn="ctr">
              <a:defRPr sz="5400">
                <a:solidFill>
                  <a:srgbClr val="002F34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5067300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rgbClr val="002F34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84024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4238547"/>
            <a:ext cx="5970585" cy="252299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1699" y="4238547"/>
            <a:ext cx="5970585" cy="252299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140454" y="1724029"/>
            <a:ext cx="5970585" cy="244157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1699" y="1724029"/>
            <a:ext cx="5970585" cy="244157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943766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32513" y="1724030"/>
            <a:ext cx="5978527" cy="50375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794500" y="2374900"/>
            <a:ext cx="4673600" cy="36322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9669226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940801" y="1724030"/>
            <a:ext cx="3170235" cy="50375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232900" y="2002977"/>
            <a:ext cx="2616200" cy="4435929"/>
          </a:xfrm>
          <a:prstGeom prst="rect">
            <a:avLst/>
          </a:prstGeom>
        </p:spPr>
        <p:txBody>
          <a:bodyPr anchor="ctr"/>
          <a:lstStyle>
            <a:lvl1pPr marL="0" indent="0" algn="ctr" eaLnBrk="1" hangingPunct="1">
              <a:lnSpc>
                <a:spcPct val="150000"/>
              </a:lnSpc>
              <a:spcBef>
                <a:spcPts val="1200"/>
              </a:spcBef>
              <a:buFontTx/>
              <a:buNone/>
              <a:defRPr sz="1400" spc="8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180975" indent="-180975" algn="ctr"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8770204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9648110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32513" y="1724025"/>
            <a:ext cx="5978527" cy="1633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6132513" y="3425821"/>
            <a:ext cx="5978527" cy="1633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6132513" y="5127622"/>
            <a:ext cx="5978527" cy="16339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346824" y="194628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346824" y="3644295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46824" y="534609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2096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97305"/>
            <a:ext cx="3977107" cy="29642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0" y="1742159"/>
            <a:ext cx="3936581" cy="23874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150136" y="1739131"/>
            <a:ext cx="3960901" cy="2389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4219576"/>
            <a:ext cx="7977956" cy="254195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192632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4017190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2070105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2070104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64485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5295900"/>
            <a:ext cx="3977107" cy="1465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0" y="1742159"/>
            <a:ext cx="3936581" cy="23874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4219576"/>
            <a:ext cx="3936580" cy="254195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192632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5558816"/>
            <a:ext cx="3181349" cy="9398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2070105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860"/>
            <a:ext cx="3977107" cy="1465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66728" y="3951060"/>
            <a:ext cx="3181349" cy="1041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8133929" y="4219576"/>
            <a:ext cx="3977107" cy="2558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521836" y="4483100"/>
            <a:ext cx="3181349" cy="20828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8133929" y="1739131"/>
            <a:ext cx="3977107" cy="2390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8521836" y="2069330"/>
            <a:ext cx="3181349" cy="17279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07116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8150135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502240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6622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001" y="1724029"/>
            <a:ext cx="12042039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107267" y="2768602"/>
            <a:ext cx="9887468" cy="2774361"/>
          </a:xfrm>
          <a:prstGeom prst="rect">
            <a:avLst/>
          </a:prstGeom>
        </p:spPr>
        <p:txBody>
          <a:bodyPr anchor="ctr"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480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001" y="77385"/>
            <a:ext cx="12042039" cy="668415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107267" y="1816106"/>
            <a:ext cx="9887468" cy="2774361"/>
          </a:xfrm>
          <a:prstGeom prst="rect">
            <a:avLst/>
          </a:prstGeom>
        </p:spPr>
        <p:txBody>
          <a:bodyPr anchor="ctr"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4524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97305"/>
            <a:ext cx="3977107" cy="29642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133081" y="1739131"/>
            <a:ext cx="7977955" cy="2389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4219576"/>
            <a:ext cx="7977956" cy="254195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192632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4017190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546603" y="2070104"/>
            <a:ext cx="7191084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85210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eis 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3" y="1437281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130636"/>
            <a:ext cx="3936583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6" y="1437276"/>
            <a:ext cx="3936583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13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4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4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11938300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7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3" y="4210056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6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2790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80965" y="1437283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4126908" y="1437283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1" y="4122334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9" y="4130635"/>
            <a:ext cx="39237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8127764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80" y="4486275"/>
            <a:ext cx="3181349" cy="195582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4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883045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1432676"/>
            <a:ext cx="1203007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935222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photo block 2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7174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9469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88900"/>
            <a:ext cx="12030075" cy="668925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909554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4" y="1724030"/>
            <a:ext cx="5978527" cy="50375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33600"/>
            <a:ext cx="4699000" cy="2618434"/>
          </a:xfrm>
          <a:prstGeom prst="rect">
            <a:avLst/>
          </a:prstGeom>
        </p:spPr>
        <p:txBody>
          <a:bodyPr anchor="ctr"/>
          <a:lstStyle>
            <a:lvl1pPr algn="ctr">
              <a:defRPr sz="5400">
                <a:solidFill>
                  <a:srgbClr val="002F34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5067300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rgbClr val="002F34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8908203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001" y="77381"/>
            <a:ext cx="12042039" cy="66841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78961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28871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32513" y="1724030"/>
            <a:ext cx="5978527" cy="50375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794500" y="2374900"/>
            <a:ext cx="4673600" cy="36322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212838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32513" y="1724025"/>
            <a:ext cx="5978527" cy="1633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6132513" y="3425821"/>
            <a:ext cx="5978527" cy="1633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6132513" y="5127622"/>
            <a:ext cx="5978527" cy="16339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346824" y="194628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346824" y="3644295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46824" y="534609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78446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346824" y="1946281"/>
            <a:ext cx="5597525" cy="7207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132513" y="1724024"/>
            <a:ext cx="5978527" cy="1212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6132513" y="2999035"/>
            <a:ext cx="5978527" cy="1212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132513" y="4274045"/>
            <a:ext cx="5978527" cy="1212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132513" y="5549056"/>
            <a:ext cx="5978527" cy="1212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334124" y="1933581"/>
            <a:ext cx="5597525" cy="8096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34124" y="3200464"/>
            <a:ext cx="5597525" cy="8096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334124" y="4475476"/>
            <a:ext cx="5597525" cy="8096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334124" y="5750487"/>
            <a:ext cx="5597525" cy="8096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62006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97305"/>
            <a:ext cx="3977107" cy="29642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0" y="1742159"/>
            <a:ext cx="3936581" cy="23874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150136" y="1739131"/>
            <a:ext cx="3960901" cy="2389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4219576"/>
            <a:ext cx="7977956" cy="254195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192632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4017190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2070105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2070104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3907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8150135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502240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42847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001" y="1724029"/>
            <a:ext cx="12042039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107267" y="2768602"/>
            <a:ext cx="9887468" cy="2774361"/>
          </a:xfrm>
          <a:prstGeom prst="rect">
            <a:avLst/>
          </a:prstGeom>
        </p:spPr>
        <p:txBody>
          <a:bodyPr anchor="ctr"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707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97305"/>
            <a:ext cx="3977107" cy="29642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133081" y="1739131"/>
            <a:ext cx="7977955" cy="2389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4219576"/>
            <a:ext cx="7977956" cy="254195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192632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4017190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546603" y="2070104"/>
            <a:ext cx="7191084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4279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 photos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0961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3105153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6123015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9159872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3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80961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4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10515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5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613251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6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9153540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37840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88906"/>
            <a:ext cx="5970585" cy="6672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88906"/>
            <a:ext cx="5978527" cy="66726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344768"/>
            <a:ext cx="4699000" cy="3265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000" y="3022065"/>
            <a:ext cx="5171557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92973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03998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82128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51" y="1857832"/>
            <a:ext cx="10859895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3495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6161543" y="1857832"/>
            <a:ext cx="5316087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Click to insert chart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7764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6161089" y="1857375"/>
            <a:ext cx="4572000" cy="25717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98212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1124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61541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760725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3" spcCol="14400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30335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1" spcCol="14400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9634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5180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09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7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6"/>
            <a:ext cx="858479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/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628881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85" y="5773186"/>
            <a:ext cx="858479" cy="743301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9946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18997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7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3" y="4210056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6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4503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5" y="1416054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113" y="5773180"/>
            <a:ext cx="858479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293756" y="1669143"/>
            <a:ext cx="5544457" cy="48473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Click to insert chart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6877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133081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7" y="1437282"/>
            <a:ext cx="3983273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5"/>
            <a:ext cx="7259275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435482"/>
            <a:ext cx="3936583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435482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0415618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4133080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8146817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6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6"/>
            <a:ext cx="397378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1765305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4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9048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8821" y="4871551"/>
            <a:ext cx="3977107" cy="18899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4133080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8146817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6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0"/>
            <a:ext cx="3973784" cy="3345350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1765305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4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75040" y="5340292"/>
            <a:ext cx="3181349" cy="9525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80385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80965" y="1437283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4126908" y="1437283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1" y="4122334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9" y="4130635"/>
            <a:ext cx="39237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8127764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80" y="4486275"/>
            <a:ext cx="3181349" cy="195582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4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8941064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is 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3" y="1437281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130636"/>
            <a:ext cx="3936583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6" y="1437276"/>
            <a:ext cx="3936583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13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4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4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39458881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140468" y="1432676"/>
            <a:ext cx="3924000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10715" y="1432676"/>
            <a:ext cx="3924000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0" y="1432676"/>
            <a:ext cx="3924000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0120944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140471" y="1432676"/>
            <a:ext cx="397056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31725" y="1432676"/>
            <a:ext cx="3918883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3" y="1432676"/>
            <a:ext cx="395608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14538996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1432676"/>
            <a:ext cx="1203007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29356408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7174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2275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 bloc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1"/>
            <a:ext cx="4699000" cy="382859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3515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88900"/>
            <a:ext cx="12030075" cy="668925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1256334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23783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127761" y="1432676"/>
            <a:ext cx="3972691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0965" y="1432676"/>
            <a:ext cx="3960905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116324" y="1432676"/>
            <a:ext cx="3930469" cy="534548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5715613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hotos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0961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3105153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6123015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9159872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3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80961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4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10515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5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613251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6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9153540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853058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hotos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80961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2502719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92094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34015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754740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249742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91608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42" hasCustomPrompt="1"/>
          </p:nvPr>
        </p:nvSpPr>
        <p:spPr>
          <a:xfrm>
            <a:off x="7338392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43" hasCustomPrompt="1"/>
          </p:nvPr>
        </p:nvSpPr>
        <p:spPr>
          <a:xfrm>
            <a:off x="9751209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44"/>
          </p:nvPr>
        </p:nvSpPr>
        <p:spPr>
          <a:xfrm>
            <a:off x="80961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45" hasCustomPrompt="1"/>
          </p:nvPr>
        </p:nvSpPr>
        <p:spPr>
          <a:xfrm>
            <a:off x="80961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46"/>
          </p:nvPr>
        </p:nvSpPr>
        <p:spPr>
          <a:xfrm>
            <a:off x="2502719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47"/>
          </p:nvPr>
        </p:nvSpPr>
        <p:spPr>
          <a:xfrm>
            <a:off x="492094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734015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9754740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50" hasCustomPrompt="1"/>
          </p:nvPr>
        </p:nvSpPr>
        <p:spPr>
          <a:xfrm>
            <a:off x="249742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51" hasCustomPrompt="1"/>
          </p:nvPr>
        </p:nvSpPr>
        <p:spPr>
          <a:xfrm>
            <a:off x="491608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52" hasCustomPrompt="1"/>
          </p:nvPr>
        </p:nvSpPr>
        <p:spPr>
          <a:xfrm>
            <a:off x="7338392" y="606266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53" hasCustomPrompt="1"/>
          </p:nvPr>
        </p:nvSpPr>
        <p:spPr>
          <a:xfrm>
            <a:off x="9751209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385523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580571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3" y="1416057"/>
            <a:ext cx="12030072" cy="26530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25" y="4130636"/>
            <a:ext cx="3936583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94416089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4909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96952" y="1671444"/>
            <a:ext cx="317267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488272" y="3809202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44909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85422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90964" y="1671444"/>
            <a:ext cx="3181349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8541785" y="1671444"/>
            <a:ext cx="318183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0046330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5" y="1408115"/>
            <a:ext cx="11990387" cy="5457925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1783675" y="2359632"/>
            <a:ext cx="8731929" cy="388876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tabLst>
                <a:tab pos="2781300" algn="l"/>
              </a:tabLst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130005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976" y="445157"/>
            <a:ext cx="1078057" cy="933419"/>
          </a:xfrm>
          <a:prstGeom prst="rect">
            <a:avLst/>
          </a:prstGeom>
        </p:spPr>
      </p:pic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88906"/>
            <a:ext cx="12030075" cy="5063671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90491" y="5254172"/>
            <a:ext cx="12020548" cy="15035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090933" y="5357102"/>
            <a:ext cx="40831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>
                <a:solidFill>
                  <a:srgbClr val="FFFFFF"/>
                </a:solidFill>
                <a:latin typeface="Georgia"/>
              </a:rPr>
              <a:t>www.sussex.ac.uk/study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596329" y="6087519"/>
            <a:ext cx="1684115" cy="364765"/>
            <a:chOff x="1427230" y="6087516"/>
            <a:chExt cx="1684115" cy="364765"/>
          </a:xfrm>
        </p:grpSpPr>
        <p:sp>
          <p:nvSpPr>
            <p:cNvPr id="9" name="Text Box 11"/>
            <p:cNvSpPr txBox="1">
              <a:spLocks noChangeArrowheads="1"/>
            </p:cNvSpPr>
            <p:nvPr userDrawn="1"/>
          </p:nvSpPr>
          <p:spPr bwMode="auto">
            <a:xfrm>
              <a:off x="1648739" y="6087516"/>
              <a:ext cx="146260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‘</a:t>
              </a:r>
              <a:r>
                <a:rPr lang="en-GB" sz="1600" err="1">
                  <a:solidFill>
                    <a:srgbClr val="FFFFFF"/>
                  </a:solidFill>
                  <a:latin typeface="Arial" charset="0"/>
                </a:rPr>
                <a:t>uniofsussex</a:t>
              </a: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’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230" y="6103376"/>
              <a:ext cx="182963" cy="348905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 userDrawn="1"/>
        </p:nvGrpSpPr>
        <p:grpSpPr>
          <a:xfrm>
            <a:off x="3950504" y="6071867"/>
            <a:ext cx="1903569" cy="352673"/>
            <a:chOff x="3830481" y="6071864"/>
            <a:chExt cx="1903569" cy="352673"/>
          </a:xfrm>
        </p:grpSpPr>
        <p:sp>
          <p:nvSpPr>
            <p:cNvPr id="10" name="Text Box 12"/>
            <p:cNvSpPr txBox="1">
              <a:spLocks noChangeArrowheads="1"/>
            </p:cNvSpPr>
            <p:nvPr userDrawn="1"/>
          </p:nvSpPr>
          <p:spPr bwMode="auto">
            <a:xfrm>
              <a:off x="4221936" y="6071864"/>
              <a:ext cx="151211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@</a:t>
              </a:r>
              <a:r>
                <a:rPr lang="en-GB" sz="1600" err="1">
                  <a:solidFill>
                    <a:srgbClr val="FFFFFF"/>
                  </a:solidFill>
                  <a:latin typeface="Arial" charset="0"/>
                </a:rPr>
                <a:t>SussexUni</a:t>
              </a:r>
              <a:endParaRPr lang="en-GB" sz="1600">
                <a:solidFill>
                  <a:srgbClr val="FFFFFF"/>
                </a:solidFill>
                <a:latin typeface="Arial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0481" y="6107544"/>
              <a:ext cx="391454" cy="316993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 userDrawn="1"/>
        </p:nvGrpSpPr>
        <p:grpSpPr>
          <a:xfrm>
            <a:off x="8693498" y="6072545"/>
            <a:ext cx="2443105" cy="353531"/>
            <a:chOff x="8948795" y="6072539"/>
            <a:chExt cx="2443105" cy="353531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8795" y="6072539"/>
              <a:ext cx="297681" cy="349602"/>
            </a:xfrm>
            <a:prstGeom prst="rect">
              <a:avLst/>
            </a:prstGeom>
          </p:spPr>
        </p:pic>
        <p:sp>
          <p:nvSpPr>
            <p:cNvPr id="18" name="Text Box 11"/>
            <p:cNvSpPr txBox="1">
              <a:spLocks noChangeArrowheads="1"/>
            </p:cNvSpPr>
            <p:nvPr userDrawn="1"/>
          </p:nvSpPr>
          <p:spPr bwMode="auto">
            <a:xfrm>
              <a:off x="9246476" y="6087516"/>
              <a:ext cx="214542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University of Sussex</a:t>
              </a:r>
            </a:p>
          </p:txBody>
        </p:sp>
      </p:grpSp>
      <p:grpSp>
        <p:nvGrpSpPr>
          <p:cNvPr id="3" name="Group 2"/>
          <p:cNvGrpSpPr/>
          <p:nvPr userDrawn="1"/>
        </p:nvGrpSpPr>
        <p:grpSpPr>
          <a:xfrm>
            <a:off x="6348303" y="6071870"/>
            <a:ext cx="2198687" cy="380417"/>
            <a:chOff x="6622069" y="6071864"/>
            <a:chExt cx="2198687" cy="38041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2069" y="6110639"/>
              <a:ext cx="341642" cy="341642"/>
            </a:xfrm>
            <a:prstGeom prst="rect">
              <a:avLst/>
            </a:prstGeom>
          </p:spPr>
        </p:pic>
        <p:sp>
          <p:nvSpPr>
            <p:cNvPr id="19" name="Text Box 12"/>
            <p:cNvSpPr txBox="1">
              <a:spLocks noChangeArrowheads="1"/>
            </p:cNvSpPr>
            <p:nvPr userDrawn="1"/>
          </p:nvSpPr>
          <p:spPr bwMode="auto">
            <a:xfrm>
              <a:off x="6966992" y="6071864"/>
              <a:ext cx="185376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imes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@</a:t>
              </a:r>
              <a:r>
                <a:rPr lang="en-GB" sz="1600" err="1">
                  <a:solidFill>
                    <a:srgbClr val="FFFFFF"/>
                  </a:solidFill>
                  <a:latin typeface="Arial" charset="0"/>
                </a:rPr>
                <a:t>SussexUni</a:t>
              </a:r>
              <a:endParaRPr lang="en-GB" sz="160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524002" y="1868605"/>
            <a:ext cx="9144001" cy="150427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9600" baseline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GB" sz="11500" dirty="0">
                <a:solidFill>
                  <a:schemeClr val="bg1"/>
                </a:solidFill>
                <a:effectLst>
                  <a:outerShdw blurRad="241300" dir="5400000" algn="ctr" rotWithShape="0">
                    <a:schemeClr val="tx1">
                      <a:alpha val="34000"/>
                    </a:schemeClr>
                  </a:outerShdw>
                </a:effectLst>
                <a:latin typeface="+mj-lt"/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0855395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88906"/>
            <a:ext cx="5970585" cy="6672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88906"/>
            <a:ext cx="5978527" cy="66726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344768"/>
            <a:ext cx="4699000" cy="3265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000" y="3022065"/>
            <a:ext cx="5171557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2727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9854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51" y="1857832"/>
            <a:ext cx="10859895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3808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98775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6161543" y="1857832"/>
            <a:ext cx="5316087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Click to insert chart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5318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6161089" y="1857375"/>
            <a:ext cx="4572000" cy="25717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98819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3488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61541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893071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3" spcCol="14400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1829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1" spcCol="14400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35899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5421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19" y="5800682"/>
            <a:ext cx="809960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4615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7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6"/>
            <a:ext cx="858479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/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7633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85" y="5773186"/>
            <a:ext cx="858479" cy="743301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007033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1806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7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3" y="4210056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6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387818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5" y="1416054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113" y="5773180"/>
            <a:ext cx="858479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293756" y="1669143"/>
            <a:ext cx="5544457" cy="48473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Click to insert chart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3"/>
            <a:ext cx="4699000" cy="321805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76512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1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7" y="1437282"/>
            <a:ext cx="3983273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5"/>
            <a:ext cx="7259275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435482"/>
            <a:ext cx="3936583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435482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18156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0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146817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6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6"/>
            <a:ext cx="397378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1765305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4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73785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0965" y="1437283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126908" y="1437283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1" y="4122334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9" y="4130635"/>
            <a:ext cx="39237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127764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80" y="4486275"/>
            <a:ext cx="3181349" cy="195582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4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13693926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is 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3" y="1437281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130636"/>
            <a:ext cx="3936583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6" y="1437276"/>
            <a:ext cx="3936583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13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4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4" y="4473576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972193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140471" y="1432676"/>
            <a:ext cx="397056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31725" y="1432676"/>
            <a:ext cx="3918883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3" y="1432676"/>
            <a:ext cx="395608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154477190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1432676"/>
            <a:ext cx="1203007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7166627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7174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05573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88900"/>
            <a:ext cx="12030075" cy="668925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1694211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70131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127761" y="1432676"/>
            <a:ext cx="3972691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0965" y="1432676"/>
            <a:ext cx="3960905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116324" y="1432676"/>
            <a:ext cx="3930469" cy="534548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33655250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hotos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0961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3105153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6123015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9159872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3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80961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4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10515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5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613251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6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9153540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1239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hotos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80961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2502719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92094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34015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754740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249742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91608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42" hasCustomPrompt="1"/>
          </p:nvPr>
        </p:nvSpPr>
        <p:spPr>
          <a:xfrm>
            <a:off x="7338392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43" hasCustomPrompt="1"/>
          </p:nvPr>
        </p:nvSpPr>
        <p:spPr>
          <a:xfrm>
            <a:off x="9751209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44"/>
          </p:nvPr>
        </p:nvSpPr>
        <p:spPr>
          <a:xfrm>
            <a:off x="80961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45" hasCustomPrompt="1"/>
          </p:nvPr>
        </p:nvSpPr>
        <p:spPr>
          <a:xfrm>
            <a:off x="80961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46"/>
          </p:nvPr>
        </p:nvSpPr>
        <p:spPr>
          <a:xfrm>
            <a:off x="2502719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47"/>
          </p:nvPr>
        </p:nvSpPr>
        <p:spPr>
          <a:xfrm>
            <a:off x="492094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734015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9754740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50" hasCustomPrompt="1"/>
          </p:nvPr>
        </p:nvSpPr>
        <p:spPr>
          <a:xfrm>
            <a:off x="249742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51" hasCustomPrompt="1"/>
          </p:nvPr>
        </p:nvSpPr>
        <p:spPr>
          <a:xfrm>
            <a:off x="491608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52" hasCustomPrompt="1"/>
          </p:nvPr>
        </p:nvSpPr>
        <p:spPr>
          <a:xfrm>
            <a:off x="7338392" y="606266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53" hasCustomPrompt="1"/>
          </p:nvPr>
        </p:nvSpPr>
        <p:spPr>
          <a:xfrm>
            <a:off x="9751209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82681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4166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3" y="1416057"/>
            <a:ext cx="12030072" cy="26530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25" y="4130636"/>
            <a:ext cx="3936583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1799402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4909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96952" y="1671444"/>
            <a:ext cx="317267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488272" y="3809202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44909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85422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90964" y="1671444"/>
            <a:ext cx="3181349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8541785" y="1671444"/>
            <a:ext cx="318183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15845073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5" y="1408115"/>
            <a:ext cx="11990387" cy="5457925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1783675" y="2359632"/>
            <a:ext cx="8731929" cy="388876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tabLst>
                <a:tab pos="2781300" algn="l"/>
              </a:tabLst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6886422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88906"/>
            <a:ext cx="5970585" cy="6672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88906"/>
            <a:ext cx="5978527" cy="66726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21" y="5773180"/>
            <a:ext cx="858479" cy="7433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344768"/>
            <a:ext cx="4699000" cy="3265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000" y="3022065"/>
            <a:ext cx="5171557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01651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5667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51" y="1857832"/>
            <a:ext cx="10859895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050585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857832"/>
            <a:ext cx="5362803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677027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40" y="1857375"/>
            <a:ext cx="5329237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bg2"/>
                </a:solidFill>
              </a:defRPr>
            </a:lvl2pPr>
            <a:lvl3pPr marL="914400" indent="0" algn="ctr">
              <a:buNone/>
              <a:defRPr>
                <a:solidFill>
                  <a:schemeClr val="bg2"/>
                </a:solidFill>
              </a:defRPr>
            </a:lvl3pPr>
            <a:lvl4pPr marL="1371600" indent="0" algn="ctr">
              <a:buNone/>
              <a:defRPr>
                <a:solidFill>
                  <a:schemeClr val="bg2"/>
                </a:solidFill>
              </a:defRPr>
            </a:lvl4pPr>
            <a:lvl5pPr marL="18288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3555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359302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61541" y="1857830"/>
            <a:ext cx="5362803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82058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6469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857833"/>
            <a:ext cx="10856685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569918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0263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526" y="-12621"/>
            <a:ext cx="12211051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47" y="5800682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4807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6129870" y="1416049"/>
            <a:ext cx="5985111" cy="17191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Rectangle 18">
            <a:hlinkClick r:id="" action="ppaction://noaction"/>
          </p:cNvPr>
          <p:cNvSpPr/>
          <p:nvPr userDrawn="1"/>
        </p:nvSpPr>
        <p:spPr>
          <a:xfrm>
            <a:off x="6129870" y="3229218"/>
            <a:ext cx="5985111" cy="17191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Rectangle 20">
            <a:hlinkClick r:id="" action="ppaction://noaction"/>
          </p:cNvPr>
          <p:cNvSpPr/>
          <p:nvPr userDrawn="1"/>
        </p:nvSpPr>
        <p:spPr>
          <a:xfrm>
            <a:off x="6129870" y="5042387"/>
            <a:ext cx="5985111" cy="17191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90057" y="2599268"/>
            <a:ext cx="4699000" cy="21933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000" spc="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898205" y="1791399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3" name="Text Placeholder 4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6898205" y="3604568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5" name="Text Placeholder 4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6898205" y="5417737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38950875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6129870" y="1416050"/>
            <a:ext cx="5985111" cy="1283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Rectangle 18">
            <a:hlinkClick r:id="" action="ppaction://noaction"/>
          </p:cNvPr>
          <p:cNvSpPr/>
          <p:nvPr userDrawn="1"/>
        </p:nvSpPr>
        <p:spPr>
          <a:xfrm>
            <a:off x="6129870" y="2769978"/>
            <a:ext cx="5985111" cy="1283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Rectangle 20">
            <a:hlinkClick r:id="" action="ppaction://noaction"/>
          </p:cNvPr>
          <p:cNvSpPr/>
          <p:nvPr userDrawn="1"/>
        </p:nvSpPr>
        <p:spPr>
          <a:xfrm>
            <a:off x="6129870" y="4123901"/>
            <a:ext cx="5985111" cy="1283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2" name="Rectangle 21">
            <a:hlinkClick r:id="" action="ppaction://noaction"/>
          </p:cNvPr>
          <p:cNvSpPr/>
          <p:nvPr userDrawn="1"/>
        </p:nvSpPr>
        <p:spPr>
          <a:xfrm>
            <a:off x="6129870" y="5477824"/>
            <a:ext cx="5985111" cy="1283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599268"/>
            <a:ext cx="4699000" cy="21933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000" spc="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898205" y="1580022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98205" y="2927786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98205" y="4308363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98205" y="5660607"/>
            <a:ext cx="4633399" cy="96844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6444032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6129870" y="1416050"/>
            <a:ext cx="5985111" cy="838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Rectangle 14">
            <a:hlinkClick r:id="" action="ppaction://noaction"/>
          </p:cNvPr>
          <p:cNvSpPr/>
          <p:nvPr userDrawn="1"/>
        </p:nvSpPr>
        <p:spPr>
          <a:xfrm>
            <a:off x="6129870" y="2319254"/>
            <a:ext cx="5985111" cy="838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Rectangle 15">
            <a:hlinkClick r:id="" action="ppaction://noaction"/>
          </p:cNvPr>
          <p:cNvSpPr/>
          <p:nvPr userDrawn="1"/>
        </p:nvSpPr>
        <p:spPr>
          <a:xfrm>
            <a:off x="6129870" y="3222446"/>
            <a:ext cx="5985111" cy="838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Rectangle 16">
            <a:hlinkClick r:id="" action="ppaction://noaction"/>
          </p:cNvPr>
          <p:cNvSpPr/>
          <p:nvPr userDrawn="1"/>
        </p:nvSpPr>
        <p:spPr>
          <a:xfrm>
            <a:off x="6129870" y="4122768"/>
            <a:ext cx="5985111" cy="838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Rectangle 25">
            <a:hlinkClick r:id="" action="ppaction://noaction"/>
          </p:cNvPr>
          <p:cNvSpPr/>
          <p:nvPr userDrawn="1"/>
        </p:nvSpPr>
        <p:spPr>
          <a:xfrm>
            <a:off x="6129870" y="5023085"/>
            <a:ext cx="5985111" cy="838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Rectangle 26">
            <a:hlinkClick r:id="" action="ppaction://noaction"/>
          </p:cNvPr>
          <p:cNvSpPr/>
          <p:nvPr userDrawn="1"/>
        </p:nvSpPr>
        <p:spPr>
          <a:xfrm>
            <a:off x="6129870" y="5923402"/>
            <a:ext cx="5985111" cy="838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599268"/>
            <a:ext cx="4699000" cy="21933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000" spc="0" baseline="0">
                <a:solidFill>
                  <a:srgbClr val="002F34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898205" y="1488452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98205" y="2399589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98205" y="3302787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0" name="Rectangle 29">
            <a:hlinkClick r:id="" action="ppaction://noaction"/>
          </p:cNvPr>
          <p:cNvSpPr/>
          <p:nvPr userDrawn="1"/>
        </p:nvSpPr>
        <p:spPr>
          <a:xfrm>
            <a:off x="6129870" y="4107850"/>
            <a:ext cx="5985111" cy="838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98205" y="4188185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2" name="Rectangle 31">
            <a:hlinkClick r:id="" action="ppaction://noaction"/>
          </p:cNvPr>
          <p:cNvSpPr/>
          <p:nvPr userDrawn="1"/>
        </p:nvSpPr>
        <p:spPr>
          <a:xfrm>
            <a:off x="6129870" y="5023085"/>
            <a:ext cx="5985111" cy="838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898205" y="5103420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4" name="Rectangle 33">
            <a:hlinkClick r:id="" action="ppaction://noaction"/>
          </p:cNvPr>
          <p:cNvSpPr/>
          <p:nvPr userDrawn="1"/>
        </p:nvSpPr>
        <p:spPr>
          <a:xfrm>
            <a:off x="6129870" y="5941269"/>
            <a:ext cx="5985111" cy="838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98205" y="6021604"/>
            <a:ext cx="4633399" cy="67745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269909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7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8" y="5773186"/>
            <a:ext cx="845701" cy="743301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84134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7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8" y="5773186"/>
            <a:ext cx="845701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40448" y="1416052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504505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72" y="5773186"/>
            <a:ext cx="845701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25499615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6295849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416057"/>
            <a:ext cx="5970585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0964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40453" y="4210056"/>
            <a:ext cx="3622675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6"/>
            <a:ext cx="225170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07" y="5773180"/>
            <a:ext cx="845700" cy="7433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8306596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136755" y="1416054"/>
            <a:ext cx="597428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99" y="5773180"/>
            <a:ext cx="845700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3071999" y="3745077"/>
            <a:ext cx="6048000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0965" y="1416052"/>
            <a:ext cx="5970587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17690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133081" y="1437277"/>
            <a:ext cx="7977955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7" y="1437282"/>
            <a:ext cx="3983273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435482"/>
            <a:ext cx="3936583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435482"/>
            <a:ext cx="3964225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5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8093240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8821" y="3747639"/>
            <a:ext cx="3977107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4133080" y="1436200"/>
            <a:ext cx="3936581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8146817" y="1435124"/>
            <a:ext cx="396422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6"/>
            <a:ext cx="7977955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8820" y="1436206"/>
            <a:ext cx="397378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1765305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4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219310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80965" y="1437283"/>
            <a:ext cx="3968793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4126908" y="1437283"/>
            <a:ext cx="3923701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0961" y="4122334"/>
            <a:ext cx="3960904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09" y="4130635"/>
            <a:ext cx="39237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8127764" y="4130635"/>
            <a:ext cx="3983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27764" y="1437276"/>
            <a:ext cx="3983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80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4728617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0963" y="1437281"/>
            <a:ext cx="3969212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33079" y="4130636"/>
            <a:ext cx="3936583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1386" y="1437276"/>
            <a:ext cx="3936583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46813" y="1437276"/>
            <a:ext cx="3964225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23414521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140471" y="1432676"/>
            <a:ext cx="397056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31725" y="1432676"/>
            <a:ext cx="3918883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3" y="1432676"/>
            <a:ext cx="3956087" cy="534548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27660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263681524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1432676"/>
            <a:ext cx="1203007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06391455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0893" y="1416051"/>
            <a:ext cx="5970585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130929" y="1416054"/>
            <a:ext cx="5978527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28"/>
            <a:ext cx="4699000" cy="37174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spc="0" baseline="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77774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961" y="88900"/>
            <a:ext cx="12030075" cy="668925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57295366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31532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127761" y="1432676"/>
            <a:ext cx="3972691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0965" y="1432676"/>
            <a:ext cx="3960905" cy="5345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116324" y="1432676"/>
            <a:ext cx="3930469" cy="534548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76481265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hotos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0961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3105153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6123015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9159872" y="3352318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3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80961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4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10515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5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6132513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16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9153540" y="6062669"/>
            <a:ext cx="2952000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946518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hotos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80961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2502719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92094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340157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754740" y="1415748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249742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916085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42" hasCustomPrompt="1"/>
          </p:nvPr>
        </p:nvSpPr>
        <p:spPr>
          <a:xfrm>
            <a:off x="7338392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43" hasCustomPrompt="1"/>
          </p:nvPr>
        </p:nvSpPr>
        <p:spPr>
          <a:xfrm>
            <a:off x="9751209" y="335231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44"/>
          </p:nvPr>
        </p:nvSpPr>
        <p:spPr>
          <a:xfrm>
            <a:off x="80961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45" hasCustomPrompt="1"/>
          </p:nvPr>
        </p:nvSpPr>
        <p:spPr>
          <a:xfrm>
            <a:off x="80961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46"/>
          </p:nvPr>
        </p:nvSpPr>
        <p:spPr>
          <a:xfrm>
            <a:off x="2502719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47"/>
          </p:nvPr>
        </p:nvSpPr>
        <p:spPr>
          <a:xfrm>
            <a:off x="492094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7340157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9754740" y="4126093"/>
            <a:ext cx="2350800" cy="19365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50" hasCustomPrompt="1"/>
          </p:nvPr>
        </p:nvSpPr>
        <p:spPr>
          <a:xfrm>
            <a:off x="249742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51" hasCustomPrompt="1"/>
          </p:nvPr>
        </p:nvSpPr>
        <p:spPr>
          <a:xfrm>
            <a:off x="4916085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52" hasCustomPrompt="1"/>
          </p:nvPr>
        </p:nvSpPr>
        <p:spPr>
          <a:xfrm>
            <a:off x="7338392" y="6062668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53" hasCustomPrompt="1"/>
          </p:nvPr>
        </p:nvSpPr>
        <p:spPr>
          <a:xfrm>
            <a:off x="9751209" y="6062669"/>
            <a:ext cx="2354331" cy="714375"/>
          </a:xfrm>
          <a:prstGeom prst="rect">
            <a:avLst/>
          </a:prstGeom>
          <a:solidFill>
            <a:schemeClr val="bg2"/>
          </a:solidFill>
        </p:spPr>
        <p:txBody>
          <a:bodyPr lIns="90000" tIns="72000" rIns="90000" bIns="72000"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972735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0961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105155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29347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153540" y="1415748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0961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105155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129347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9153540" y="4126093"/>
            <a:ext cx="2952000" cy="265095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777604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17">
          <p15:clr>
            <a:srgbClr val="FBAE40"/>
          </p15:clr>
        </p15:guide>
        <p15:guide id="4" pos="3863">
          <p15:clr>
            <a:srgbClr val="FBAE40"/>
          </p15:clr>
        </p15:guide>
        <p15:guide id="5" orient="horz" pos="4269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80963" y="1416057"/>
            <a:ext cx="12030072" cy="26530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26925" y="4130636"/>
            <a:ext cx="3936583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46813" y="4130636"/>
            <a:ext cx="3964225" cy="2630898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2655" y="4130642"/>
            <a:ext cx="3969212" cy="2636429"/>
          </a:xfrm>
          <a:prstGeom prst="rect">
            <a:avLst/>
          </a:prstGeom>
          <a:noFill/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1303523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4909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4284061"/>
            <a:ext cx="3181349" cy="20696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96952" y="1671444"/>
            <a:ext cx="317267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488272" y="3809202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44909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8542264" y="3808194"/>
            <a:ext cx="3181349" cy="3719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600" b="0" spc="0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90964" y="1671444"/>
            <a:ext cx="3181349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8541785" y="1671444"/>
            <a:ext cx="3181831" cy="20328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99737691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0965" y="88900"/>
            <a:ext cx="1203007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7503" y="337213"/>
            <a:ext cx="11569700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5" y="1408115"/>
            <a:ext cx="11990387" cy="5457925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1783675" y="2359632"/>
            <a:ext cx="8731929" cy="388876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tabLst>
                <a:tab pos="2781300" algn="l"/>
              </a:tabLst>
              <a:defRPr sz="14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114636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964" y="1724030"/>
            <a:ext cx="5978527" cy="50375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33600"/>
            <a:ext cx="4699000" cy="2618434"/>
          </a:xfrm>
          <a:prstGeom prst="rect">
            <a:avLst/>
          </a:prstGeom>
        </p:spPr>
        <p:txBody>
          <a:bodyPr anchor="ctr"/>
          <a:lstStyle>
            <a:lvl1pPr algn="ctr">
              <a:defRPr sz="5400">
                <a:solidFill>
                  <a:srgbClr val="002F34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5067300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spc="80" baseline="0">
                <a:solidFill>
                  <a:srgbClr val="002F34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40454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71578812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32513" y="1724030"/>
            <a:ext cx="5978527" cy="50375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794500" y="2374900"/>
            <a:ext cx="4673600" cy="36322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9077397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32513" y="1724025"/>
            <a:ext cx="5978527" cy="1633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6132513" y="3425821"/>
            <a:ext cx="5978527" cy="1633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6132513" y="5127622"/>
            <a:ext cx="5978527" cy="16339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0D3D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346824" y="194628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999" y="1724029"/>
            <a:ext cx="5970585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346824" y="3644295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46824" y="5346091"/>
            <a:ext cx="5597525" cy="11969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lang="en-US" sz="1300" kern="1200" spc="130" dirty="0" smtClean="0">
                <a:solidFill>
                  <a:srgbClr val="002F34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461235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4219576"/>
            <a:ext cx="3977107" cy="25419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4219576"/>
            <a:ext cx="7977956" cy="254195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4533900"/>
            <a:ext cx="3181349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78823" y="1742159"/>
            <a:ext cx="3973784" cy="23874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3872" y="2070105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4136401" y="4125238"/>
            <a:ext cx="3929448" cy="26362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8149647" y="4122006"/>
            <a:ext cx="3961391" cy="26384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0" y="1742159"/>
            <a:ext cx="3936581" cy="23874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150136" y="1739131"/>
            <a:ext cx="3960901" cy="2389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2070105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2070104"/>
            <a:ext cx="3181349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1651088"/>
            <a:ext cx="12192000" cy="88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09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6.25E-7 -0.4189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6.25E-7 0 L -6.25E-7 -0.4229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15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4" decel="4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3" grpId="0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8150135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502240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64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6266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62667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62667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 animBg="1"/>
      <p:bldP spid="4" grpId="0"/>
      <p:bldP spid="18" grpId="0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8150135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1739131"/>
            <a:ext cx="3936580" cy="502240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502240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3043644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20000"/>
              </a:lnSpc>
              <a:buNone/>
              <a:defRPr lang="en-US" sz="1600" kern="1200" spc="240" dirty="0" smtClean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619167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and photo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514505" y="4187579"/>
            <a:ext cx="5162995" cy="9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001" y="1724029"/>
            <a:ext cx="12042039" cy="50375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107267" y="2768602"/>
            <a:ext cx="9887468" cy="2774361"/>
          </a:xfrm>
          <a:prstGeom prst="rect">
            <a:avLst/>
          </a:prstGeom>
        </p:spPr>
        <p:txBody>
          <a:bodyPr anchor="ctr"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82733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s an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8821" y="3797305"/>
            <a:ext cx="3977107" cy="29642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133081" y="1739131"/>
            <a:ext cx="7977955" cy="23893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3" y="4219576"/>
            <a:ext cx="7977956" cy="254195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2655" y="1739126"/>
            <a:ext cx="3969212" cy="1926326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6728" y="4017190"/>
            <a:ext cx="3181349" cy="23455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546603" y="2070104"/>
            <a:ext cx="7191084" cy="17271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11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9001" y="77380"/>
            <a:ext cx="12042039" cy="1573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7267" y="259559"/>
            <a:ext cx="9887468" cy="12596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0" spc="11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14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771655"/>
            <a:ext cx="5362803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03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53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5017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1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4643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40" y="1770830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88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6965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16153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540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771656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8926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60" y="1771656"/>
            <a:ext cx="10856685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7460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2065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61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8260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1" y="1436282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61" y="5773187"/>
            <a:ext cx="11276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66733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18533" y="1436276"/>
            <a:ext cx="5922947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8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81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61" y="5773187"/>
            <a:ext cx="11276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143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81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160581" y="1436281"/>
            <a:ext cx="5912891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724" y="5773187"/>
            <a:ext cx="11276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332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1" y="1436282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18532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8486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3" y="1435107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18532" y="1435104"/>
            <a:ext cx="5923517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8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33" y="4210058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8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6160581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3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2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412" y="5800683"/>
            <a:ext cx="1063872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4940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118533" y="88900"/>
            <a:ext cx="1195493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3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7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3" y="4435484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7" y="4435484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3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8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66362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33083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165439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5" y="4434408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8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8530" y="88900"/>
            <a:ext cx="1196088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8" y="176530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6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43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52440591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18529" y="1437285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149404" y="1437285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6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8169144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531" y="88900"/>
            <a:ext cx="1196088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4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80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3809758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18532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91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71474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83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83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18531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8533" y="88900"/>
            <a:ext cx="1195494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5036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85422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975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38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97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36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99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slideLayout" Target="../slideLayouts/slideLayout130.xml"/><Relationship Id="rId33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slideLayout" Target="../slideLayouts/slideLayout129.xml"/><Relationship Id="rId32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28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31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slideLayout" Target="../slideLayouts/slideLayout132.xml"/><Relationship Id="rId30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slideLayout" Target="../slideLayouts/slideLayout164.xml"/><Relationship Id="rId21" Type="http://schemas.openxmlformats.org/officeDocument/2006/relationships/slideLayout" Target="../slideLayouts/slideLayout159.xml"/><Relationship Id="rId34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slideLayout" Target="../slideLayouts/slideLayout163.xml"/><Relationship Id="rId33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29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32" Type="http://schemas.openxmlformats.org/officeDocument/2006/relationships/slideLayout" Target="../slideLayouts/slideLayout170.xml"/><Relationship Id="rId37" Type="http://schemas.openxmlformats.org/officeDocument/2006/relationships/theme" Target="../theme/theme7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28" Type="http://schemas.openxmlformats.org/officeDocument/2006/relationships/slideLayout" Target="../slideLayouts/slideLayout166.xml"/><Relationship Id="rId36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31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Relationship Id="rId27" Type="http://schemas.openxmlformats.org/officeDocument/2006/relationships/slideLayout" Target="../slideLayouts/slideLayout165.xml"/><Relationship Id="rId30" Type="http://schemas.openxmlformats.org/officeDocument/2006/relationships/slideLayout" Target="../slideLayouts/slideLayout168.xml"/><Relationship Id="rId35" Type="http://schemas.openxmlformats.org/officeDocument/2006/relationships/slideLayout" Target="../slideLayouts/slideLayout173.xml"/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8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2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89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64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74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66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13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  <p:sldLayoutId id="2147483762" r:id="rId24"/>
    <p:sldLayoutId id="2147483763" r:id="rId25"/>
    <p:sldLayoutId id="2147483764" r:id="rId26"/>
    <p:sldLayoutId id="2147483765" r:id="rId27"/>
    <p:sldLayoutId id="2147483766" r:id="rId28"/>
    <p:sldLayoutId id="2147483767" r:id="rId29"/>
    <p:sldLayoutId id="2147483768" r:id="rId30"/>
    <p:sldLayoutId id="2147483769" r:id="rId31"/>
    <p:sldLayoutId id="2147483770" r:id="rId32"/>
    <p:sldLayoutId id="2147483771" r:id="rId33"/>
    <p:sldLayoutId id="2147483772" r:id="rId34"/>
    <p:sldLayoutId id="2147483773" r:id="rId35"/>
    <p:sldLayoutId id="2147483774" r:id="rId36"/>
    <p:sldLayoutId id="2147483775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  <p:sldLayoutId id="2147483796" r:id="rId20"/>
    <p:sldLayoutId id="2147483797" r:id="rId21"/>
    <p:sldLayoutId id="2147483798" r:id="rId22"/>
    <p:sldLayoutId id="2147483799" r:id="rId23"/>
    <p:sldLayoutId id="2147483800" r:id="rId24"/>
    <p:sldLayoutId id="2147483801" r:id="rId25"/>
    <p:sldLayoutId id="2147483802" r:id="rId26"/>
    <p:sldLayoutId id="2147483803" r:id="rId27"/>
    <p:sldLayoutId id="2147483804" r:id="rId28"/>
    <p:sldLayoutId id="2147483805" r:id="rId29"/>
    <p:sldLayoutId id="2147483806" r:id="rId30"/>
    <p:sldLayoutId id="2147483807" r:id="rId31"/>
    <p:sldLayoutId id="2147483808" r:id="rId32"/>
    <p:sldLayoutId id="2147483809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94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40" r:id="rId30"/>
    <p:sldLayoutId id="2147483841" r:id="rId31"/>
    <p:sldLayoutId id="2147483842" r:id="rId32"/>
    <p:sldLayoutId id="2147483843" r:id="rId33"/>
    <p:sldLayoutId id="2147483844" r:id="rId34"/>
    <p:sldLayoutId id="2147483845" r:id="rId35"/>
    <p:sldLayoutId id="214748384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9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68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  <p:sldLayoutId id="2147483873" r:id="rId17"/>
    <p:sldLayoutId id="2147483874" r:id="rId18"/>
    <p:sldLayoutId id="2147483875" r:id="rId19"/>
    <p:sldLayoutId id="214748387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doi/full/10.1080/07294360.2020.184174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31.jpeg"/><Relationship Id="rId5" Type="http://schemas.openxmlformats.org/officeDocument/2006/relationships/image" Target="../media/image30.jpg"/><Relationship Id="rId4" Type="http://schemas.openxmlformats.org/officeDocument/2006/relationships/hyperlink" Target="https://www.flickr.com/photos/atbaker/8459286843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link.springer.com/article/10.1007/s10734-020-00593-4" TargetMode="External"/><Relationship Id="rId3" Type="http://schemas.openxmlformats.org/officeDocument/2006/relationships/image" Target="../media/image33.jpeg"/><Relationship Id="rId7" Type="http://schemas.openxmlformats.org/officeDocument/2006/relationships/hyperlink" Target="https://www.sciencedirect.com/science/article/pii/S0883035519323845?via%3Dihub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1.xml"/><Relationship Id="rId6" Type="http://schemas.openxmlformats.org/officeDocument/2006/relationships/hyperlink" Target="https://systematicreviewsjournal.biomedcentral.com/track/pdf/10.1186/s13643-020-01443-1.pdf" TargetMode="External"/><Relationship Id="rId5" Type="http://schemas.openxmlformats.org/officeDocument/2006/relationships/hyperlink" Target="https://www.bloomsbury.com/uk/the-roma-in-european-higher-education-9781350109643/" TargetMode="Externa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hyperlink" Target="https://en.wikipedia.org/wiki/Flag_of_Australia" TargetMode="External"/><Relationship Id="rId18" Type="http://schemas.openxmlformats.org/officeDocument/2006/relationships/image" Target="../media/image43.png"/><Relationship Id="rId3" Type="http://schemas.openxmlformats.org/officeDocument/2006/relationships/image" Target="../media/image35.jpeg"/><Relationship Id="rId21" Type="http://schemas.openxmlformats.org/officeDocument/2006/relationships/hyperlink" Target="https://en.wikipedia.org/wiki/Flag_of_Wales" TargetMode="External"/><Relationship Id="rId7" Type="http://schemas.openxmlformats.org/officeDocument/2006/relationships/hyperlink" Target="https://en.wikipedia.org/wiki/Japanese_people" TargetMode="External"/><Relationship Id="rId12" Type="http://schemas.openxmlformats.org/officeDocument/2006/relationships/image" Target="../media/image40.png"/><Relationship Id="rId17" Type="http://schemas.openxmlformats.org/officeDocument/2006/relationships/hyperlink" Target="https://en.wikipedia.org/wiki/Flag_of_Portugal" TargetMode="Externa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7.png"/><Relationship Id="rId11" Type="http://schemas.openxmlformats.org/officeDocument/2006/relationships/hyperlink" Target="https://openclipart.org/detail/13204/flag-of-south-africa" TargetMode="External"/><Relationship Id="rId5" Type="http://schemas.openxmlformats.org/officeDocument/2006/relationships/hyperlink" Target="https://en.wikipedia.org/wiki/Flag_of_Sweden" TargetMode="External"/><Relationship Id="rId15" Type="http://schemas.openxmlformats.org/officeDocument/2006/relationships/hyperlink" Target="https://en.wikipedia.org/wiki/Flag_of_Kazakhstan" TargetMode="External"/><Relationship Id="rId10" Type="http://schemas.openxmlformats.org/officeDocument/2006/relationships/image" Target="../media/image39.png"/><Relationship Id="rId19" Type="http://schemas.openxmlformats.org/officeDocument/2006/relationships/hyperlink" Target="https://en.wikipedia.org/wiki/Flag_of_India" TargetMode="External"/><Relationship Id="rId4" Type="http://schemas.openxmlformats.org/officeDocument/2006/relationships/image" Target="../media/image36.png"/><Relationship Id="rId9" Type="http://schemas.openxmlformats.org/officeDocument/2006/relationships/hyperlink" Target="https://en.wikipedia.org/wiki/Flag_of_Spain" TargetMode="External"/><Relationship Id="rId1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588832"/>
            <a:ext cx="9144000" cy="624580"/>
          </a:xfrm>
        </p:spPr>
        <p:txBody>
          <a:bodyPr/>
          <a:lstStyle/>
          <a:p>
            <a:r>
              <a:rPr lang="en-GB" sz="2000" b="1" dirty="0">
                <a:latin typeface="Franklin Gothic Book" panose="020B0503020102020204" pitchFamily="34" charset="0"/>
              </a:rPr>
              <a:t>Paul Roberts, University of Sussex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GB" sz="4000" b="1" dirty="0"/>
              <a:t>Graduate School Managers: Affective Lives in the Neoliberal University</a:t>
            </a:r>
            <a:br>
              <a:rPr lang="en-GB" sz="4000" b="1" dirty="0"/>
            </a:br>
            <a:br>
              <a:rPr lang="en-GB" sz="4000" b="1" dirty="0"/>
            </a:br>
            <a:endParaRPr lang="en-GB" sz="40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523999" y="253521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latin typeface="Franklin Gothic Book" panose="020B0503020102020204" pitchFamily="34" charset="0"/>
              </a:rPr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852458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1A2661C-C32C-42C5-B99F-C32ED2E2B2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4093" y="3744598"/>
            <a:ext cx="10724243" cy="199692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Franklin Gothic Book" panose="020B0503020102020204" pitchFamily="34" charset="0"/>
              </a:rPr>
              <a:t>A thesis based on interviews with eight individuals who served as Graduate School Managers (combined service 42 years) in eleven different UK institutions (eight Pre-1992 institutions and three Post-1992 institutions).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Data collected over a period of six months starting in August 2016.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Sample predominantly female (87.5%), ages of 25-44 (62%) and ‘British White’ (75%).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9458BF3-A01C-D74E-846B-D14D64792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</p:spPr>
        <p:txBody>
          <a:bodyPr anchor="ctr">
            <a:normAutofit/>
          </a:bodyPr>
          <a:lstStyle/>
          <a:p>
            <a:r>
              <a:rPr lang="en-US" sz="2400" dirty="0"/>
              <a:t>The UK Doctorate: Policy, Power and Professionals in the Neoliberal University</a:t>
            </a:r>
          </a:p>
        </p:txBody>
      </p:sp>
      <p:pic>
        <p:nvPicPr>
          <p:cNvPr id="13" name="Picture Placeholder 12" descr="Picture of two people, one worried one happy.">
            <a:extLst>
              <a:ext uri="{FF2B5EF4-FFF2-40B4-BE49-F238E27FC236}">
                <a16:creationId xmlns:a16="http://schemas.microsoft.com/office/drawing/2014/main" id="{F4C0140E-005E-6042-80D8-2E1458DEFA06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 rotWithShape="1">
          <a:blip r:embed="rId3"/>
          <a:stretch/>
        </p:blipFill>
        <p:spPr>
          <a:xfrm>
            <a:off x="3421597" y="1431616"/>
            <a:ext cx="5329237" cy="2312982"/>
          </a:xfrm>
          <a:prstGeom prst="rect">
            <a:avLst/>
          </a:prstGeom>
          <a:noFill/>
        </p:spPr>
      </p:pic>
      <p:pic>
        <p:nvPicPr>
          <p:cNvPr id="22" name="Picture 21" descr="Lamp shining down on the words coming soon.&#10;&#10;Description automatically generated">
            <a:extLst>
              <a:ext uri="{FF2B5EF4-FFF2-40B4-BE49-F238E27FC236}">
                <a16:creationId xmlns:a16="http://schemas.microsoft.com/office/drawing/2014/main" id="{288A742C-BC4B-1F4F-B027-4C00E7CA7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1" y="1528983"/>
            <a:ext cx="2005351" cy="2005351"/>
          </a:xfrm>
          <a:prstGeom prst="rect">
            <a:avLst/>
          </a:prstGeom>
        </p:spPr>
      </p:pic>
      <p:pic>
        <p:nvPicPr>
          <p:cNvPr id="26" name="Picture 25" descr="Lamp shining down on the words coming soon.&#10;&#10;Description automatically generated">
            <a:extLst>
              <a:ext uri="{FF2B5EF4-FFF2-40B4-BE49-F238E27FC236}">
                <a16:creationId xmlns:a16="http://schemas.microsoft.com/office/drawing/2014/main" id="{712E3BB2-B883-DB4F-8E7E-6753D2E59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778" y="1576453"/>
            <a:ext cx="2005351" cy="200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5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5B6B1-456D-D840-A8C3-8176B3CFEB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Graduate School Managers?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E8D81-996B-8648-AA92-33B48C66CA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Affective lives?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3D13F7-2A7F-3243-B81E-ED6BBC575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0D9EF-4625-1F4E-9D64-16B0FF33E2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Neoliberal University?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91F1BB-41E0-D24F-AAA2-52BC9CBB4D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200" dirty="0">
                <a:latin typeface="Franklin Gothic Book" panose="020B0503020102020204" pitchFamily="34" charset="0"/>
              </a:rPr>
              <a:t>CENTRE FOR HIGHER EDUCATION AND EQUITY RESEARCH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D72796D-D2B3-C84A-9879-DC4443D8AD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Graduate School Managers: Affective Lives in the Neoliberal University</a:t>
            </a:r>
          </a:p>
        </p:txBody>
      </p:sp>
    </p:spTree>
    <p:extLst>
      <p:ext uri="{BB962C8B-B14F-4D97-AF65-F5344CB8AC3E}">
        <p14:creationId xmlns:p14="http://schemas.microsoft.com/office/powerpoint/2010/main" val="3900260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of liquid metal forming into a hand reaching up from the floor.&#10;&#10;Description automatically generated">
            <a:extLst>
              <a:ext uri="{FF2B5EF4-FFF2-40B4-BE49-F238E27FC236}">
                <a16:creationId xmlns:a16="http://schemas.microsoft.com/office/drawing/2014/main" id="{032BA910-AB2C-0148-81A2-85F70A4C80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2" b="-3"/>
          <a:stretch/>
        </p:blipFill>
        <p:spPr>
          <a:xfrm>
            <a:off x="80961" y="4122334"/>
            <a:ext cx="3960904" cy="2639205"/>
          </a:xfrm>
          <a:prstGeom prst="rect">
            <a:avLst/>
          </a:prstGeom>
          <a:noFill/>
        </p:spPr>
      </p:pic>
      <p:pic>
        <p:nvPicPr>
          <p:cNvPr id="15" name="Picture Placeholder 14" descr="Map&#10;&#10;Description automatically generated">
            <a:extLst>
              <a:ext uri="{FF2B5EF4-FFF2-40B4-BE49-F238E27FC236}">
                <a16:creationId xmlns:a16="http://schemas.microsoft.com/office/drawing/2014/main" id="{F5BF9FB1-EFB6-7A43-BF4B-4CAA8454FA0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46" b="1"/>
          <a:stretch/>
        </p:blipFill>
        <p:spPr>
          <a:xfrm>
            <a:off x="4126909" y="4130635"/>
            <a:ext cx="3923703" cy="2630898"/>
          </a:xfrm>
          <a:prstGeom prst="rect">
            <a:avLst/>
          </a:prstGeom>
          <a:noFill/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8C0CE51-48B8-6240-8F4B-EC6A6A8DF49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1951" r="1951"/>
          <a:stretch>
            <a:fillRect/>
          </a:stretch>
        </p:blipFill>
        <p:spPr>
          <a:xfrm>
            <a:off x="8128000" y="1436688"/>
            <a:ext cx="3983038" cy="2616200"/>
          </a:xfr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0045285D-511A-E74A-9DE2-5BC9F457C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</p:spPr>
        <p:txBody>
          <a:bodyPr anchor="ctr">
            <a:normAutofit/>
          </a:bodyPr>
          <a:lstStyle/>
          <a:p>
            <a:r>
              <a:rPr lang="en-US" sz="2400" dirty="0"/>
              <a:t>The neoliberal university = an institution subject to neoliberal reason.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7E97234-3FA3-47D2-B496-42050EAD6E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808" y="1765300"/>
            <a:ext cx="3142117" cy="1982340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Franklin Gothic Book" panose="020B0503020102020204" pitchFamily="34" charset="0"/>
              </a:rPr>
              <a:t>Neoliberal reason is not static but imbibed with a fluidity that allows it to adapt.</a:t>
            </a:r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B2FCDA18-572D-472B-80B6-B17E210E09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43380" y="4486275"/>
            <a:ext cx="3181349" cy="1955822"/>
          </a:xfrm>
        </p:spPr>
        <p:txBody>
          <a:bodyPr>
            <a:normAutofit/>
          </a:bodyPr>
          <a:lstStyle/>
          <a:p>
            <a:r>
              <a:rPr lang="en-US" sz="1800" dirty="0"/>
              <a:t>FINANCIALISATION</a:t>
            </a:r>
          </a:p>
          <a:p>
            <a:r>
              <a:rPr lang="en-US" sz="1800" dirty="0"/>
              <a:t>MARKETISATION</a:t>
            </a:r>
          </a:p>
          <a:p>
            <a:r>
              <a:rPr lang="en-US" sz="1800" dirty="0"/>
              <a:t>METRIFICATION</a:t>
            </a:r>
          </a:p>
          <a:p>
            <a:r>
              <a:rPr lang="en-US" sz="1800" dirty="0"/>
              <a:t>AUDIT CULTURE 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701A869-C797-4A94-8695-9EFFFCF3DC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2884" y="1765300"/>
            <a:ext cx="3142117" cy="1982340"/>
          </a:xfrm>
        </p:spPr>
        <p:txBody>
          <a:bodyPr anchor="ctr">
            <a:normAutofit lnSpcReduction="10000"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‘All conduct is economic conduct; all spheres of existence are framed and measured by economic terms and metrics, even when those spheres are not directly monetized’ (Brown, 2015:10)</a:t>
            </a:r>
          </a:p>
        </p:txBody>
      </p:sp>
    </p:spTree>
    <p:extLst>
      <p:ext uri="{BB962C8B-B14F-4D97-AF65-F5344CB8AC3E}">
        <p14:creationId xmlns:p14="http://schemas.microsoft.com/office/powerpoint/2010/main" val="305843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ECB755-5D04-194D-94C2-4C217501FF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342900" lvl="0" indent="-342900">
              <a:buFont typeface="Wingdings" pitchFamily="2" charset="2"/>
              <a:buChar char="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Discussions about the neoliberal university tend to focus on the ‘macro-processes’ (e.g. </a:t>
            </a:r>
            <a:r>
              <a:rPr lang="en-GB" sz="2000" dirty="0" err="1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Olssen</a:t>
            </a: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Peters, 2007; Holmwood, 2014). </a:t>
            </a:r>
          </a:p>
          <a:p>
            <a:pPr marL="457200"/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Wingdings" pitchFamily="2" charset="2"/>
              <a:buChar char="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gaze tends to fix on the ascendancy of neoliberal reason, and its associated discourses, and the consequences for: government policy; higher education as a sector; and individual higher education institutions. </a:t>
            </a:r>
          </a:p>
          <a:p>
            <a:pPr marL="457200"/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Wingdings" pitchFamily="2" charset="2"/>
              <a:buChar char="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contrast, there has been little consideration given to everyday affective experiences especially those of professional services members of staff such as Graduate School Managers.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F001DC-BB1B-A94A-9935-E161E4CFCC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Neoliberal reason </a:t>
            </a:r>
            <a:r>
              <a:rPr lang="en-US" dirty="0">
                <a:sym typeface="Wingdings" pitchFamily="2" charset="2"/>
              </a:rPr>
              <a:t> Graduate School Managers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2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3AFCFE-514A-DA45-B6D6-C96BBD997C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800" dirty="0"/>
              <a:t>Vice-Chancellors/</a:t>
            </a:r>
            <a:r>
              <a:rPr lang="en-US" sz="1600" dirty="0"/>
              <a:t>Presidents</a:t>
            </a:r>
            <a:r>
              <a:rPr lang="en-US" sz="1800" dirty="0"/>
              <a:t>/Chief Executives</a:t>
            </a:r>
          </a:p>
          <a:p>
            <a:r>
              <a:rPr lang="en-US" sz="1800" dirty="0">
                <a:hlinkClick r:id="rId3"/>
              </a:rPr>
              <a:t>https://www.tandfonline.com/doi/full/10.1080/07294360.2020.1841741</a:t>
            </a:r>
            <a:r>
              <a:rPr lang="en-US" sz="1800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A5FE8-2201-1640-8B52-E75D81245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dirty="0"/>
              <a:t>Who are Graduate School Managers?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D1C1BC-F33C-0948-9D70-7C16ACF2D8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/>
              <a:t>University Leadership Teams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D42337-A17D-F247-9A32-D1ACD7DA63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6824" y="5346091"/>
            <a:ext cx="2662265" cy="119697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1800" dirty="0"/>
              <a:t>Academic </a:t>
            </a:r>
          </a:p>
          <a:p>
            <a:r>
              <a:rPr lang="en-US" sz="1800" dirty="0"/>
              <a:t>Managers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9252E3-85FC-924C-AB3D-47D2E6E80B7E}"/>
              </a:ext>
            </a:extLst>
          </p:cNvPr>
          <p:cNvSpPr txBox="1"/>
          <p:nvPr/>
        </p:nvSpPr>
        <p:spPr>
          <a:xfrm>
            <a:off x="9209944" y="5361081"/>
            <a:ext cx="2662265" cy="11819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dirty="0">
                <a:latin typeface="Franklin Gothic Book" panose="020B0503020102020204" pitchFamily="34" charset="0"/>
              </a:rPr>
              <a:t>Professional Services</a:t>
            </a:r>
          </a:p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dirty="0">
                <a:latin typeface="Franklin Gothic Book" panose="020B0503020102020204" pitchFamily="34" charset="0"/>
              </a:rPr>
              <a:t>Managers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CD8513-50DB-8D48-8942-A12682157508}"/>
              </a:ext>
            </a:extLst>
          </p:cNvPr>
          <p:cNvSpPr txBox="1"/>
          <p:nvPr/>
        </p:nvSpPr>
        <p:spPr>
          <a:xfrm>
            <a:off x="403227" y="1792238"/>
            <a:ext cx="559752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Professional Services Managers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Middle Managers, ‘unsung professionals in the academy yet they interact and participate with students, faculty members and the public and reflect the institutions overall spirit and vitality’ (Rosser, 2004:317).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MS Mincho" panose="02020609040205080304" pitchFamily="49" charset="-128"/>
              </a:rPr>
              <a:t>Graduate School Manager roles, new senior professional services posts created to:</a:t>
            </a:r>
          </a:p>
          <a:p>
            <a:pPr marL="285750" indent="-285750">
              <a:buFont typeface="Wingdings" pitchFamily="2" charset="2"/>
              <a:buChar char="§"/>
            </a:pPr>
            <a:endParaRPr lang="en-GB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MS Mincho" panose="02020609040205080304" pitchFamily="49" charset="-128"/>
              </a:rPr>
              <a:t>Ensure successful doctoral completion;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MS Mincho" panose="02020609040205080304" pitchFamily="49" charset="-128"/>
              </a:rPr>
              <a:t>Evidencing quality (e.g. meeting audit process of the Quality Assurance Agency for Higher Education or UK Research Councils);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MS Mincho" panose="02020609040205080304" pitchFamily="49" charset="-128"/>
              </a:rPr>
              <a:t>Grow student numbers, especially grant funded students and </a:t>
            </a:r>
            <a:r>
              <a:rPr lang="en-US" dirty="0">
                <a:latin typeface="Arial" panose="020B0604020202020204" pitchFamily="34" charset="0"/>
                <a:ea typeface="MS Mincho" panose="02020609040205080304" pitchFamily="49" charset="-128"/>
              </a:rPr>
              <a:t>international students.</a:t>
            </a: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3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B0FC3A66-6C01-BF42-9C8F-18C2D31138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/>
              <a:t>Graduate School Managers as metrics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8928F36-241C-D44C-8F0D-77DCA9745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400" y="1671636"/>
            <a:ext cx="5556895" cy="4376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3932223-33E7-6344-BEF0-6C244F4D7A1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07267" y="2035719"/>
            <a:ext cx="3359802" cy="39839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536EA5-793B-0C48-AAAD-DABDEFDA01C0}"/>
              </a:ext>
            </a:extLst>
          </p:cNvPr>
          <p:cNvSpPr txBox="1"/>
          <p:nvPr/>
        </p:nvSpPr>
        <p:spPr>
          <a:xfrm>
            <a:off x="1107268" y="6172109"/>
            <a:ext cx="988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2016-17, Graduate School Manager posts ranged from £38,183 - £55,998 </a:t>
            </a:r>
          </a:p>
        </p:txBody>
      </p:sp>
    </p:spTree>
    <p:extLst>
      <p:ext uri="{BB962C8B-B14F-4D97-AF65-F5344CB8AC3E}">
        <p14:creationId xmlns:p14="http://schemas.microsoft.com/office/powerpoint/2010/main" val="1585795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0A22EC-7467-724C-9C24-377CF7DA20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Positioned as leadership roles expected to deliver transformational change/radical improvement to doctoral education.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Implicit assumption that such appointees would possess the personal agency to act as ‘change-agents’.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  <a:ea typeface="MS Mincho" panose="02020609040205080304" pitchFamily="49" charset="-128"/>
              </a:rPr>
              <a:t>A</a:t>
            </a:r>
            <a:r>
              <a:rPr lang="en-GB" sz="2000" dirty="0">
                <a:latin typeface="Franklin Gothic Book" panose="020B0503020102020204" pitchFamily="34" charset="0"/>
                <a:ea typeface="MS Mincho" panose="02020609040205080304" pitchFamily="49" charset="-128"/>
              </a:rPr>
              <a:t> cadre of ‘change-orientated administrators’, which Clark (2004: 176) argues are key ingredient for the success of the entrepreneurial or neoliberal university</a:t>
            </a:r>
            <a:r>
              <a:rPr lang="en-GB" sz="2000" dirty="0">
                <a:latin typeface="Franklin Gothic Book" panose="020B0503020102020204" pitchFamily="34" charset="0"/>
              </a:rPr>
              <a:t> </a:t>
            </a:r>
          </a:p>
          <a:p>
            <a:pPr marL="171450" indent="-17145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EDFBF-9E39-C148-BB31-A3D2347244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17145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wider process of professionalisation of staff in higher education administration. (</a:t>
            </a:r>
            <a:r>
              <a:rPr lang="en-GB" sz="2000" dirty="0" err="1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Gornitzka</a:t>
            </a: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Larsen, 2004). Providing: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Rise in formal status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growth in educational requirements for appointment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cognitive basis (e.g. belief in managerialism)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Growth of professional networks</a:t>
            </a: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34D64FE-03D3-A84D-820F-BB95417E7A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Graduate School Managers</a:t>
            </a:r>
          </a:p>
        </p:txBody>
      </p:sp>
    </p:spTree>
    <p:extLst>
      <p:ext uri="{BB962C8B-B14F-4D97-AF65-F5344CB8AC3E}">
        <p14:creationId xmlns:p14="http://schemas.microsoft.com/office/powerpoint/2010/main" val="1067969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icture containing group, standing, field, young&#10;&#10;Description automatically generated">
            <a:extLst>
              <a:ext uri="{FF2B5EF4-FFF2-40B4-BE49-F238E27FC236}">
                <a16:creationId xmlns:a16="http://schemas.microsoft.com/office/drawing/2014/main" id="{1E66A582-367E-6B4E-A737-727ED4B6DC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9" r="7998"/>
          <a:stretch/>
        </p:blipFill>
        <p:spPr>
          <a:xfrm>
            <a:off x="70893" y="1416051"/>
            <a:ext cx="5970585" cy="5345482"/>
          </a:xfrm>
          <a:prstGeom prst="rect">
            <a:avLst/>
          </a:prstGeom>
          <a:noFill/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6D049AA6-74C6-4948-9FF5-A61FC1F87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Graduate School Managers as beneficiaries?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2A15298-B066-48F1-A853-C25BEDE538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0000" y="1625600"/>
            <a:ext cx="5562600" cy="416559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sz="2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have a pretty good job because it’s interesting and it’s a lot of different bits and it brings a lot of things together, and I think that’s true. It is interesting to be central and to be involved in so many different aspects of the university, and I think I made a pretty good choice in coming here. (Deborah)</a:t>
            </a:r>
            <a:endParaRPr lang="en-GB" sz="2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sz="2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en-GB" sz="2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So, yes it feels good to be the Graduate School Manager…I really enjoy my job and I enjoy the fact that I can make, I can help to make a difference to some of my students… So, I hang on to the fact that I’m useful, I have a purpose in this university, I have a use… I need to feel that I’m making a difference. (Heather)</a:t>
            </a:r>
            <a:endParaRPr lang="en-GB" sz="2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74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3F06D29-088F-F64B-805B-099122130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3" y="337213"/>
            <a:ext cx="11569700" cy="806302"/>
          </a:xfrm>
        </p:spPr>
        <p:txBody>
          <a:bodyPr anchor="ctr">
            <a:normAutofit/>
          </a:bodyPr>
          <a:lstStyle/>
          <a:p>
            <a:r>
              <a:rPr lang="en-US" sz="5100"/>
              <a:t>Affective lives</a:t>
            </a:r>
          </a:p>
        </p:txBody>
      </p:sp>
      <p:pic>
        <p:nvPicPr>
          <p:cNvPr id="25" name="Picture 24" descr="A picture containing device&#10;&#10;Description automatically generated">
            <a:extLst>
              <a:ext uri="{FF2B5EF4-FFF2-40B4-BE49-F238E27FC236}">
                <a16:creationId xmlns:a16="http://schemas.microsoft.com/office/drawing/2014/main" id="{7E1300AB-48D9-CB42-AA60-2A9903319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936"/>
          <a:stretch/>
        </p:blipFill>
        <p:spPr>
          <a:xfrm>
            <a:off x="4110715" y="1432676"/>
            <a:ext cx="3924000" cy="5345482"/>
          </a:xfrm>
          <a:prstGeom prst="rect">
            <a:avLst/>
          </a:prstGeom>
          <a:noFill/>
        </p:spPr>
      </p:pic>
      <p:pic>
        <p:nvPicPr>
          <p:cNvPr id="7" name="Picture Placeholder 6" descr="A picture containing food&#10;&#10;Description automatically generated">
            <a:extLst>
              <a:ext uri="{FF2B5EF4-FFF2-40B4-BE49-F238E27FC236}">
                <a16:creationId xmlns:a16="http://schemas.microsoft.com/office/drawing/2014/main" id="{8173B6C3-D23C-284B-901F-3A05401649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1" r="12112" b="1"/>
          <a:stretch/>
        </p:blipFill>
        <p:spPr>
          <a:xfrm>
            <a:off x="80960" y="1432676"/>
            <a:ext cx="3924000" cy="5345482"/>
          </a:xfrm>
          <a:noFill/>
        </p:spPr>
      </p:pic>
      <p:pic>
        <p:nvPicPr>
          <p:cNvPr id="29" name="Picture 28" descr="A close up of a mask&#10;&#10;Description automatically generated">
            <a:extLst>
              <a:ext uri="{FF2B5EF4-FFF2-40B4-BE49-F238E27FC236}">
                <a16:creationId xmlns:a16="http://schemas.microsoft.com/office/drawing/2014/main" id="{A5155CA8-8E39-7A48-8E19-CFC449CBC6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460" y="1432677"/>
            <a:ext cx="2775539" cy="534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49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5A9C95-B35D-8A41-8622-FB0D574E73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24400" y="1857830"/>
            <a:ext cx="5362803" cy="3643504"/>
          </a:xfrm>
        </p:spPr>
        <p:txBody>
          <a:bodyPr/>
          <a:lstStyle/>
          <a:p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‘dynamic, interacting composite or assemblage of autonomic bodily responses (e.g. sweating, trembling, blushing), other body actions (approaching or avoiding), subjective feelings and other qualia, cognitive processing (e.g. perception, attention, memory, decision-making), the firing and projecting of neural circuits (e.g. from the thalamus to the cortex and the amygdala), verbal reports (from exclamations to narratives) and communicative signals such as facial expressions’. </a:t>
            </a:r>
            <a:r>
              <a:rPr lang="en-GB" sz="2000" dirty="0" err="1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Wetherall</a:t>
            </a:r>
            <a:r>
              <a:rPr lang="en-GB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(2012:62)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B6389-3CB8-0543-8FAA-E8792CF01E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7503" y="1857830"/>
            <a:ext cx="5362803" cy="3643504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 More than emotions, individual psychological states or feelings.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000" dirty="0">
              <a:latin typeface="Franklin Gothic Book" panose="020B050302010202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 Burkitt (2014) emotions go beyond individual feelings they are relational to others and situated in the lived experience.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000" dirty="0">
              <a:latin typeface="Franklin Gothic Book" panose="020B050302010202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Ahmed (2004) focuses on the impact of emotions (i.e. what they do rather than what they are).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40AFF23-16FE-3C4D-9260-80F3335306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What is affect?</a:t>
            </a:r>
          </a:p>
        </p:txBody>
      </p:sp>
      <p:pic>
        <p:nvPicPr>
          <p:cNvPr id="6" name="Graphic 5" descr="Caret Right">
            <a:extLst>
              <a:ext uri="{FF2B5EF4-FFF2-40B4-BE49-F238E27FC236}">
                <a16:creationId xmlns:a16="http://schemas.microsoft.com/office/drawing/2014/main" id="{05817F0D-A50A-5743-82EE-C0465BB0D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8172" y="33636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0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0A783853-96D0-2E4B-A282-F10BA5E2E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3" y="337213"/>
            <a:ext cx="11569700" cy="806302"/>
          </a:xfrm>
        </p:spPr>
        <p:txBody>
          <a:bodyPr anchor="ctr">
            <a:normAutofit/>
          </a:bodyPr>
          <a:lstStyle/>
          <a:p>
            <a:r>
              <a:rPr lang="en-US" sz="3800"/>
              <a:t>Affective economy of academia (Morley, 2018)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7452D7-CF30-A349-9548-FBD3DC86EE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8272" y="4284061"/>
            <a:ext cx="3181349" cy="2069687"/>
          </a:xfrm>
        </p:spPr>
        <p:txBody>
          <a:bodyPr anchor="t">
            <a:normAutofit/>
          </a:bodyPr>
          <a:lstStyle/>
          <a:p>
            <a:r>
              <a:rPr lang="en-US" dirty="0"/>
              <a:t>A sector with an insatiable drive for distinction and differentiation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FE69303-AA25-4264-93DC-83978FD420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41785" y="4284061"/>
            <a:ext cx="3181349" cy="2069687"/>
          </a:xfrm>
        </p:spPr>
        <p:txBody>
          <a:bodyPr anchor="t">
            <a:normAutofit/>
          </a:bodyPr>
          <a:lstStyle/>
          <a:p>
            <a:r>
              <a:rPr lang="en-US" dirty="0"/>
              <a:t>Benchmarking</a:t>
            </a:r>
          </a:p>
          <a:p>
            <a:r>
              <a:rPr lang="en-US" dirty="0"/>
              <a:t>Metrification </a:t>
            </a:r>
          </a:p>
          <a:p>
            <a:r>
              <a:rPr lang="en-US" dirty="0"/>
              <a:t>Likes!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61606C0-9BA5-DD40-94B1-A3A6B382799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05325" y="4261749"/>
            <a:ext cx="3181349" cy="2069687"/>
          </a:xfrm>
        </p:spPr>
        <p:txBody>
          <a:bodyPr anchor="t">
            <a:normAutofit/>
          </a:bodyPr>
          <a:lstStyle/>
          <a:p>
            <a:r>
              <a:rPr lang="en-GB" dirty="0"/>
              <a:t>Ruins  (Readings 1996)</a:t>
            </a:r>
          </a:p>
          <a:p>
            <a:r>
              <a:rPr lang="en-GB" dirty="0"/>
              <a:t>Avalanches (Barber et al, 2013) </a:t>
            </a:r>
          </a:p>
          <a:p>
            <a:r>
              <a:rPr lang="en-GB" dirty="0"/>
              <a:t>Tsunamis (</a:t>
            </a:r>
            <a:r>
              <a:rPr lang="en-GB" dirty="0" err="1"/>
              <a:t>Popenici</a:t>
            </a:r>
            <a:r>
              <a:rPr lang="en-GB" dirty="0"/>
              <a:t> 2014)</a:t>
            </a:r>
          </a:p>
          <a:p>
            <a:r>
              <a:rPr lang="en-GB" dirty="0"/>
              <a:t>Crisis narrative (Baron, 2017) </a:t>
            </a:r>
          </a:p>
        </p:txBody>
      </p:sp>
      <p:pic>
        <p:nvPicPr>
          <p:cNvPr id="12" name="Picture Placeholder 11" descr="A picture containing person, holding, table, hand&#10;&#10;Description automatically generated">
            <a:extLst>
              <a:ext uri="{FF2B5EF4-FFF2-40B4-BE49-F238E27FC236}">
                <a16:creationId xmlns:a16="http://schemas.microsoft.com/office/drawing/2014/main" id="{829B41ED-BCF4-D542-AB6C-AB49C1A3A4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643" r="4" b="1648"/>
          <a:stretch/>
        </p:blipFill>
        <p:spPr>
          <a:xfrm>
            <a:off x="496952" y="1671444"/>
            <a:ext cx="3172671" cy="2032815"/>
          </a:xfrm>
          <a:prstGeom prst="rect">
            <a:avLst/>
          </a:prstGeom>
          <a:noFill/>
        </p:spPr>
      </p:pic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74A4C7D7-00D1-452F-A645-9A3E3E2163E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8272" y="3809202"/>
            <a:ext cx="3181349" cy="371920"/>
          </a:xfrm>
        </p:spPr>
        <p:txBody>
          <a:bodyPr/>
          <a:lstStyle/>
          <a:p>
            <a:pPr algn="ctr"/>
            <a:r>
              <a:rPr lang="en-US" dirty="0"/>
              <a:t>PRESTIGE</a:t>
            </a:r>
          </a:p>
          <a:p>
            <a:endParaRPr lang="en-US" dirty="0"/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1F811FC9-7307-47D5-B1D6-D5BC5893297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90964" y="3808194"/>
            <a:ext cx="3181349" cy="371920"/>
          </a:xfrm>
        </p:spPr>
        <p:txBody>
          <a:bodyPr/>
          <a:lstStyle/>
          <a:p>
            <a:r>
              <a:rPr lang="en-GB" dirty="0"/>
              <a:t>BESET BY CRISIS DISCOURSE</a:t>
            </a:r>
          </a:p>
          <a:p>
            <a:endParaRPr lang="en-US" dirty="0"/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736177FA-00E1-41C3-AC63-47127B88EF3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542264" y="3808194"/>
            <a:ext cx="3181349" cy="371920"/>
          </a:xfrm>
        </p:spPr>
        <p:txBody>
          <a:bodyPr/>
          <a:lstStyle/>
          <a:p>
            <a:pPr algn="ctr"/>
            <a:r>
              <a:rPr lang="en-US" dirty="0"/>
              <a:t>COMPETITIVE ANXIETY</a:t>
            </a:r>
          </a:p>
          <a:p>
            <a:endParaRPr lang="en-US" dirty="0"/>
          </a:p>
        </p:txBody>
      </p:sp>
      <p:pic>
        <p:nvPicPr>
          <p:cNvPr id="18" name="Picture Placeholder 7" descr="Tsunami_by_hokusai_19th_century.jpg">
            <a:extLst>
              <a:ext uri="{FF2B5EF4-FFF2-40B4-BE49-F238E27FC236}">
                <a16:creationId xmlns:a16="http://schemas.microsoft.com/office/drawing/2014/main" id="{B81A0D7C-E2B0-504A-8976-AB3E2AADEF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3" r="5" b="5"/>
          <a:stretch/>
        </p:blipFill>
        <p:spPr>
          <a:xfrm>
            <a:off x="4490964" y="1671444"/>
            <a:ext cx="3181349" cy="2032815"/>
          </a:xfrm>
          <a:prstGeom prst="rect">
            <a:avLst/>
          </a:prstGeom>
          <a:noFill/>
        </p:spPr>
      </p:pic>
      <p:pic>
        <p:nvPicPr>
          <p:cNvPr id="19" name="Picture Placeholder 18" descr="Graphical user interface&#10;&#10;Description automatically generated">
            <a:extLst>
              <a:ext uri="{FF2B5EF4-FFF2-40B4-BE49-F238E27FC236}">
                <a16:creationId xmlns:a16="http://schemas.microsoft.com/office/drawing/2014/main" id="{7E829692-089E-C842-8077-70CE3113B243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6"/>
          <a:srcRect l="5625" r="10758" b="-2"/>
          <a:stretch/>
        </p:blipFill>
        <p:spPr>
          <a:xfrm>
            <a:off x="8541785" y="1671444"/>
            <a:ext cx="3181831" cy="2032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9307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3F44E96B-0670-9A41-8124-2204C8948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Affective Intensity for Graduate School Managers?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6BC4131-107D-E64B-BCB4-A7DA88088D7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2400" dirty="0">
                <a:latin typeface="Franklin Gothic Book" panose="020B0503020102020204" pitchFamily="34" charset="0"/>
              </a:rPr>
              <a:t>UNCERTAINTY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Future Career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Contrast to young men in a hurry (Collinson and Hearn, 2005)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1E56031-9E32-CC40-9574-A0F11C23CA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sz="2400" dirty="0">
                <a:latin typeface="Franklin Gothic Book" panose="020B0503020102020204" pitchFamily="34" charset="0"/>
              </a:rPr>
              <a:t>SELF MAXIMISATION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Deficit human capital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‘Hyper-competitive world of higher education’ (Hey, 2004:33)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0D82A6B-0E53-9E4E-8E7D-EC294BE3A1B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sz="2400" dirty="0">
                <a:latin typeface="Franklin Gothic Book" panose="020B0503020102020204" pitchFamily="34" charset="0"/>
              </a:rPr>
              <a:t>RESILIENCE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Franklin Gothic Book" panose="020B0503020102020204" pitchFamily="34" charset="0"/>
              </a:rPr>
              <a:t>Isolation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Isolation and negative health consequences (Leigh-Hunt et al.,2017)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6E7696-2D28-6B45-91DC-C5E953355613}"/>
              </a:ext>
            </a:extLst>
          </p:cNvPr>
          <p:cNvSpPr txBox="1"/>
          <p:nvPr/>
        </p:nvSpPr>
        <p:spPr>
          <a:xfrm>
            <a:off x="80962" y="4143336"/>
            <a:ext cx="396265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‘I don’t know, I suppose I’d only got as far as this. I don’t know really.’ (Annabel)</a:t>
            </a:r>
          </a:p>
          <a:p>
            <a:endParaRPr lang="en-US" sz="10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‘What am I going to do afterwards because what is there after this?’ (Deborah)</a:t>
            </a:r>
          </a:p>
          <a:p>
            <a:endParaRPr lang="en-US" sz="10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‘There is no real sort of path…anybody at a lower level than I am, I tell them if you really like Post Graduate Research then fine, but there is no career. There is no progression.’ (Heather)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768141-DD1A-FD40-B2C2-9A714BDA1744}"/>
              </a:ext>
            </a:extLst>
          </p:cNvPr>
          <p:cNvSpPr txBox="1"/>
          <p:nvPr/>
        </p:nvSpPr>
        <p:spPr>
          <a:xfrm>
            <a:off x="4157663" y="4143336"/>
            <a:ext cx="396265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see at a lower-level people who we’re hiring at the moment, quite a few are PhDs…so it is getting to that point where it’s… yes, if I want to stay in a university environment, then having a PhD would be useful.  So, that’s something I’m looking at starting.’ (Deborah)</a:t>
            </a:r>
          </a:p>
          <a:p>
            <a:r>
              <a:rPr lang="en-GB" sz="105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know, I’ve only got an undergraduate degree, and I manage the PhD programme, so, I’m slightly under qualified. (Elizabeth)</a:t>
            </a:r>
          </a:p>
          <a:p>
            <a:endParaRPr lang="en-US" sz="1600" dirty="0">
              <a:latin typeface="Franklin Gothic Book" panose="020B0503020102020204" pitchFamily="34" charset="0"/>
            </a:endParaRPr>
          </a:p>
          <a:p>
            <a:endParaRPr lang="en-US" sz="1600" dirty="0">
              <a:latin typeface="Franklin Gothic Book" panose="020B0503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7CF426-B5A9-D143-ADF0-2042AD614140}"/>
              </a:ext>
            </a:extLst>
          </p:cNvPr>
          <p:cNvSpPr txBox="1"/>
          <p:nvPr/>
        </p:nvSpPr>
        <p:spPr>
          <a:xfrm>
            <a:off x="8151609" y="4143335"/>
            <a:ext cx="396265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I’ve said loads of time before, if you’re the only person in the institution doing the role, it can be quite lonely’ (Annabel)</a:t>
            </a:r>
          </a:p>
          <a:p>
            <a:endParaRPr lang="en-GB" sz="1000" dirty="0">
              <a:highlight>
                <a:srgbClr val="FFFFFF"/>
              </a:highlight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feel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sometimes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flailing </a:t>
            </a:r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a vacuum…</a:t>
            </a:r>
            <a:r>
              <a:rPr lang="en-GB" sz="1600" dirty="0">
                <a:highlight>
                  <a:srgbClr val="FFFFFF"/>
                </a:highlight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are basically left on your own. (Francis)</a:t>
            </a:r>
          </a:p>
          <a:p>
            <a:endParaRPr lang="en-GB" sz="1000" dirty="0"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think it can be a lonely and isolated and an isolating role because everything rests on your shoulders. (Heather)</a:t>
            </a:r>
            <a:endParaRPr lang="en-US" sz="1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07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88F03B-0C3C-D042-AD11-4B577138AB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en-US" sz="2000" b="1" dirty="0">
                <a:latin typeface="Franklin Gothic Book" panose="020B0503020102020204" pitchFamily="34" charset="0"/>
              </a:rPr>
              <a:t>PROFFESSIONAL DEVELOPMENT</a:t>
            </a:r>
            <a:endParaRPr lang="en-US" sz="1600" b="1" dirty="0">
              <a:latin typeface="Franklin Gothic Book" panose="020B0503020102020204" pitchFamily="34" charset="0"/>
            </a:endParaRPr>
          </a:p>
          <a:p>
            <a:r>
              <a:rPr lang="en-GB" sz="16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responsibility for professional development was left with the Graduate School Managers.  </a:t>
            </a:r>
          </a:p>
          <a:p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‘Professional Support?...I suppose it would be quite useful to have some... I could probably do with some... I could do with some coaching, or, probably, mentoring would be good.’ (Annabel)</a:t>
            </a:r>
          </a:p>
          <a:p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‘Well, yes, it’s, kind of... that would just be my initiative, I think, to do that.’ (Elizabeth)</a:t>
            </a:r>
            <a:endParaRPr lang="en-GB" sz="1600" dirty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6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 to them to self-maximise and develop as an entrepreneur.  This became a ‘technology of self’ leading to anxiety and self-doubt.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en-US" sz="1600" dirty="0">
              <a:latin typeface="Franklin Gothic Book" panose="020B0503020102020204" pitchFamily="34" charset="0"/>
            </a:endParaRP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B9F938-4331-E245-BA26-B8A68BCB7E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en-US" sz="2000" b="1" dirty="0">
                <a:latin typeface="Franklin Gothic Book" panose="020B0503020102020204" pitchFamily="34" charset="0"/>
              </a:rPr>
              <a:t>POLICY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‘</a:t>
            </a:r>
            <a:r>
              <a:rPr lang="en-US" sz="1600" dirty="0" err="1">
                <a:latin typeface="Franklin Gothic Book" panose="020B0503020102020204" pitchFamily="34" charset="0"/>
              </a:rPr>
              <a:t>Responsibilised</a:t>
            </a:r>
            <a:r>
              <a:rPr lang="en-US" sz="1600" dirty="0">
                <a:latin typeface="Franklin Gothic Book" panose="020B0503020102020204" pitchFamily="34" charset="0"/>
              </a:rPr>
              <a:t>’. 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They have taken 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‘responsibility for working harder, faster and better as part of [their] sense of personal worth and [their] estimation of the worth of others.’ (Ball, 2015:2)</a:t>
            </a:r>
          </a:p>
          <a:p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‘I have to be expert in everything.’ (Elizabeth)</a:t>
            </a:r>
          </a:p>
          <a:p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‘I have to know about everything; admission, recruitment admissions, data, quality and management…But then that means sometimes I’m the only one that holds the community together. I’m the only one who understands how things work…And you make a mistake it’s a whole person whose life can be affected.’ (Heather)</a:t>
            </a:r>
          </a:p>
          <a:p>
            <a:pPr algn="just"/>
            <a:endParaRPr lang="en-GB" dirty="0"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2EB54907-E435-774E-965D-E65B83622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Technologies of Self</a:t>
            </a:r>
          </a:p>
        </p:txBody>
      </p:sp>
    </p:spTree>
    <p:extLst>
      <p:ext uri="{BB962C8B-B14F-4D97-AF65-F5344CB8AC3E}">
        <p14:creationId xmlns:p14="http://schemas.microsoft.com/office/powerpoint/2010/main" val="1024336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018623-9ED7-A64C-AC43-4A8C8D347A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800" dirty="0">
                <a:latin typeface="Franklin Gothic Book" panose="020B0503020102020204" pitchFamily="34" charset="0"/>
              </a:rPr>
              <a:t>My readings of the narratives of Graduate School Managers are not a truth but provide a way in which to explore the conjunction between the discursive power and affect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Highlight how neoliberal reason is differently felt, resisted, imagined, mediated, negotiated and desired.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Graduate School Managers subjected themselves to technologies of self.  Exercises of ‘cruel optimism’ (Berlant, 2018) that result in a more governable neoliberal university to the detriment of its employees.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93C72-B029-6C43-BAB1-6511E47436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en-US" sz="1800" dirty="0">
                <a:latin typeface="Franklin Gothic Book" panose="020B0503020102020204" pitchFamily="34" charset="0"/>
              </a:rPr>
              <a:t>Technologies of self reduce our capability to reflect and declare what needs to be done differently.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800" dirty="0">
                <a:latin typeface="Franklin Gothic Book" panose="020B0503020102020204" pitchFamily="34" charset="0"/>
              </a:rPr>
              <a:t>Neoliberal logics would have us frame the ideal Graduate School Manager as a neutral individual – unburdened by embodiment, social difference or affect, this was not the case.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800" dirty="0">
                <a:latin typeface="Franklin Gothic Book" panose="020B0503020102020204" pitchFamily="34" charset="0"/>
              </a:rPr>
              <a:t>Graduates School Managers were both subjects and agents of affective practices.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800" dirty="0">
                <a:latin typeface="Franklin Gothic Book" panose="020B0503020102020204" pitchFamily="34" charset="0"/>
              </a:rPr>
              <a:t>Moments of affective intensity disrupt the veneer of the neoliberal university.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B9B70C4-517B-C54B-A1F2-BEFC3E2F6B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Implications</a:t>
            </a:r>
          </a:p>
        </p:txBody>
      </p:sp>
    </p:spTree>
    <p:extLst>
      <p:ext uri="{BB962C8B-B14F-4D97-AF65-F5344CB8AC3E}">
        <p14:creationId xmlns:p14="http://schemas.microsoft.com/office/powerpoint/2010/main" val="2820422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319995E-6B17-E546-9FF8-D924FA6B12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b="51677"/>
          <a:stretch/>
        </p:blipFill>
        <p:spPr>
          <a:xfrm>
            <a:off x="118528" y="4122336"/>
            <a:ext cx="3905040" cy="2639205"/>
          </a:xfrm>
          <a:noFill/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0983175-B4E1-324F-B2CF-D6258DA6D48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t="11927" r="-3" b="36423"/>
          <a:stretch/>
        </p:blipFill>
        <p:spPr>
          <a:xfrm>
            <a:off x="4149403" y="4130635"/>
            <a:ext cx="3901204" cy="2630898"/>
          </a:xfrm>
          <a:noFill/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11B0D83-47F2-0043-9D5F-A071902C00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/>
          <a:srcRect r="503" b="2"/>
          <a:stretch/>
        </p:blipFill>
        <p:spPr>
          <a:xfrm>
            <a:off x="8169144" y="1437276"/>
            <a:ext cx="3910273" cy="2615202"/>
          </a:xfr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87E49D77-09F8-C84E-9F2A-5685C7F3A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</p:spPr>
        <p:txBody>
          <a:bodyPr anchor="ctr">
            <a:normAutofit/>
          </a:bodyPr>
          <a:lstStyle/>
          <a:p>
            <a:r>
              <a:rPr lang="en-US" dirty="0"/>
              <a:t>More from CHEER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1081416-300D-446D-BF06-DD5AAD3FB0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808" y="1765300"/>
            <a:ext cx="3142117" cy="1982340"/>
          </a:xfrm>
        </p:spPr>
        <p:txBody>
          <a:bodyPr>
            <a:normAutofit fontScale="92500"/>
          </a:bodyPr>
          <a:lstStyle/>
          <a:p>
            <a:r>
              <a:rPr lang="en-US" dirty="0"/>
              <a:t>INCLUSION &amp; EXCLUSION</a:t>
            </a:r>
          </a:p>
          <a:p>
            <a:endParaRPr lang="en-US" dirty="0"/>
          </a:p>
          <a:p>
            <a:r>
              <a:rPr lang="en-GB" b="1" dirty="0"/>
              <a:t>Date:</a:t>
            </a:r>
            <a:r>
              <a:rPr lang="en-GB" dirty="0"/>
              <a:t> Tuesday 8 December 2020</a:t>
            </a:r>
            <a:br>
              <a:rPr lang="en-GB" dirty="0"/>
            </a:br>
            <a:r>
              <a:rPr lang="en-GB" b="1" dirty="0"/>
              <a:t>Time:</a:t>
            </a:r>
            <a:r>
              <a:rPr lang="en-GB" dirty="0"/>
              <a:t> 2-4.30pm</a:t>
            </a:r>
            <a:br>
              <a:rPr lang="en-GB" dirty="0"/>
            </a:br>
            <a:r>
              <a:rPr lang="en-GB" b="1" dirty="0"/>
              <a:t>Zoom Meeting ID:</a:t>
            </a:r>
            <a:r>
              <a:rPr lang="en-GB" dirty="0"/>
              <a:t> 924 2024 8110</a:t>
            </a:r>
          </a:p>
          <a:p>
            <a:r>
              <a:rPr lang="en-US" dirty="0">
                <a:hlinkClick r:id="rId5"/>
              </a:rPr>
              <a:t>https://www.bloomsbury.com/uk/the-roma-in-european-higher-education-9781350109643/</a:t>
            </a:r>
            <a:r>
              <a:rPr lang="en-US" dirty="0"/>
              <a:t> 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CC62879B-F20B-4A78-A4F9-A971C7A976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43380" y="4486275"/>
            <a:ext cx="3181349" cy="1955822"/>
          </a:xfrm>
        </p:spPr>
        <p:txBody>
          <a:bodyPr/>
          <a:lstStyle/>
          <a:p>
            <a:r>
              <a:rPr lang="en-US" dirty="0"/>
              <a:t>MENTAL HEALTH &amp; HIGHER EDUCATION</a:t>
            </a:r>
          </a:p>
          <a:p>
            <a:r>
              <a:rPr lang="en-US" dirty="0">
                <a:hlinkClick r:id="rId6"/>
              </a:rPr>
              <a:t>https://systematicreviewsjournal.biomedcentral.com/track/pdf/10.1186/s13643-020-01443-1.pdf</a:t>
            </a:r>
            <a:r>
              <a:rPr lang="en-US" dirty="0"/>
              <a:t> </a:t>
            </a:r>
          </a:p>
          <a:p>
            <a:r>
              <a:rPr lang="en-US" dirty="0">
                <a:hlinkClick r:id="rId7"/>
              </a:rPr>
              <a:t>https://www.sciencedirect.com/science/article/pii/S0883035519323845?via%3Dihub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A8745B06-2B19-4EDB-A3CE-164790E96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2884" y="1765300"/>
            <a:ext cx="3142117" cy="1982340"/>
          </a:xfrm>
        </p:spPr>
        <p:txBody>
          <a:bodyPr/>
          <a:lstStyle/>
          <a:p>
            <a:r>
              <a:rPr lang="en-US" dirty="0"/>
              <a:t>AFFECT</a:t>
            </a:r>
          </a:p>
          <a:p>
            <a:endParaRPr lang="en-US" dirty="0"/>
          </a:p>
          <a:p>
            <a:r>
              <a:rPr lang="en-US" dirty="0">
                <a:hlinkClick r:id="rId8"/>
              </a:rPr>
              <a:t>https://link.springer.com/article/10.1007/s10734-020-00593-4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386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7E597D4-4E39-1E4C-8D3B-A5EA56763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3" y="337213"/>
            <a:ext cx="11569700" cy="806302"/>
          </a:xfrm>
        </p:spPr>
        <p:txBody>
          <a:bodyPr anchor="ctr">
            <a:normAutofit/>
          </a:bodyPr>
          <a:lstStyle/>
          <a:p>
            <a:r>
              <a:rPr lang="en-US" sz="5100" dirty="0"/>
              <a:t>Thank you!</a:t>
            </a:r>
          </a:p>
        </p:txBody>
      </p:sp>
      <p:pic>
        <p:nvPicPr>
          <p:cNvPr id="25" name="Picture Placeholder 24" descr="Graphical user interface&#10;&#10;Description automatically generated">
            <a:extLst>
              <a:ext uri="{FF2B5EF4-FFF2-40B4-BE49-F238E27FC236}">
                <a16:creationId xmlns:a16="http://schemas.microsoft.com/office/drawing/2014/main" id="{A63750B4-AA22-E94F-AB12-8B2B04C8B8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06"/>
          <a:stretch/>
        </p:blipFill>
        <p:spPr>
          <a:xfrm>
            <a:off x="4131725" y="1432676"/>
            <a:ext cx="3918883" cy="5345482"/>
          </a:xfrm>
          <a:prstGeom prst="rect">
            <a:avLst/>
          </a:prstGeom>
          <a:noFill/>
        </p:spPr>
      </p:pic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CAC37647-C25D-4619-984F-EEA566F3D4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7290" y="1432675"/>
            <a:ext cx="3181349" cy="5345481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INTELLECTUALLY STIMULATING</a:t>
            </a:r>
          </a:p>
          <a:p>
            <a:endParaRPr lang="en-US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EMOTIONAL LABOUR – PERSEVERANCE &amp; SUPERVISION AS THERAPY</a:t>
            </a:r>
          </a:p>
          <a:p>
            <a:endParaRPr lang="en-US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BELIEF</a:t>
            </a:r>
          </a:p>
          <a:p>
            <a:endParaRPr lang="en-US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INTERNATIONAL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66869700-51CE-4EBD-BDA9-5D5A14E3DB3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00491" y="4105417"/>
            <a:ext cx="3181349" cy="1943060"/>
          </a:xfrm>
        </p:spPr>
        <p:txBody>
          <a:bodyPr anchor="ctr">
            <a:normAutofit/>
          </a:bodyPr>
          <a:lstStyle/>
          <a:p>
            <a:r>
              <a:rPr lang="en-US" dirty="0"/>
              <a:t>Professor Louise Morley</a:t>
            </a:r>
          </a:p>
        </p:txBody>
      </p:sp>
      <p:pic>
        <p:nvPicPr>
          <p:cNvPr id="38" name="Picture 37" descr="Flag of Sweden - Wikipedia">
            <a:extLst>
              <a:ext uri="{FF2B5EF4-FFF2-40B4-BE49-F238E27FC236}">
                <a16:creationId xmlns:a16="http://schemas.microsoft.com/office/drawing/2014/main" id="{9EBAB53B-0003-954F-B706-3BF59D1C56D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656341" y="3315643"/>
            <a:ext cx="897255" cy="560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Picture 39" descr="Japanese people - Wikipedia">
            <a:extLst>
              <a:ext uri="{FF2B5EF4-FFF2-40B4-BE49-F238E27FC236}">
                <a16:creationId xmlns:a16="http://schemas.microsoft.com/office/drawing/2014/main" id="{E03061B3-3E52-0C43-BB97-3D51409EE82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080500" y="2057718"/>
            <a:ext cx="838200" cy="5581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Picture 41" descr="Flag of Spain - Wikipedia">
            <a:extLst>
              <a:ext uri="{FF2B5EF4-FFF2-40B4-BE49-F238E27FC236}">
                <a16:creationId xmlns:a16="http://schemas.microsoft.com/office/drawing/2014/main" id="{C6D96E82-9B35-6748-AE40-63A6A27BC58E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177973" y="5907088"/>
            <a:ext cx="795655" cy="530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43" descr="Clipart - Flag of South Africa">
            <a:extLst>
              <a:ext uri="{FF2B5EF4-FFF2-40B4-BE49-F238E27FC236}">
                <a16:creationId xmlns:a16="http://schemas.microsoft.com/office/drawing/2014/main" id="{5A5DF9B8-3004-DF44-AE80-29F7998615D3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783446" y="4247209"/>
            <a:ext cx="795655" cy="5308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5" name="Picture 44" descr="Flag of Australia - Wikipedia">
            <a:extLst>
              <a:ext uri="{FF2B5EF4-FFF2-40B4-BE49-F238E27FC236}">
                <a16:creationId xmlns:a16="http://schemas.microsoft.com/office/drawing/2014/main" id="{5DDB7DC8-8DFC-4F47-8CD7-613A986E8D86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0148341" y="5254994"/>
            <a:ext cx="1016000" cy="50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Picture 45" descr="Flag of Kazakhstan - Wikipedia">
            <a:extLst>
              <a:ext uri="{FF2B5EF4-FFF2-40B4-BE49-F238E27FC236}">
                <a16:creationId xmlns:a16="http://schemas.microsoft.com/office/drawing/2014/main" id="{FD9869DF-06F9-9449-B030-6F4B909FC1B9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8546345" y="5000994"/>
            <a:ext cx="1007745" cy="50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7" name="Picture 46" descr="Flag of Portugal - Wikipedia">
            <a:extLst>
              <a:ext uri="{FF2B5EF4-FFF2-40B4-BE49-F238E27FC236}">
                <a16:creationId xmlns:a16="http://schemas.microsoft.com/office/drawing/2014/main" id="{B408969E-534C-624F-A027-CB41E759737C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9050217" y="3130232"/>
            <a:ext cx="897255" cy="5975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9" name="Picture 48" descr="Flag of India - Wikipedia">
            <a:extLst>
              <a:ext uri="{FF2B5EF4-FFF2-40B4-BE49-F238E27FC236}">
                <a16:creationId xmlns:a16="http://schemas.microsoft.com/office/drawing/2014/main" id="{7AD8EEB3-E1C6-A142-BAB9-B1CCBA6421C1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0160001" y="2416279"/>
            <a:ext cx="838200" cy="5581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" name="Picture 50" descr="Flag of Wales - Wikipedia">
            <a:extLst>
              <a:ext uri="{FF2B5EF4-FFF2-40B4-BE49-F238E27FC236}">
                <a16:creationId xmlns:a16="http://schemas.microsoft.com/office/drawing/2014/main" id="{BB4BE51F-9E85-644C-866F-1E829B7DA1A5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1"/>
              </a:ext>
            </a:extLst>
          </a:blip>
          <a:stretch>
            <a:fillRect/>
          </a:stretch>
        </p:blipFill>
        <p:spPr>
          <a:xfrm>
            <a:off x="10740207" y="6048476"/>
            <a:ext cx="795655" cy="5429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2553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0" b="21450"/>
          <a:stretch>
            <a:fillRect/>
          </a:stretch>
        </p:blipFill>
        <p:spPr/>
      </p:pic>
      <p:sp>
        <p:nvSpPr>
          <p:cNvPr id="6" name="Title 2"/>
          <p:cNvSpPr>
            <a:spLocks noGrp="1"/>
          </p:cNvSpPr>
          <p:nvPr>
            <p:ph type="ctrTitle"/>
          </p:nvPr>
        </p:nvSpPr>
        <p:spPr>
          <a:xfrm>
            <a:off x="2006080" y="1828589"/>
            <a:ext cx="8179837" cy="1584303"/>
          </a:xfrm>
        </p:spPr>
        <p:txBody>
          <a:bodyPr/>
          <a:lstStyle/>
          <a:p>
            <a:r>
              <a:rPr lang="en-GB"/>
              <a:t>Thanks for listening </a:t>
            </a:r>
          </a:p>
        </p:txBody>
      </p:sp>
    </p:spTree>
    <p:extLst>
      <p:ext uri="{BB962C8B-B14F-4D97-AF65-F5344CB8AC3E}">
        <p14:creationId xmlns:p14="http://schemas.microsoft.com/office/powerpoint/2010/main" val="3481858129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102 Recruitment Template.potx" id="{3C5B2753-EE15-4698-BF3D-D98379AFA8DA}" vid="{746A2DFD-0AA9-404E-ACEF-47A24F03222C}"/>
    </a:ext>
  </a:extLst>
</a:theme>
</file>

<file path=ppt/theme/theme3.xml><?xml version="1.0" encoding="utf-8"?>
<a:theme xmlns:a="http://schemas.openxmlformats.org/drawingml/2006/main" name="1_UoS Content">
  <a:themeElements>
    <a:clrScheme name="Custom 1">
      <a:dk1>
        <a:srgbClr val="002F34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UoS Content">
  <a:themeElements>
    <a:clrScheme name="Custom 1">
      <a:dk1>
        <a:srgbClr val="002F34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urquio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102 PowerPoint Template.potx" id="{97129361-CC5B-44E8-98DA-FFF6DA133C60}" vid="{341C0B64-86EE-4BBD-BE50-4507B5AEE608}"/>
    </a:ext>
  </a:extLst>
</a:theme>
</file>

<file path=ppt/theme/theme6.xml><?xml version="1.0" encoding="utf-8"?>
<a:theme xmlns:a="http://schemas.openxmlformats.org/drawingml/2006/main" name="1_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102 PowerPoint Template.potx" id="{BCD6D928-1641-48B7-BBBC-8B5748378AB4}" vid="{4FC80FF3-66D6-4A6A-A8AF-9D0FDEBE6D46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102 Recruitment Template.potx" id="{3C5B2753-EE15-4698-BF3D-D98379AFA8DA}" vid="{90086331-072F-45F7-ACB4-AF28AD6F7ACB}"/>
    </a:ext>
  </a:extLst>
</a:theme>
</file>

<file path=ppt/theme/theme8.xml><?xml version="1.0" encoding="utf-8"?>
<a:theme xmlns:a="http://schemas.openxmlformats.org/drawingml/2006/main" name="2_UoS Content">
  <a:themeElements>
    <a:clrScheme name="Custom 1">
      <a:dk1>
        <a:srgbClr val="002F34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7D9D205F-2E00-B043-8F6C-3985F8FF6FDF}" vid="{9D717DA2-F1DA-FF4F-B593-F27E452E4D0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1740</Words>
  <Application>Microsoft Macintosh PowerPoint</Application>
  <PresentationFormat>Widescreen</PresentationFormat>
  <Paragraphs>156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Calibri</vt:lpstr>
      <vt:lpstr>Courier New</vt:lpstr>
      <vt:lpstr>Franklin Gothic Book</vt:lpstr>
      <vt:lpstr>Georgia</vt:lpstr>
      <vt:lpstr>Wingdings</vt:lpstr>
      <vt:lpstr>UoS Title 1</vt:lpstr>
      <vt:lpstr>Cobalt - UoS Content</vt:lpstr>
      <vt:lpstr>1_UoS Content</vt:lpstr>
      <vt:lpstr>4_UoS Content</vt:lpstr>
      <vt:lpstr>Turquiose - UoS Content</vt:lpstr>
      <vt:lpstr>1_Cobalt - UoS Content</vt:lpstr>
      <vt:lpstr>Orange - UoS Content</vt:lpstr>
      <vt:lpstr>2_UoS Content</vt:lpstr>
      <vt:lpstr>2_Cobalt - UoS Content</vt:lpstr>
      <vt:lpstr> Graduate School Managers: Affective Lives in the Neoliberal University  </vt:lpstr>
      <vt:lpstr>PowerPoint Presentation</vt:lpstr>
      <vt:lpstr>Graduate School Managers: Affective Lives in the Neoliberal University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listening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Graduate School Managers: Affective Lives in the Neoliberal University  </dc:title>
  <dc:creator>Paul Roberts</dc:creator>
  <cp:lastModifiedBy>Paul Roberts</cp:lastModifiedBy>
  <cp:revision>11</cp:revision>
  <dcterms:created xsi:type="dcterms:W3CDTF">2020-11-24T22:35:04Z</dcterms:created>
  <dcterms:modified xsi:type="dcterms:W3CDTF">2020-11-25T10:02:14Z</dcterms:modified>
</cp:coreProperties>
</file>