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328" r:id="rId3"/>
    <p:sldId id="331" r:id="rId4"/>
    <p:sldId id="334" r:id="rId5"/>
    <p:sldId id="330" r:id="rId6"/>
    <p:sldId id="335" r:id="rId7"/>
    <p:sldId id="329" r:id="rId8"/>
    <p:sldId id="327" r:id="rId9"/>
    <p:sldId id="336" r:id="rId10"/>
    <p:sldId id="337" r:id="rId11"/>
    <p:sldId id="338" r:id="rId12"/>
    <p:sldId id="299" r:id="rId13"/>
    <p:sldId id="303" r:id="rId14"/>
  </p:sldIdLst>
  <p:sldSz cx="9144000" cy="6858000" type="screen4x3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E58C"/>
    <a:srgbClr val="E74CFF"/>
    <a:srgbClr val="FF66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737" autoAdjust="0"/>
  </p:normalViewPr>
  <p:slideViewPr>
    <p:cSldViewPr snapToGrid="0" snapToObjects="1">
      <p:cViewPr varScale="1">
        <p:scale>
          <a:sx n="79" d="100"/>
          <a:sy n="79" d="100"/>
        </p:scale>
        <p:origin x="92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CD373-67F6-441C-9451-D0DACB55CE87}" type="datetimeFigureOut">
              <a:rPr lang="en-GB" smtClean="0"/>
              <a:t>15/12/2015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18D03-7B4F-449A-B6B1-602B30C74C4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0862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21FBB-2528-B541-9AA9-8751724A935A}" type="datetimeFigureOut">
              <a:rPr lang="en-US" smtClean="0"/>
              <a:t>12/15/2015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622F72-975A-9C4F-A804-3ADAD0D95C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153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FF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 b="1"/>
            </a:lvl1pPr>
          </a:lstStyle>
          <a:p>
            <a:r>
              <a:rPr lang="en-GB" dirty="0" smtClean="0"/>
              <a:t>http://www.sussex.ac.uk/education/cheer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12/15/2015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12/15/2015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12/15/2015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12/15/2015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12/15/2015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12/15/2015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FF66FF"/>
                </a:solidFill>
              </a:defRPr>
            </a:lvl1pPr>
          </a:lstStyle>
          <a:p>
            <a:r>
              <a:rPr lang="en-GB" dirty="0" smtClean="0"/>
              <a:t>http://www.sussex.ac.uk/education/cheer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66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6926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/>
              <a:t>Methodologies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963" y="274638"/>
            <a:ext cx="8569837" cy="1143000"/>
          </a:xfrm>
        </p:spPr>
        <p:txBody>
          <a:bodyPr>
            <a:noAutofit/>
          </a:bodyPr>
          <a:lstStyle/>
          <a:p>
            <a:pPr algn="l"/>
            <a:r>
              <a:rPr lang="en-US" sz="3200" b="1" dirty="0" smtClean="0"/>
              <a:t>Sister-Matic: Gender Mainstreaming </a:t>
            </a:r>
            <a:br>
              <a:rPr lang="en-US" sz="3200" b="1" dirty="0" smtClean="0"/>
            </a:br>
            <a:r>
              <a:rPr lang="en-US" sz="3200" b="1" dirty="0" smtClean="0"/>
              <a:t>in Higher Education</a:t>
            </a:r>
            <a:endParaRPr lang="en-US" sz="3200" b="1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None/>
              <a:defRPr/>
            </a:pPr>
            <a:endParaRPr lang="en-GB" sz="3000" b="1" dirty="0">
              <a:solidFill>
                <a:schemeClr val="tx2"/>
              </a:solidFill>
            </a:endParaRPr>
          </a:p>
          <a:p>
            <a:pPr>
              <a:buNone/>
              <a:defRPr/>
            </a:pPr>
            <a:endParaRPr lang="en-GB" b="1" dirty="0" smtClean="0">
              <a:solidFill>
                <a:srgbClr val="FF66FF"/>
              </a:solidFill>
            </a:endParaRPr>
          </a:p>
          <a:p>
            <a:pPr>
              <a:buNone/>
              <a:defRPr/>
            </a:pPr>
            <a:r>
              <a:rPr lang="en-GB" b="1" dirty="0" smtClean="0">
                <a:solidFill>
                  <a:srgbClr val="FF66FF"/>
                </a:solidFill>
              </a:rPr>
              <a:t>Professor </a:t>
            </a:r>
            <a:r>
              <a:rPr lang="en-GB" b="1" dirty="0">
                <a:solidFill>
                  <a:srgbClr val="FF66FF"/>
                </a:solidFill>
              </a:rPr>
              <a:t>Louise Morley</a:t>
            </a:r>
          </a:p>
          <a:p>
            <a:pPr>
              <a:buFontTx/>
              <a:buNone/>
              <a:defRPr/>
            </a:pPr>
            <a:endParaRPr lang="en-GB" b="1" dirty="0" smtClean="0"/>
          </a:p>
          <a:p>
            <a:pPr>
              <a:buFontTx/>
              <a:buNone/>
              <a:defRPr/>
            </a:pPr>
            <a:r>
              <a:rPr lang="en-GB" b="1" dirty="0" smtClean="0"/>
              <a:t>    </a:t>
            </a:r>
          </a:p>
          <a:p>
            <a:pPr>
              <a:buFontTx/>
              <a:buNone/>
              <a:defRPr/>
            </a:pPr>
            <a:endParaRPr lang="en-GB" sz="2000" b="1" dirty="0"/>
          </a:p>
          <a:p>
            <a:pPr>
              <a:buFontTx/>
              <a:buNone/>
              <a:defRPr/>
            </a:pPr>
            <a:endParaRPr lang="en-GB" sz="2000" b="1" dirty="0" smtClean="0"/>
          </a:p>
          <a:p>
            <a:pPr>
              <a:buFontTx/>
              <a:buNone/>
              <a:defRPr/>
            </a:pPr>
            <a:r>
              <a:rPr lang="en-GB" sz="2000" b="1" dirty="0" smtClean="0"/>
              <a:t>      Centre </a:t>
            </a:r>
            <a:r>
              <a:rPr lang="en-GB" sz="2000" b="1" dirty="0"/>
              <a:t>for </a:t>
            </a:r>
            <a:r>
              <a:rPr lang="en-GB" sz="2000" b="1" dirty="0" smtClean="0"/>
              <a:t>Higher Education</a:t>
            </a:r>
            <a:r>
              <a:rPr lang="en-GB" sz="2000" b="1" dirty="0"/>
              <a:t> </a:t>
            </a:r>
            <a:r>
              <a:rPr lang="en-GB" sz="2000" b="1" dirty="0" smtClean="0"/>
              <a:t>and Equity Research </a:t>
            </a:r>
            <a:r>
              <a:rPr lang="en-GB" sz="2000" b="1" dirty="0"/>
              <a:t>(CHEER</a:t>
            </a:r>
            <a:r>
              <a:rPr lang="en-GB" sz="2000" b="1" dirty="0" smtClean="0"/>
              <a:t>)</a:t>
            </a:r>
          </a:p>
          <a:p>
            <a:pPr>
              <a:buFontTx/>
              <a:buNone/>
              <a:defRPr/>
            </a:pPr>
            <a:r>
              <a:rPr lang="en-GB" sz="2000" b="1" dirty="0" smtClean="0"/>
              <a:t>      University </a:t>
            </a:r>
            <a:r>
              <a:rPr lang="en-GB" sz="2000" b="1" dirty="0"/>
              <a:t>of Sussex, UK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62951" y="6180965"/>
            <a:ext cx="43053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FF66FF"/>
                </a:solidFill>
              </a:rPr>
              <a:t>http://www.sussex.ac.uk/education/cheer</a:t>
            </a:r>
          </a:p>
        </p:txBody>
      </p:sp>
      <p:pic>
        <p:nvPicPr>
          <p:cNvPr id="12" name="Picture 7" descr="US_Centre_for_Higher_Ed#1E8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587" y="193385"/>
            <a:ext cx="1943100" cy="114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Content Placeholder 4" descr="IMG_1421.jpg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8" r="16538"/>
          <a:stretch>
            <a:fillRect/>
          </a:stretch>
        </p:blipFill>
        <p:spPr>
          <a:xfrm>
            <a:off x="5029408" y="1600200"/>
            <a:ext cx="3657391" cy="4525963"/>
          </a:xfrm>
        </p:spPr>
      </p:pic>
    </p:spTree>
    <p:extLst>
      <p:ext uri="{BB962C8B-B14F-4D97-AF65-F5344CB8AC3E}">
        <p14:creationId xmlns:p14="http://schemas.microsoft.com/office/powerpoint/2010/main" val="292352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326977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What is Gender Mainstreaming?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241547" y="969271"/>
            <a:ext cx="5445254" cy="5564943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90000"/>
              </a:lnSpc>
              <a:buClr>
                <a:srgbClr val="FF66FF"/>
              </a:buClr>
            </a:pPr>
            <a:r>
              <a:rPr lang="en-US" sz="8000" b="1" dirty="0">
                <a:latin typeface="+mj-lt"/>
                <a:cs typeface="Arial" charset="0"/>
              </a:rPr>
              <a:t>Linguistic antithesis of gender marginalisation.</a:t>
            </a:r>
          </a:p>
          <a:p>
            <a:pPr>
              <a:lnSpc>
                <a:spcPct val="90000"/>
              </a:lnSpc>
              <a:buClr>
                <a:srgbClr val="FF66FF"/>
              </a:buClr>
              <a:buFontTx/>
              <a:buNone/>
            </a:pPr>
            <a:endParaRPr lang="en-US" sz="8000" b="1" dirty="0">
              <a:latin typeface="+mj-lt"/>
              <a:cs typeface="Arial" charset="0"/>
            </a:endParaRPr>
          </a:p>
          <a:p>
            <a:pPr>
              <a:lnSpc>
                <a:spcPct val="90000"/>
              </a:lnSpc>
              <a:buClr>
                <a:srgbClr val="FF66FF"/>
              </a:buClr>
            </a:pPr>
            <a:r>
              <a:rPr lang="en-US" sz="8000" b="1" dirty="0">
                <a:latin typeface="+mj-lt"/>
              </a:rPr>
              <a:t>N</a:t>
            </a:r>
            <a:r>
              <a:rPr lang="en-US" sz="8000" b="1" dirty="0" smtClean="0">
                <a:latin typeface="+mj-lt"/>
              </a:rPr>
              <a:t>ew </a:t>
            </a:r>
            <a:r>
              <a:rPr lang="en-US" sz="8000" b="1" dirty="0">
                <a:latin typeface="+mj-lt"/>
              </a:rPr>
              <a:t>conceptual grammar for </a:t>
            </a:r>
            <a:r>
              <a:rPr lang="en-US" sz="8000" b="1" dirty="0" smtClean="0">
                <a:latin typeface="+mj-lt"/>
              </a:rPr>
              <a:t>reform.</a:t>
            </a:r>
          </a:p>
          <a:p>
            <a:pPr marL="0" indent="0">
              <a:lnSpc>
                <a:spcPct val="90000"/>
              </a:lnSpc>
              <a:buClr>
                <a:srgbClr val="FF66FF"/>
              </a:buClr>
              <a:buNone/>
            </a:pPr>
            <a:endParaRPr lang="en-US" sz="8000" b="1" dirty="0">
              <a:latin typeface="+mj-lt"/>
            </a:endParaRPr>
          </a:p>
          <a:p>
            <a:pPr>
              <a:lnSpc>
                <a:spcPct val="90000"/>
              </a:lnSpc>
              <a:buClr>
                <a:srgbClr val="FF66FF"/>
              </a:buClr>
            </a:pPr>
            <a:r>
              <a:rPr lang="en-US" sz="8000" b="1" dirty="0" smtClean="0">
                <a:latin typeface="+mj-lt"/>
              </a:rPr>
              <a:t>International phenomenon. </a:t>
            </a:r>
            <a:endParaRPr lang="en-US" sz="8000" b="1" dirty="0">
              <a:latin typeface="+mj-lt"/>
            </a:endParaRPr>
          </a:p>
          <a:p>
            <a:pPr>
              <a:lnSpc>
                <a:spcPct val="90000"/>
              </a:lnSpc>
              <a:buClr>
                <a:srgbClr val="FF66FF"/>
              </a:buClr>
              <a:buFontTx/>
              <a:buNone/>
            </a:pPr>
            <a:endParaRPr lang="en-US" sz="8000" b="1" dirty="0">
              <a:latin typeface="+mj-lt"/>
            </a:endParaRPr>
          </a:p>
          <a:p>
            <a:pPr>
              <a:lnSpc>
                <a:spcPct val="90000"/>
              </a:lnSpc>
              <a:buClr>
                <a:srgbClr val="FF66FF"/>
              </a:buClr>
            </a:pPr>
            <a:r>
              <a:rPr lang="en-US" sz="8000" b="1" dirty="0">
                <a:latin typeface="+mj-lt"/>
              </a:rPr>
              <a:t>Widely used tool of the policy world. </a:t>
            </a:r>
          </a:p>
          <a:p>
            <a:pPr>
              <a:lnSpc>
                <a:spcPct val="90000"/>
              </a:lnSpc>
              <a:buClr>
                <a:srgbClr val="FF66FF"/>
              </a:buClr>
              <a:buFontTx/>
              <a:buNone/>
            </a:pPr>
            <a:endParaRPr lang="en-US" sz="8000" b="1" dirty="0">
              <a:latin typeface="+mj-lt"/>
            </a:endParaRPr>
          </a:p>
          <a:p>
            <a:pPr>
              <a:lnSpc>
                <a:spcPct val="90000"/>
              </a:lnSpc>
              <a:buClr>
                <a:srgbClr val="FF66FF"/>
              </a:buClr>
            </a:pPr>
            <a:r>
              <a:rPr lang="en-US" sz="8000" b="1" dirty="0">
                <a:latin typeface="+mj-lt"/>
              </a:rPr>
              <a:t>Strategy originally informed by feminist theory. </a:t>
            </a:r>
          </a:p>
          <a:p>
            <a:pPr>
              <a:lnSpc>
                <a:spcPct val="90000"/>
              </a:lnSpc>
              <a:buClr>
                <a:srgbClr val="FF66FF"/>
              </a:buClr>
              <a:buFontTx/>
              <a:buNone/>
            </a:pPr>
            <a:endParaRPr lang="en-US" sz="8000" b="1" dirty="0">
              <a:latin typeface="+mj-lt"/>
            </a:endParaRPr>
          </a:p>
          <a:p>
            <a:pPr>
              <a:lnSpc>
                <a:spcPct val="90000"/>
              </a:lnSpc>
              <a:buClr>
                <a:srgbClr val="FF66FF"/>
              </a:buClr>
            </a:pPr>
            <a:r>
              <a:rPr lang="en-GB" sz="8000" b="1" dirty="0">
                <a:latin typeface="+mj-lt"/>
                <a:cs typeface="Times New Roman" charset="0"/>
              </a:rPr>
              <a:t>Long-term strategy, with different stages of development. </a:t>
            </a:r>
            <a:endParaRPr lang="en-GB" sz="8000" b="1" dirty="0" smtClean="0">
              <a:latin typeface="+mj-lt"/>
              <a:cs typeface="Times New Roman" charset="0"/>
            </a:endParaRPr>
          </a:p>
          <a:p>
            <a:pPr>
              <a:buClr>
                <a:srgbClr val="FF66FF"/>
              </a:buClr>
              <a:buFontTx/>
              <a:buNone/>
            </a:pPr>
            <a:endParaRPr lang="en-US" sz="8000" b="1" dirty="0" smtClean="0">
              <a:latin typeface="+mj-lt"/>
            </a:endParaRPr>
          </a:p>
          <a:p>
            <a:pPr>
              <a:buClr>
                <a:srgbClr val="FF66FF"/>
              </a:buClr>
              <a:buFontTx/>
              <a:buNone/>
            </a:pPr>
            <a:r>
              <a:rPr lang="en-US" sz="8000" b="1" dirty="0" smtClean="0">
                <a:latin typeface="+mj-lt"/>
              </a:rPr>
              <a:t>Rescuing </a:t>
            </a:r>
            <a:r>
              <a:rPr lang="en-US" sz="8000" b="1" dirty="0">
                <a:latin typeface="+mj-lt"/>
              </a:rPr>
              <a:t>gender from invisibility in:</a:t>
            </a:r>
          </a:p>
          <a:p>
            <a:pPr>
              <a:buClr>
                <a:srgbClr val="FF66FF"/>
              </a:buClr>
              <a:buFontTx/>
              <a:buNone/>
            </a:pPr>
            <a:endParaRPr lang="en-US" sz="8000" b="1" dirty="0">
              <a:latin typeface="+mj-lt"/>
            </a:endParaRPr>
          </a:p>
          <a:p>
            <a:pPr>
              <a:buClr>
                <a:srgbClr val="FF66FF"/>
              </a:buClr>
              <a:buFont typeface="Wingdings" charset="0"/>
              <a:buChar char="ü"/>
            </a:pPr>
            <a:r>
              <a:rPr lang="en-US" sz="8000" b="1" dirty="0">
                <a:latin typeface="+mj-lt"/>
              </a:rPr>
              <a:t> organisational planning </a:t>
            </a:r>
          </a:p>
          <a:p>
            <a:pPr>
              <a:buClr>
                <a:srgbClr val="FF66FF"/>
              </a:buClr>
              <a:buFont typeface="Wingdings" charset="0"/>
              <a:buChar char="ü"/>
            </a:pPr>
            <a:r>
              <a:rPr lang="en-US" sz="8000" b="1" dirty="0">
                <a:latin typeface="+mj-lt"/>
              </a:rPr>
              <a:t> resource allocation  </a:t>
            </a:r>
          </a:p>
          <a:p>
            <a:pPr>
              <a:buClr>
                <a:srgbClr val="FF66FF"/>
              </a:buClr>
              <a:buFont typeface="Wingdings" charset="0"/>
              <a:buChar char="ü"/>
            </a:pPr>
            <a:r>
              <a:rPr lang="en-US" sz="8000" b="1" dirty="0">
                <a:latin typeface="+mj-lt"/>
              </a:rPr>
              <a:t> institutional practices.</a:t>
            </a:r>
            <a:r>
              <a:rPr lang="en-GB" sz="8000" b="1" dirty="0">
                <a:latin typeface="+mj-lt"/>
              </a:rPr>
              <a:t> </a:t>
            </a:r>
            <a:endParaRPr lang="en-US" sz="8000" b="1" dirty="0">
              <a:solidFill>
                <a:srgbClr val="000000"/>
              </a:solidFill>
              <a:latin typeface="+mj-lt"/>
            </a:endParaRPr>
          </a:p>
          <a:p>
            <a:pPr>
              <a:lnSpc>
                <a:spcPct val="90000"/>
              </a:lnSpc>
              <a:buClr>
                <a:srgbClr val="66FF33"/>
              </a:buClr>
            </a:pPr>
            <a:endParaRPr lang="en-US" b="1" dirty="0"/>
          </a:p>
          <a:p>
            <a:endParaRPr lang="en-US" dirty="0"/>
          </a:p>
        </p:txBody>
      </p:sp>
      <p:pic>
        <p:nvPicPr>
          <p:cNvPr id="6" name="Content Placeholder 7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4" r="24904"/>
          <a:stretch>
            <a:fillRect/>
          </a:stretch>
        </p:blipFill>
        <p:spPr bwMode="auto">
          <a:xfrm>
            <a:off x="457200" y="1119673"/>
            <a:ext cx="2667383" cy="51471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836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527516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Essential Ingredients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76234" y="1086250"/>
            <a:ext cx="5179790" cy="5431252"/>
          </a:xfrm>
        </p:spPr>
        <p:txBody>
          <a:bodyPr>
            <a:normAutofit/>
          </a:bodyPr>
          <a:lstStyle/>
          <a:p>
            <a:pPr>
              <a:buClr>
                <a:srgbClr val="FF66FF"/>
              </a:buClr>
            </a:pPr>
            <a:r>
              <a:rPr lang="en-US" b="1" dirty="0" smtClean="0"/>
              <a:t>Data</a:t>
            </a:r>
          </a:p>
          <a:p>
            <a:pPr>
              <a:buClr>
                <a:srgbClr val="FF66FF"/>
              </a:buClr>
            </a:pPr>
            <a:r>
              <a:rPr lang="en-US" b="1" dirty="0" smtClean="0"/>
              <a:t>Accountability/Evidence</a:t>
            </a:r>
          </a:p>
          <a:p>
            <a:pPr>
              <a:buClr>
                <a:srgbClr val="FF66FF"/>
              </a:buClr>
            </a:pPr>
            <a:r>
              <a:rPr lang="en-US" b="1" dirty="0" smtClean="0"/>
              <a:t>Policy Action/Implementation, not symbolism</a:t>
            </a:r>
          </a:p>
          <a:p>
            <a:pPr>
              <a:buClr>
                <a:srgbClr val="FF66FF"/>
              </a:buClr>
            </a:pPr>
            <a:r>
              <a:rPr lang="en-US" b="1" dirty="0" smtClean="0"/>
              <a:t>Strategic Planning</a:t>
            </a:r>
            <a:r>
              <a:rPr lang="en-US" b="1" dirty="0" smtClean="0">
                <a:solidFill>
                  <a:srgbClr val="E74CFF"/>
                </a:solidFill>
              </a:rPr>
              <a:t> NOT </a:t>
            </a:r>
            <a:r>
              <a:rPr lang="en-US" b="1" dirty="0" smtClean="0"/>
              <a:t>crisis </a:t>
            </a:r>
            <a:r>
              <a:rPr lang="en-US" b="1" dirty="0"/>
              <a:t>or </a:t>
            </a:r>
            <a:r>
              <a:rPr lang="en-US" b="1" dirty="0" smtClean="0"/>
              <a:t>grievance management</a:t>
            </a:r>
          </a:p>
          <a:p>
            <a:pPr>
              <a:buClr>
                <a:srgbClr val="FF66FF"/>
              </a:buClr>
            </a:pPr>
            <a:r>
              <a:rPr lang="en-US" b="1" dirty="0" smtClean="0"/>
              <a:t>Systematic Change  </a:t>
            </a:r>
            <a:r>
              <a:rPr lang="en-US" b="1" dirty="0"/>
              <a:t>I</a:t>
            </a:r>
            <a:r>
              <a:rPr lang="en-US" b="1" dirty="0" smtClean="0"/>
              <a:t>nterventions </a:t>
            </a:r>
          </a:p>
          <a:p>
            <a:pPr>
              <a:buClr>
                <a:srgbClr val="FF66FF"/>
              </a:buClr>
            </a:pPr>
            <a:r>
              <a:rPr lang="en-GB" b="1" dirty="0"/>
              <a:t>Professional </a:t>
            </a:r>
            <a:r>
              <a:rPr lang="en-GB" b="1" dirty="0" smtClean="0"/>
              <a:t>Development</a:t>
            </a:r>
            <a:endParaRPr lang="en-US" b="1" dirty="0" smtClean="0"/>
          </a:p>
          <a:p>
            <a:pPr>
              <a:buClr>
                <a:srgbClr val="FF66FF"/>
              </a:buClr>
            </a:pPr>
            <a:r>
              <a:rPr lang="en-US" b="1" dirty="0" smtClean="0"/>
              <a:t>Review/ Impact Evaluation</a:t>
            </a:r>
            <a:endParaRPr lang="en-US" b="1" dirty="0"/>
          </a:p>
        </p:txBody>
      </p:sp>
      <p:pic>
        <p:nvPicPr>
          <p:cNvPr id="7" name="Content Placeholder 7" descr="MP900443145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40" r="24940"/>
          <a:stretch>
            <a:fillRect/>
          </a:stretch>
        </p:blipFill>
        <p:spPr>
          <a:xfrm>
            <a:off x="457200" y="1086250"/>
            <a:ext cx="2834473" cy="5039913"/>
          </a:xfrm>
        </p:spPr>
      </p:pic>
    </p:spTree>
    <p:extLst>
      <p:ext uri="{BB962C8B-B14F-4D97-AF65-F5344CB8AC3E}">
        <p14:creationId xmlns:p14="http://schemas.microsoft.com/office/powerpoint/2010/main" val="4285476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1343"/>
          </a:xfrm>
        </p:spPr>
        <p:txBody>
          <a:bodyPr>
            <a:noAutofit/>
          </a:bodyPr>
          <a:lstStyle/>
          <a:p>
            <a:r>
              <a:rPr lang="en-US" b="1" dirty="0" smtClean="0"/>
              <a:t>Challenges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9271" y="1186520"/>
            <a:ext cx="5027529" cy="4939643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buClr>
                <a:srgbClr val="E74CFF"/>
              </a:buClr>
            </a:pPr>
            <a:r>
              <a:rPr lang="en-GB" sz="2000" b="1" dirty="0">
                <a:solidFill>
                  <a:srgbClr val="FFFFFF"/>
                </a:solidFill>
              </a:rPr>
              <a:t>Gender = access, disadvantage and </a:t>
            </a:r>
            <a:r>
              <a:rPr lang="en-GB" sz="2000" b="1" dirty="0" smtClean="0">
                <a:solidFill>
                  <a:srgbClr val="FFFFFF"/>
                </a:solidFill>
              </a:rPr>
              <a:t>remediation (fix the women).</a:t>
            </a:r>
            <a:endParaRPr lang="en-GB" sz="2000" b="1" dirty="0">
              <a:solidFill>
                <a:srgbClr val="FFFFFF"/>
              </a:solidFill>
            </a:endParaRPr>
          </a:p>
          <a:p>
            <a:pPr>
              <a:lnSpc>
                <a:spcPct val="115000"/>
              </a:lnSpc>
              <a:buClr>
                <a:srgbClr val="E74CFF"/>
              </a:buClr>
              <a:buFontTx/>
              <a:buNone/>
            </a:pPr>
            <a:endParaRPr lang="en-GB" sz="2000" b="1" dirty="0">
              <a:solidFill>
                <a:srgbClr val="FFFFFF"/>
              </a:solidFill>
            </a:endParaRPr>
          </a:p>
          <a:p>
            <a:pPr>
              <a:lnSpc>
                <a:spcPct val="115000"/>
              </a:lnSpc>
              <a:buClr>
                <a:srgbClr val="E74CFF"/>
              </a:buClr>
            </a:pPr>
            <a:r>
              <a:rPr lang="en-GB" sz="2000" b="1" dirty="0">
                <a:solidFill>
                  <a:srgbClr val="FFFFFF"/>
                </a:solidFill>
              </a:rPr>
              <a:t>HE products and processes = gender neutral.</a:t>
            </a:r>
          </a:p>
          <a:p>
            <a:pPr>
              <a:lnSpc>
                <a:spcPct val="115000"/>
              </a:lnSpc>
              <a:buClr>
                <a:srgbClr val="E74CFF"/>
              </a:buClr>
              <a:buFontTx/>
              <a:buNone/>
            </a:pPr>
            <a:endParaRPr lang="en-GB" sz="2000" b="1" dirty="0">
              <a:solidFill>
                <a:srgbClr val="FFFFFF"/>
              </a:solidFill>
            </a:endParaRPr>
          </a:p>
          <a:p>
            <a:pPr>
              <a:lnSpc>
                <a:spcPct val="115000"/>
              </a:lnSpc>
              <a:buClr>
                <a:srgbClr val="E74CFF"/>
              </a:buClr>
            </a:pPr>
            <a:r>
              <a:rPr lang="en-GB" sz="2000" b="1" dirty="0">
                <a:solidFill>
                  <a:srgbClr val="FFFFFF"/>
                </a:solidFill>
              </a:rPr>
              <a:t>Power and privilege = under-theorisation.</a:t>
            </a:r>
          </a:p>
          <a:p>
            <a:pPr>
              <a:lnSpc>
                <a:spcPct val="115000"/>
              </a:lnSpc>
              <a:buClr>
                <a:srgbClr val="E74CFF"/>
              </a:buClr>
            </a:pPr>
            <a:endParaRPr lang="en-GB" sz="2000" b="1" dirty="0">
              <a:solidFill>
                <a:srgbClr val="FFFFFF"/>
              </a:solidFill>
            </a:endParaRPr>
          </a:p>
          <a:p>
            <a:pPr>
              <a:lnSpc>
                <a:spcPct val="115000"/>
              </a:lnSpc>
              <a:buClr>
                <a:srgbClr val="E74CFF"/>
              </a:buClr>
            </a:pPr>
            <a:r>
              <a:rPr lang="en-GB" sz="2000" b="1" dirty="0">
                <a:solidFill>
                  <a:srgbClr val="FFFFFF"/>
                </a:solidFill>
              </a:rPr>
              <a:t>Gender rarely intersected with other structures of inequality</a:t>
            </a:r>
            <a:r>
              <a:rPr lang="en-GB" sz="2000" b="1" dirty="0" smtClean="0">
                <a:solidFill>
                  <a:srgbClr val="FFFFFF"/>
                </a:solidFill>
              </a:rPr>
              <a:t>.</a:t>
            </a:r>
          </a:p>
          <a:p>
            <a:pPr>
              <a:lnSpc>
                <a:spcPct val="115000"/>
              </a:lnSpc>
              <a:buClr>
                <a:srgbClr val="E74CFF"/>
              </a:buClr>
            </a:pPr>
            <a:endParaRPr lang="en-GB" sz="2000" b="1" dirty="0" smtClean="0">
              <a:solidFill>
                <a:srgbClr val="FFFFFF"/>
              </a:solidFill>
            </a:endParaRPr>
          </a:p>
          <a:p>
            <a:pPr>
              <a:lnSpc>
                <a:spcPct val="115000"/>
              </a:lnSpc>
              <a:buClr>
                <a:srgbClr val="E74CFF"/>
              </a:buClr>
            </a:pPr>
            <a:r>
              <a:rPr lang="en-GB" sz="2000" b="1" dirty="0" smtClean="0">
                <a:solidFill>
                  <a:srgbClr val="FFFFFF"/>
                </a:solidFill>
              </a:rPr>
              <a:t>Sustainability</a:t>
            </a:r>
            <a:endParaRPr lang="en-GB" sz="2000" b="1" dirty="0">
              <a:solidFill>
                <a:srgbClr val="FFFFFF"/>
              </a:solidFill>
            </a:endParaRPr>
          </a:p>
          <a:p>
            <a:endParaRPr lang="en-US" sz="2400" dirty="0"/>
          </a:p>
        </p:txBody>
      </p:sp>
      <p:pic>
        <p:nvPicPr>
          <p:cNvPr id="5" name="Picture 7" descr="MPj04395240000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4" r="20214"/>
          <a:stretch>
            <a:fillRect/>
          </a:stretch>
        </p:blipFill>
        <p:spPr>
          <a:xfrm>
            <a:off x="457200" y="1600200"/>
            <a:ext cx="2984854" cy="4525963"/>
          </a:xfrm>
          <a:ln/>
        </p:spPr>
      </p:pic>
    </p:spTree>
    <p:extLst>
      <p:ext uri="{BB962C8B-B14F-4D97-AF65-F5344CB8AC3E}">
        <p14:creationId xmlns:p14="http://schemas.microsoft.com/office/powerpoint/2010/main" val="1458777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778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What Gender Mainstreaming is Not?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10160" y="1136385"/>
            <a:ext cx="4912446" cy="5431251"/>
          </a:xfrm>
        </p:spPr>
        <p:txBody>
          <a:bodyPr>
            <a:normAutofit fontScale="62500" lnSpcReduction="20000"/>
          </a:bodyPr>
          <a:lstStyle/>
          <a:p>
            <a:pPr>
              <a:buClr>
                <a:srgbClr val="FF66FF"/>
              </a:buClr>
            </a:pPr>
            <a:r>
              <a:rPr lang="en-US" sz="3800" b="1" dirty="0" smtClean="0"/>
              <a:t>Just Quantitative Change/Gender as a Noun</a:t>
            </a:r>
          </a:p>
          <a:p>
            <a:pPr>
              <a:buClr>
                <a:srgbClr val="FF66FF"/>
              </a:buClr>
            </a:pPr>
            <a:endParaRPr lang="en-US" sz="3800" b="1" dirty="0" smtClean="0"/>
          </a:p>
          <a:p>
            <a:pPr>
              <a:buClr>
                <a:srgbClr val="FF66FF"/>
              </a:buClr>
            </a:pPr>
            <a:r>
              <a:rPr lang="en-US" sz="3800" b="1" dirty="0"/>
              <a:t>S</a:t>
            </a:r>
            <a:r>
              <a:rPr lang="en-US" sz="3800" b="1" dirty="0" smtClean="0"/>
              <a:t>imply counting </a:t>
            </a:r>
            <a:r>
              <a:rPr lang="en-US" sz="3800" b="1" dirty="0"/>
              <a:t>more women into </a:t>
            </a:r>
            <a:r>
              <a:rPr lang="en-US" sz="3800" b="1" dirty="0" smtClean="0"/>
              <a:t>existing:</a:t>
            </a:r>
          </a:p>
          <a:p>
            <a:pPr>
              <a:buClr>
                <a:srgbClr val="FF66FF"/>
              </a:buClr>
            </a:pPr>
            <a:endParaRPr lang="en-US" sz="3800" b="1" dirty="0" smtClean="0"/>
          </a:p>
          <a:p>
            <a:pPr>
              <a:buClr>
                <a:srgbClr val="FF66FF"/>
              </a:buClr>
            </a:pPr>
            <a:r>
              <a:rPr lang="en-US" sz="3800" b="1" dirty="0"/>
              <a:t>S</a:t>
            </a:r>
            <a:r>
              <a:rPr lang="en-US" sz="3800" b="1" dirty="0" smtClean="0"/>
              <a:t>tructures </a:t>
            </a:r>
          </a:p>
          <a:p>
            <a:pPr>
              <a:buClr>
                <a:srgbClr val="FF66FF"/>
              </a:buClr>
            </a:pPr>
            <a:r>
              <a:rPr lang="en-US" sz="3800" b="1" dirty="0"/>
              <a:t>S</a:t>
            </a:r>
            <a:r>
              <a:rPr lang="en-US" sz="3800" b="1" dirty="0" smtClean="0"/>
              <a:t>cripts</a:t>
            </a:r>
          </a:p>
          <a:p>
            <a:pPr>
              <a:buClr>
                <a:srgbClr val="FF66FF"/>
              </a:buClr>
            </a:pPr>
            <a:r>
              <a:rPr lang="en-US" sz="3800" b="1" dirty="0"/>
              <a:t>S</a:t>
            </a:r>
            <a:r>
              <a:rPr lang="en-US" sz="3800" b="1" dirty="0" smtClean="0"/>
              <a:t>ystems</a:t>
            </a:r>
          </a:p>
          <a:p>
            <a:pPr>
              <a:buClr>
                <a:srgbClr val="FF66FF"/>
              </a:buClr>
            </a:pPr>
            <a:r>
              <a:rPr lang="en-US" sz="3800" b="1" dirty="0"/>
              <a:t>G</a:t>
            </a:r>
            <a:r>
              <a:rPr lang="en-US" sz="3800" b="1" dirty="0" smtClean="0"/>
              <a:t>endered cultures</a:t>
            </a:r>
          </a:p>
          <a:p>
            <a:pPr>
              <a:buClr>
                <a:srgbClr val="FF66FF"/>
              </a:buClr>
            </a:pPr>
            <a:endParaRPr lang="en-US" sz="3800" b="1" dirty="0"/>
          </a:p>
          <a:p>
            <a:pPr>
              <a:buClr>
                <a:srgbClr val="FF66FF"/>
              </a:buClr>
            </a:pPr>
            <a:r>
              <a:rPr lang="en-US" sz="3800" b="1" dirty="0">
                <a:solidFill>
                  <a:srgbClr val="FFFFFF"/>
                </a:solidFill>
              </a:rPr>
              <a:t>Representation </a:t>
            </a:r>
            <a:r>
              <a:rPr lang="en-US" sz="3800" b="1" dirty="0" smtClean="0">
                <a:solidFill>
                  <a:srgbClr val="FFFFFF"/>
                </a:solidFill>
              </a:rPr>
              <a:t>not the </a:t>
            </a:r>
            <a:r>
              <a:rPr lang="en-US" sz="3800" b="1" dirty="0">
                <a:solidFill>
                  <a:srgbClr val="FFFFFF"/>
                </a:solidFill>
              </a:rPr>
              <a:t>only goal for gender equality.</a:t>
            </a:r>
          </a:p>
          <a:p>
            <a:pPr>
              <a:buClr>
                <a:srgbClr val="FF66FF"/>
              </a:buClr>
            </a:pPr>
            <a:endParaRPr lang="en-US" sz="3800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</a:pPr>
            <a:r>
              <a:rPr lang="en-US" sz="3800" b="1" dirty="0" smtClean="0">
                <a:solidFill>
                  <a:srgbClr val="FFFFFF"/>
                </a:solidFill>
              </a:rPr>
              <a:t>Problem = </a:t>
            </a:r>
            <a:r>
              <a:rPr lang="en-US" sz="3800" b="1" dirty="0">
                <a:solidFill>
                  <a:srgbClr val="FFFFFF"/>
                </a:solidFill>
              </a:rPr>
              <a:t>the gendered world</a:t>
            </a:r>
            <a:r>
              <a:rPr lang="en-US" sz="3800" b="1" dirty="0" smtClean="0">
                <a:solidFill>
                  <a:srgbClr val="FFFFFF"/>
                </a:solidFill>
              </a:rPr>
              <a:t>.</a:t>
            </a:r>
          </a:p>
          <a:p>
            <a:pPr>
              <a:buClr>
                <a:srgbClr val="FF66FF"/>
              </a:buClr>
            </a:pPr>
            <a:endParaRPr lang="en-US" sz="3800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</a:pPr>
            <a:endParaRPr lang="en-GB" b="1" dirty="0"/>
          </a:p>
          <a:p>
            <a:endParaRPr lang="en-US" dirty="0"/>
          </a:p>
        </p:txBody>
      </p:sp>
      <p:pic>
        <p:nvPicPr>
          <p:cNvPr id="5" name="Picture 13" descr="MP900444589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845" r="-16845"/>
          <a:stretch>
            <a:fillRect/>
          </a:stretch>
        </p:blipFill>
        <p:spPr>
          <a:xfrm>
            <a:off x="457200" y="1136386"/>
            <a:ext cx="3669923" cy="4989778"/>
          </a:xfrm>
        </p:spPr>
      </p:pic>
    </p:spTree>
    <p:extLst>
      <p:ext uri="{BB962C8B-B14F-4D97-AF65-F5344CB8AC3E}">
        <p14:creationId xmlns:p14="http://schemas.microsoft.com/office/powerpoint/2010/main" val="72019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0805"/>
          </a:xfrm>
        </p:spPr>
        <p:txBody>
          <a:bodyPr>
            <a:noAutofit/>
          </a:bodyPr>
          <a:lstStyle/>
          <a:p>
            <a:r>
              <a:rPr lang="en-US" b="1" dirty="0"/>
              <a:t>Gender as a Verb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6438" y="1153098"/>
            <a:ext cx="4038600" cy="4525963"/>
          </a:xfrm>
        </p:spPr>
        <p:txBody>
          <a:bodyPr>
            <a:normAutofit fontScale="25000" lnSpcReduction="20000"/>
          </a:bodyPr>
          <a:lstStyle/>
          <a:p>
            <a:r>
              <a:rPr lang="en-US" b="1" dirty="0"/>
              <a:t> </a:t>
            </a:r>
            <a:endParaRPr lang="en-GB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43577" y="1153098"/>
            <a:ext cx="4895737" cy="5414540"/>
          </a:xfrm>
        </p:spPr>
        <p:txBody>
          <a:bodyPr>
            <a:normAutofit fontScale="25000" lnSpcReduction="20000"/>
          </a:bodyPr>
          <a:lstStyle/>
          <a:p>
            <a:pPr marL="0" indent="0">
              <a:buClr>
                <a:srgbClr val="FF66FF"/>
              </a:buClr>
              <a:buNone/>
            </a:pPr>
            <a:r>
              <a:rPr lang="en-US" sz="8400" b="1" dirty="0"/>
              <a:t>Gendered power </a:t>
            </a:r>
            <a:r>
              <a:rPr lang="en-US" sz="8400" b="1" dirty="0" smtClean="0"/>
              <a:t>relations: </a:t>
            </a:r>
          </a:p>
          <a:p>
            <a:pPr marL="0" indent="0">
              <a:buClr>
                <a:srgbClr val="FF66FF"/>
              </a:buClr>
              <a:buNone/>
            </a:pPr>
            <a:endParaRPr lang="en-US" sz="8400" b="1" dirty="0" smtClean="0"/>
          </a:p>
          <a:p>
            <a:pPr>
              <a:buClr>
                <a:srgbClr val="FF66FF"/>
              </a:buClr>
            </a:pPr>
            <a:r>
              <a:rPr lang="en-US" sz="8400" b="1" dirty="0" smtClean="0"/>
              <a:t>Symbolically/ </a:t>
            </a:r>
            <a:r>
              <a:rPr lang="en-US" sz="8400" b="1" dirty="0"/>
              <a:t>materially </a:t>
            </a:r>
            <a:endParaRPr lang="en-US" sz="8400" b="1" dirty="0" smtClean="0"/>
          </a:p>
          <a:p>
            <a:pPr>
              <a:buClr>
                <a:srgbClr val="FF66FF"/>
              </a:buClr>
            </a:pPr>
            <a:endParaRPr lang="en-US" sz="8400" b="1" dirty="0" smtClean="0"/>
          </a:p>
          <a:p>
            <a:pPr>
              <a:buClr>
                <a:srgbClr val="FF66FF"/>
              </a:buClr>
              <a:buFont typeface="Wingdings" charset="2"/>
              <a:buChar char="ü"/>
            </a:pPr>
            <a:r>
              <a:rPr lang="en-US" sz="8400" b="1" dirty="0" smtClean="0"/>
              <a:t>Construct</a:t>
            </a:r>
          </a:p>
          <a:p>
            <a:pPr>
              <a:buClr>
                <a:srgbClr val="FF66FF"/>
              </a:buClr>
              <a:buFont typeface="Wingdings" charset="2"/>
              <a:buChar char="ü"/>
            </a:pPr>
            <a:r>
              <a:rPr lang="en-US" sz="8400" b="1" dirty="0"/>
              <a:t>R</a:t>
            </a:r>
            <a:r>
              <a:rPr lang="en-US" sz="8400" b="1" dirty="0" smtClean="0"/>
              <a:t>egulate</a:t>
            </a:r>
            <a:endParaRPr lang="en-US" sz="8400" b="1" dirty="0"/>
          </a:p>
          <a:p>
            <a:pPr>
              <a:buClr>
                <a:srgbClr val="FF66FF"/>
              </a:buClr>
            </a:pPr>
            <a:endParaRPr lang="en-US" sz="8400" b="1" dirty="0" smtClean="0"/>
          </a:p>
          <a:p>
            <a:pPr marL="0" indent="0">
              <a:buClr>
                <a:srgbClr val="FF66FF"/>
              </a:buClr>
              <a:buNone/>
            </a:pPr>
            <a:r>
              <a:rPr lang="en-US" sz="8400" b="1" dirty="0" smtClean="0"/>
              <a:t>women’s </a:t>
            </a:r>
            <a:r>
              <a:rPr lang="en-US" sz="8400" b="1" dirty="0"/>
              <a:t>everyday experiences</a:t>
            </a:r>
            <a:r>
              <a:rPr lang="en-US" sz="8400" b="1" dirty="0" smtClean="0"/>
              <a:t>.</a:t>
            </a:r>
          </a:p>
          <a:p>
            <a:pPr marL="0" indent="0">
              <a:buClr>
                <a:srgbClr val="FF66FF"/>
              </a:buClr>
              <a:buNone/>
            </a:pPr>
            <a:endParaRPr lang="en-US" sz="8400" b="1" dirty="0" smtClean="0"/>
          </a:p>
          <a:p>
            <a:pPr marL="0" indent="0">
              <a:buClr>
                <a:srgbClr val="FF66FF"/>
              </a:buClr>
              <a:buNone/>
            </a:pPr>
            <a:r>
              <a:rPr lang="en-US" sz="8400" b="1" dirty="0"/>
              <a:t>G</a:t>
            </a:r>
            <a:r>
              <a:rPr lang="en-US" sz="8400" b="1" dirty="0" smtClean="0"/>
              <a:t>ender is:</a:t>
            </a:r>
          </a:p>
          <a:p>
            <a:pPr>
              <a:buClr>
                <a:srgbClr val="FF66FF"/>
              </a:buClr>
            </a:pPr>
            <a:endParaRPr lang="en-US" sz="8400" b="1" dirty="0"/>
          </a:p>
          <a:p>
            <a:pPr>
              <a:buClr>
                <a:srgbClr val="FF66FF"/>
              </a:buClr>
            </a:pPr>
            <a:r>
              <a:rPr lang="en-US" sz="8400" b="1" dirty="0" smtClean="0"/>
              <a:t>formed </a:t>
            </a:r>
            <a:r>
              <a:rPr lang="en-US" sz="8400" b="1" dirty="0"/>
              <a:t>and reformed </a:t>
            </a:r>
            <a:endParaRPr lang="en-US" sz="8400" b="1" dirty="0" smtClean="0"/>
          </a:p>
          <a:p>
            <a:pPr>
              <a:buClr>
                <a:srgbClr val="FF66FF"/>
              </a:buClr>
            </a:pPr>
            <a:endParaRPr lang="en-US" sz="8400" b="1" dirty="0"/>
          </a:p>
          <a:p>
            <a:pPr marL="0" indent="0">
              <a:buClr>
                <a:srgbClr val="FF66FF"/>
              </a:buClr>
              <a:buNone/>
            </a:pPr>
            <a:r>
              <a:rPr lang="en-US" sz="8400" b="1" dirty="0"/>
              <a:t>i</a:t>
            </a:r>
            <a:r>
              <a:rPr lang="en-US" sz="8400" b="1" dirty="0" smtClean="0"/>
              <a:t>n organisational cultures and social contexts.</a:t>
            </a:r>
            <a:endParaRPr lang="en-US" sz="8400" b="1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" y="1153098"/>
            <a:ext cx="3331336" cy="50089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6093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11073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Tools/Interventions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43070" y="1019406"/>
            <a:ext cx="5179790" cy="5631789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FF66FF"/>
              </a:buClr>
            </a:pPr>
            <a:r>
              <a:rPr lang="en-GB" sz="3600" b="1" dirty="0">
                <a:latin typeface="+mj-lt"/>
                <a:cs typeface="Arial" charset="0"/>
              </a:rPr>
              <a:t>Gender audit</a:t>
            </a:r>
          </a:p>
          <a:p>
            <a:pPr>
              <a:buClr>
                <a:srgbClr val="FF66FF"/>
              </a:buClr>
            </a:pPr>
            <a:r>
              <a:rPr lang="en-GB" sz="3600" b="1" dirty="0" smtClean="0">
                <a:latin typeface="+mj-lt"/>
                <a:cs typeface="Arial" charset="0"/>
              </a:rPr>
              <a:t>Gender</a:t>
            </a:r>
            <a:r>
              <a:rPr lang="en-GB" sz="3600" b="1" dirty="0">
                <a:latin typeface="+mj-lt"/>
                <a:cs typeface="Arial" charset="0"/>
              </a:rPr>
              <a:t>-disaggregated statistics</a:t>
            </a:r>
          </a:p>
          <a:p>
            <a:pPr>
              <a:buClr>
                <a:srgbClr val="FF66FF"/>
              </a:buClr>
            </a:pPr>
            <a:r>
              <a:rPr lang="en-GB" sz="3600" b="1" dirty="0" smtClean="0">
                <a:latin typeface="+mj-lt"/>
                <a:cs typeface="Arial" charset="0"/>
              </a:rPr>
              <a:t>Equality </a:t>
            </a:r>
            <a:r>
              <a:rPr lang="en-GB" sz="3600" b="1" dirty="0">
                <a:latin typeface="+mj-lt"/>
                <a:cs typeface="Arial" charset="0"/>
              </a:rPr>
              <a:t>indicators </a:t>
            </a:r>
          </a:p>
          <a:p>
            <a:pPr>
              <a:buClr>
                <a:srgbClr val="FF66FF"/>
              </a:buClr>
            </a:pPr>
            <a:r>
              <a:rPr lang="en-GB" sz="3600" b="1" dirty="0" smtClean="0">
                <a:latin typeface="+mj-lt"/>
                <a:cs typeface="Arial" charset="0"/>
              </a:rPr>
              <a:t>Engendered </a:t>
            </a:r>
            <a:r>
              <a:rPr lang="en-GB" sz="3600" b="1" dirty="0">
                <a:latin typeface="+mj-lt"/>
                <a:cs typeface="Arial" charset="0"/>
              </a:rPr>
              <a:t>budgets </a:t>
            </a:r>
          </a:p>
          <a:p>
            <a:pPr>
              <a:buClr>
                <a:srgbClr val="FF66FF"/>
              </a:buClr>
            </a:pPr>
            <a:r>
              <a:rPr lang="en-GB" sz="3600" b="1" dirty="0" smtClean="0">
                <a:latin typeface="+mj-lt"/>
                <a:cs typeface="Arial" charset="0"/>
              </a:rPr>
              <a:t>Gender</a:t>
            </a:r>
            <a:r>
              <a:rPr lang="en-GB" sz="3600" b="1" dirty="0">
                <a:latin typeface="+mj-lt"/>
                <a:cs typeface="Arial" charset="0"/>
              </a:rPr>
              <a:t>-impact assessments </a:t>
            </a:r>
          </a:p>
          <a:p>
            <a:pPr>
              <a:buClr>
                <a:srgbClr val="FF66FF"/>
              </a:buClr>
            </a:pPr>
            <a:r>
              <a:rPr lang="en-GB" sz="3600" b="1" dirty="0" smtClean="0">
                <a:latin typeface="+mj-lt"/>
                <a:cs typeface="Arial" charset="0"/>
              </a:rPr>
              <a:t>Gender </a:t>
            </a:r>
            <a:r>
              <a:rPr lang="en-GB" sz="3600" b="1" dirty="0">
                <a:latin typeface="+mj-lt"/>
                <a:cs typeface="Arial" charset="0"/>
              </a:rPr>
              <a:t>monitoring and evaluation</a:t>
            </a:r>
          </a:p>
          <a:p>
            <a:pPr>
              <a:buClr>
                <a:srgbClr val="FF66FF"/>
              </a:buClr>
            </a:pPr>
            <a:r>
              <a:rPr lang="en-GB" sz="3600" b="1" dirty="0" smtClean="0">
                <a:latin typeface="+mj-lt"/>
                <a:cs typeface="Arial" charset="0"/>
              </a:rPr>
              <a:t>Visioning</a:t>
            </a:r>
            <a:r>
              <a:rPr lang="en-GB" sz="3600" dirty="0" smtClean="0">
                <a:latin typeface="+mj-lt"/>
                <a:cs typeface="Arial" charset="0"/>
              </a:rPr>
              <a:t> </a:t>
            </a:r>
            <a:endParaRPr lang="en-GB" sz="3600" dirty="0">
              <a:latin typeface="+mj-lt"/>
              <a:cs typeface="Arial" charset="0"/>
            </a:endParaRPr>
          </a:p>
          <a:p>
            <a:endParaRPr lang="en-US" dirty="0"/>
          </a:p>
        </p:txBody>
      </p:sp>
      <p:pic>
        <p:nvPicPr>
          <p:cNvPr id="7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23230" r="23230"/>
          <a:stretch>
            <a:fillRect/>
          </a:stretch>
        </p:blipFill>
        <p:spPr>
          <a:xfrm>
            <a:off x="457200" y="1019406"/>
            <a:ext cx="2817764" cy="510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827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5170"/>
          </a:xfrm>
        </p:spPr>
        <p:txBody>
          <a:bodyPr/>
          <a:lstStyle/>
          <a:p>
            <a:r>
              <a:rPr lang="en-US" b="1" dirty="0"/>
              <a:t>Change Interventions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26615" y="1600200"/>
            <a:ext cx="4760185" cy="452596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b="1" i="1" dirty="0">
                <a:solidFill>
                  <a:srgbClr val="FFFFFF"/>
                </a:solidFill>
              </a:rPr>
              <a:t>Excellentia</a:t>
            </a:r>
            <a:r>
              <a:rPr lang="en-GB" b="1" dirty="0">
                <a:solidFill>
                  <a:srgbClr val="FFFFFF"/>
                </a:solidFill>
              </a:rPr>
              <a:t>, Austria 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GB" sz="2400" b="1" dirty="0">
                <a:solidFill>
                  <a:srgbClr val="FF66FF"/>
                </a:solidFill>
              </a:rPr>
              <a:t>(</a:t>
            </a:r>
            <a:r>
              <a:rPr lang="en-US" sz="2400" b="1" dirty="0">
                <a:solidFill>
                  <a:srgbClr val="FF66FF"/>
                </a:solidFill>
              </a:rPr>
              <a:t>Leitner and Wroblewski, 2008)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endParaRPr lang="en-US" b="1" dirty="0">
              <a:solidFill>
                <a:srgbClr val="00FF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Gender Programme, Association of Commonwealth Universities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GB" sz="2400" b="1" dirty="0">
                <a:solidFill>
                  <a:srgbClr val="FF66FF"/>
                </a:solidFill>
              </a:rPr>
              <a:t>(Morley </a:t>
            </a:r>
            <a:r>
              <a:rPr lang="en-GB" sz="2400" b="1" i="1" dirty="0">
                <a:solidFill>
                  <a:srgbClr val="FF66FF"/>
                </a:solidFill>
              </a:rPr>
              <a:t>et al</a:t>
            </a:r>
            <a:r>
              <a:rPr lang="en-GB" sz="2400" b="1" dirty="0">
                <a:solidFill>
                  <a:srgbClr val="FF66FF"/>
                </a:solidFill>
              </a:rPr>
              <a:t>., 2006)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endParaRPr lang="en-GB" sz="3600" b="1" dirty="0">
              <a:solidFill>
                <a:srgbClr val="FFFF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Norwegian University of Science and Technology (NTNU) 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GB" sz="2400" b="1" dirty="0">
                <a:solidFill>
                  <a:srgbClr val="FF66FF"/>
                </a:solidFill>
              </a:rPr>
              <a:t>(</a:t>
            </a:r>
            <a:r>
              <a:rPr lang="en-US" sz="2400" b="1" dirty="0">
                <a:solidFill>
                  <a:srgbClr val="FF66FF"/>
                </a:solidFill>
              </a:rPr>
              <a:t>Benediktsdotir, 2008) 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endParaRPr lang="en-GB" sz="3600" b="1" dirty="0">
              <a:solidFill>
                <a:srgbClr val="FFFF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Athena Swan/ Gender Charter Marks/ Aurora</a:t>
            </a:r>
            <a:r>
              <a:rPr lang="en-GB" sz="2400" b="1" dirty="0">
                <a:solidFill>
                  <a:srgbClr val="00FFFF"/>
                </a:solidFill>
              </a:rPr>
              <a:t> </a:t>
            </a:r>
            <a:r>
              <a:rPr lang="en-GB" sz="2400" b="1" dirty="0">
                <a:solidFill>
                  <a:srgbClr val="FF66FF"/>
                </a:solidFill>
              </a:rPr>
              <a:t>(http://www.ecu.ac.uk/our-projects/gender-charter-mark)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5" b="7975"/>
          <a:stretch>
            <a:fillRect/>
          </a:stretch>
        </p:blipFill>
        <p:spPr bwMode="auto">
          <a:xfrm>
            <a:off x="457200" y="1600200"/>
            <a:ext cx="3302325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0143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1882"/>
          </a:xfrm>
        </p:spPr>
        <p:txBody>
          <a:bodyPr>
            <a:noAutofit/>
          </a:bodyPr>
          <a:lstStyle/>
          <a:p>
            <a:pPr algn="l"/>
            <a:r>
              <a:rPr lang="en-US" sz="2800" b="1" dirty="0"/>
              <a:t>Norwegian </a:t>
            </a:r>
            <a:r>
              <a:rPr lang="en-US" sz="2800" b="1" dirty="0" smtClean="0"/>
              <a:t>University of </a:t>
            </a:r>
            <a:r>
              <a:rPr lang="en-US" sz="2800" b="1" dirty="0"/>
              <a:t>Science and Technology</a:t>
            </a:r>
            <a:br>
              <a:rPr lang="en-US" sz="2800" b="1" dirty="0"/>
            </a:br>
            <a:r>
              <a:rPr lang="en-US" sz="2800" b="1" dirty="0"/>
              <a:t>(NTNU</a:t>
            </a:r>
            <a:r>
              <a:rPr lang="en-US" sz="2800" b="1" dirty="0" smtClean="0"/>
              <a:t>) Gender Mainstreaming</a:t>
            </a:r>
            <a:br>
              <a:rPr lang="en-US" sz="2800" b="1" dirty="0" smtClean="0"/>
            </a:br>
            <a:endParaRPr lang="en-US" sz="28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284053" y="1186520"/>
            <a:ext cx="8859947" cy="5347693"/>
          </a:xfrm>
        </p:spPr>
        <p:txBody>
          <a:bodyPr>
            <a:noAutofit/>
          </a:bodyPr>
          <a:lstStyle/>
          <a:p>
            <a:pPr>
              <a:buClr>
                <a:srgbClr val="E74CFF"/>
              </a:buClr>
            </a:pPr>
            <a:r>
              <a:rPr lang="en-US" sz="1800" b="1" dirty="0" smtClean="0"/>
              <a:t>Gender </a:t>
            </a:r>
            <a:r>
              <a:rPr lang="en-US" sz="1800" b="1" dirty="0"/>
              <a:t>analysis;</a:t>
            </a:r>
          </a:p>
          <a:p>
            <a:pPr>
              <a:buClr>
                <a:srgbClr val="E74CFF"/>
              </a:buClr>
            </a:pPr>
            <a:r>
              <a:rPr lang="en-US" sz="1800" b="1" dirty="0" smtClean="0"/>
              <a:t>Gender </a:t>
            </a:r>
            <a:r>
              <a:rPr lang="en-US" sz="1800" b="1" dirty="0"/>
              <a:t>policy development;</a:t>
            </a:r>
          </a:p>
          <a:p>
            <a:pPr>
              <a:buClr>
                <a:srgbClr val="E74CFF"/>
              </a:buClr>
            </a:pPr>
            <a:r>
              <a:rPr lang="en-US" sz="1800" b="1" dirty="0" smtClean="0"/>
              <a:t>Appointment </a:t>
            </a:r>
            <a:r>
              <a:rPr lang="en-US" sz="1800" b="1" dirty="0"/>
              <a:t>of equality advisors;</a:t>
            </a:r>
          </a:p>
          <a:p>
            <a:pPr>
              <a:buClr>
                <a:srgbClr val="E74CFF"/>
              </a:buClr>
            </a:pPr>
            <a:r>
              <a:rPr lang="en-US" sz="1800" b="1" dirty="0" smtClean="0"/>
              <a:t>Committees </a:t>
            </a:r>
            <a:r>
              <a:rPr lang="en-US" sz="1800" b="1" dirty="0"/>
              <a:t>for equality issues that report to high level management;</a:t>
            </a:r>
          </a:p>
          <a:p>
            <a:pPr>
              <a:buClr>
                <a:srgbClr val="E74CFF"/>
              </a:buClr>
            </a:pPr>
            <a:r>
              <a:rPr lang="en-US" sz="1800" b="1" dirty="0" smtClean="0"/>
              <a:t>The </a:t>
            </a:r>
            <a:r>
              <a:rPr lang="en-US" sz="1800" b="1" dirty="0"/>
              <a:t>allocation of a budget for equal opportunity;</a:t>
            </a:r>
          </a:p>
          <a:p>
            <a:pPr>
              <a:buClr>
                <a:srgbClr val="E74CFF"/>
              </a:buClr>
            </a:pPr>
            <a:r>
              <a:rPr lang="en-US" sz="1800" b="1" dirty="0" smtClean="0"/>
              <a:t>Quotas </a:t>
            </a:r>
            <a:r>
              <a:rPr lang="en-US" sz="1800" b="1" dirty="0"/>
              <a:t>for recruitment</a:t>
            </a:r>
            <a:r>
              <a:rPr lang="en-US" sz="1800" b="1" dirty="0" smtClean="0"/>
              <a:t>;</a:t>
            </a:r>
          </a:p>
          <a:p>
            <a:pPr>
              <a:buClr>
                <a:srgbClr val="E74CFF"/>
              </a:buClr>
            </a:pPr>
            <a:r>
              <a:rPr lang="en-US" sz="1800" b="1" dirty="0" smtClean="0"/>
              <a:t>Qualification </a:t>
            </a:r>
            <a:r>
              <a:rPr lang="en-US" sz="1800" b="1" dirty="0"/>
              <a:t>stipends;</a:t>
            </a:r>
          </a:p>
          <a:p>
            <a:pPr>
              <a:buClr>
                <a:srgbClr val="E74CFF"/>
              </a:buClr>
            </a:pPr>
            <a:r>
              <a:rPr lang="en-US" sz="1800" b="1" dirty="0" smtClean="0"/>
              <a:t>Mentoring </a:t>
            </a:r>
            <a:r>
              <a:rPr lang="en-US" sz="1800" b="1" dirty="0"/>
              <a:t>for female PhD </a:t>
            </a:r>
            <a:r>
              <a:rPr lang="en-US" sz="1800" b="1" dirty="0" smtClean="0"/>
              <a:t>students, Postdoctoral staff  </a:t>
            </a:r>
            <a:r>
              <a:rPr lang="en-US" sz="1800" b="1" dirty="0"/>
              <a:t>and associate professors</a:t>
            </a:r>
            <a:r>
              <a:rPr lang="en-US" sz="1800" b="1" dirty="0" smtClean="0"/>
              <a:t>;</a:t>
            </a:r>
          </a:p>
          <a:p>
            <a:pPr>
              <a:buClr>
                <a:srgbClr val="E74CFF"/>
              </a:buClr>
            </a:pPr>
            <a:r>
              <a:rPr lang="en-US" sz="1800" b="1" dirty="0" smtClean="0"/>
              <a:t>Networking;</a:t>
            </a:r>
          </a:p>
          <a:p>
            <a:pPr>
              <a:buClr>
                <a:srgbClr val="E74CFF"/>
              </a:buClr>
            </a:pPr>
            <a:r>
              <a:rPr lang="en-US" sz="1800" b="1" dirty="0" smtClean="0"/>
              <a:t>A </a:t>
            </a:r>
            <a:r>
              <a:rPr lang="en-US" sz="1800" b="1" dirty="0"/>
              <a:t>start package for women in male dominated </a:t>
            </a:r>
            <a:r>
              <a:rPr lang="en-US" sz="1800" b="1" dirty="0" smtClean="0"/>
              <a:t>fields</a:t>
            </a:r>
            <a:r>
              <a:rPr lang="en-US" sz="1800" b="1" dirty="0"/>
              <a:t>;</a:t>
            </a:r>
          </a:p>
          <a:p>
            <a:pPr>
              <a:buClr>
                <a:srgbClr val="E74CFF"/>
              </a:buClr>
            </a:pPr>
            <a:r>
              <a:rPr lang="en-US" sz="1800" b="1" dirty="0" smtClean="0"/>
              <a:t>Career </a:t>
            </a:r>
            <a:r>
              <a:rPr lang="en-US" sz="1800" b="1" dirty="0"/>
              <a:t>planning support for women;</a:t>
            </a:r>
          </a:p>
          <a:p>
            <a:pPr>
              <a:buClr>
                <a:srgbClr val="E74CFF"/>
              </a:buClr>
            </a:pPr>
            <a:r>
              <a:rPr lang="en-US" sz="1800" b="1" dirty="0" smtClean="0"/>
              <a:t>Mentoring </a:t>
            </a:r>
            <a:r>
              <a:rPr lang="en-US" sz="1800" b="1" dirty="0"/>
              <a:t>and career counselling support is </a:t>
            </a:r>
            <a:r>
              <a:rPr lang="en-US" sz="1800" b="1" dirty="0" smtClean="0"/>
              <a:t>offered </a:t>
            </a:r>
            <a:r>
              <a:rPr lang="en-US" sz="1800" b="1" dirty="0"/>
              <a:t>for </a:t>
            </a:r>
            <a:r>
              <a:rPr lang="en-US" sz="1800" b="1" dirty="0" smtClean="0"/>
              <a:t>women entering </a:t>
            </a:r>
            <a:r>
              <a:rPr lang="en-US" sz="1800" b="1" dirty="0"/>
              <a:t>HE management</a:t>
            </a:r>
            <a:r>
              <a:rPr lang="en-US" sz="1800" b="1" dirty="0" smtClean="0"/>
              <a:t>.</a:t>
            </a:r>
            <a:endParaRPr lang="en-US" sz="1800" b="1" dirty="0"/>
          </a:p>
          <a:p>
            <a:pPr marL="0" indent="0">
              <a:buClr>
                <a:srgbClr val="E74CFF"/>
              </a:buClr>
              <a:buNone/>
            </a:pPr>
            <a:r>
              <a:rPr lang="en-US" sz="1800" b="1" dirty="0" smtClean="0">
                <a:solidFill>
                  <a:srgbClr val="E74CFF"/>
                </a:solidFill>
              </a:rPr>
              <a:t>Impact</a:t>
            </a:r>
            <a:endParaRPr lang="en-US" sz="1800" b="1" dirty="0"/>
          </a:p>
          <a:p>
            <a:pPr>
              <a:buClr>
                <a:srgbClr val="E74CFF"/>
              </a:buClr>
            </a:pPr>
            <a:r>
              <a:rPr lang="en-US" sz="1800" b="1" dirty="0"/>
              <a:t> 55% increase in the numbers of women professors in 5 years (rising</a:t>
            </a:r>
          </a:p>
          <a:p>
            <a:pPr>
              <a:buClr>
                <a:srgbClr val="E74CFF"/>
              </a:buClr>
            </a:pPr>
            <a:r>
              <a:rPr lang="en-US" sz="1800" b="1" dirty="0"/>
              <a:t>from 9% to 14%), and parity in the numbers of males and </a:t>
            </a:r>
            <a:r>
              <a:rPr lang="en-US" sz="1800" b="1" dirty="0" smtClean="0"/>
              <a:t>females recruited </a:t>
            </a:r>
          </a:p>
          <a:p>
            <a:pPr marL="0" indent="0">
              <a:buClr>
                <a:srgbClr val="E74CFF"/>
              </a:buClr>
              <a:buNone/>
            </a:pPr>
            <a:r>
              <a:rPr lang="en-US" sz="1600" b="1" dirty="0" smtClean="0">
                <a:solidFill>
                  <a:srgbClr val="E74CFF"/>
                </a:solidFill>
              </a:rPr>
              <a:t>(</a:t>
            </a:r>
            <a:r>
              <a:rPr lang="en-US" sz="1600" b="1" dirty="0">
                <a:solidFill>
                  <a:srgbClr val="E74CFF"/>
                </a:solidFill>
              </a:rPr>
              <a:t>Benediktsdotir, 2008).</a:t>
            </a:r>
          </a:p>
        </p:txBody>
      </p:sp>
    </p:spTree>
    <p:extLst>
      <p:ext uri="{BB962C8B-B14F-4D97-AF65-F5344CB8AC3E}">
        <p14:creationId xmlns:p14="http://schemas.microsoft.com/office/powerpoint/2010/main" val="2750189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982"/>
            <a:ext cx="8229600" cy="8690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UK Athena SWAN/ Gender Equality </a:t>
            </a:r>
            <a:r>
              <a:rPr lang="en-US" sz="3200" b="1" dirty="0"/>
              <a:t>Charter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58255" y="1102962"/>
            <a:ext cx="5428545" cy="5023201"/>
          </a:xfrm>
        </p:spPr>
        <p:txBody>
          <a:bodyPr>
            <a:noAutofit/>
          </a:bodyPr>
          <a:lstStyle/>
          <a:p>
            <a:pPr>
              <a:buClr>
                <a:srgbClr val="E74CFF"/>
              </a:buClr>
            </a:pPr>
            <a:r>
              <a:rPr lang="en-US" sz="2400" b="1" dirty="0" smtClean="0"/>
              <a:t>Established 2005 by UK’s Equality Challenge Unit for STEMM.</a:t>
            </a:r>
          </a:p>
          <a:p>
            <a:pPr>
              <a:buClr>
                <a:srgbClr val="E74CFF"/>
              </a:buClr>
            </a:pPr>
            <a:r>
              <a:rPr lang="en-US" sz="2400" b="1" dirty="0"/>
              <a:t>H</a:t>
            </a:r>
            <a:r>
              <a:rPr lang="en-US" sz="2400" b="1" dirty="0" smtClean="0"/>
              <a:t>umanities and Social </a:t>
            </a:r>
            <a:r>
              <a:rPr lang="en-US" sz="2400" b="1" dirty="0"/>
              <a:t>S</a:t>
            </a:r>
            <a:r>
              <a:rPr lang="en-US" sz="2400" b="1" dirty="0" smtClean="0"/>
              <a:t>ciences in 2015.</a:t>
            </a:r>
          </a:p>
          <a:p>
            <a:pPr>
              <a:buClr>
                <a:srgbClr val="E74CFF"/>
              </a:buClr>
            </a:pPr>
            <a:r>
              <a:rPr lang="en-US" sz="2400" b="1" dirty="0"/>
              <a:t>M</a:t>
            </a:r>
            <a:r>
              <a:rPr lang="en-US" sz="2400" b="1" dirty="0" smtClean="0"/>
              <a:t>ethodology </a:t>
            </a:r>
            <a:r>
              <a:rPr lang="en-US" sz="2400" b="1" dirty="0"/>
              <a:t>of self-assessment, peer-review and continuous progression</a:t>
            </a:r>
            <a:r>
              <a:rPr lang="en-US" sz="2400" b="1" dirty="0" smtClean="0"/>
              <a:t>.</a:t>
            </a:r>
          </a:p>
          <a:p>
            <a:pPr>
              <a:buClr>
                <a:srgbClr val="E74CFF"/>
              </a:buClr>
            </a:pPr>
            <a:r>
              <a:rPr lang="en-US" sz="2400" b="1" dirty="0"/>
              <a:t>3</a:t>
            </a:r>
            <a:r>
              <a:rPr lang="en-US" sz="2400" b="1" dirty="0" smtClean="0"/>
              <a:t> </a:t>
            </a:r>
            <a:r>
              <a:rPr lang="en-US" sz="2400" b="1" dirty="0"/>
              <a:t>levels of awards </a:t>
            </a:r>
            <a:r>
              <a:rPr lang="en-US" sz="2400" b="1" dirty="0" smtClean="0"/>
              <a:t>for </a:t>
            </a:r>
            <a:r>
              <a:rPr lang="en-US" sz="2400" b="1" dirty="0"/>
              <a:t>institutions and individual </a:t>
            </a:r>
            <a:r>
              <a:rPr lang="en-US" sz="2400" b="1" dirty="0" smtClean="0"/>
              <a:t>departments: 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</a:rPr>
              <a:t>Bronze</a:t>
            </a:r>
            <a:r>
              <a:rPr lang="en-US" sz="2400" b="1" dirty="0" smtClean="0">
                <a:solidFill>
                  <a:schemeClr val="tx1">
                    <a:lumMod val="85000"/>
                  </a:schemeClr>
                </a:solidFill>
              </a:rPr>
              <a:t>, Silver </a:t>
            </a:r>
            <a:r>
              <a:rPr lang="en-US" sz="2400" b="1" dirty="0"/>
              <a:t>and </a:t>
            </a:r>
            <a:r>
              <a:rPr lang="en-US" sz="2400" b="1" dirty="0">
                <a:solidFill>
                  <a:srgbClr val="F6E58C"/>
                </a:solidFill>
              </a:rPr>
              <a:t>Gold</a:t>
            </a:r>
            <a:r>
              <a:rPr lang="en-US" sz="2400" b="1" dirty="0" smtClean="0">
                <a:solidFill>
                  <a:srgbClr val="F6E58C"/>
                </a:solidFill>
              </a:rPr>
              <a:t>.</a:t>
            </a:r>
          </a:p>
          <a:p>
            <a:pPr>
              <a:buClr>
                <a:srgbClr val="E74CFF"/>
              </a:buClr>
            </a:pPr>
            <a:r>
              <a:rPr lang="en-US" sz="2400" b="1" dirty="0"/>
              <a:t>A</a:t>
            </a:r>
            <a:r>
              <a:rPr lang="en-US" sz="2400" b="1" dirty="0" smtClean="0"/>
              <a:t>wards for increasing </a:t>
            </a:r>
            <a:r>
              <a:rPr lang="en-US" sz="2400" b="1" dirty="0"/>
              <a:t>levels of good practice in recruiting, retaining and promoting women </a:t>
            </a:r>
            <a:r>
              <a:rPr lang="en-US" sz="2400" b="1" dirty="0" smtClean="0"/>
              <a:t>in </a:t>
            </a:r>
            <a:r>
              <a:rPr lang="en-US" sz="2400" b="1" dirty="0"/>
              <a:t>higher education</a:t>
            </a:r>
            <a:r>
              <a:rPr lang="en-US" sz="2400" b="1" dirty="0" smtClean="0"/>
              <a:t>.</a:t>
            </a:r>
            <a:endParaRPr lang="en-US" sz="2400" b="1" dirty="0" smtClean="0">
              <a:solidFill>
                <a:srgbClr val="E74CFF"/>
              </a:solidFill>
            </a:endParaRPr>
          </a:p>
          <a:p>
            <a:pPr>
              <a:buClr>
                <a:srgbClr val="E74CFF"/>
              </a:buClr>
            </a:pPr>
            <a:endParaRPr lang="en-US" sz="2000" b="1" dirty="0"/>
          </a:p>
          <a:p>
            <a:pPr marL="0" indent="0">
              <a:buClr>
                <a:srgbClr val="E74CFF"/>
              </a:buClr>
              <a:buNone/>
            </a:pPr>
            <a:endParaRPr lang="en-US" sz="2000" b="1" dirty="0"/>
          </a:p>
        </p:txBody>
      </p:sp>
      <p:pic>
        <p:nvPicPr>
          <p:cNvPr id="5" name="Content Placeholder 4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0" r="20280"/>
          <a:stretch>
            <a:fillRect/>
          </a:stretch>
        </p:blipFill>
        <p:spPr bwMode="auto">
          <a:xfrm>
            <a:off x="457200" y="1219943"/>
            <a:ext cx="2801055" cy="53309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962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427247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E74CFF"/>
                </a:solidFill>
              </a:rPr>
              <a:t>Impact</a:t>
            </a:r>
            <a:endParaRPr lang="en-US" b="1" dirty="0">
              <a:solidFill>
                <a:srgbClr val="E74CFF"/>
              </a:solidFill>
            </a:endParaRPr>
          </a:p>
        </p:txBody>
      </p:sp>
      <p:pic>
        <p:nvPicPr>
          <p:cNvPr id="5" name="Content Placeholder 4" descr="j0227558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6" b="4426"/>
          <a:stretch>
            <a:fillRect/>
          </a:stretch>
        </p:blipFill>
        <p:spPr>
          <a:xfrm>
            <a:off x="841506" y="1270077"/>
            <a:ext cx="2400039" cy="4856087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41545" y="274639"/>
            <a:ext cx="5764605" cy="5851525"/>
          </a:xfrm>
        </p:spPr>
        <p:txBody>
          <a:bodyPr>
            <a:noAutofit/>
          </a:bodyPr>
          <a:lstStyle/>
          <a:p>
            <a:pPr>
              <a:buClr>
                <a:srgbClr val="E74CFF"/>
              </a:buClr>
            </a:pPr>
            <a:endParaRPr lang="en-US" sz="2000" b="1" dirty="0" smtClean="0"/>
          </a:p>
          <a:p>
            <a:pPr>
              <a:buClr>
                <a:srgbClr val="E74CFF"/>
              </a:buClr>
            </a:pPr>
            <a:endParaRPr lang="en-US" sz="2000" b="1" dirty="0"/>
          </a:p>
          <a:p>
            <a:pPr>
              <a:buClr>
                <a:srgbClr val="E74CFF"/>
              </a:buClr>
            </a:pPr>
            <a:r>
              <a:rPr lang="en-US" sz="2400" b="1" dirty="0" smtClean="0"/>
              <a:t>Increased job satisfaction/ visibility for gender issues</a:t>
            </a:r>
          </a:p>
          <a:p>
            <a:pPr>
              <a:buClr>
                <a:srgbClr val="E74CFF"/>
              </a:buClr>
            </a:pPr>
            <a:r>
              <a:rPr lang="en-US" sz="2400" b="1" dirty="0" smtClean="0"/>
              <a:t>Familiarity with promotion procedures</a:t>
            </a:r>
          </a:p>
          <a:p>
            <a:pPr>
              <a:buClr>
                <a:srgbClr val="E74CFF"/>
              </a:buClr>
            </a:pPr>
            <a:r>
              <a:rPr lang="en-US" sz="2400" b="1" dirty="0" smtClean="0"/>
              <a:t>Workload management</a:t>
            </a:r>
          </a:p>
          <a:p>
            <a:pPr>
              <a:buClr>
                <a:srgbClr val="E74CFF"/>
              </a:buClr>
            </a:pPr>
            <a:r>
              <a:rPr lang="en-US" sz="2400" b="1" dirty="0" smtClean="0"/>
              <a:t>Data Collection</a:t>
            </a:r>
            <a:endParaRPr lang="en-US" sz="2000" dirty="0" smtClean="0">
              <a:solidFill>
                <a:srgbClr val="E74CFF"/>
              </a:solidFill>
            </a:endParaRPr>
          </a:p>
          <a:p>
            <a:pPr marL="0" indent="0">
              <a:buNone/>
            </a:pPr>
            <a:r>
              <a:rPr lang="en-US" sz="2000" b="1" dirty="0" smtClean="0">
                <a:solidFill>
                  <a:srgbClr val="E74CFF"/>
                </a:solidFill>
              </a:rPr>
              <a:t>(www.ecu.ac.uk</a:t>
            </a:r>
            <a:r>
              <a:rPr lang="en-US" sz="2000" b="1" dirty="0">
                <a:solidFill>
                  <a:srgbClr val="E74CFF"/>
                </a:solidFill>
              </a:rPr>
              <a:t>/publications/evaluating-athena-</a:t>
            </a:r>
            <a:r>
              <a:rPr lang="en-US" sz="2000" b="1" dirty="0" smtClean="0">
                <a:solidFill>
                  <a:srgbClr val="E74CFF"/>
                </a:solidFill>
              </a:rPr>
              <a:t>swan)</a:t>
            </a:r>
            <a:endParaRPr lang="en-US" sz="2000" b="1" dirty="0">
              <a:solidFill>
                <a:srgbClr val="E74CFF"/>
              </a:solidFill>
            </a:endParaRPr>
          </a:p>
          <a:p>
            <a:pPr marL="0" indent="0">
              <a:buClr>
                <a:srgbClr val="E74CFF"/>
              </a:buClr>
              <a:buNone/>
            </a:pPr>
            <a:endParaRPr lang="en-US" sz="2400" b="1" dirty="0" smtClean="0">
              <a:solidFill>
                <a:srgbClr val="E74CFF"/>
              </a:solidFill>
            </a:endParaRPr>
          </a:p>
          <a:p>
            <a:pPr marL="0" indent="0">
              <a:buClr>
                <a:srgbClr val="E74CFF"/>
              </a:buClr>
              <a:buNone/>
            </a:pPr>
            <a:r>
              <a:rPr lang="en-US" sz="2400" b="1" dirty="0" smtClean="0">
                <a:solidFill>
                  <a:srgbClr val="E74CFF"/>
                </a:solidFill>
              </a:rPr>
              <a:t>Contracts </a:t>
            </a:r>
            <a:r>
              <a:rPr lang="en-US" sz="2400" b="1" dirty="0">
                <a:solidFill>
                  <a:srgbClr val="E74CFF"/>
                </a:solidFill>
              </a:rPr>
              <a:t>Compliance/ </a:t>
            </a:r>
            <a:r>
              <a:rPr lang="en-US" sz="2400" b="1" dirty="0" smtClean="0">
                <a:solidFill>
                  <a:srgbClr val="E74CFF"/>
                </a:solidFill>
              </a:rPr>
              <a:t>Leverage</a:t>
            </a:r>
            <a:endParaRPr lang="en-US" sz="2400" b="1" dirty="0">
              <a:solidFill>
                <a:srgbClr val="E74CFF"/>
              </a:solidFill>
            </a:endParaRPr>
          </a:p>
          <a:p>
            <a:pPr>
              <a:buClr>
                <a:srgbClr val="E74CFF"/>
              </a:buClr>
            </a:pPr>
            <a:r>
              <a:rPr lang="en-US" sz="2400" b="1" dirty="0"/>
              <a:t>2011 - Dame Sally Davies (Chief Medical Officer) </a:t>
            </a:r>
            <a:endParaRPr lang="en-US" sz="2400" b="1" dirty="0" smtClean="0"/>
          </a:p>
          <a:p>
            <a:pPr>
              <a:buClr>
                <a:srgbClr val="E74CFF"/>
              </a:buClr>
            </a:pPr>
            <a:r>
              <a:rPr lang="en-US" sz="2400" b="1" dirty="0"/>
              <a:t>M</a:t>
            </a:r>
            <a:r>
              <a:rPr lang="en-US" sz="2400" b="1" dirty="0" smtClean="0"/>
              <a:t>edical </a:t>
            </a:r>
            <a:r>
              <a:rPr lang="en-US" sz="2400" b="1" dirty="0"/>
              <a:t>schools without a silver award would not be eligible for Department of Health research funding.</a:t>
            </a:r>
          </a:p>
          <a:p>
            <a:pPr marL="0" indent="0">
              <a:buNone/>
            </a:pPr>
            <a:endParaRPr lang="en-US" sz="2000" dirty="0">
              <a:solidFill>
                <a:srgbClr val="E74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165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5468"/>
            <a:ext cx="8229600" cy="692811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Moving On</a:t>
            </a:r>
            <a:endParaRPr lang="en-US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60689" y="969270"/>
            <a:ext cx="5195335" cy="5888730"/>
          </a:xfrm>
        </p:spPr>
        <p:txBody>
          <a:bodyPr>
            <a:normAutofit fontScale="85000" lnSpcReduction="20000"/>
          </a:bodyPr>
          <a:lstStyle/>
          <a:p>
            <a:pPr>
              <a:buClr>
                <a:srgbClr val="FF66FF"/>
              </a:buClr>
            </a:pPr>
            <a:r>
              <a:rPr lang="en-GB" b="1" dirty="0">
                <a:solidFill>
                  <a:srgbClr val="FFFFFF"/>
                </a:solidFill>
              </a:rPr>
              <a:t>Accountability of gender in quantitative and qualitative terms</a:t>
            </a:r>
            <a:r>
              <a:rPr lang="en-GB" b="1" dirty="0" smtClean="0">
                <a:solidFill>
                  <a:srgbClr val="FFFFFF"/>
                </a:solidFill>
              </a:rPr>
              <a:t>.</a:t>
            </a:r>
          </a:p>
          <a:p>
            <a:pPr>
              <a:buClr>
                <a:srgbClr val="FF66FF"/>
              </a:buClr>
            </a:pPr>
            <a:endParaRPr lang="en-GB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</a:pPr>
            <a:r>
              <a:rPr lang="en-GB" b="1" dirty="0" smtClean="0">
                <a:solidFill>
                  <a:srgbClr val="FFFFFF"/>
                </a:solidFill>
              </a:rPr>
              <a:t>Leverage e.g. financial/ reputational</a:t>
            </a:r>
            <a:endParaRPr lang="en-GB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buFontTx/>
              <a:buNone/>
            </a:pPr>
            <a:endParaRPr lang="en-GB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</a:pPr>
            <a:r>
              <a:rPr lang="en-GB" b="1" dirty="0">
                <a:solidFill>
                  <a:srgbClr val="FFFFFF"/>
                </a:solidFill>
              </a:rPr>
              <a:t>Gender to be taken out of crisis mode and into proactive, resourced, strategic interventions </a:t>
            </a:r>
            <a:r>
              <a:rPr lang="en-GB" b="1" i="1" dirty="0">
                <a:solidFill>
                  <a:srgbClr val="FFFFFF"/>
                </a:solidFill>
              </a:rPr>
              <a:t>e.g.</a:t>
            </a:r>
            <a:r>
              <a:rPr lang="en-GB" b="1" dirty="0">
                <a:solidFill>
                  <a:srgbClr val="FFFFFF"/>
                </a:solidFill>
              </a:rPr>
              <a:t> affirmative action.</a:t>
            </a:r>
          </a:p>
          <a:p>
            <a:pPr>
              <a:buClr>
                <a:srgbClr val="FF66FF"/>
              </a:buClr>
              <a:buFontTx/>
              <a:buNone/>
            </a:pPr>
            <a:endParaRPr lang="en-GB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</a:pPr>
            <a:r>
              <a:rPr lang="en-GB" b="1" dirty="0">
                <a:solidFill>
                  <a:srgbClr val="FFFFFF"/>
                </a:solidFill>
              </a:rPr>
              <a:t>Action, monitoring and </a:t>
            </a:r>
            <a:r>
              <a:rPr lang="en-GB" b="1" dirty="0" smtClean="0">
                <a:solidFill>
                  <a:srgbClr val="FFFFFF"/>
                </a:solidFill>
              </a:rPr>
              <a:t>impact evaluation.</a:t>
            </a:r>
          </a:p>
          <a:p>
            <a:pPr>
              <a:buClr>
                <a:srgbClr val="FF66FF"/>
              </a:buClr>
            </a:pPr>
            <a:endParaRPr lang="en-GB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</a:pPr>
            <a:r>
              <a:rPr lang="en-GB" b="1" dirty="0" smtClean="0">
                <a:solidFill>
                  <a:srgbClr val="FFFFFF"/>
                </a:solidFill>
              </a:rPr>
              <a:t>Ultimate Vision = organisations, societies and socio-cultural practices to be gender free. </a:t>
            </a:r>
          </a:p>
          <a:p>
            <a:pPr>
              <a:buClr>
                <a:srgbClr val="FF66FF"/>
              </a:buClr>
            </a:pPr>
            <a:endParaRPr lang="en-GB" b="1" dirty="0">
              <a:solidFill>
                <a:srgbClr val="FFFFFF"/>
              </a:solidFill>
            </a:endParaRPr>
          </a:p>
          <a:p>
            <a:endParaRPr lang="en-US" dirty="0"/>
          </a:p>
        </p:txBody>
      </p:sp>
      <p:pic>
        <p:nvPicPr>
          <p:cNvPr id="8" name="Content Placeholder 7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4" r="24904"/>
          <a:stretch>
            <a:fillRect/>
          </a:stretch>
        </p:blipFill>
        <p:spPr bwMode="auto">
          <a:xfrm>
            <a:off x="457200" y="808280"/>
            <a:ext cx="2700801" cy="57760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188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577360" y="250673"/>
            <a:ext cx="8065688" cy="6331028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E74CFF"/>
              </a:buClr>
            </a:pPr>
            <a:r>
              <a:rPr lang="en-US" sz="2600" b="1" dirty="0" smtClean="0">
                <a:solidFill>
                  <a:srgbClr val="FF66FF"/>
                </a:solidFill>
                <a:cs typeface="Arial"/>
              </a:rPr>
              <a:t>Follow Up?</a:t>
            </a:r>
          </a:p>
          <a:p>
            <a:pPr>
              <a:buClr>
                <a:srgbClr val="E74CFF"/>
              </a:buClr>
            </a:pPr>
            <a:endParaRPr lang="en-US" b="1" dirty="0">
              <a:cs typeface="Arial"/>
            </a:endParaRPr>
          </a:p>
          <a:p>
            <a:r>
              <a:rPr lang="en-US" sz="1600" b="1" dirty="0"/>
              <a:t>Kwesiga, J., and Ssendiwala, E., (2006). "Gender mainstreaming in the university context: Prospects and challenges at Makerere University, Uganda." </a:t>
            </a:r>
            <a:r>
              <a:rPr lang="en-US" sz="1600" b="1" i="1" u="sng" dirty="0"/>
              <a:t>Women's Studies International Forum </a:t>
            </a:r>
            <a:r>
              <a:rPr lang="en-US" sz="1600" b="1" u="sng" dirty="0"/>
              <a:t>29(6): 592-605.</a:t>
            </a:r>
          </a:p>
          <a:p>
            <a:endParaRPr lang="en-US" sz="1600" b="1" dirty="0" smtClean="0"/>
          </a:p>
          <a:p>
            <a:r>
              <a:rPr lang="en-US" sz="1600" b="1" dirty="0" smtClean="0"/>
              <a:t>Morley</a:t>
            </a:r>
            <a:r>
              <a:rPr lang="en-US" sz="1600" b="1" dirty="0"/>
              <a:t>, L. K., J., Lihamba, A., Odejide, A., Shackleton, L., and Sorhaindo, A. (2006). </a:t>
            </a:r>
            <a:r>
              <a:rPr lang="en-US" sz="1600" b="1" i="1" dirty="0"/>
              <a:t>Gender Equity in Selected Commonwealth Universities. Researching the Issues Report No. 65</a:t>
            </a:r>
            <a:r>
              <a:rPr lang="en-US" sz="1600" b="1" dirty="0"/>
              <a:t>. London, DFID.</a:t>
            </a:r>
          </a:p>
          <a:p>
            <a:r>
              <a:rPr lang="en-US" sz="1600" b="1" dirty="0"/>
              <a:t>	</a:t>
            </a:r>
          </a:p>
          <a:p>
            <a:r>
              <a:rPr lang="en-US" sz="1600" b="1" dirty="0" smtClean="0"/>
              <a:t>Morley</a:t>
            </a:r>
            <a:r>
              <a:rPr lang="en-US" sz="1600" b="1" dirty="0"/>
              <a:t>, L. (2007). "Sister-matic: Gender Mainstreaming in Higher Education." </a:t>
            </a:r>
            <a:r>
              <a:rPr lang="en-US" sz="1600" b="1" i="1" dirty="0"/>
              <a:t>Teaching in Higher Education</a:t>
            </a:r>
            <a:r>
              <a:rPr lang="en-US" sz="1600" b="1" dirty="0"/>
              <a:t> 12(5/6): 607-620.</a:t>
            </a:r>
          </a:p>
          <a:p>
            <a:endParaRPr lang="en-US" sz="1600" b="1" u="sng" dirty="0"/>
          </a:p>
          <a:p>
            <a:r>
              <a:rPr lang="en-US" sz="1600" b="1" dirty="0"/>
              <a:t>Morley, L. (2011). "Gender mainstreaming: myths and measurement in higher education in</a:t>
            </a:r>
          </a:p>
          <a:p>
            <a:r>
              <a:rPr lang="en-US" sz="1600" b="1" dirty="0"/>
              <a:t>Ghana and Tanzania." </a:t>
            </a:r>
            <a:r>
              <a:rPr lang="en-US" sz="1600" b="1" i="1" u="sng" dirty="0"/>
              <a:t>Compare</a:t>
            </a:r>
            <a:r>
              <a:rPr lang="en-US" sz="1600" b="1" u="sng" dirty="0"/>
              <a:t> 40(4): 533–550.</a:t>
            </a:r>
          </a:p>
          <a:p>
            <a:endParaRPr lang="en-US" sz="1600" b="1" u="sng" dirty="0"/>
          </a:p>
          <a:p>
            <a:pPr>
              <a:buClr>
                <a:srgbClr val="E74CFF"/>
              </a:buClr>
              <a:defRPr/>
            </a:pPr>
            <a:r>
              <a:rPr lang="en-GB" sz="1600" b="1" dirty="0">
                <a:solidFill>
                  <a:srgbClr val="FFFFFF"/>
                </a:solidFill>
              </a:rPr>
              <a:t>Morley, L. (2013) Women and Higher Education Leadership: Absences and Aspirations. </a:t>
            </a:r>
            <a:r>
              <a:rPr lang="en-GB" sz="1600" b="1" i="1" dirty="0">
                <a:solidFill>
                  <a:srgbClr val="FFFFFF"/>
                </a:solidFill>
              </a:rPr>
              <a:t>Stimulus Paper for the Leadership Foundation for Higher Education.</a:t>
            </a:r>
          </a:p>
          <a:p>
            <a:pPr>
              <a:buClr>
                <a:srgbClr val="E74CFF"/>
              </a:buClr>
              <a:defRPr/>
            </a:pPr>
            <a:endParaRPr lang="en-GB" sz="1600" b="1" i="1" dirty="0">
              <a:solidFill>
                <a:srgbClr val="FFFFFF"/>
              </a:solidFill>
            </a:endParaRPr>
          </a:p>
          <a:p>
            <a:r>
              <a:rPr lang="en-GB" sz="1600" b="1" dirty="0" smtClean="0">
                <a:solidFill>
                  <a:srgbClr val="FFFFFF"/>
                </a:solidFill>
              </a:rPr>
              <a:t>Wickramasinghe, M. </a:t>
            </a:r>
            <a:r>
              <a:rPr lang="en-US" sz="1600" b="1" dirty="0" smtClean="0"/>
              <a:t>Int</a:t>
            </a:r>
            <a:r>
              <a:rPr lang="en-US" sz="1600" b="1" i="1" dirty="0" smtClean="0"/>
              <a:t>roduction to Gender </a:t>
            </a:r>
            <a:r>
              <a:rPr lang="en-US" sz="1600" b="1" i="1" dirty="0"/>
              <a:t>Mainstreaming </a:t>
            </a:r>
            <a:r>
              <a:rPr lang="en-US" sz="1600" b="1" i="1" dirty="0" smtClean="0"/>
              <a:t>Universities</a:t>
            </a:r>
            <a:r>
              <a:rPr lang="en-US" sz="1600" b="1" dirty="0" smtClean="0"/>
              <a:t>.</a:t>
            </a:r>
            <a:r>
              <a:rPr lang="en-GB" sz="1600" b="1" dirty="0" smtClean="0">
                <a:solidFill>
                  <a:srgbClr val="FFFFFF"/>
                </a:solidFill>
              </a:rPr>
              <a:t> https</a:t>
            </a:r>
            <a:r>
              <a:rPr lang="en-GB" sz="1600" b="1" dirty="0">
                <a:solidFill>
                  <a:srgbClr val="FFFFFF"/>
                </a:solidFill>
              </a:rPr>
              <a:t>://www.acu.ac.uk/membership/gender-programme/intro-gender-mainstreaming-universities</a:t>
            </a:r>
            <a:endParaRPr lang="en-US" sz="1600" b="1" dirty="0"/>
          </a:p>
          <a:p>
            <a:endParaRPr lang="en-US" sz="1600" b="1" dirty="0" smtClean="0"/>
          </a:p>
          <a:p>
            <a:r>
              <a:rPr lang="en-US" sz="1600" b="1" dirty="0"/>
              <a:t>Working Group on Higher Education (WGHE) (2006) Module - Gender Disaggregated Data, in </a:t>
            </a:r>
            <a:r>
              <a:rPr lang="en-US" sz="1600" b="1" i="1" dirty="0"/>
              <a:t>A</a:t>
            </a:r>
          </a:p>
          <a:p>
            <a:r>
              <a:rPr lang="en-US" sz="1600" b="1" i="1" dirty="0"/>
              <a:t>Toolkit for Mainstreaming Gender in Higher </a:t>
            </a:r>
            <a:r>
              <a:rPr lang="en-US" sz="1600" b="1" i="1" dirty="0" smtClean="0"/>
              <a:t>Education </a:t>
            </a:r>
            <a:r>
              <a:rPr lang="en-US" sz="1600" b="1" i="1" dirty="0"/>
              <a:t>in Africa</a:t>
            </a:r>
            <a:r>
              <a:rPr lang="en-US" sz="1600" b="1" dirty="0"/>
              <a:t>, Association for the</a:t>
            </a:r>
          </a:p>
          <a:p>
            <a:r>
              <a:rPr lang="en-US" sz="1600" b="1" dirty="0"/>
              <a:t>Development of Higher Education in Africa, (accessed on 7th July 2008)</a:t>
            </a:r>
          </a:p>
          <a:p>
            <a:r>
              <a:rPr lang="en-US" sz="1600" b="1" dirty="0"/>
              <a:t>http://www.ungei.org/resources/1612_1722.html</a:t>
            </a:r>
          </a:p>
        </p:txBody>
      </p:sp>
    </p:spTree>
    <p:extLst>
      <p:ext uri="{BB962C8B-B14F-4D97-AF65-F5344CB8AC3E}">
        <p14:creationId xmlns:p14="http://schemas.microsoft.com/office/powerpoint/2010/main" val="272421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2687</TotalTime>
  <Words>679</Words>
  <Application>Microsoft Office PowerPoint</Application>
  <PresentationFormat>On-screen Show (4:3)</PresentationFormat>
  <Paragraphs>162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Times New Roman</vt:lpstr>
      <vt:lpstr>Wingdings</vt:lpstr>
      <vt:lpstr> Black </vt:lpstr>
      <vt:lpstr>Sister-Matic: Gender Mainstreaming  in Higher Education</vt:lpstr>
      <vt:lpstr>What is Gender Mainstreaming?</vt:lpstr>
      <vt:lpstr>Essential Ingredients</vt:lpstr>
      <vt:lpstr>Challenges</vt:lpstr>
      <vt:lpstr>What Gender Mainstreaming is Not?</vt:lpstr>
      <vt:lpstr>Gender as a Verb </vt:lpstr>
      <vt:lpstr>Tools/Interventions</vt:lpstr>
      <vt:lpstr>Change Interventions</vt:lpstr>
      <vt:lpstr>Norwegian University of Science and Technology (NTNU) Gender Mainstreaming </vt:lpstr>
      <vt:lpstr>UK Athena SWAN/ Gender Equality Charter</vt:lpstr>
      <vt:lpstr>Impact</vt:lpstr>
      <vt:lpstr>Moving On</vt:lpstr>
      <vt:lpstr>PowerPoint Presentation</vt:lpstr>
    </vt:vector>
  </TitlesOfParts>
  <Company>Univesrity of Sussex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Pryor</dc:creator>
  <cp:lastModifiedBy>Heather Stanley</cp:lastModifiedBy>
  <cp:revision>396</cp:revision>
  <cp:lastPrinted>2014-01-28T09:55:20Z</cp:lastPrinted>
  <dcterms:created xsi:type="dcterms:W3CDTF">2014-01-26T18:11:45Z</dcterms:created>
  <dcterms:modified xsi:type="dcterms:W3CDTF">2015-12-15T12:46:08Z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-1985238611</vt:i4>
  </property>
  <property fmtid="{D5CDD505-2E9C-101B-9397-08002B2CF9AE}" pid="3" name="_NewReviewCycle">
    <vt:lpwstr/>
  </property>
  <property fmtid="{D5CDD505-2E9C-101B-9397-08002B2CF9AE}" pid="4" name="_EmailSubject">
    <vt:lpwstr/>
  </property>
  <property fmtid="{D5CDD505-2E9C-101B-9397-08002B2CF9AE}" pid="5" name="_AuthorEmail">
    <vt:lpwstr>j.b.pryor@sussex.ac.uk</vt:lpwstr>
  </property>
  <property fmtid="{D5CDD505-2E9C-101B-9397-08002B2CF9AE}" pid="6" name="_AuthorEmailDisplayName">
    <vt:lpwstr>John Pryor</vt:lpwstr>
  </property>
</Properties>
</file>