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46" r:id="rId3"/>
    <p:sldId id="348" r:id="rId4"/>
    <p:sldId id="347" r:id="rId5"/>
    <p:sldId id="349" r:id="rId6"/>
    <p:sldId id="341" r:id="rId7"/>
    <p:sldId id="314" r:id="rId8"/>
    <p:sldId id="339" r:id="rId9"/>
    <p:sldId id="340" r:id="rId10"/>
    <p:sldId id="350" r:id="rId11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08/06/2016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/>
              <a:t>Future Directions for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UK </a:t>
            </a:r>
            <a:r>
              <a:rPr lang="en-US" sz="3600" b="1" dirty="0"/>
              <a:t>Higher </a:t>
            </a:r>
            <a:r>
              <a:rPr lang="en-US" sz="3600" b="1" dirty="0" smtClean="0"/>
              <a:t>Education</a:t>
            </a:r>
            <a:r>
              <a:rPr lang="en-GB" sz="3600" dirty="0" smtClean="0"/>
              <a:t> </a:t>
            </a:r>
            <a:endParaRPr lang="en-GB" sz="3600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None/>
              <a:defRPr/>
            </a:pPr>
            <a:endParaRPr lang="en-GB" dirty="0" smtClean="0">
              <a:solidFill>
                <a:srgbClr val="FFFFFF"/>
              </a:solidFill>
            </a:endParaRPr>
          </a:p>
          <a:p>
            <a:pPr>
              <a:buNone/>
              <a:defRPr/>
            </a:pPr>
            <a:endParaRPr lang="en-GB" dirty="0">
              <a:solidFill>
                <a:srgbClr val="FFFFFF"/>
              </a:solidFill>
            </a:endParaRPr>
          </a:p>
          <a:p>
            <a:pPr>
              <a:buNone/>
              <a:defRPr/>
            </a:pPr>
            <a:endParaRPr lang="en-GB" dirty="0" smtClean="0">
              <a:solidFill>
                <a:srgbClr val="FFFFFF"/>
              </a:solidFill>
            </a:endParaRPr>
          </a:p>
          <a:p>
            <a:pPr>
              <a:buNone/>
              <a:defRPr/>
            </a:pPr>
            <a:endParaRPr lang="en-GB" dirty="0" smtClean="0">
              <a:solidFill>
                <a:srgbClr val="FFFFFF"/>
              </a:solidFill>
            </a:endParaRPr>
          </a:p>
          <a:p>
            <a:pPr>
              <a:buNone/>
              <a:defRPr/>
            </a:pPr>
            <a:endParaRPr lang="en-GB" sz="9600" b="1" dirty="0" smtClean="0">
              <a:solidFill>
                <a:srgbClr val="FFFFFF"/>
              </a:solidFill>
            </a:endParaRPr>
          </a:p>
          <a:p>
            <a:pPr>
              <a:buNone/>
              <a:defRPr/>
            </a:pPr>
            <a:endParaRPr lang="en-GB" sz="9600" b="1" dirty="0">
              <a:solidFill>
                <a:srgbClr val="FFFFFF"/>
              </a:solidFill>
            </a:endParaRPr>
          </a:p>
          <a:p>
            <a:pPr>
              <a:buNone/>
              <a:defRPr/>
            </a:pPr>
            <a:r>
              <a:rPr lang="en-GB" sz="11200" b="1" dirty="0" smtClean="0">
                <a:solidFill>
                  <a:srgbClr val="FFFFFF"/>
                </a:solidFill>
              </a:rPr>
              <a:t>Professor Louise Morley</a:t>
            </a:r>
            <a:endParaRPr lang="en-GB" sz="11200" b="1" dirty="0">
              <a:solidFill>
                <a:srgbClr val="FFFFFF"/>
              </a:solidFill>
            </a:endParaRPr>
          </a:p>
          <a:p>
            <a:pPr>
              <a:buFontTx/>
              <a:buNone/>
              <a:defRPr/>
            </a:pPr>
            <a:endParaRPr lang="en-GB" sz="9600" b="1" dirty="0" smtClean="0"/>
          </a:p>
          <a:p>
            <a:pPr>
              <a:buFontTx/>
              <a:buNone/>
              <a:defRPr/>
            </a:pPr>
            <a:r>
              <a:rPr lang="en-GB" sz="9600" b="1" dirty="0" smtClean="0"/>
              <a:t>Centre </a:t>
            </a:r>
            <a:r>
              <a:rPr lang="en-GB" sz="9600" b="1" dirty="0"/>
              <a:t>for </a:t>
            </a:r>
            <a:r>
              <a:rPr lang="en-GB" sz="9600" b="1" dirty="0" smtClean="0"/>
              <a:t>Higher Education</a:t>
            </a:r>
          </a:p>
          <a:p>
            <a:pPr>
              <a:buFontTx/>
              <a:buNone/>
              <a:defRPr/>
            </a:pPr>
            <a:r>
              <a:rPr lang="en-GB" sz="9600" b="1" dirty="0"/>
              <a:t>a</a:t>
            </a:r>
            <a:r>
              <a:rPr lang="en-GB" sz="9600" b="1" dirty="0" smtClean="0"/>
              <a:t>nd Equity Research (</a:t>
            </a:r>
            <a:r>
              <a:rPr lang="en-GB" sz="9600" b="1" dirty="0"/>
              <a:t>CHEER</a:t>
            </a:r>
            <a:r>
              <a:rPr lang="en-GB" sz="9600" b="1" dirty="0" smtClean="0"/>
              <a:t>)</a:t>
            </a:r>
          </a:p>
          <a:p>
            <a:pPr>
              <a:buFontTx/>
              <a:buNone/>
              <a:defRPr/>
            </a:pPr>
            <a:r>
              <a:rPr lang="en-GB" sz="9600" b="1" dirty="0" smtClean="0"/>
              <a:t>University of Sussex</a:t>
            </a:r>
            <a:r>
              <a:rPr lang="en-GB" sz="9600" b="1" dirty="0"/>
              <a:t>, </a:t>
            </a:r>
            <a:r>
              <a:rPr lang="en-GB" sz="9600" b="1" dirty="0" smtClean="0"/>
              <a:t>UK</a:t>
            </a:r>
          </a:p>
          <a:p>
            <a:pPr>
              <a:buFontTx/>
              <a:buNone/>
              <a:defRPr/>
            </a:pPr>
            <a:endParaRPr lang="en-GB" sz="7200" b="1" dirty="0" smtClean="0"/>
          </a:p>
          <a:p>
            <a:pPr>
              <a:buFontTx/>
              <a:buNone/>
              <a:defRPr/>
            </a:pPr>
            <a:endParaRPr lang="en-GB" sz="7200" b="1" dirty="0"/>
          </a:p>
          <a:p>
            <a:pPr marL="0" indent="0">
              <a:buNone/>
            </a:pPr>
            <a:r>
              <a:rPr lang="en-US" dirty="0" smtClean="0"/>
              <a:t> 	</a:t>
            </a:r>
            <a:endParaRPr lang="en-US" dirty="0"/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943788" y="6294836"/>
            <a:ext cx="372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66FF"/>
                </a:solidFill>
              </a:rPr>
              <a:t>www.sussex.ac.uk/education/cheer</a:t>
            </a:r>
            <a:endParaRPr lang="en-GB" b="1" dirty="0">
              <a:solidFill>
                <a:srgbClr val="FF66FF"/>
              </a:solidFill>
            </a:endParaRPr>
          </a:p>
        </p:txBody>
      </p:sp>
      <p:pic>
        <p:nvPicPr>
          <p:cNvPr id="9" name="Content Placeholder 2" descr="BU009494.pn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34960"/>
            <a:ext cx="8229600" cy="2235160"/>
          </a:xfrm>
        </p:spPr>
        <p:txBody>
          <a:bodyPr/>
          <a:lstStyle/>
          <a:p>
            <a:r>
              <a:rPr lang="en-US" b="1" dirty="0" smtClean="0"/>
              <a:t>Futurology: a la Cassandra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2556" y="1600200"/>
            <a:ext cx="4974244" cy="497077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Intensification of political rationality/ forms of governance of neoliberalism: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Clr>
                <a:srgbClr val="E74CFF"/>
              </a:buClr>
            </a:pPr>
            <a:r>
              <a:rPr lang="en-US" b="1" dirty="0" err="1"/>
              <a:t>Privatisation</a:t>
            </a:r>
            <a:r>
              <a:rPr lang="en-US" b="1" dirty="0"/>
              <a:t> </a:t>
            </a:r>
          </a:p>
          <a:p>
            <a:pPr>
              <a:buClr>
                <a:srgbClr val="E74CFF"/>
              </a:buClr>
            </a:pPr>
            <a:r>
              <a:rPr lang="en-US" b="1" dirty="0"/>
              <a:t>Deregulation </a:t>
            </a:r>
          </a:p>
          <a:p>
            <a:pPr>
              <a:buClr>
                <a:srgbClr val="E74CFF"/>
              </a:buClr>
            </a:pPr>
            <a:r>
              <a:rPr lang="en-US" b="1" dirty="0" err="1"/>
              <a:t>Financialisation</a:t>
            </a:r>
            <a:r>
              <a:rPr lang="en-US" b="1" dirty="0"/>
              <a:t> </a:t>
            </a:r>
          </a:p>
          <a:p>
            <a:pPr>
              <a:buClr>
                <a:srgbClr val="E74CFF"/>
              </a:buClr>
            </a:pPr>
            <a:r>
              <a:rPr lang="en-US" b="1" dirty="0" err="1" smtClean="0"/>
              <a:t>Globalisation</a:t>
            </a:r>
            <a:endParaRPr lang="en-US" b="1" dirty="0" smtClean="0"/>
          </a:p>
          <a:p>
            <a:pPr>
              <a:buClr>
                <a:srgbClr val="E74CFF"/>
              </a:buClr>
            </a:pPr>
            <a:r>
              <a:rPr lang="en-US" b="1" dirty="0" err="1" smtClean="0"/>
              <a:t>Uber-isation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30" r="23230"/>
          <a:stretch>
            <a:fillRect/>
          </a:stretch>
        </p:blipFill>
        <p:spPr bwMode="auto">
          <a:xfrm>
            <a:off x="457200" y="1600200"/>
            <a:ext cx="3255356" cy="4970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6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Homo </a:t>
            </a:r>
            <a:r>
              <a:rPr lang="en-US" b="1" dirty="0" err="1"/>
              <a:t>Oeconomicus</a:t>
            </a:r>
            <a:r>
              <a:rPr lang="en-GB" b="1" dirty="0"/>
              <a:t/>
            </a:r>
            <a:br>
              <a:rPr lang="en-GB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 smtClean="0"/>
              <a:t>All </a:t>
            </a:r>
            <a:r>
              <a:rPr lang="en-GB" b="1" i="1" dirty="0"/>
              <a:t>conduct is economic conduct; all spheres of existence are framed and measured by economic terms and metrics, even when those spheres are not directly monetized </a:t>
            </a:r>
            <a:r>
              <a:rPr lang="en-GB" sz="2000" b="1" dirty="0" smtClean="0">
                <a:solidFill>
                  <a:srgbClr val="FF66FF"/>
                </a:solidFill>
              </a:rPr>
              <a:t>(Brown, 2015: 10</a:t>
            </a:r>
            <a:r>
              <a:rPr lang="en-GB" sz="2000" b="1" dirty="0">
                <a:solidFill>
                  <a:srgbClr val="FF66FF"/>
                </a:solidFill>
              </a:rPr>
              <a:t>).</a:t>
            </a:r>
          </a:p>
          <a:p>
            <a:endParaRPr lang="en-US" dirty="0"/>
          </a:p>
        </p:txBody>
      </p:sp>
      <p:pic>
        <p:nvPicPr>
          <p:cNvPr id="5" name="Content Placeholder 4" descr="200128087-001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335" b="23335"/>
          <a:stretch>
            <a:fillRect/>
          </a:stretch>
        </p:blipFill>
        <p:spPr>
          <a:xfrm>
            <a:off x="457200" y="1600200"/>
            <a:ext cx="3524795" cy="4525963"/>
          </a:xfrm>
        </p:spPr>
      </p:pic>
    </p:spTree>
    <p:extLst>
      <p:ext uri="{BB962C8B-B14F-4D97-AF65-F5344CB8AC3E}">
        <p14:creationId xmlns:p14="http://schemas.microsoft.com/office/powerpoint/2010/main" val="415180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Entangling Neoliberalism and Higher Education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0065" y="1417637"/>
            <a:ext cx="5320769" cy="5910147"/>
          </a:xfrm>
        </p:spPr>
        <p:txBody>
          <a:bodyPr>
            <a:normAutofit fontScale="47500" lnSpcReduction="20000"/>
          </a:bodyPr>
          <a:lstStyle/>
          <a:p>
            <a:pPr>
              <a:buClr>
                <a:srgbClr val="FF66FF"/>
              </a:buClr>
            </a:pPr>
            <a:r>
              <a:rPr lang="en-GB" sz="4400" b="1" dirty="0"/>
              <a:t>Narratives of </a:t>
            </a:r>
            <a:r>
              <a:rPr lang="en-GB" sz="4400" b="1" dirty="0" smtClean="0"/>
              <a:t>state failure</a:t>
            </a:r>
          </a:p>
          <a:p>
            <a:pPr>
              <a:buClr>
                <a:srgbClr val="FF66FF"/>
              </a:buClr>
            </a:pPr>
            <a:r>
              <a:rPr lang="en-GB" sz="4400" b="1" dirty="0" smtClean="0"/>
              <a:t>Generalisation </a:t>
            </a:r>
            <a:r>
              <a:rPr lang="en-GB" sz="4400" b="1" dirty="0"/>
              <a:t>of </a:t>
            </a:r>
            <a:r>
              <a:rPr lang="en-GB" sz="4400" b="1" dirty="0" smtClean="0"/>
              <a:t>economic </a:t>
            </a:r>
            <a:r>
              <a:rPr lang="en-GB" sz="4400" b="1" dirty="0"/>
              <a:t>form </a:t>
            </a:r>
            <a:r>
              <a:rPr lang="en-GB" sz="4400" b="1" dirty="0" smtClean="0"/>
              <a:t>to social fields</a:t>
            </a:r>
            <a:endParaRPr lang="en-GB" sz="4400" b="1" dirty="0"/>
          </a:p>
          <a:p>
            <a:pPr>
              <a:buClr>
                <a:srgbClr val="FF66FF"/>
              </a:buClr>
            </a:pPr>
            <a:r>
              <a:rPr lang="en-US" sz="4400" b="1" dirty="0" smtClean="0"/>
              <a:t>Human </a:t>
            </a:r>
            <a:r>
              <a:rPr lang="en-US" sz="4400" b="1" dirty="0"/>
              <a:t>Beings = Human </a:t>
            </a:r>
            <a:r>
              <a:rPr lang="en-US" sz="4400" b="1" dirty="0" smtClean="0"/>
              <a:t>Capital</a:t>
            </a:r>
          </a:p>
          <a:p>
            <a:pPr>
              <a:buClr>
                <a:srgbClr val="FF66FF"/>
              </a:buClr>
            </a:pPr>
            <a:r>
              <a:rPr lang="en-US" sz="4400" b="1" dirty="0" smtClean="0"/>
              <a:t>Rankings/ ratings </a:t>
            </a:r>
            <a:r>
              <a:rPr lang="en-US" sz="4400" b="1" dirty="0"/>
              <a:t>systems </a:t>
            </a:r>
            <a:r>
              <a:rPr lang="en-US" sz="4400" b="1" dirty="0" smtClean="0"/>
              <a:t>determine value</a:t>
            </a:r>
          </a:p>
          <a:p>
            <a:pPr>
              <a:buClr>
                <a:srgbClr val="FF66FF"/>
              </a:buClr>
            </a:pPr>
            <a:r>
              <a:rPr lang="en-US" sz="4400" b="1" dirty="0" smtClean="0"/>
              <a:t>Ratings govern pedagogy/ research</a:t>
            </a:r>
          </a:p>
          <a:p>
            <a:pPr>
              <a:buClr>
                <a:srgbClr val="FF66FF"/>
              </a:buClr>
            </a:pPr>
            <a:r>
              <a:rPr lang="en-US" sz="4400" b="1" dirty="0"/>
              <a:t>Live and Let </a:t>
            </a:r>
            <a:r>
              <a:rPr lang="en-US" sz="4400" b="1" dirty="0" smtClean="0"/>
              <a:t>Die</a:t>
            </a:r>
            <a:endParaRPr lang="en-US" sz="4400" b="1" dirty="0"/>
          </a:p>
          <a:p>
            <a:pPr>
              <a:buClr>
                <a:srgbClr val="FF66FF"/>
              </a:buClr>
            </a:pPr>
            <a:r>
              <a:rPr lang="en-GB" sz="4400" b="1" dirty="0" smtClean="0"/>
              <a:t>Education </a:t>
            </a:r>
            <a:r>
              <a:rPr lang="en-GB" sz="4400" b="1" dirty="0"/>
              <a:t>= Attracting </a:t>
            </a:r>
            <a:r>
              <a:rPr lang="en-GB" sz="4400" b="1" dirty="0" smtClean="0"/>
              <a:t>Investors</a:t>
            </a:r>
          </a:p>
          <a:p>
            <a:pPr>
              <a:buClr>
                <a:srgbClr val="FF66FF"/>
              </a:buClr>
            </a:pPr>
            <a:r>
              <a:rPr lang="en-US" sz="4400" b="1" dirty="0"/>
              <a:t>Values reinforced via Funding Regimes </a:t>
            </a:r>
            <a:r>
              <a:rPr lang="en-GB" sz="4400" b="1" dirty="0" smtClean="0"/>
              <a:t> </a:t>
            </a:r>
            <a:endParaRPr lang="en-GB" sz="4400" b="1" dirty="0"/>
          </a:p>
          <a:p>
            <a:pPr>
              <a:buClr>
                <a:srgbClr val="FF66FF"/>
              </a:buClr>
            </a:pPr>
            <a:r>
              <a:rPr lang="en-US" sz="4400" b="1" dirty="0"/>
              <a:t>Beneficence of state patronage only for those sharing/ performing the values of the new </a:t>
            </a:r>
            <a:r>
              <a:rPr lang="en-US" sz="4400" b="1" dirty="0" smtClean="0"/>
              <a:t>times</a:t>
            </a:r>
            <a:endParaRPr lang="en-US" sz="4400" b="1" dirty="0"/>
          </a:p>
          <a:p>
            <a:pPr>
              <a:buClr>
                <a:srgbClr val="FF66FF"/>
              </a:buClr>
            </a:pPr>
            <a:r>
              <a:rPr lang="en-US" sz="4400" b="1" dirty="0" err="1"/>
              <a:t>P</a:t>
            </a:r>
            <a:r>
              <a:rPr lang="en-US" sz="4400" b="1" dirty="0" err="1" smtClean="0"/>
              <a:t>rivatised</a:t>
            </a:r>
            <a:r>
              <a:rPr lang="en-US" sz="4400" b="1" dirty="0" smtClean="0"/>
              <a:t> </a:t>
            </a:r>
            <a:r>
              <a:rPr lang="en-US" sz="4400" b="1" dirty="0"/>
              <a:t>higher education </a:t>
            </a:r>
            <a:r>
              <a:rPr lang="en-US" sz="4400" b="1" dirty="0" smtClean="0"/>
              <a:t>= </a:t>
            </a:r>
            <a:r>
              <a:rPr lang="en-US" sz="4400" b="1" dirty="0"/>
              <a:t>anti-critical spaces of </a:t>
            </a:r>
            <a:r>
              <a:rPr lang="en-US" sz="4400" b="1" dirty="0" smtClean="0"/>
              <a:t>learning</a:t>
            </a:r>
          </a:p>
          <a:p>
            <a:pPr>
              <a:buClr>
                <a:srgbClr val="FF66FF"/>
              </a:buClr>
            </a:pPr>
            <a:r>
              <a:rPr lang="en-GB" sz="4400" b="1" dirty="0"/>
              <a:t>Erasure of intelligible, legitimate alternatives to economic </a:t>
            </a:r>
            <a:r>
              <a:rPr lang="en-GB" sz="4400" b="1" dirty="0" smtClean="0"/>
              <a:t>rationality.</a:t>
            </a:r>
            <a:endParaRPr lang="en-GB" sz="4400" b="1" dirty="0"/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endParaRPr lang="en-GB" b="1" dirty="0" smtClean="0"/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5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" b="86"/>
          <a:stretch>
            <a:fillRect/>
          </a:stretch>
        </p:blipFill>
        <p:spPr bwMode="auto">
          <a:xfrm>
            <a:off x="223129" y="1600200"/>
            <a:ext cx="3226789" cy="50583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3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90838"/>
            <a:ext cx="8229600" cy="1660760"/>
          </a:xfrm>
        </p:spPr>
        <p:txBody>
          <a:bodyPr/>
          <a:lstStyle/>
          <a:p>
            <a:r>
              <a:rPr lang="en-US" b="1" dirty="0" smtClean="0"/>
              <a:t>Resisting Resistance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14857" y="1025952"/>
            <a:ext cx="5071943" cy="5512423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>
                <a:solidFill>
                  <a:srgbClr val="FF66FF"/>
                </a:solidFill>
              </a:rPr>
              <a:t>Stealth Revolution</a:t>
            </a:r>
            <a:endParaRPr lang="en-GB" b="1" i="1" dirty="0" smtClean="0"/>
          </a:p>
          <a:p>
            <a:pPr marL="0" indent="0">
              <a:buNone/>
            </a:pPr>
            <a:r>
              <a:rPr lang="en-GB" b="1" i="1" dirty="0" err="1" smtClean="0"/>
              <a:t>Neoliberalization</a:t>
            </a:r>
            <a:r>
              <a:rPr lang="en-GB" b="1" i="1" dirty="0" smtClean="0"/>
              <a:t> </a:t>
            </a:r>
            <a:r>
              <a:rPr lang="en-GB" b="1" i="1" dirty="0"/>
              <a:t>is generally more </a:t>
            </a:r>
            <a:r>
              <a:rPr lang="en-GB" b="1" i="1" dirty="0" err="1"/>
              <a:t>termitelike</a:t>
            </a:r>
            <a:r>
              <a:rPr lang="en-GB" b="1" i="1" dirty="0"/>
              <a:t> than </a:t>
            </a:r>
            <a:r>
              <a:rPr lang="en-GB" b="1" i="1" dirty="0" err="1"/>
              <a:t>lionlike</a:t>
            </a:r>
            <a:r>
              <a:rPr lang="en-GB" b="1" i="1" dirty="0"/>
              <a:t> </a:t>
            </a:r>
            <a:endParaRPr lang="en-GB" b="1" i="1" dirty="0" smtClean="0"/>
          </a:p>
          <a:p>
            <a:pPr marL="0" indent="0">
              <a:buNone/>
            </a:pPr>
            <a:r>
              <a:rPr lang="en-GB" sz="2100" b="1" dirty="0" smtClean="0">
                <a:solidFill>
                  <a:srgbClr val="FF66FF"/>
                </a:solidFill>
              </a:rPr>
              <a:t>(</a:t>
            </a:r>
            <a:r>
              <a:rPr lang="en-GB" sz="2100" b="1" dirty="0">
                <a:solidFill>
                  <a:srgbClr val="FF66FF"/>
                </a:solidFill>
              </a:rPr>
              <a:t>Brown 2015: 35/36</a:t>
            </a:r>
            <a:r>
              <a:rPr lang="en-GB" sz="2100" b="1" dirty="0" smtClean="0">
                <a:solidFill>
                  <a:srgbClr val="FF66FF"/>
                </a:solidFill>
              </a:rPr>
              <a:t>)</a:t>
            </a:r>
          </a:p>
          <a:p>
            <a:r>
              <a:rPr lang="en-GB" b="1" dirty="0">
                <a:solidFill>
                  <a:srgbClr val="FF66FF"/>
                </a:solidFill>
              </a:rPr>
              <a:t>Norms/Hegemonies</a:t>
            </a:r>
          </a:p>
          <a:p>
            <a:pPr marL="0" indent="0">
              <a:buNone/>
            </a:pPr>
            <a:r>
              <a:rPr lang="en-GB" b="1" i="1" dirty="0"/>
              <a:t>N</a:t>
            </a:r>
            <a:r>
              <a:rPr lang="en-GB" b="1" i="1" dirty="0" smtClean="0"/>
              <a:t>ormative </a:t>
            </a:r>
            <a:r>
              <a:rPr lang="en-GB" b="1" i="1" dirty="0"/>
              <a:t>order of reason </a:t>
            </a:r>
            <a:r>
              <a:rPr lang="en-GB" b="1" i="1" dirty="0" smtClean="0"/>
              <a:t>disseminated via governing rationality</a:t>
            </a:r>
            <a:endParaRPr lang="en-GB" b="1" dirty="0">
              <a:solidFill>
                <a:srgbClr val="FF66FF"/>
              </a:solidFill>
            </a:endParaRPr>
          </a:p>
          <a:p>
            <a:r>
              <a:rPr lang="en-GB" b="1" dirty="0">
                <a:solidFill>
                  <a:srgbClr val="FF66FF"/>
                </a:solidFill>
              </a:rPr>
              <a:t>Democracy</a:t>
            </a:r>
          </a:p>
          <a:p>
            <a:pPr marL="0" indent="0">
              <a:buNone/>
            </a:pPr>
            <a:r>
              <a:rPr lang="en-GB" b="1" i="1" dirty="0"/>
              <a:t>Neoliberalism assaults the principles, practices, cultures, subjects, and institutions of </a:t>
            </a:r>
            <a:r>
              <a:rPr lang="en-GB" b="1" i="1" dirty="0" smtClean="0"/>
              <a:t>democracy</a:t>
            </a:r>
          </a:p>
          <a:p>
            <a:r>
              <a:rPr lang="en-US" b="1" dirty="0">
                <a:solidFill>
                  <a:srgbClr val="FF66FF"/>
                </a:solidFill>
              </a:rPr>
              <a:t>Appropriation of </a:t>
            </a:r>
            <a:r>
              <a:rPr lang="en-US" b="1" dirty="0" smtClean="0">
                <a:solidFill>
                  <a:srgbClr val="FF66FF"/>
                </a:solidFill>
              </a:rPr>
              <a:t>Vocabulary 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C</a:t>
            </a:r>
            <a:r>
              <a:rPr lang="en-US" b="1" dirty="0" smtClean="0"/>
              <a:t>hoice</a:t>
            </a:r>
            <a:r>
              <a:rPr lang="en-US" b="1" dirty="0"/>
              <a:t>, </a:t>
            </a:r>
            <a:r>
              <a:rPr lang="en-US" b="1" dirty="0" smtClean="0"/>
              <a:t>Growth</a:t>
            </a:r>
            <a:r>
              <a:rPr lang="en-US" b="1" dirty="0"/>
              <a:t>, </a:t>
            </a:r>
            <a:r>
              <a:rPr lang="en-US" b="1" dirty="0" smtClean="0"/>
              <a:t>Empowerment</a:t>
            </a:r>
            <a:r>
              <a:rPr lang="en-US" b="1" dirty="0"/>
              <a:t>?</a:t>
            </a:r>
            <a:endParaRPr lang="en-GB" b="1" dirty="0"/>
          </a:p>
          <a:p>
            <a:pPr marL="0" indent="0">
              <a:buNone/>
            </a:pPr>
            <a:endParaRPr lang="en-GB" b="1" dirty="0">
              <a:solidFill>
                <a:srgbClr val="FF66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6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" b="5"/>
          <a:stretch>
            <a:fillRect/>
          </a:stretch>
        </p:blipFill>
        <p:spPr bwMode="auto">
          <a:xfrm>
            <a:off x="457200" y="1025952"/>
            <a:ext cx="2986684" cy="5512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50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2835394"/>
            <a:ext cx="7772400" cy="293358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</a:t>
            </a:r>
            <a:r>
              <a:rPr lang="en-US" i="1" cap="none" dirty="0" smtClean="0"/>
              <a:t>Heat Up The Floor To See Who Can 	Keep Hopping The Longest </a:t>
            </a:r>
            <a:br>
              <a:rPr lang="en-US" i="1" cap="none" dirty="0" smtClean="0"/>
            </a:br>
            <a:r>
              <a:rPr lang="en-US" i="1" cap="none" dirty="0" smtClean="0"/>
              <a:t>	</a:t>
            </a:r>
            <a:br>
              <a:rPr lang="en-US" i="1" cap="none" dirty="0" smtClean="0"/>
            </a:br>
            <a:r>
              <a:rPr lang="en-US" i="1" cap="none" dirty="0"/>
              <a:t>	</a:t>
            </a:r>
            <a:r>
              <a:rPr lang="en-US" sz="2700" dirty="0" smtClean="0">
                <a:solidFill>
                  <a:srgbClr val="FFFFFF"/>
                </a:solidFill>
              </a:rPr>
              <a:t>(</a:t>
            </a:r>
            <a:r>
              <a:rPr lang="en-US" sz="2700" cap="none" dirty="0" smtClean="0">
                <a:solidFill>
                  <a:srgbClr val="FFFFFF"/>
                </a:solidFill>
              </a:rPr>
              <a:t>Davies</a:t>
            </a:r>
            <a:r>
              <a:rPr lang="en-US" sz="2700" dirty="0" smtClean="0">
                <a:solidFill>
                  <a:srgbClr val="FFFFFF"/>
                </a:solidFill>
              </a:rPr>
              <a:t> </a:t>
            </a:r>
            <a:r>
              <a:rPr lang="en-US" sz="2700" dirty="0">
                <a:solidFill>
                  <a:srgbClr val="FFFFFF"/>
                </a:solidFill>
              </a:rPr>
              <a:t>2014). 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60946" y="574038"/>
            <a:ext cx="8576441" cy="86975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	Governing Through Unhappiness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4299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964"/>
            <a:ext cx="8229600" cy="56084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Why Does it Matter?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31839" y="1025080"/>
            <a:ext cx="5647831" cy="6128186"/>
          </a:xfrm>
        </p:spPr>
        <p:txBody>
          <a:bodyPr>
            <a:normAutofit/>
          </a:bodyPr>
          <a:lstStyle/>
          <a:p>
            <a:pPr>
              <a:buClr>
                <a:srgbClr val="FF66FF"/>
              </a:buClr>
            </a:pPr>
            <a:r>
              <a:rPr lang="en-US" sz="2400" b="1" dirty="0"/>
              <a:t>Individuated agency is </a:t>
            </a:r>
            <a:r>
              <a:rPr lang="en-US" sz="2400" b="1" dirty="0" smtClean="0"/>
              <a:t>privileged</a:t>
            </a:r>
            <a:endParaRPr lang="en-US" sz="2400" b="1" dirty="0"/>
          </a:p>
          <a:p>
            <a:pPr marL="0" indent="0">
              <a:buClr>
                <a:srgbClr val="FF66FF"/>
              </a:buClr>
              <a:buNone/>
            </a:pPr>
            <a:r>
              <a:rPr lang="en-US" sz="2400" b="1" dirty="0"/>
              <a:t> </a:t>
            </a:r>
          </a:p>
          <a:p>
            <a:pPr>
              <a:buClr>
                <a:srgbClr val="FF66FF"/>
              </a:buClr>
            </a:pPr>
            <a:r>
              <a:rPr lang="en-US" sz="2400" b="1" dirty="0"/>
              <a:t>Logic of collective political struggle against structures of inequality </a:t>
            </a:r>
            <a:r>
              <a:rPr lang="en-US" sz="2400" b="1" dirty="0" smtClean="0"/>
              <a:t>undermined</a:t>
            </a:r>
          </a:p>
          <a:p>
            <a:pPr>
              <a:buClr>
                <a:srgbClr val="FF66FF"/>
              </a:buClr>
            </a:pP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GB" sz="2400" b="1" dirty="0"/>
              <a:t>T</a:t>
            </a:r>
            <a:r>
              <a:rPr lang="en-GB" sz="2400" b="1" dirty="0" smtClean="0"/>
              <a:t>he </a:t>
            </a:r>
            <a:r>
              <a:rPr lang="en-GB" sz="2400" b="1" dirty="0"/>
              <a:t>social </a:t>
            </a:r>
            <a:r>
              <a:rPr lang="en-GB" sz="2400" b="1" dirty="0" smtClean="0"/>
              <a:t>disintegrates into the entrepreneurial </a:t>
            </a:r>
            <a:endParaRPr lang="en-GB" sz="2400" b="1" dirty="0"/>
          </a:p>
          <a:p>
            <a:pPr>
              <a:buClr>
                <a:srgbClr val="FF66FF"/>
              </a:buClr>
            </a:pPr>
            <a:endParaRPr lang="en-US" sz="2400" b="1" dirty="0"/>
          </a:p>
          <a:p>
            <a:pPr>
              <a:buClr>
                <a:srgbClr val="FF66FF"/>
              </a:buClr>
            </a:pPr>
            <a:r>
              <a:rPr lang="en-US" sz="2400" b="1" dirty="0" smtClean="0"/>
              <a:t>Metrics </a:t>
            </a:r>
            <a:r>
              <a:rPr lang="en-US" sz="2400" b="1" dirty="0"/>
              <a:t>imply </a:t>
            </a:r>
            <a:r>
              <a:rPr lang="en-US" sz="2400" b="1" dirty="0" smtClean="0"/>
              <a:t>norms </a:t>
            </a:r>
            <a:r>
              <a:rPr lang="en-US" sz="1800" b="1" dirty="0" smtClean="0">
                <a:solidFill>
                  <a:srgbClr val="FF66FF"/>
                </a:solidFill>
              </a:rPr>
              <a:t>(Lynch 2014)</a:t>
            </a:r>
          </a:p>
          <a:p>
            <a:pPr>
              <a:buClr>
                <a:srgbClr val="FF66FF"/>
              </a:buClr>
            </a:pPr>
            <a:endParaRPr lang="en-US" sz="2400" b="1" dirty="0" smtClean="0"/>
          </a:p>
          <a:p>
            <a:pPr>
              <a:buClr>
                <a:srgbClr val="FF66FF"/>
              </a:buClr>
            </a:pPr>
            <a:r>
              <a:rPr lang="en-US" sz="2400" b="1" dirty="0"/>
              <a:t>W</a:t>
            </a:r>
            <a:r>
              <a:rPr lang="en-US" sz="2400" b="1" dirty="0" smtClean="0"/>
              <a:t>hich </a:t>
            </a:r>
            <a:r>
              <a:rPr lang="en-US" sz="2400" b="1" dirty="0"/>
              <a:t>norms are evoked in </a:t>
            </a:r>
            <a:r>
              <a:rPr lang="en-US" sz="2400" b="1" dirty="0" smtClean="0"/>
              <a:t>judging value? </a:t>
            </a:r>
            <a:r>
              <a:rPr lang="en-US" sz="1800" b="1" dirty="0">
                <a:solidFill>
                  <a:srgbClr val="E74CFF"/>
                </a:solidFill>
              </a:rPr>
              <a:t>(Butler </a:t>
            </a:r>
            <a:r>
              <a:rPr lang="en-US" sz="1800" b="1" dirty="0" smtClean="0">
                <a:solidFill>
                  <a:srgbClr val="E74CFF"/>
                </a:solidFill>
              </a:rPr>
              <a:t>2006)</a:t>
            </a:r>
            <a:endParaRPr lang="en-US" sz="1800" b="1" dirty="0" smtClean="0"/>
          </a:p>
          <a:p>
            <a:pPr>
              <a:buClr>
                <a:srgbClr val="E74CFF"/>
              </a:buClr>
            </a:pPr>
            <a:endParaRPr lang="en-US" sz="2200" b="1" dirty="0" smtClean="0"/>
          </a:p>
          <a:p>
            <a:endParaRPr lang="en-US" dirty="0" smtClean="0"/>
          </a:p>
        </p:txBody>
      </p:sp>
      <p:pic>
        <p:nvPicPr>
          <p:cNvPr id="5" name="Content Placeholder 6" descr="occupation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9" y="1025080"/>
            <a:ext cx="2667383" cy="5458999"/>
          </a:xfrm>
        </p:spPr>
      </p:pic>
    </p:spTree>
    <p:extLst>
      <p:ext uri="{BB962C8B-B14F-4D97-AF65-F5344CB8AC3E}">
        <p14:creationId xmlns:p14="http://schemas.microsoft.com/office/powerpoint/2010/main" val="2370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8364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is the Future of Counter-Hegemonic Knowledge?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626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/>
            </a:r>
            <a:br>
              <a:rPr lang="en-US" b="1" dirty="0" smtClean="0">
                <a:solidFill>
                  <a:srgbClr val="FFFFFF"/>
                </a:solidFill>
              </a:rPr>
            </a:br>
            <a:r>
              <a:rPr lang="en-US" b="1" dirty="0" smtClean="0">
                <a:solidFill>
                  <a:srgbClr val="FFFFFF"/>
                </a:solidFill>
              </a:rPr>
              <a:t>Pollyanna: Making </a:t>
            </a:r>
            <a:r>
              <a:rPr lang="en-US" b="1" dirty="0" err="1">
                <a:solidFill>
                  <a:srgbClr val="FFFFFF"/>
                </a:solidFill>
              </a:rPr>
              <a:t>Alternativity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smtClean="0">
                <a:solidFill>
                  <a:srgbClr val="FFFFFF"/>
                </a:solidFill>
              </a:rPr>
              <a:t>Imaginable</a:t>
            </a:r>
            <a:r>
              <a:rPr lang="en-US" b="1" dirty="0">
                <a:solidFill>
                  <a:srgbClr val="FFFFFF"/>
                </a:solidFill>
              </a:rPr>
              <a:t/>
            </a:r>
            <a:br>
              <a:rPr lang="en-US" b="1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9144" y="1417639"/>
            <a:ext cx="5384812" cy="5314247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E74CFF"/>
                </a:solidFill>
              </a:rPr>
              <a:t>Trouble</a:t>
            </a:r>
            <a:r>
              <a:rPr lang="en-GB" sz="9600" b="1" dirty="0">
                <a:solidFill>
                  <a:srgbClr val="00FFFF"/>
                </a:solidFill>
              </a:rPr>
              <a:t> </a:t>
            </a:r>
            <a:r>
              <a:rPr lang="en-GB" sz="9600" b="1" dirty="0" smtClean="0"/>
              <a:t>neoliberal realism</a:t>
            </a:r>
            <a:endParaRPr lang="en-GB" sz="9600" b="1" dirty="0"/>
          </a:p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FF66FF"/>
                </a:solidFill>
              </a:rPr>
              <a:t>Resist</a:t>
            </a:r>
            <a:r>
              <a:rPr lang="en-GB" sz="9600" b="1" dirty="0">
                <a:solidFill>
                  <a:srgbClr val="FFFFFF"/>
                </a:solidFill>
              </a:rPr>
              <a:t> being co-opted by </a:t>
            </a:r>
            <a:r>
              <a:rPr lang="en-GB" sz="9600" b="1" dirty="0" smtClean="0">
                <a:solidFill>
                  <a:srgbClr val="FFFFFF"/>
                </a:solidFill>
              </a:rPr>
              <a:t>narrow </a:t>
            </a:r>
            <a:r>
              <a:rPr lang="en-GB" sz="9600" b="1" dirty="0">
                <a:solidFill>
                  <a:srgbClr val="FFFFFF"/>
                </a:solidFill>
              </a:rPr>
              <a:t>policy </a:t>
            </a:r>
            <a:r>
              <a:rPr lang="en-GB" sz="9600" b="1" dirty="0" smtClean="0">
                <a:solidFill>
                  <a:srgbClr val="FFFFFF"/>
                </a:solidFill>
              </a:rPr>
              <a:t>agendas</a:t>
            </a:r>
            <a:endParaRPr lang="en-GB" sz="96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E74CFF"/>
                </a:solidFill>
              </a:rPr>
              <a:t>Inform </a:t>
            </a:r>
            <a:r>
              <a:rPr lang="en-GB" sz="9600" b="1" dirty="0">
                <a:solidFill>
                  <a:srgbClr val="FFFFFF"/>
                </a:solidFill>
              </a:rPr>
              <a:t>policy with evidence, not </a:t>
            </a:r>
            <a:r>
              <a:rPr lang="en-GB" sz="9600" b="1" i="1" dirty="0">
                <a:solidFill>
                  <a:srgbClr val="FFFFFF"/>
                </a:solidFill>
              </a:rPr>
              <a:t>vice </a:t>
            </a:r>
            <a:r>
              <a:rPr lang="en-GB" sz="9600" b="1" i="1" dirty="0" smtClean="0">
                <a:solidFill>
                  <a:srgbClr val="FFFFFF"/>
                </a:solidFill>
              </a:rPr>
              <a:t>versa</a:t>
            </a:r>
            <a:endParaRPr lang="en-GB" sz="9600" b="1" i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E74CFF"/>
                </a:solidFill>
              </a:rPr>
              <a:t>Challenge</a:t>
            </a:r>
            <a:r>
              <a:rPr lang="en-GB" sz="9600" b="1" dirty="0">
                <a:solidFill>
                  <a:srgbClr val="00FFFF"/>
                </a:solidFill>
              </a:rPr>
              <a:t> </a:t>
            </a:r>
            <a:r>
              <a:rPr lang="en-GB" sz="9600" b="1" dirty="0">
                <a:solidFill>
                  <a:srgbClr val="FFFFFF"/>
                </a:solidFill>
              </a:rPr>
              <a:t>and expose increasing socio-economic inequalities/ </a:t>
            </a:r>
            <a:r>
              <a:rPr lang="en-GB" sz="9600" b="1" dirty="0" smtClean="0">
                <a:solidFill>
                  <a:srgbClr val="FFFFFF"/>
                </a:solidFill>
              </a:rPr>
              <a:t>exclusions</a:t>
            </a:r>
            <a:endParaRPr lang="en-GB" sz="96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E74CFF"/>
                </a:solidFill>
              </a:rPr>
              <a:t>Re-invigorate </a:t>
            </a:r>
            <a:r>
              <a:rPr lang="en-GB" sz="9600" b="1" dirty="0">
                <a:solidFill>
                  <a:srgbClr val="FFFFFF"/>
                </a:solidFill>
              </a:rPr>
              <a:t>knowledge production as a site of transformation/ </a:t>
            </a:r>
            <a:r>
              <a:rPr lang="en-GB" sz="9600" b="1" dirty="0" smtClean="0">
                <a:solidFill>
                  <a:srgbClr val="FFFFFF"/>
                </a:solidFill>
              </a:rPr>
              <a:t>possibility </a:t>
            </a:r>
            <a:endParaRPr lang="en-GB" sz="96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 smtClean="0">
                <a:solidFill>
                  <a:srgbClr val="E74CFF"/>
                </a:solidFill>
              </a:rPr>
              <a:t>Transgress</a:t>
            </a:r>
            <a:r>
              <a:rPr lang="en-GB" sz="9600" b="1" dirty="0" smtClean="0">
                <a:solidFill>
                  <a:srgbClr val="00FFFF"/>
                </a:solidFill>
              </a:rPr>
              <a:t> </a:t>
            </a:r>
            <a:r>
              <a:rPr lang="en-GB" sz="9600" b="1" dirty="0">
                <a:solidFill>
                  <a:srgbClr val="FFFFFF"/>
                </a:solidFill>
              </a:rPr>
              <a:t>and re-</a:t>
            </a:r>
            <a:r>
              <a:rPr lang="en-GB" sz="9600" b="1" dirty="0" smtClean="0">
                <a:solidFill>
                  <a:srgbClr val="FFFFFF"/>
                </a:solidFill>
              </a:rPr>
              <a:t>signify</a:t>
            </a:r>
            <a:endParaRPr lang="en-GB" sz="96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 smtClean="0">
                <a:solidFill>
                  <a:srgbClr val="E74CFF"/>
                </a:solidFill>
              </a:rPr>
              <a:t>Identify</a:t>
            </a:r>
            <a:r>
              <a:rPr lang="en-GB" sz="9600" b="1" dirty="0" smtClean="0">
                <a:solidFill>
                  <a:schemeClr val="tx2"/>
                </a:solidFill>
              </a:rPr>
              <a:t> </a:t>
            </a:r>
            <a:r>
              <a:rPr lang="en-GB" sz="9600" b="1" dirty="0">
                <a:solidFill>
                  <a:srgbClr val="FFFFFF"/>
                </a:solidFill>
              </a:rPr>
              <a:t>new </a:t>
            </a:r>
            <a:r>
              <a:rPr lang="en-GB" sz="9600" b="1" dirty="0" smtClean="0">
                <a:solidFill>
                  <a:srgbClr val="FFFFFF"/>
                </a:solidFill>
              </a:rPr>
              <a:t>optics/ discursive formations </a:t>
            </a:r>
            <a:r>
              <a:rPr lang="en-GB" sz="9600" b="1" dirty="0">
                <a:solidFill>
                  <a:srgbClr val="FFFFFF"/>
                </a:solidFill>
              </a:rPr>
              <a:t>for viewing </a:t>
            </a:r>
            <a:r>
              <a:rPr lang="en-GB" sz="9600" b="1" dirty="0" smtClean="0">
                <a:solidFill>
                  <a:srgbClr val="FFFFFF"/>
                </a:solidFill>
              </a:rPr>
              <a:t>the social world</a:t>
            </a:r>
            <a:endParaRPr lang="en-GB" sz="9600" b="1" dirty="0">
              <a:solidFill>
                <a:srgbClr val="FFFFFF"/>
              </a:solidFill>
            </a:endParaRPr>
          </a:p>
          <a:p>
            <a:pPr>
              <a:buClr>
                <a:srgbClr val="E74CFF"/>
              </a:buClr>
              <a:defRPr/>
            </a:pPr>
            <a:r>
              <a:rPr lang="en-GB" sz="9600" b="1" dirty="0">
                <a:solidFill>
                  <a:srgbClr val="E74CFF"/>
                </a:solidFill>
              </a:rPr>
              <a:t>Imagine </a:t>
            </a:r>
            <a:r>
              <a:rPr lang="en-GB" sz="9600" b="1" dirty="0" smtClean="0">
                <a:solidFill>
                  <a:srgbClr val="FFFFFF"/>
                </a:solidFill>
              </a:rPr>
              <a:t>the </a:t>
            </a:r>
            <a:r>
              <a:rPr lang="en-GB" sz="9600" b="1" dirty="0">
                <a:solidFill>
                  <a:srgbClr val="FFFFFF"/>
                </a:solidFill>
              </a:rPr>
              <a:t>future that you want to </a:t>
            </a:r>
            <a:r>
              <a:rPr lang="en-GB" sz="9600" b="1" dirty="0" smtClean="0">
                <a:solidFill>
                  <a:srgbClr val="FFFFFF"/>
                </a:solidFill>
              </a:rPr>
              <a:t>see.</a:t>
            </a:r>
            <a:endParaRPr lang="en-GB" sz="9600" b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4" descr="IMG_1308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8757" y="1600200"/>
            <a:ext cx="3133043" cy="5131686"/>
          </a:xfrm>
        </p:spPr>
      </p:pic>
    </p:spTree>
    <p:extLst>
      <p:ext uri="{BB962C8B-B14F-4D97-AF65-F5344CB8AC3E}">
        <p14:creationId xmlns:p14="http://schemas.microsoft.com/office/powerpoint/2010/main" val="124883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920515"/>
          </a:xfrm>
        </p:spPr>
        <p:txBody>
          <a:bodyPr>
            <a:normAutofit/>
          </a:bodyPr>
          <a:lstStyle/>
          <a:p>
            <a:r>
              <a:rPr lang="en-GB" b="1" dirty="0"/>
              <a:t>http://</a:t>
            </a:r>
            <a:r>
              <a:rPr lang="en-GB" b="1" dirty="0" err="1"/>
              <a:t>www.sussex.ac.uk</a:t>
            </a:r>
            <a:r>
              <a:rPr lang="en-GB" b="1" dirty="0"/>
              <a:t>/education/cheer</a:t>
            </a:r>
            <a:br>
              <a:rPr lang="en-GB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3418</TotalTime>
  <Words>335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 Black </vt:lpstr>
      <vt:lpstr>Future Directions for  UK Higher Education </vt:lpstr>
      <vt:lpstr>Futurology: a la Cassandra</vt:lpstr>
      <vt:lpstr>Homo Oeconomicus </vt:lpstr>
      <vt:lpstr>Entangling Neoliberalism and Higher Education</vt:lpstr>
      <vt:lpstr>Resisting Resistance</vt:lpstr>
      <vt:lpstr>  Heat Up The Floor To See Who Can  Keep Hopping The Longest     (Davies 2014).  </vt:lpstr>
      <vt:lpstr>Why Does it Matter?</vt:lpstr>
      <vt:lpstr>What is the Future of Counter-Hegemonic Knowledge?</vt:lpstr>
      <vt:lpstr> Pollyanna: Making Alternativity Imaginable </vt:lpstr>
      <vt:lpstr>http://www.sussex.ac.uk/education/cheer </vt:lpstr>
    </vt:vector>
  </TitlesOfParts>
  <Company>Univesrity of Sussex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Heather Stanley</cp:lastModifiedBy>
  <cp:revision>503</cp:revision>
  <cp:lastPrinted>2014-01-28T09:55:20Z</cp:lastPrinted>
  <dcterms:created xsi:type="dcterms:W3CDTF">2014-01-26T18:11:45Z</dcterms:created>
  <dcterms:modified xsi:type="dcterms:W3CDTF">2016-06-08T13:19:34Z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