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4012" r:id="rId2"/>
    <p:sldMasterId id="2147484013" r:id="rId3"/>
  </p:sldMasterIdLst>
  <p:notesMasterIdLst>
    <p:notesMasterId r:id="rId24"/>
  </p:notesMasterIdLst>
  <p:sldIdLst>
    <p:sldId id="299" r:id="rId4"/>
    <p:sldId id="301" r:id="rId5"/>
    <p:sldId id="311" r:id="rId6"/>
    <p:sldId id="306" r:id="rId7"/>
    <p:sldId id="304" r:id="rId8"/>
    <p:sldId id="305" r:id="rId9"/>
    <p:sldId id="303" r:id="rId10"/>
    <p:sldId id="307" r:id="rId11"/>
    <p:sldId id="308" r:id="rId12"/>
    <p:sldId id="310" r:id="rId13"/>
    <p:sldId id="314" r:id="rId14"/>
    <p:sldId id="316" r:id="rId15"/>
    <p:sldId id="317" r:id="rId16"/>
    <p:sldId id="315" r:id="rId17"/>
    <p:sldId id="319" r:id="rId18"/>
    <p:sldId id="318" r:id="rId19"/>
    <p:sldId id="320" r:id="rId20"/>
    <p:sldId id="321" r:id="rId21"/>
    <p:sldId id="322" r:id="rId22"/>
    <p:sldId id="323" r:id="rId23"/>
  </p:sldIdLst>
  <p:sldSz cx="10688638" cy="7562850"/>
  <p:notesSz cx="6858000" cy="9144000"/>
  <p:defaultTextStyle>
    <a:defPPr>
      <a:defRPr lang="en-US"/>
    </a:defPPr>
    <a:lvl1pPr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520700" indent="-63500"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1041400" indent="-127000"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563688" indent="-192088"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2084388" indent="-255588"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2">
          <p15:clr>
            <a:srgbClr val="A4A3A4"/>
          </p15:clr>
        </p15:guide>
        <p15:guide id="2" pos="33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9FC9"/>
    <a:srgbClr val="9152A1"/>
    <a:srgbClr val="F7AFA5"/>
    <a:srgbClr val="F16369"/>
    <a:srgbClr val="93D9F3"/>
    <a:srgbClr val="18BAE7"/>
    <a:srgbClr val="91C849"/>
    <a:srgbClr val="C5D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74925" autoAdjust="0"/>
  </p:normalViewPr>
  <p:slideViewPr>
    <p:cSldViewPr snapToObjects="1">
      <p:cViewPr varScale="1">
        <p:scale>
          <a:sx n="49" d="100"/>
          <a:sy n="49" d="100"/>
        </p:scale>
        <p:origin x="-1692" y="-102"/>
      </p:cViewPr>
      <p:guideLst>
        <p:guide orient="horz" pos="2382"/>
        <p:guide pos="336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1DB962-2BE8-4B69-A998-D54310E02FC7}" type="datetimeFigureOut">
              <a:rPr lang="en-US" altLang="en-US"/>
              <a:pPr/>
              <a:t>10/14/2018</a:t>
            </a:fld>
            <a:endParaRPr lang="en-GB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5916225-D4BD-4BD0-B3D9-D277B194973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661742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Student experience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Conception of university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Research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16225-D4BD-4BD0-B3D9-D277B1949737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7171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altLang="en-US" sz="1800" b="1" dirty="0"/>
              <a:t>Who, what, where?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1600" dirty="0"/>
              <a:t>1</a:t>
            </a:r>
            <a:r>
              <a:rPr lang="en-GB" altLang="en-US" sz="1600" baseline="30000" dirty="0"/>
              <a:t>st</a:t>
            </a:r>
            <a:r>
              <a:rPr lang="en-GB" altLang="en-US" sz="1600" dirty="0"/>
              <a:t> year students from underrepresented backgrounds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1600" dirty="0"/>
              <a:t>Transition into and during their 1</a:t>
            </a:r>
            <a:r>
              <a:rPr lang="en-GB" altLang="en-US" sz="1600" baseline="30000" dirty="0"/>
              <a:t>st</a:t>
            </a:r>
            <a:r>
              <a:rPr lang="en-GB" altLang="en-US" sz="1600" dirty="0"/>
              <a:t> year at UH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GB" altLang="en-US" sz="1600" dirty="0"/>
          </a:p>
          <a:p>
            <a:r>
              <a:rPr lang="en-GB" altLang="en-US" sz="1800" b="1" dirty="0"/>
              <a:t>Why?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1600" dirty="0"/>
              <a:t>1</a:t>
            </a:r>
            <a:r>
              <a:rPr lang="en-GB" altLang="en-US" sz="1600" baseline="30000" dirty="0"/>
              <a:t>st</a:t>
            </a:r>
            <a:r>
              <a:rPr lang="en-GB" altLang="en-US" sz="1600" dirty="0"/>
              <a:t> year is crucial for determining persistence (Andrew et al., 2008)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1600" dirty="0"/>
              <a:t>Particular concern for students from widening participation backgrounds (Gale and Parker, 2014) and their continuation (</a:t>
            </a:r>
            <a:r>
              <a:rPr lang="en-GB" altLang="en-US" sz="1600" dirty="0" err="1"/>
              <a:t>Kift</a:t>
            </a:r>
            <a:r>
              <a:rPr lang="en-GB" altLang="en-US" sz="1600" dirty="0"/>
              <a:t>, 2009)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1600" dirty="0"/>
              <a:t>At UH: 14% attrition compared to 6% average </a:t>
            </a:r>
            <a:endParaRPr lang="en-GB" altLang="en-US" sz="1800" dirty="0"/>
          </a:p>
          <a:p>
            <a:endParaRPr lang="en-GB" altLang="en-US" sz="1800" b="1" dirty="0"/>
          </a:p>
          <a:p>
            <a:r>
              <a:rPr lang="en-GB" altLang="en-US" sz="1800" b="1" dirty="0"/>
              <a:t>Aim?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1600" dirty="0"/>
              <a:t>Give a voice to a potentially institutionally marginalised group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1600" dirty="0"/>
              <a:t>Elevate experience of non-traditional students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1600" dirty="0"/>
              <a:t>Recommendations</a:t>
            </a:r>
          </a:p>
          <a:p>
            <a:pPr lvl="1">
              <a:buFont typeface="Arial" panose="020B0604020202020204" pitchFamily="34" charset="0"/>
              <a:buNone/>
            </a:pPr>
            <a:endParaRPr lang="en-GB" altLang="en-US" sz="1600" dirty="0"/>
          </a:p>
          <a:p>
            <a:r>
              <a:rPr lang="en-GB" altLang="en-US" sz="1800" b="1" dirty="0"/>
              <a:t>How?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1600" dirty="0"/>
              <a:t>Artful inquiry (collage)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1600" dirty="0"/>
              <a:t>Participatory Pedagogy</a:t>
            </a:r>
          </a:p>
          <a:p>
            <a:endParaRPr lang="en-GB" altLang="en-US" sz="1800" dirty="0"/>
          </a:p>
          <a:p>
            <a:pPr lvl="1">
              <a:buFont typeface="Arial" panose="020B0604020202020204" pitchFamily="34" charset="0"/>
              <a:buNone/>
            </a:pPr>
            <a:endParaRPr lang="en-GB" alt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GB" altLang="en-US" sz="18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16225-D4BD-4BD0-B3D9-D277B1949737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8014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Synonymous with deregulation, privatisation and knowledge as capital/commodity) </a:t>
            </a:r>
            <a:r>
              <a:rPr lang="en-GB" sz="1050" dirty="0"/>
              <a:t>(</a:t>
            </a:r>
            <a:r>
              <a:rPr lang="en-GB" sz="1050" dirty="0" err="1"/>
              <a:t>Olssen</a:t>
            </a:r>
            <a:r>
              <a:rPr lang="en-GB" sz="1050" dirty="0"/>
              <a:t> and Peters, 2005)</a:t>
            </a:r>
          </a:p>
          <a:p>
            <a:endParaRPr lang="en-GB" dirty="0"/>
          </a:p>
          <a:p>
            <a:r>
              <a:rPr lang="en-GB" dirty="0"/>
              <a:t>Knowledge Based Economy (managerial, labour markets and skills) </a:t>
            </a:r>
            <a:r>
              <a:rPr lang="en-GB" sz="1050" dirty="0"/>
              <a:t>(Brown et al., 2003)</a:t>
            </a:r>
            <a:endParaRPr lang="en-GB" dirty="0"/>
          </a:p>
          <a:p>
            <a:endParaRPr lang="en-GB" dirty="0"/>
          </a:p>
          <a:p>
            <a:r>
              <a:rPr lang="en-GB" dirty="0"/>
              <a:t>Changing role of Government and “positive power” </a:t>
            </a:r>
            <a:r>
              <a:rPr lang="en-GB" sz="1050" dirty="0"/>
              <a:t>(</a:t>
            </a:r>
            <a:r>
              <a:rPr lang="en-GB" sz="1050" dirty="0" err="1"/>
              <a:t>Zepke</a:t>
            </a:r>
            <a:r>
              <a:rPr lang="en-GB" sz="1050" dirty="0"/>
              <a:t>, 2015, p. 701)</a:t>
            </a:r>
            <a:endParaRPr lang="en-GB" dirty="0"/>
          </a:p>
          <a:p>
            <a:endParaRPr lang="en-GB" dirty="0"/>
          </a:p>
          <a:p>
            <a:r>
              <a:rPr lang="en-GB" dirty="0"/>
              <a:t>Individuals as active agents (economically self-interested and competitive) </a:t>
            </a:r>
            <a:r>
              <a:rPr lang="en-GB" sz="1050" dirty="0"/>
              <a:t>(McKean, 1974; </a:t>
            </a:r>
            <a:r>
              <a:rPr lang="en-GB" sz="1050" dirty="0" err="1"/>
              <a:t>Olssen</a:t>
            </a:r>
            <a:r>
              <a:rPr lang="en-GB" sz="1050" dirty="0"/>
              <a:t> and Peters, 2005)</a:t>
            </a:r>
          </a:p>
          <a:p>
            <a:endParaRPr lang="en-GB" dirty="0"/>
          </a:p>
          <a:p>
            <a:r>
              <a:rPr lang="en-GB" dirty="0"/>
              <a:t>“Conscious action” for state and individual </a:t>
            </a:r>
            <a:r>
              <a:rPr lang="en-GB" sz="1050" dirty="0"/>
              <a:t>(</a:t>
            </a:r>
            <a:r>
              <a:rPr lang="en-GB" sz="1050" dirty="0" err="1"/>
              <a:t>Olssen</a:t>
            </a:r>
            <a:r>
              <a:rPr lang="en-GB" sz="1050" dirty="0"/>
              <a:t> and Peters, 2005, p. 319)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16225-D4BD-4BD0-B3D9-D277B1949737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63414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Education positioned as means to develop skilled, flexible workforce </a:t>
            </a:r>
            <a:r>
              <a:rPr lang="en-GB" sz="1050" dirty="0"/>
              <a:t>(Burton-Jones, 1999)</a:t>
            </a:r>
          </a:p>
          <a:p>
            <a:endParaRPr lang="en-GB" sz="1050" dirty="0"/>
          </a:p>
          <a:p>
            <a:r>
              <a:rPr lang="en-GB" dirty="0"/>
              <a:t>New Labour promote higher education as the space to transfer knowledge and skills </a:t>
            </a:r>
            <a:r>
              <a:rPr lang="en-GB" sz="1050" dirty="0"/>
              <a:t>(Burke, 2012)</a:t>
            </a:r>
            <a:endParaRPr lang="en-GB" dirty="0"/>
          </a:p>
          <a:p>
            <a:endParaRPr lang="en-GB" dirty="0"/>
          </a:p>
          <a:p>
            <a:r>
              <a:rPr lang="en-GB" dirty="0"/>
              <a:t>Overlaid with social justice rhetoric of (economic) self-improvement and social mobility</a:t>
            </a:r>
          </a:p>
          <a:p>
            <a:endParaRPr lang="en-GB" dirty="0"/>
          </a:p>
          <a:p>
            <a:r>
              <a:rPr lang="en-GB" dirty="0"/>
              <a:t>Expansion/massification of higher education to fill employment gaps of fast growing KBE</a:t>
            </a:r>
          </a:p>
          <a:p>
            <a:endParaRPr lang="en-GB" dirty="0"/>
          </a:p>
          <a:p>
            <a:r>
              <a:rPr lang="en-GB" dirty="0"/>
              <a:t>Policy documents reinforce this: Dearing Report (1997) and 2003, 2011 and 2016 White Papers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16225-D4BD-4BD0-B3D9-D277B1949737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08656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sz="2000" dirty="0"/>
              <a:t>“Neoliberal project of self-improvement” </a:t>
            </a:r>
            <a:r>
              <a:rPr lang="en-GB" sz="1600" dirty="0"/>
              <a:t>(Burke, 2012, p. 30)</a:t>
            </a:r>
            <a:endParaRPr lang="en-GB" sz="2000" dirty="0"/>
          </a:p>
          <a:p>
            <a:r>
              <a:rPr lang="en-GB" sz="2000" dirty="0"/>
              <a:t>Students as consumers</a:t>
            </a:r>
          </a:p>
          <a:p>
            <a:endParaRPr lang="en-GB" sz="2000" dirty="0"/>
          </a:p>
          <a:p>
            <a:r>
              <a:rPr lang="en-GB" sz="2000" dirty="0"/>
              <a:t>Student engagement influenced by wider economic agenda </a:t>
            </a:r>
            <a:r>
              <a:rPr lang="en-GB" sz="1600" dirty="0"/>
              <a:t>(</a:t>
            </a:r>
            <a:r>
              <a:rPr lang="en-GB" sz="1600" dirty="0" err="1"/>
              <a:t>Zepke</a:t>
            </a:r>
            <a:r>
              <a:rPr lang="en-GB" sz="1600" dirty="0"/>
              <a:t>, 2015)</a:t>
            </a:r>
            <a:endParaRPr lang="en-GB" sz="2400" dirty="0"/>
          </a:p>
          <a:p>
            <a:pPr lvl="1"/>
            <a:r>
              <a:rPr lang="en-GB" sz="2000" dirty="0"/>
              <a:t>Applied learning of practical knowledge fit for KBE</a:t>
            </a:r>
          </a:p>
          <a:p>
            <a:pPr lvl="1"/>
            <a:r>
              <a:rPr lang="en-GB" sz="2000" dirty="0"/>
              <a:t>Geared towards employment success </a:t>
            </a:r>
          </a:p>
          <a:p>
            <a:pPr lvl="1"/>
            <a:r>
              <a:rPr lang="en-GB" sz="2000" dirty="0"/>
              <a:t>Input/output model</a:t>
            </a:r>
          </a:p>
          <a:p>
            <a:pPr lvl="1"/>
            <a:endParaRPr lang="en-GB" sz="2000" dirty="0"/>
          </a:p>
          <a:p>
            <a:r>
              <a:rPr lang="en-GB" sz="2000" dirty="0"/>
              <a:t>Privileging of the successful, normalised middle-class student </a:t>
            </a:r>
            <a:r>
              <a:rPr lang="en-GB" sz="1600" dirty="0"/>
              <a:t>(Burke, 2007 and 2012)</a:t>
            </a:r>
            <a:endParaRPr lang="en-GB" sz="2000" dirty="0"/>
          </a:p>
          <a:p>
            <a:r>
              <a:rPr lang="en-GB" sz="2000" dirty="0" err="1"/>
              <a:t>Pathologising</a:t>
            </a:r>
            <a:r>
              <a:rPr lang="en-GB" sz="2000" dirty="0"/>
              <a:t> of the “deviant” other those who re-make their identity </a:t>
            </a:r>
            <a:r>
              <a:rPr lang="en-GB" sz="1600" dirty="0"/>
              <a:t>(Archer and Yamashita, 2003, p.130)</a:t>
            </a:r>
            <a:endParaRPr lang="en-GB" sz="2000" dirty="0"/>
          </a:p>
          <a:p>
            <a:r>
              <a:rPr lang="en-GB" sz="2000" dirty="0"/>
              <a:t>Deficit-model constructions around aspirations, knowledge and skills </a:t>
            </a:r>
            <a:r>
              <a:rPr lang="en-GB" sz="1600" dirty="0"/>
              <a:t>(Burke, 2012)</a:t>
            </a:r>
            <a:endParaRPr lang="en-GB" sz="2000" dirty="0"/>
          </a:p>
          <a:p>
            <a:pPr marL="0" indent="0" algn="l">
              <a:buNone/>
            </a:pPr>
            <a:endParaRPr lang="en-GB" sz="1400" dirty="0"/>
          </a:p>
          <a:p>
            <a:pPr marL="0" indent="0" algn="l">
              <a:buNone/>
            </a:pPr>
            <a:endParaRPr lang="en-GB" sz="1400" dirty="0"/>
          </a:p>
          <a:p>
            <a:pPr marL="0" indent="0" algn="l">
              <a:buNone/>
            </a:pPr>
            <a:endParaRPr lang="en-GB" sz="1400" dirty="0"/>
          </a:p>
          <a:p>
            <a:pPr marL="0" indent="0" algn="l">
              <a:buNone/>
            </a:pPr>
            <a:r>
              <a:rPr lang="en-GB" sz="1400" dirty="0"/>
              <a:t>Macro: </a:t>
            </a:r>
            <a:r>
              <a:rPr lang="en-GB" sz="1200" dirty="0"/>
              <a:t>Expansion of student numbers; Managerialist and performance culture; New types of utilitarian knowledge; Monitoring related tools)</a:t>
            </a:r>
          </a:p>
          <a:p>
            <a:endParaRPr lang="en-GB" sz="1200" dirty="0"/>
          </a:p>
          <a:p>
            <a:endParaRPr lang="en-GB" sz="1200" dirty="0"/>
          </a:p>
          <a:p>
            <a:r>
              <a:rPr lang="en-GB" sz="1200" dirty="0"/>
              <a:t>“Neoliberal project of self-improvement”  in wider context of neoliberal society that privileges skill development and education as key to economic socio mobility</a:t>
            </a:r>
          </a:p>
          <a:p>
            <a:endParaRPr lang="en-GB" sz="12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Students as consumers supported by performance-related and comparison tools leads students to make economic/consumer transactional decisions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16225-D4BD-4BD0-B3D9-D277B1949737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4306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sz="1400" dirty="0"/>
              <a:t>Artful inquiry and collage</a:t>
            </a:r>
          </a:p>
          <a:p>
            <a:r>
              <a:rPr lang="en-US" altLang="en-US" sz="1200" dirty="0">
                <a:latin typeface="Arial MT Lt" charset="0"/>
                <a:ea typeface="MS PGothic" panose="020B0600070205080204" pitchFamily="34" charset="-128"/>
                <a:cs typeface="Arial MT Lt" charset="0"/>
              </a:rPr>
              <a:t>Explore experience, emotions and feelings </a:t>
            </a:r>
            <a:r>
              <a:rPr lang="en-US" altLang="en-US" sz="1050" dirty="0">
                <a:latin typeface="Arial MT Lt" charset="0"/>
                <a:ea typeface="MS PGothic" panose="020B0600070205080204" pitchFamily="34" charset="-128"/>
                <a:cs typeface="Arial MT Lt" charset="0"/>
              </a:rPr>
              <a:t>(Eisner, 2008)</a:t>
            </a:r>
          </a:p>
          <a:p>
            <a:r>
              <a:rPr lang="en-US" altLang="en-US" sz="1200" dirty="0" err="1">
                <a:latin typeface="Arial MT Lt" charset="0"/>
                <a:ea typeface="MS PGothic" panose="020B0600070205080204" pitchFamily="34" charset="-128"/>
                <a:cs typeface="Arial MT Lt" charset="0"/>
              </a:rPr>
              <a:t>Deliteralisation</a:t>
            </a:r>
            <a:r>
              <a:rPr lang="en-US" altLang="en-US" sz="1200" dirty="0">
                <a:latin typeface="Arial MT Lt" charset="0"/>
                <a:ea typeface="MS PGothic" panose="020B0600070205080204" pitchFamily="34" charset="-128"/>
                <a:cs typeface="Arial MT Lt" charset="0"/>
              </a:rPr>
              <a:t> of knowledge </a:t>
            </a:r>
            <a:r>
              <a:rPr lang="en-US" altLang="en-US" sz="1050" dirty="0">
                <a:latin typeface="Arial MT Lt" charset="0"/>
                <a:ea typeface="MS PGothic" panose="020B0600070205080204" pitchFamily="34" charset="-128"/>
                <a:cs typeface="Arial MT Lt" charset="0"/>
              </a:rPr>
              <a:t>(Eisner, 2008)</a:t>
            </a:r>
          </a:p>
          <a:p>
            <a:endParaRPr lang="en-US" altLang="en-US" sz="1050" dirty="0">
              <a:latin typeface="Arial MT Lt" charset="0"/>
              <a:ea typeface="MS PGothic" panose="020B0600070205080204" pitchFamily="34" charset="-128"/>
              <a:cs typeface="Arial MT Lt" charset="0"/>
            </a:endParaRPr>
          </a:p>
          <a:p>
            <a:r>
              <a:rPr lang="en-US" altLang="en-US" sz="1200" dirty="0">
                <a:latin typeface="Arial MT Lt" charset="0"/>
              </a:rPr>
              <a:t>“New connections” </a:t>
            </a:r>
            <a:r>
              <a:rPr lang="en-US" altLang="en-US" sz="1050" dirty="0">
                <a:latin typeface="Arial MT Lt" charset="0"/>
              </a:rPr>
              <a:t>(Butler-</a:t>
            </a:r>
            <a:r>
              <a:rPr lang="en-US" altLang="en-US" sz="1050" dirty="0" err="1">
                <a:latin typeface="Arial MT Lt" charset="0"/>
              </a:rPr>
              <a:t>Kisber</a:t>
            </a:r>
            <a:r>
              <a:rPr lang="en-US" altLang="en-US" sz="1050" dirty="0">
                <a:latin typeface="Arial MT Lt" charset="0"/>
              </a:rPr>
              <a:t>, 2010: 104)</a:t>
            </a:r>
          </a:p>
          <a:p>
            <a:r>
              <a:rPr lang="en-US" altLang="en-US" sz="1200" dirty="0">
                <a:latin typeface="Arial MT Lt" charset="0"/>
              </a:rPr>
              <a:t>Each participant can explore a phenomenon in their own way</a:t>
            </a:r>
          </a:p>
          <a:p>
            <a:r>
              <a:rPr lang="en-US" altLang="en-US" sz="1200" dirty="0">
                <a:latin typeface="Arial MT Lt" charset="0"/>
              </a:rPr>
              <a:t>Visual, constructivist tool</a:t>
            </a:r>
          </a:p>
          <a:p>
            <a:r>
              <a:rPr lang="en-US" altLang="en-US" sz="1200" dirty="0">
                <a:latin typeface="Arial MT Lt" charset="0"/>
              </a:rPr>
              <a:t>Limit power issues</a:t>
            </a:r>
          </a:p>
          <a:p>
            <a:pPr marL="0" indent="0">
              <a:buNone/>
            </a:pPr>
            <a:r>
              <a:rPr lang="en-US" altLang="en-US" sz="1050" dirty="0">
                <a:latin typeface="Arial MT Lt" charset="0"/>
              </a:rPr>
              <a:t>(Weber, 2008, Butler-</a:t>
            </a:r>
            <a:r>
              <a:rPr lang="en-US" altLang="en-US" sz="1050" dirty="0" err="1">
                <a:latin typeface="Arial MT Lt" charset="0"/>
              </a:rPr>
              <a:t>Kisber</a:t>
            </a:r>
            <a:r>
              <a:rPr lang="en-US" altLang="en-US" sz="1050" dirty="0">
                <a:latin typeface="Arial MT Lt" charset="0"/>
              </a:rPr>
              <a:t> and </a:t>
            </a:r>
            <a:r>
              <a:rPr lang="en-US" altLang="en-US" sz="1050" dirty="0" err="1">
                <a:latin typeface="Arial MT Lt" charset="0"/>
              </a:rPr>
              <a:t>Poldma</a:t>
            </a:r>
            <a:r>
              <a:rPr lang="en-US" altLang="en-US" sz="1050" dirty="0">
                <a:latin typeface="Arial MT Lt" charset="0"/>
              </a:rPr>
              <a:t>, 2009)</a:t>
            </a:r>
          </a:p>
          <a:p>
            <a:pPr marL="0" indent="0">
              <a:buNone/>
            </a:pPr>
            <a:endParaRPr lang="en-US" altLang="en-US" sz="1050" dirty="0">
              <a:latin typeface="Arial MT Lt" charset="0"/>
            </a:endParaRPr>
          </a:p>
          <a:p>
            <a:pPr marL="0" indent="0">
              <a:buNone/>
            </a:pPr>
            <a:endParaRPr lang="en-US" altLang="en-US" sz="1050" dirty="0">
              <a:latin typeface="Arial MT Lt" charset="0"/>
            </a:endParaRPr>
          </a:p>
          <a:p>
            <a:pPr marL="0" indent="0" algn="ctr">
              <a:buNone/>
            </a:pPr>
            <a:r>
              <a:rPr lang="en-GB" sz="1400" dirty="0"/>
              <a:t>Participatory Pedagogy </a:t>
            </a:r>
            <a:r>
              <a:rPr lang="en-GB" sz="1050" dirty="0"/>
              <a:t>(Burke, 2012)</a:t>
            </a:r>
          </a:p>
          <a:p>
            <a:r>
              <a:rPr lang="en-GB" sz="1200" dirty="0"/>
              <a:t>Counter deficit-model constructs</a:t>
            </a:r>
          </a:p>
          <a:p>
            <a:endParaRPr lang="en-GB" sz="1200" dirty="0"/>
          </a:p>
          <a:p>
            <a:r>
              <a:rPr lang="en-GB" sz="1200" dirty="0" err="1"/>
              <a:t>Freieran</a:t>
            </a:r>
            <a:r>
              <a:rPr lang="en-GB" sz="1200" dirty="0"/>
              <a:t> roots of emancipation </a:t>
            </a:r>
          </a:p>
          <a:p>
            <a:endParaRPr lang="en-GB" sz="1200" dirty="0"/>
          </a:p>
          <a:p>
            <a:r>
              <a:rPr lang="en-GB" sz="1200" dirty="0"/>
              <a:t>More equal research relationship</a:t>
            </a:r>
          </a:p>
          <a:p>
            <a:endParaRPr lang="en-GB" sz="1200" dirty="0"/>
          </a:p>
          <a:p>
            <a:r>
              <a:rPr lang="en-GB" sz="1200" dirty="0"/>
              <a:t>Co-production of research process and knowledge</a:t>
            </a:r>
          </a:p>
          <a:p>
            <a:endParaRPr lang="en-GB" sz="1200" dirty="0"/>
          </a:p>
          <a:p>
            <a:r>
              <a:rPr lang="en-GB" sz="1200" dirty="0"/>
              <a:t>Effective tool in widening participation context of normalised/marginalised</a:t>
            </a:r>
          </a:p>
          <a:p>
            <a:pPr marL="0" indent="0">
              <a:buNone/>
            </a:pPr>
            <a:endParaRPr lang="en-US" altLang="en-US" dirty="0">
              <a:latin typeface="Arial MT Lt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16225-D4BD-4BD0-B3D9-D277B1949737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9442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/>
              <a:t>Neo-liberal backbone (Ball, 2003)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Goals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$$$ motivation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Success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Gaming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Competition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Personal development/investment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16225-D4BD-4BD0-B3D9-D277B1949737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06369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/>
              <a:t>Neo-liberal backbone (Ball, 2003)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Goals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$$$ motivation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Success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Gaming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Competition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Personal development/investment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16225-D4BD-4BD0-B3D9-D277B1949737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49509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/>
              <a:t>Neo-liberal backbone (Ball, 2003)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Goals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$$$ motivation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Success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Gaming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Competition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Personal development/investment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16225-D4BD-4BD0-B3D9-D277B1949737}" type="slidenum">
              <a:rPr lang="en-GB" altLang="en-US" smtClean="0"/>
              <a:pPr/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60258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Unprepared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Overwhelming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Loneliness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16225-D4BD-4BD0-B3D9-D277B1949737}" type="slidenum">
              <a:rPr lang="en-GB" altLang="en-US" smtClean="0"/>
              <a:pPr/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47868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Student numbers are expanding and a lot of that is happening in groups of non-trad </a:t>
            </a:r>
            <a:r>
              <a:rPr lang="en-GB" dirty="0" err="1"/>
              <a:t>stu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Can’t just be an access approach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Think carefully about how </a:t>
            </a:r>
            <a:r>
              <a:rPr lang="en-GB" dirty="0" err="1"/>
              <a:t>uni</a:t>
            </a:r>
            <a:r>
              <a:rPr lang="en-GB" dirty="0"/>
              <a:t> is set-up, what T&amp;L env are like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Using PP approach has helped re-define traditional research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Give students a voice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Co-producers of 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Allowed them to think deeply about experience and self-reflect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 T&amp; L setting using PP would make students co-producers, might allow for the values/exp/K of non-trad students to elevated alongside more trad privileged peers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Might redress some of those deficit models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16225-D4BD-4BD0-B3D9-D277B1949737}" type="slidenum">
              <a:rPr lang="en-GB" altLang="en-US" smtClean="0"/>
              <a:pPr/>
              <a:t>17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98350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 descr="1-72dp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73050"/>
            <a:ext cx="10180637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38400" y="5910394"/>
            <a:ext cx="5033963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www.herts.ac.uk/computerscience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38400" y="5000400"/>
            <a:ext cx="9720000" cy="4333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presentation title here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8400" y="5472000"/>
            <a:ext cx="9720000" cy="400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2pPr marL="520700" indent="0">
              <a:buNone/>
              <a:defRPr/>
            </a:lvl2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subtitle here</a:t>
            </a:r>
          </a:p>
        </p:txBody>
      </p:sp>
      <p:pic>
        <p:nvPicPr>
          <p:cNvPr id="10" name="Picture 9" descr="UH_LOGO_BLACK_P_PRO.BLACK_CMYK_1115.ai">
            <a:extLst>
              <a:ext uri="{FF2B5EF4-FFF2-40B4-BE49-F238E27FC236}">
                <a16:creationId xmlns:a16="http://schemas.microsoft.com/office/drawing/2014/main" xmlns="" id="{065388B6-1948-4B72-B064-FA0D7B7FFE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r="2"/>
          <a:stretch>
            <a:fillRect/>
          </a:stretch>
        </p:blipFill>
        <p:spPr bwMode="auto">
          <a:xfrm>
            <a:off x="376238" y="468313"/>
            <a:ext cx="26924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5909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" descr="2-72dp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73050"/>
            <a:ext cx="10180637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38400" y="5000400"/>
            <a:ext cx="9720000" cy="4333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presentation title here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8400" y="5472000"/>
            <a:ext cx="9720000" cy="400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2pPr marL="520700" indent="0">
              <a:buNone/>
              <a:defRPr/>
            </a:lvl2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38400" y="5910394"/>
            <a:ext cx="5033963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www.herts.ac.uk/computerscience</a:t>
            </a:r>
          </a:p>
        </p:txBody>
      </p:sp>
      <p:pic>
        <p:nvPicPr>
          <p:cNvPr id="8" name="Picture 9" descr="UH_LOGO_BLACK_P_PRO.BLACK_CMYK_1115.ai">
            <a:extLst>
              <a:ext uri="{FF2B5EF4-FFF2-40B4-BE49-F238E27FC236}">
                <a16:creationId xmlns:a16="http://schemas.microsoft.com/office/drawing/2014/main" xmlns="" id="{28E1BDC9-9C91-4634-AACC-8918BCDC05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r="2"/>
          <a:stretch>
            <a:fillRect/>
          </a:stretch>
        </p:blipFill>
        <p:spPr bwMode="auto">
          <a:xfrm>
            <a:off x="376238" y="468313"/>
            <a:ext cx="26924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461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3-72-dp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73050"/>
            <a:ext cx="10180637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38400" y="5000400"/>
            <a:ext cx="9720000" cy="4333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presentation title here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8400" y="5472000"/>
            <a:ext cx="9720000" cy="400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2pPr marL="520700" indent="0">
              <a:buNone/>
              <a:defRPr/>
            </a:lvl2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38400" y="5910394"/>
            <a:ext cx="5033963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latin typeface="Calibri" panose="020F0502020204030204" pitchFamily="34" charset="0"/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www.herts.ac.uk/computerscience</a:t>
            </a:r>
          </a:p>
        </p:txBody>
      </p:sp>
      <p:pic>
        <p:nvPicPr>
          <p:cNvPr id="8" name="Picture 9" descr="UH_LOGO_BLACK_P_PRO.BLACK_CMYK_1115.ai">
            <a:extLst>
              <a:ext uri="{FF2B5EF4-FFF2-40B4-BE49-F238E27FC236}">
                <a16:creationId xmlns:a16="http://schemas.microsoft.com/office/drawing/2014/main" xmlns="" id="{DE980DDD-26D8-4169-A3C6-75A50F1EA7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r="2"/>
          <a:stretch>
            <a:fillRect/>
          </a:stretch>
        </p:blipFill>
        <p:spPr bwMode="auto">
          <a:xfrm>
            <a:off x="376238" y="468313"/>
            <a:ext cx="26924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1006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" descr="5-72-dp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73050"/>
            <a:ext cx="10180637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38400" y="5000400"/>
            <a:ext cx="9720000" cy="4333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presentation title here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8400" y="5472000"/>
            <a:ext cx="9720000" cy="400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2pPr marL="520700" indent="0">
              <a:buNone/>
              <a:defRPr/>
            </a:lvl2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38400" y="5910394"/>
            <a:ext cx="5033963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www.herts.ac.uk/computerscience</a:t>
            </a:r>
          </a:p>
        </p:txBody>
      </p:sp>
      <p:pic>
        <p:nvPicPr>
          <p:cNvPr id="8" name="Picture 9" descr="UH_LOGO_BLACK_P_PRO.BLACK_CMYK_1115.ai">
            <a:extLst>
              <a:ext uri="{FF2B5EF4-FFF2-40B4-BE49-F238E27FC236}">
                <a16:creationId xmlns:a16="http://schemas.microsoft.com/office/drawing/2014/main" xmlns="" id="{AED2A176-2999-432D-B76D-700DC09EFE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r="2"/>
          <a:stretch>
            <a:fillRect/>
          </a:stretch>
        </p:blipFill>
        <p:spPr bwMode="auto">
          <a:xfrm>
            <a:off x="376238" y="468313"/>
            <a:ext cx="26924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651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3-72-dp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73050"/>
            <a:ext cx="10180637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38400" y="5000400"/>
            <a:ext cx="9720000" cy="4333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presentation title here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8400" y="5472000"/>
            <a:ext cx="9720000" cy="400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2pPr marL="520700" indent="0">
              <a:buNone/>
              <a:defRPr/>
            </a:lvl2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38400" y="5910394"/>
            <a:ext cx="5033963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www.herts.ac.uk/computerscience</a:t>
            </a:r>
          </a:p>
        </p:txBody>
      </p:sp>
      <p:pic>
        <p:nvPicPr>
          <p:cNvPr id="8" name="Picture 9" descr="UH_LOGO_BLACK_P_PRO.BLACK_CMYK_1115.ai">
            <a:extLst>
              <a:ext uri="{FF2B5EF4-FFF2-40B4-BE49-F238E27FC236}">
                <a16:creationId xmlns:a16="http://schemas.microsoft.com/office/drawing/2014/main" xmlns="" id="{14F66C0A-083D-44E9-B0F8-C12B8B9D2B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r="2"/>
          <a:stretch>
            <a:fillRect/>
          </a:stretch>
        </p:blipFill>
        <p:spPr bwMode="auto">
          <a:xfrm>
            <a:off x="376238" y="468313"/>
            <a:ext cx="26924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1431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 descr="6-72-dp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73050"/>
            <a:ext cx="10180637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38400" y="5000400"/>
            <a:ext cx="9720000" cy="4333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presentation title here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8400" y="5472000"/>
            <a:ext cx="9720000" cy="400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2pPr marL="520700" indent="0">
              <a:buNone/>
              <a:defRPr/>
            </a:lvl2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38400" y="5910394"/>
            <a:ext cx="5033963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www.herts.ac.uk/computerscience</a:t>
            </a:r>
          </a:p>
        </p:txBody>
      </p:sp>
      <p:pic>
        <p:nvPicPr>
          <p:cNvPr id="8" name="Picture 9" descr="UH_LOGO_BLACK_P_PRO.BLACK_CMYK_1115.ai">
            <a:extLst>
              <a:ext uri="{FF2B5EF4-FFF2-40B4-BE49-F238E27FC236}">
                <a16:creationId xmlns:a16="http://schemas.microsoft.com/office/drawing/2014/main" xmlns="" id="{2DA3CEC7-B65D-42F4-8389-02505F62B2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r="2"/>
          <a:stretch>
            <a:fillRect/>
          </a:stretch>
        </p:blipFill>
        <p:spPr bwMode="auto">
          <a:xfrm>
            <a:off x="376238" y="468313"/>
            <a:ext cx="26924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689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7-72-dp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73050"/>
            <a:ext cx="10180637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38400" y="5000400"/>
            <a:ext cx="9720000" cy="4333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presentation title here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8400" y="5472000"/>
            <a:ext cx="9720000" cy="400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2pPr marL="520700" indent="0">
              <a:buNone/>
              <a:defRPr/>
            </a:lvl2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38400" y="5910394"/>
            <a:ext cx="5033963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www.herts.ac.uk/computerscience</a:t>
            </a:r>
          </a:p>
        </p:txBody>
      </p:sp>
      <p:pic>
        <p:nvPicPr>
          <p:cNvPr id="8" name="Picture 9" descr="UH_LOGO_BLACK_P_PRO.BLACK_CMYK_1115.ai">
            <a:extLst>
              <a:ext uri="{FF2B5EF4-FFF2-40B4-BE49-F238E27FC236}">
                <a16:creationId xmlns:a16="http://schemas.microsoft.com/office/drawing/2014/main" xmlns="" id="{F27F1A30-CCC4-436E-B6BE-495DF434DC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r="2"/>
          <a:stretch>
            <a:fillRect/>
          </a:stretch>
        </p:blipFill>
        <p:spPr bwMode="auto">
          <a:xfrm>
            <a:off x="376238" y="468313"/>
            <a:ext cx="26924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105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 descr="8-72-dp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73050"/>
            <a:ext cx="10180637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38400" y="5000400"/>
            <a:ext cx="9720000" cy="4333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presentation title here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8400" y="5472000"/>
            <a:ext cx="9720000" cy="400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2pPr marL="520700" indent="0">
              <a:buNone/>
              <a:defRPr/>
            </a:lvl2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38400" y="5910394"/>
            <a:ext cx="5033963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www.herts.ac.uk/computerscience</a:t>
            </a:r>
          </a:p>
        </p:txBody>
      </p:sp>
      <p:pic>
        <p:nvPicPr>
          <p:cNvPr id="8" name="Picture 9" descr="UH_LOGO_BLACK_P_PRO.BLACK_CMYK_1115.ai">
            <a:extLst>
              <a:ext uri="{FF2B5EF4-FFF2-40B4-BE49-F238E27FC236}">
                <a16:creationId xmlns:a16="http://schemas.microsoft.com/office/drawing/2014/main" xmlns="" id="{694FAFC7-3558-4929-B047-D6F0B63079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r="2"/>
          <a:stretch>
            <a:fillRect/>
          </a:stretch>
        </p:blipFill>
        <p:spPr bwMode="auto">
          <a:xfrm>
            <a:off x="376238" y="468313"/>
            <a:ext cx="26924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431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9-72-dp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73050"/>
            <a:ext cx="10180637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38400" y="5000400"/>
            <a:ext cx="9720000" cy="4333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presentation title here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8400" y="5472000"/>
            <a:ext cx="9720000" cy="400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2pPr marL="520700" indent="0">
              <a:buNone/>
              <a:defRPr/>
            </a:lvl2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38400" y="5910394"/>
            <a:ext cx="5033963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www.herts.ac.uk/computerscience</a:t>
            </a:r>
          </a:p>
        </p:txBody>
      </p:sp>
      <p:pic>
        <p:nvPicPr>
          <p:cNvPr id="8" name="Picture 9" descr="UH_LOGO_BLACK_P_PRO.BLACK_CMYK_1115.ai">
            <a:extLst>
              <a:ext uri="{FF2B5EF4-FFF2-40B4-BE49-F238E27FC236}">
                <a16:creationId xmlns:a16="http://schemas.microsoft.com/office/drawing/2014/main" xmlns="" id="{CA16EDA7-CD66-41ED-9B4D-0F4E02EA35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r="2"/>
          <a:stretch>
            <a:fillRect/>
          </a:stretch>
        </p:blipFill>
        <p:spPr bwMode="auto">
          <a:xfrm>
            <a:off x="376238" y="468313"/>
            <a:ext cx="26924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3358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252000" y="273600"/>
            <a:ext cx="10180800" cy="459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</a:lstStyle>
          <a:p>
            <a:r>
              <a:rPr lang="en-GB" dirty="0"/>
              <a:t>                                                     Click icon below to add image 28.28 x 12.75cm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38400" y="5000400"/>
            <a:ext cx="9720000" cy="4333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presentation title here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8400" y="5472000"/>
            <a:ext cx="9720000" cy="400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chemeClr val="bg1"/>
                </a:solidFill>
              </a:defRPr>
            </a:lvl1pPr>
            <a:lvl2pPr marL="520700" indent="0">
              <a:buNone/>
              <a:defRPr/>
            </a:lvl2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38400" y="5910394"/>
            <a:ext cx="5033963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5pPr marL="2085975" indent="0">
              <a:buNone/>
              <a:defRPr/>
            </a:lvl5pPr>
          </a:lstStyle>
          <a:p>
            <a:pPr lvl="0"/>
            <a:r>
              <a:rPr lang="en-US" dirty="0"/>
              <a:t>www.herts.ac.uk</a:t>
            </a:r>
          </a:p>
        </p:txBody>
      </p:sp>
    </p:spTree>
    <p:extLst>
      <p:ext uri="{BB962C8B-B14F-4D97-AF65-F5344CB8AC3E}">
        <p14:creationId xmlns:p14="http://schemas.microsoft.com/office/powerpoint/2010/main" val="2722496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75767" y="961200"/>
            <a:ext cx="96192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aseline="0">
                <a:solidFill>
                  <a:schemeClr val="bg1"/>
                </a:solidFill>
                <a:latin typeface="Arial MT Lt"/>
              </a:defRPr>
            </a:lvl1pPr>
          </a:lstStyle>
          <a:p>
            <a:pPr lvl="0"/>
            <a:r>
              <a:rPr lang="en-US" dirty="0"/>
              <a:t>Single column slide – Slide title in Arial</a:t>
            </a:r>
            <a:endParaRPr lang="en-GB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16799" y="2408001"/>
            <a:ext cx="9996071" cy="4109728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aseline="0">
                <a:latin typeface="Arial MT Lt"/>
              </a:defRPr>
            </a:lvl1pPr>
            <a:lvl2pPr marL="742950" indent="-285750">
              <a:buFont typeface="Arial" panose="020B0604020202020204" pitchFamily="34" charset="0"/>
              <a:buChar char="•"/>
              <a:defRPr sz="1800"/>
            </a:lvl2pPr>
          </a:lstStyle>
          <a:p>
            <a:pPr lvl="0"/>
            <a:r>
              <a:rPr lang="en-US" dirty="0"/>
              <a:t>Text ranged left, one paragraph space between lines of text in black</a:t>
            </a:r>
          </a:p>
          <a:p>
            <a:pPr lvl="1"/>
            <a:r>
              <a:rPr lang="en-US" dirty="0"/>
              <a:t>Sub bullet</a:t>
            </a:r>
          </a:p>
          <a:p>
            <a:pPr lvl="0"/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Text ranged left, one paragraph space between lines of text in black</a:t>
            </a:r>
          </a:p>
          <a:p>
            <a:pPr lvl="0"/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Text ranged left, one paragraph space between lines of text in black</a:t>
            </a:r>
          </a:p>
          <a:p>
            <a:pPr lvl="0"/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Text ranged left, one paragraph space between lines of text in black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Text ranged left, one paragraph space between lines of text in black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375767" y="1440000"/>
            <a:ext cx="96192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aseline="0">
                <a:solidFill>
                  <a:schemeClr val="bg1"/>
                </a:solidFill>
                <a:latin typeface="Arial MT Lt"/>
              </a:defRPr>
            </a:lvl1pPr>
          </a:lstStyle>
          <a:p>
            <a:pPr lvl="0"/>
            <a:r>
              <a:rPr lang="en-US" dirty="0"/>
              <a:t>Slide subtitle in Arial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5854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5560343" y="2408400"/>
            <a:ext cx="4799012" cy="4107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eaLnBrk="1" hangingPunct="1"/>
            <a:endParaRPr lang="en-US" altLang="en-US" sz="1800" dirty="0">
              <a:latin typeface="Arial MT Lt" charset="0"/>
            </a:endParaRP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75767" y="961200"/>
            <a:ext cx="96192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aseline="0">
                <a:solidFill>
                  <a:schemeClr val="bg1"/>
                </a:solidFill>
                <a:latin typeface="Arial MT Lt"/>
              </a:defRPr>
            </a:lvl1pPr>
          </a:lstStyle>
          <a:p>
            <a:pPr lvl="0"/>
            <a:r>
              <a:rPr lang="en-US" dirty="0"/>
              <a:t>Text and image slide – Slide title in Arial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252000" y="2409825"/>
            <a:ext cx="4799012" cy="4107904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aseline="0">
                <a:latin typeface="Arial MT Lt"/>
              </a:defRPr>
            </a:lvl1pPr>
            <a:lvl2pPr>
              <a:defRPr sz="1800"/>
            </a:lvl2pPr>
          </a:lstStyle>
          <a:p>
            <a:pPr lvl="0"/>
            <a:r>
              <a:rPr lang="en-US" dirty="0"/>
              <a:t>Text ranged left, one paragraph space between lines of text in black</a:t>
            </a:r>
          </a:p>
          <a:p>
            <a:pPr lvl="1"/>
            <a:r>
              <a:rPr lang="en-US" dirty="0"/>
              <a:t>Sub bullet</a:t>
            </a:r>
          </a:p>
          <a:p>
            <a:pPr lvl="0"/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Text ranged left, one paragraph space between lines of text in black</a:t>
            </a:r>
          </a:p>
          <a:p>
            <a:pPr lvl="0"/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Text ranged left, one paragraph space between lines of text in black</a:t>
            </a:r>
          </a:p>
          <a:p>
            <a:pPr lvl="0"/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Text ranged left, one paragraph space between lines of text in black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75767" y="1440000"/>
            <a:ext cx="96192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aseline="0">
                <a:solidFill>
                  <a:schemeClr val="bg1"/>
                </a:solidFill>
                <a:latin typeface="Arial MT Lt"/>
              </a:defRPr>
            </a:lvl1pPr>
          </a:lstStyle>
          <a:p>
            <a:pPr lvl="0"/>
            <a:r>
              <a:rPr lang="en-US" dirty="0"/>
              <a:t>Slide subtitle in Arial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8771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75767" y="961200"/>
            <a:ext cx="97200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aseline="0">
                <a:solidFill>
                  <a:schemeClr val="bg1"/>
                </a:solidFill>
                <a:latin typeface="Arial MT Lt"/>
              </a:defRPr>
            </a:lvl1pPr>
          </a:lstStyle>
          <a:p>
            <a:pPr lvl="0"/>
            <a:r>
              <a:rPr lang="en-US" dirty="0"/>
              <a:t>Section title in Arial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375767" y="1440000"/>
            <a:ext cx="97200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aseline="0">
                <a:solidFill>
                  <a:schemeClr val="bg1"/>
                </a:solidFill>
                <a:latin typeface="Arial MT Lt"/>
              </a:defRPr>
            </a:lvl1pPr>
          </a:lstStyle>
          <a:p>
            <a:pPr lvl="0"/>
            <a:r>
              <a:rPr lang="en-US" dirty="0"/>
              <a:t>Slide subtitle in Arial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16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.gif"/><Relationship Id="rId5" Type="http://schemas.openxmlformats.org/officeDocument/2006/relationships/image" Target="../media/image1.jpg"/><Relationship Id="rId4" Type="http://schemas.openxmlformats.org/officeDocument/2006/relationships/image" Target="../media/image4.e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2413" y="4816475"/>
            <a:ext cx="10180637" cy="2470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2143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91C84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A3A1BB7-3776-4ECF-BE17-792403D3EB7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 bwMode="auto">
          <a:xfrm>
            <a:off x="9255950" y="6672103"/>
            <a:ext cx="1191466" cy="64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06743D8-7A40-40F9-AB8B-D14C685E7B3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97880" y="6748536"/>
            <a:ext cx="1799323" cy="42795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</p:sldLayoutIdLst>
  <p:txStyles>
    <p:titleStyle>
      <a:lvl1pPr algn="l" defTabSz="520700" rtl="0" eaLnBrk="1" fontAlgn="base" hangingPunct="1">
        <a:spcBef>
          <a:spcPts val="100"/>
        </a:spcBef>
        <a:spcAft>
          <a:spcPts val="100"/>
        </a:spcAft>
        <a:defRPr sz="2800" kern="1200">
          <a:solidFill>
            <a:schemeClr val="bg1"/>
          </a:solidFill>
          <a:latin typeface="Arial MT Lt"/>
          <a:ea typeface="MS PGothic" panose="020B0600070205080204" pitchFamily="34" charset="-128"/>
          <a:cs typeface="Arial MT Lt"/>
        </a:defRPr>
      </a:lvl1pPr>
      <a:lvl2pPr algn="l" defTabSz="520700" rtl="0" eaLnBrk="1" fontAlgn="base" hangingPunct="1">
        <a:spcBef>
          <a:spcPts val="100"/>
        </a:spcBef>
        <a:spcAft>
          <a:spcPts val="100"/>
        </a:spcAft>
        <a:defRPr sz="2800">
          <a:solidFill>
            <a:schemeClr val="bg1"/>
          </a:solidFill>
          <a:latin typeface="Arial MT Lt"/>
          <a:ea typeface="MS PGothic" panose="020B0600070205080204" pitchFamily="34" charset="-128"/>
          <a:cs typeface="Arial MT Lt"/>
        </a:defRPr>
      </a:lvl2pPr>
      <a:lvl3pPr algn="l" defTabSz="520700" rtl="0" eaLnBrk="1" fontAlgn="base" hangingPunct="1">
        <a:spcBef>
          <a:spcPts val="100"/>
        </a:spcBef>
        <a:spcAft>
          <a:spcPts val="100"/>
        </a:spcAft>
        <a:defRPr sz="2800">
          <a:solidFill>
            <a:schemeClr val="bg1"/>
          </a:solidFill>
          <a:latin typeface="Arial MT Lt"/>
          <a:ea typeface="MS PGothic" panose="020B0600070205080204" pitchFamily="34" charset="-128"/>
          <a:cs typeface="Arial MT Lt"/>
        </a:defRPr>
      </a:lvl3pPr>
      <a:lvl4pPr algn="l" defTabSz="520700" rtl="0" eaLnBrk="1" fontAlgn="base" hangingPunct="1">
        <a:spcBef>
          <a:spcPts val="100"/>
        </a:spcBef>
        <a:spcAft>
          <a:spcPts val="100"/>
        </a:spcAft>
        <a:defRPr sz="2800">
          <a:solidFill>
            <a:schemeClr val="bg1"/>
          </a:solidFill>
          <a:latin typeface="Arial MT Lt"/>
          <a:ea typeface="MS PGothic" panose="020B0600070205080204" pitchFamily="34" charset="-128"/>
          <a:cs typeface="Arial MT Lt"/>
        </a:defRPr>
      </a:lvl4pPr>
      <a:lvl5pPr algn="l" defTabSz="520700" rtl="0" eaLnBrk="1" fontAlgn="base" hangingPunct="1">
        <a:spcBef>
          <a:spcPts val="100"/>
        </a:spcBef>
        <a:spcAft>
          <a:spcPts val="100"/>
        </a:spcAft>
        <a:defRPr sz="2800">
          <a:solidFill>
            <a:schemeClr val="bg1"/>
          </a:solidFill>
          <a:latin typeface="Arial MT Lt"/>
          <a:ea typeface="MS PGothic" panose="020B0600070205080204" pitchFamily="34" charset="-128"/>
          <a:cs typeface="Arial MT Lt"/>
        </a:defRPr>
      </a:lvl5pPr>
      <a:lvl6pPr marL="457200" algn="l" defTabSz="520700" rtl="0" eaLnBrk="1" fontAlgn="base" hangingPunct="1">
        <a:spcBef>
          <a:spcPts val="100"/>
        </a:spcBef>
        <a:spcAft>
          <a:spcPts val="100"/>
        </a:spcAft>
        <a:defRPr sz="2800">
          <a:solidFill>
            <a:schemeClr val="bg1"/>
          </a:solidFill>
          <a:latin typeface="Arial MT Lt"/>
          <a:ea typeface="Arial MT Lt"/>
          <a:cs typeface="Arial MT Lt"/>
        </a:defRPr>
      </a:lvl6pPr>
      <a:lvl7pPr marL="914400" algn="l" defTabSz="520700" rtl="0" eaLnBrk="1" fontAlgn="base" hangingPunct="1">
        <a:spcBef>
          <a:spcPts val="100"/>
        </a:spcBef>
        <a:spcAft>
          <a:spcPts val="100"/>
        </a:spcAft>
        <a:defRPr sz="2800">
          <a:solidFill>
            <a:schemeClr val="bg1"/>
          </a:solidFill>
          <a:latin typeface="Arial MT Lt"/>
          <a:ea typeface="Arial MT Lt"/>
          <a:cs typeface="Arial MT Lt"/>
        </a:defRPr>
      </a:lvl7pPr>
      <a:lvl8pPr marL="1371600" algn="l" defTabSz="520700" rtl="0" eaLnBrk="1" fontAlgn="base" hangingPunct="1">
        <a:spcBef>
          <a:spcPts val="100"/>
        </a:spcBef>
        <a:spcAft>
          <a:spcPts val="100"/>
        </a:spcAft>
        <a:defRPr sz="2800">
          <a:solidFill>
            <a:schemeClr val="bg1"/>
          </a:solidFill>
          <a:latin typeface="Arial MT Lt"/>
          <a:ea typeface="Arial MT Lt"/>
          <a:cs typeface="Arial MT Lt"/>
        </a:defRPr>
      </a:lvl8pPr>
      <a:lvl9pPr marL="1828800" algn="l" defTabSz="520700" rtl="0" eaLnBrk="1" fontAlgn="base" hangingPunct="1">
        <a:spcBef>
          <a:spcPts val="100"/>
        </a:spcBef>
        <a:spcAft>
          <a:spcPts val="100"/>
        </a:spcAft>
        <a:defRPr sz="2800">
          <a:solidFill>
            <a:schemeClr val="bg1"/>
          </a:solidFill>
          <a:latin typeface="Arial MT Lt"/>
          <a:ea typeface="Arial MT Lt"/>
          <a:cs typeface="Arial MT Lt"/>
        </a:defRPr>
      </a:lvl9pPr>
    </p:titleStyle>
    <p:bodyStyle>
      <a:lvl1pPr marL="390525" indent="-390525" algn="l" defTabSz="5207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 MT Lt"/>
          <a:ea typeface="MS PGothic" panose="020B0600070205080204" pitchFamily="34" charset="-128"/>
          <a:cs typeface="Arial MT Lt"/>
        </a:defRPr>
      </a:lvl1pPr>
      <a:lvl2pPr marL="846138" indent="-325438" algn="l" defTabSz="5207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Arial MT Lt"/>
          <a:cs typeface="Arial MT Lt"/>
        </a:defRPr>
      </a:lvl2pPr>
      <a:lvl3pPr marL="1303338" indent="-260350" algn="l" defTabSz="5207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Arial MT Lt"/>
          <a:cs typeface="Arial MT Lt"/>
        </a:defRPr>
      </a:lvl3pPr>
      <a:lvl4pPr marL="1824038" indent="-260350" algn="l" defTabSz="5207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Arial MT Lt"/>
          <a:cs typeface="Arial MT Lt"/>
        </a:defRPr>
      </a:lvl4pPr>
      <a:lvl5pPr marL="2346325" indent="-260350" algn="l" defTabSz="5207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Arial MT Lt"/>
          <a:cs typeface="Arial MT Lt"/>
        </a:defRPr>
      </a:lvl5pPr>
      <a:lvl6pPr marL="286790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2413" y="273050"/>
            <a:ext cx="10134600" cy="16414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2143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91C849"/>
              </a:solidFill>
            </a:endParaRPr>
          </a:p>
        </p:txBody>
      </p:sp>
      <p:pic>
        <p:nvPicPr>
          <p:cNvPr id="7" name="Picture 6" descr="UH_LOGO_BLACK_P_PRO.BLACK_CMYK_1115.ai">
            <a:extLst>
              <a:ext uri="{FF2B5EF4-FFF2-40B4-BE49-F238E27FC236}">
                <a16:creationId xmlns:a16="http://schemas.microsoft.com/office/drawing/2014/main" xmlns="" id="{FD2A8DE6-454B-40F8-825D-6CDF4C812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r="2"/>
          <a:stretch>
            <a:fillRect/>
          </a:stretch>
        </p:blipFill>
        <p:spPr bwMode="auto">
          <a:xfrm>
            <a:off x="376238" y="6661745"/>
            <a:ext cx="26924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FAD7194-F8C9-483E-A4AC-7EA9BE5CC0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9160743" y="6672103"/>
            <a:ext cx="1191466" cy="64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53FD0501-CC82-4CC5-8A0A-B1480A13CA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2673" y="6748536"/>
            <a:ext cx="1799323" cy="42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340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52413" y="273050"/>
            <a:ext cx="10134600" cy="7010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2143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91C84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63E564E-CB79-4E73-92BD-FA909379C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193413" y="6672103"/>
            <a:ext cx="1191466" cy="64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CA0C55E-C46D-4784-9ABF-679E73AFA0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343" y="6748536"/>
            <a:ext cx="1799323" cy="42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588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gif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4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9.pn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dx.doi.org/10.1080/03075079.2012.721351" TargetMode="Externa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3">
            <a:extLst>
              <a:ext uri="{FF2B5EF4-FFF2-40B4-BE49-F238E27FC236}">
                <a16:creationId xmlns:a16="http://schemas.microsoft.com/office/drawing/2014/main" xmlns="" id="{D944243E-FD22-4ADF-A3D0-3B5CA4E46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57175"/>
            <a:ext cx="10183812" cy="460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38400" y="6157689"/>
            <a:ext cx="9720000" cy="1079425"/>
          </a:xfrm>
        </p:spPr>
        <p:txBody>
          <a:bodyPr/>
          <a:lstStyle/>
          <a:p>
            <a:r>
              <a:rPr lang="en-GB" sz="1800" dirty="0"/>
              <a:t>Stéphane Farenga </a:t>
            </a:r>
          </a:p>
          <a:p>
            <a:r>
              <a:rPr lang="en-GB" sz="1800" dirty="0"/>
              <a:t>s.farenga@herts.ac.uk</a:t>
            </a:r>
          </a:p>
          <a:p>
            <a:r>
              <a:rPr lang="en-GB" sz="1800" dirty="0"/>
              <a:t>@</a:t>
            </a:r>
            <a:r>
              <a:rPr lang="en-GB" sz="1800" dirty="0" err="1"/>
              <a:t>HotDogFrog</a:t>
            </a:r>
            <a:endParaRPr lang="en-GB" sz="1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883016" y="6949777"/>
            <a:ext cx="1549535" cy="287337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7" name="Picture 9" descr="UH_LOGO_BLACK_P_PRO.BLACK_CMYK_1115.ai">
            <a:extLst>
              <a:ext uri="{FF2B5EF4-FFF2-40B4-BE49-F238E27FC236}">
                <a16:creationId xmlns:a16="http://schemas.microsoft.com/office/drawing/2014/main" xmlns="" id="{F247760B-D5FD-45F4-83D5-FD6BC90429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r="2"/>
          <a:stretch>
            <a:fillRect/>
          </a:stretch>
        </p:blipFill>
        <p:spPr bwMode="auto">
          <a:xfrm>
            <a:off x="7288535" y="397049"/>
            <a:ext cx="26924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9F808EA-9454-42E2-9B8D-4FA6C521E5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8400" y="4824386"/>
            <a:ext cx="9720000" cy="1261295"/>
          </a:xfrm>
        </p:spPr>
        <p:txBody>
          <a:bodyPr/>
          <a:lstStyle/>
          <a:p>
            <a:r>
              <a:rPr lang="en-GB" dirty="0"/>
              <a:t>Neoliberal transitions? An artful inquiry into the personal histories and transitions of underrepresented students at </a:t>
            </a:r>
            <a:r>
              <a:rPr lang="en-GB" dirty="0" err="1"/>
              <a:t>Southeastern</a:t>
            </a:r>
            <a:r>
              <a:rPr lang="en-GB" dirty="0"/>
              <a:t> University</a:t>
            </a:r>
          </a:p>
        </p:txBody>
      </p:sp>
    </p:spTree>
    <p:extLst>
      <p:ext uri="{BB962C8B-B14F-4D97-AF65-F5344CB8AC3E}">
        <p14:creationId xmlns:p14="http://schemas.microsoft.com/office/powerpoint/2010/main" val="7336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picture containing text&#10;&#10;Description generated with very high confidence">
            <a:extLst>
              <a:ext uri="{FF2B5EF4-FFF2-40B4-BE49-F238E27FC236}">
                <a16:creationId xmlns:a16="http://schemas.microsoft.com/office/drawing/2014/main" xmlns="" id="{BE21CEC4-62F1-4565-93B3-D070BFF849D5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5906294" y="2408238"/>
            <a:ext cx="4108450" cy="4108450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0275961-43F9-42F8-8B8F-485E40B726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767" y="397049"/>
            <a:ext cx="9619200" cy="431800"/>
          </a:xfrm>
        </p:spPr>
        <p:txBody>
          <a:bodyPr/>
          <a:lstStyle/>
          <a:p>
            <a:r>
              <a:rPr lang="en-GB" dirty="0"/>
              <a:t>About 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B26700D-42AF-4737-BE99-2B111DB18C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2000" dirty="0"/>
              <a:t>5 years in Widening Participation</a:t>
            </a:r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Deputy Head Widening Access &amp; Student Success</a:t>
            </a:r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EdD student since 2014</a:t>
            </a:r>
          </a:p>
        </p:txBody>
      </p:sp>
    </p:spTree>
    <p:extLst>
      <p:ext uri="{BB962C8B-B14F-4D97-AF65-F5344CB8AC3E}">
        <p14:creationId xmlns:p14="http://schemas.microsoft.com/office/powerpoint/2010/main" val="36512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A00E03B-28AE-4A2F-84D4-DC46CFA031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767" y="469057"/>
            <a:ext cx="9619200" cy="431800"/>
          </a:xfrm>
        </p:spPr>
        <p:txBody>
          <a:bodyPr/>
          <a:lstStyle/>
          <a:p>
            <a:r>
              <a:rPr lang="en-GB" dirty="0"/>
              <a:t>Today’s focus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4C0D9FF-0EF8-473C-A2EB-349C5CAB34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Neoliberalism, student experience and a different way to research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971D089-A5E3-41E7-A871-7B0F838C932D}"/>
              </a:ext>
            </a:extLst>
          </p:cNvPr>
          <p:cNvSpPr txBox="1"/>
          <p:nvPr/>
        </p:nvSpPr>
        <p:spPr>
          <a:xfrm>
            <a:off x="375767" y="2197249"/>
            <a:ext cx="73448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extent to which neoliberalism is embedded in higher education </a:t>
            </a:r>
          </a:p>
          <a:p>
            <a:endParaRPr lang="en-GB" dirty="0"/>
          </a:p>
        </p:txBody>
      </p:sp>
      <p:pic>
        <p:nvPicPr>
          <p:cNvPr id="16" name="Picture 13">
            <a:extLst>
              <a:ext uri="{FF2B5EF4-FFF2-40B4-BE49-F238E27FC236}">
                <a16:creationId xmlns:a16="http://schemas.microsoft.com/office/drawing/2014/main" xmlns="" id="{F8DF5BBA-2230-433A-AC4E-66702C099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901" y="2773313"/>
            <a:ext cx="5667970" cy="2562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A sculpture of a person&#10;&#10;Description generated with high confidence">
            <a:extLst>
              <a:ext uri="{FF2B5EF4-FFF2-40B4-BE49-F238E27FC236}">
                <a16:creationId xmlns:a16="http://schemas.microsoft.com/office/drawing/2014/main" xmlns="" id="{7A9A13B4-3602-4D67-8342-501BCD955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99" y="2917329"/>
            <a:ext cx="2461556" cy="2961134"/>
          </a:xfrm>
          <a:prstGeom prst="rect">
            <a:avLst/>
          </a:prstGeom>
        </p:spPr>
      </p:pic>
      <p:pic>
        <p:nvPicPr>
          <p:cNvPr id="8198" name="Picture 6" descr="Image result for research">
            <a:extLst>
              <a:ext uri="{FF2B5EF4-FFF2-40B4-BE49-F238E27FC236}">
                <a16:creationId xmlns:a16="http://schemas.microsoft.com/office/drawing/2014/main" xmlns="" id="{6F2D4313-E16E-4001-A6F9-CA383A88B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243" y="3956108"/>
            <a:ext cx="4398397" cy="264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7ABA9B3-24BC-4DE7-A4F1-E732372BB7E3}"/>
              </a:ext>
            </a:extLst>
          </p:cNvPr>
          <p:cNvSpPr txBox="1"/>
          <p:nvPr/>
        </p:nvSpPr>
        <p:spPr>
          <a:xfrm flipH="1">
            <a:off x="8224639" y="5797649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111553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A00E03B-28AE-4A2F-84D4-DC46CFA031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Thesis breakdown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4C0D9FF-0EF8-473C-A2EB-349C5CAB34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146" name="Picture 2" descr="Image result for breakdance">
            <a:extLst>
              <a:ext uri="{FF2B5EF4-FFF2-40B4-BE49-F238E27FC236}">
                <a16:creationId xmlns:a16="http://schemas.microsoft.com/office/drawing/2014/main" xmlns="" id="{791F6A17-FF41-4F96-8366-8C59AD4CD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935" y="2744339"/>
            <a:ext cx="6681160" cy="384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084763C-7077-484B-BF9B-61E39F53B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783" y="2353686"/>
            <a:ext cx="2669764" cy="2296095"/>
          </a:xfrm>
          <a:prstGeom prst="rect">
            <a:avLst/>
          </a:prstGeom>
        </p:spPr>
      </p:pic>
      <p:pic>
        <p:nvPicPr>
          <p:cNvPr id="6148" name="Picture 4" descr="Related image">
            <a:extLst>
              <a:ext uri="{FF2B5EF4-FFF2-40B4-BE49-F238E27FC236}">
                <a16:creationId xmlns:a16="http://schemas.microsoft.com/office/drawing/2014/main" xmlns="" id="{C11E7CC9-9A4E-4FCF-B15B-673807375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936" y="1846792"/>
            <a:ext cx="3158769" cy="315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result for notepad icon">
            <a:extLst>
              <a:ext uri="{FF2B5EF4-FFF2-40B4-BE49-F238E27FC236}">
                <a16:creationId xmlns:a16="http://schemas.microsoft.com/office/drawing/2014/main" xmlns="" id="{300C9F60-0567-44FA-AD47-7426941B2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843" y="3647677"/>
            <a:ext cx="2750136" cy="275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>
            <a:extLst>
              <a:ext uri="{FF2B5EF4-FFF2-40B4-BE49-F238E27FC236}">
                <a16:creationId xmlns:a16="http://schemas.microsoft.com/office/drawing/2014/main" xmlns="" id="{919BFAC4-9E3A-48AD-9753-4C4E2D79E9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225" y="4993353"/>
            <a:ext cx="2669763" cy="246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430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9E70707-C84F-49B1-AE86-70AC250AE8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767" y="253033"/>
            <a:ext cx="9619200" cy="1656184"/>
          </a:xfrm>
        </p:spPr>
        <p:txBody>
          <a:bodyPr/>
          <a:lstStyle/>
          <a:p>
            <a:r>
              <a:rPr lang="en-GB" dirty="0"/>
              <a:t>Neoliberal transitions? An artful inquiry into the personal histories and transitions of underrepresented students at </a:t>
            </a:r>
            <a:r>
              <a:rPr lang="en-GB" dirty="0" err="1"/>
              <a:t>Southeastern</a:t>
            </a:r>
            <a:r>
              <a:rPr lang="en-GB" dirty="0"/>
              <a:t> University…</a:t>
            </a:r>
          </a:p>
          <a:p>
            <a:r>
              <a:rPr lang="en-GB" dirty="0"/>
              <a:t>Key elements</a:t>
            </a:r>
          </a:p>
          <a:p>
            <a:endParaRPr lang="en-GB" dirty="0"/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xmlns="" id="{81D6D1C4-C778-40BF-8205-A43F1AD0A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259" y="4031921"/>
            <a:ext cx="88566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863600" indent="-3429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415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87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59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31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latin typeface="Arial MT Lt" charset="0"/>
                <a:cs typeface="Arial MT Lt" charset="0"/>
              </a:rPr>
              <a:t>Artful inquiry: </a:t>
            </a:r>
            <a:r>
              <a:rPr lang="en-US" altLang="en-US" sz="1800" dirty="0">
                <a:latin typeface="Arial MT Lt" charset="0"/>
                <a:cs typeface="Arial MT Lt" charset="0"/>
              </a:rPr>
              <a:t>collage, cutting and pasting of materials to express phenomenon, experience and emotion </a:t>
            </a:r>
            <a:r>
              <a:rPr lang="en-US" altLang="en-US" sz="1400" dirty="0">
                <a:latin typeface="Arial MT Lt" charset="0"/>
                <a:cs typeface="Arial MT Lt" charset="0"/>
              </a:rPr>
              <a:t>(Butler-</a:t>
            </a:r>
            <a:r>
              <a:rPr lang="en-US" altLang="en-US" sz="1400" dirty="0" err="1">
                <a:latin typeface="Arial MT Lt" charset="0"/>
                <a:cs typeface="Arial MT Lt" charset="0"/>
              </a:rPr>
              <a:t>Kisber</a:t>
            </a:r>
            <a:r>
              <a:rPr lang="en-US" altLang="en-US" sz="1400" dirty="0">
                <a:latin typeface="Arial MT Lt" charset="0"/>
                <a:cs typeface="Arial MT Lt" charset="0"/>
              </a:rPr>
              <a:t>, 2009)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GB" altLang="en-US" sz="1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323B0F8-1126-41F2-8092-E71A2C599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397" y="5046462"/>
            <a:ext cx="91709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863600" indent="-3429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415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87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59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31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latin typeface="Arial MT Lt" charset="0"/>
                <a:cs typeface="Arial MT Lt" charset="0"/>
              </a:rPr>
              <a:t>Personal history: </a:t>
            </a:r>
            <a:r>
              <a:rPr lang="en-US" altLang="en-US" sz="1800" dirty="0">
                <a:latin typeface="Arial MT Lt" charset="0"/>
                <a:cs typeface="Arial MT Lt" charset="0"/>
              </a:rPr>
              <a:t>subset of ‘habitus’ and part of ‘practice’ </a:t>
            </a:r>
            <a:r>
              <a:rPr lang="en-US" altLang="en-US" sz="1400" dirty="0">
                <a:latin typeface="Arial MT Lt" charset="0"/>
                <a:cs typeface="Arial MT Lt" charset="0"/>
              </a:rPr>
              <a:t>(Bourdieu, 1990; Bourdieu and </a:t>
            </a:r>
            <a:r>
              <a:rPr lang="en-US" altLang="en-US" sz="1400" dirty="0" err="1">
                <a:latin typeface="Arial MT Lt" charset="0"/>
                <a:cs typeface="Arial MT Lt" charset="0"/>
              </a:rPr>
              <a:t>Passeron</a:t>
            </a:r>
            <a:r>
              <a:rPr lang="en-US" altLang="en-US" sz="1400" dirty="0">
                <a:latin typeface="Arial MT Lt" charset="0"/>
                <a:cs typeface="Arial MT Lt" charset="0"/>
              </a:rPr>
              <a:t>, 1993; Reay, 2004; Reay et al., 2009)</a:t>
            </a:r>
            <a:endParaRPr lang="en-US" altLang="en-US" sz="1600" dirty="0">
              <a:latin typeface="Arial MT Lt" charset="0"/>
              <a:cs typeface="Arial MT Lt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F7C568A-639F-4BFE-B043-3C730E636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259" y="3106199"/>
            <a:ext cx="91709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863600" indent="-3429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415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87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59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31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latin typeface="Arial MT Lt" charset="0"/>
                <a:cs typeface="Arial MT Lt" charset="0"/>
              </a:rPr>
              <a:t>Transition: </a:t>
            </a:r>
            <a:r>
              <a:rPr lang="en-US" altLang="en-US" sz="1800" dirty="0">
                <a:latin typeface="Arial MT Lt" charset="0"/>
                <a:cs typeface="Arial MT Lt" charset="0"/>
              </a:rPr>
              <a:t>nuanced concept embracing the multiplicity of student life </a:t>
            </a:r>
            <a:r>
              <a:rPr lang="en-US" altLang="en-US" sz="1400" dirty="0">
                <a:latin typeface="Arial MT Lt" charset="0"/>
                <a:cs typeface="Arial MT Lt" charset="0"/>
              </a:rPr>
              <a:t>(</a:t>
            </a:r>
            <a:r>
              <a:rPr lang="en-GB" altLang="en-US" sz="1400" dirty="0">
                <a:latin typeface="Arial MT Lt" charset="0"/>
                <a:cs typeface="Arial MT Lt" charset="0"/>
              </a:rPr>
              <a:t>Ecclestone, </a:t>
            </a:r>
            <a:r>
              <a:rPr lang="en-GB" altLang="en-US" sz="1400" dirty="0" err="1">
                <a:latin typeface="Arial MT Lt" charset="0"/>
                <a:cs typeface="Arial MT Lt" charset="0"/>
              </a:rPr>
              <a:t>Biesta</a:t>
            </a:r>
            <a:r>
              <a:rPr lang="en-GB" altLang="en-US" sz="1400" dirty="0">
                <a:latin typeface="Arial MT Lt" charset="0"/>
                <a:cs typeface="Arial MT Lt" charset="0"/>
              </a:rPr>
              <a:t> and Hughes, 2010; </a:t>
            </a:r>
            <a:r>
              <a:rPr lang="en-US" altLang="en-US" sz="1400" dirty="0">
                <a:latin typeface="Arial MT Lt" charset="0"/>
                <a:cs typeface="Arial MT Lt" charset="0"/>
              </a:rPr>
              <a:t>Gale and Parker, 2014)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B78C608-16A0-4EC9-AAB0-CAC626B9C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788" y="5967471"/>
            <a:ext cx="91709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863600" indent="-3429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415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87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59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31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latin typeface="Arial MT Lt" charset="0"/>
                <a:cs typeface="Arial MT Lt" charset="0"/>
              </a:rPr>
              <a:t>Under-represented individuals: </a:t>
            </a:r>
            <a:r>
              <a:rPr lang="en-US" altLang="en-US" sz="1400" dirty="0">
                <a:latin typeface="Arial MT Lt" charset="0"/>
                <a:cs typeface="Arial MT Lt" charset="0"/>
              </a:rPr>
              <a:t>(Burke, 2012; Southeastern University)</a:t>
            </a:r>
          </a:p>
          <a:p>
            <a:endParaRPr lang="en-GB" altLang="en-US" sz="1800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xmlns="" id="{995F6F36-6074-4BB1-84BB-DAFF4574A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397" y="2192237"/>
            <a:ext cx="88566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863600" indent="-3429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415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87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59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31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latin typeface="Arial MT Lt" charset="0"/>
                <a:cs typeface="Arial MT Lt" charset="0"/>
              </a:rPr>
              <a:t>Neoliberal: </a:t>
            </a:r>
            <a:r>
              <a:rPr lang="en-US" altLang="en-US" sz="1800" dirty="0">
                <a:latin typeface="Arial MT Lt" charset="0"/>
                <a:cs typeface="Arial MT Lt" charset="0"/>
              </a:rPr>
              <a:t>socio-political and economic policies and practices that shape society, sectors (e.g. HE) and institutions (e.g. HEIs)  </a:t>
            </a:r>
            <a:r>
              <a:rPr lang="en-US" altLang="en-US" sz="1400" dirty="0">
                <a:latin typeface="Arial MT Lt" charset="0"/>
                <a:cs typeface="Arial MT Lt" charset="0"/>
              </a:rPr>
              <a:t>(</a:t>
            </a:r>
            <a:r>
              <a:rPr lang="en-US" altLang="en-US" sz="1400" dirty="0" err="1">
                <a:latin typeface="Arial MT Lt" charset="0"/>
                <a:cs typeface="Arial MT Lt" charset="0"/>
              </a:rPr>
              <a:t>Olssen</a:t>
            </a:r>
            <a:r>
              <a:rPr lang="en-US" altLang="en-US" sz="1400" dirty="0">
                <a:latin typeface="Arial MT Lt" charset="0"/>
                <a:cs typeface="Arial MT Lt" charset="0"/>
              </a:rPr>
              <a:t> and Peters, 2005; Wilkins, 2012)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GB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742763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B705111-A3F4-4530-B059-EB4B57D320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767" y="541065"/>
            <a:ext cx="9619200" cy="431800"/>
          </a:xfrm>
        </p:spPr>
        <p:txBody>
          <a:bodyPr/>
          <a:lstStyle/>
          <a:p>
            <a:r>
              <a:rPr lang="en-GB" dirty="0"/>
              <a:t>Neoliberalism in 60 seconds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F14BA6F-6CD7-47FD-91F5-96DD21F379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It’s the economy, stupid!</a:t>
            </a:r>
          </a:p>
        </p:txBody>
      </p:sp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xmlns="" id="{0B3B5425-4F86-4705-A196-392111312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68" y="2125241"/>
            <a:ext cx="202950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knowledge is money">
            <a:extLst>
              <a:ext uri="{FF2B5EF4-FFF2-40B4-BE49-F238E27FC236}">
                <a16:creationId xmlns:a16="http://schemas.microsoft.com/office/drawing/2014/main" xmlns="" id="{E59CE92D-B39A-4C3A-A098-6066862F5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151" y="2154004"/>
            <a:ext cx="3391278" cy="254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2D7F4E5-FC64-4601-B8AF-8289BFD4BF08}"/>
              </a:ext>
            </a:extLst>
          </p:cNvPr>
          <p:cNvSpPr txBox="1"/>
          <p:nvPr/>
        </p:nvSpPr>
        <p:spPr>
          <a:xfrm>
            <a:off x="951831" y="6122850"/>
            <a:ext cx="871103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“Conscious action” for state and individual </a:t>
            </a:r>
            <a:r>
              <a:rPr lang="en-GB" sz="1800" dirty="0"/>
              <a:t>(</a:t>
            </a:r>
            <a:r>
              <a:rPr lang="en-GB" sz="1800" dirty="0" err="1"/>
              <a:t>Olssen</a:t>
            </a:r>
            <a:r>
              <a:rPr lang="en-GB" sz="1800" dirty="0"/>
              <a:t> and Peters, 2005, p. 319)</a:t>
            </a:r>
            <a:endParaRPr lang="en-GB" dirty="0"/>
          </a:p>
          <a:p>
            <a:endParaRPr lang="en-GB" dirty="0"/>
          </a:p>
        </p:txBody>
      </p:sp>
      <p:pic>
        <p:nvPicPr>
          <p:cNvPr id="1032" name="Picture 8" descr="Image result for IT worker">
            <a:extLst>
              <a:ext uri="{FF2B5EF4-FFF2-40B4-BE49-F238E27FC236}">
                <a16:creationId xmlns:a16="http://schemas.microsoft.com/office/drawing/2014/main" xmlns="" id="{AAB86C8B-00B9-418E-A57E-D78BE2D79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391" y="2703274"/>
            <a:ext cx="4360042" cy="32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mr burns">
            <a:extLst>
              <a:ext uri="{FF2B5EF4-FFF2-40B4-BE49-F238E27FC236}">
                <a16:creationId xmlns:a16="http://schemas.microsoft.com/office/drawing/2014/main" xmlns="" id="{4DBC5DDD-7AC2-4A19-AEAF-A715AE17C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67" y="1964049"/>
            <a:ext cx="3218313" cy="396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75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584C7EF-5021-4048-81B9-6EA80C5068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767" y="469057"/>
            <a:ext cx="9619200" cy="431800"/>
          </a:xfrm>
        </p:spPr>
        <p:txBody>
          <a:bodyPr/>
          <a:lstStyle/>
          <a:p>
            <a:r>
              <a:rPr lang="en-GB" dirty="0"/>
              <a:t>What has neoliberalism got to do with today’s higher education?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F25257-DBFD-4E89-BBF8-789BB38683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Economy and higher education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56E4C619-E1A1-42F7-A7CE-3F6F9F9EA916}"/>
              </a:ext>
            </a:extLst>
          </p:cNvPr>
          <p:cNvGrpSpPr/>
          <p:nvPr/>
        </p:nvGrpSpPr>
        <p:grpSpPr>
          <a:xfrm>
            <a:off x="3231096" y="2164717"/>
            <a:ext cx="4226446" cy="2930336"/>
            <a:chOff x="6352431" y="123694"/>
            <a:chExt cx="4226446" cy="2930336"/>
          </a:xfrm>
        </p:grpSpPr>
        <p:pic>
          <p:nvPicPr>
            <p:cNvPr id="5124" name="Picture 4" descr="Image result for flexible">
              <a:extLst>
                <a:ext uri="{FF2B5EF4-FFF2-40B4-BE49-F238E27FC236}">
                  <a16:creationId xmlns:a16="http://schemas.microsoft.com/office/drawing/2014/main" xmlns="" id="{ABB409A9-B36B-4B30-82FE-7D2C07B5D9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2431" y="123694"/>
              <a:ext cx="4226446" cy="2930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C89A2B6-B48E-49E0-8106-E213DBB40B82}"/>
                </a:ext>
              </a:extLst>
            </p:cNvPr>
            <p:cNvSpPr txBox="1"/>
            <p:nvPr/>
          </p:nvSpPr>
          <p:spPr>
            <a:xfrm>
              <a:off x="9016727" y="277414"/>
              <a:ext cx="1378904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Education</a:t>
              </a:r>
            </a:p>
          </p:txBody>
        </p:sp>
      </p:grpSp>
      <p:pic>
        <p:nvPicPr>
          <p:cNvPr id="5128" name="Picture 8" descr="Related image">
            <a:extLst>
              <a:ext uri="{FF2B5EF4-FFF2-40B4-BE49-F238E27FC236}">
                <a16:creationId xmlns:a16="http://schemas.microsoft.com/office/drawing/2014/main" xmlns="" id="{155384DB-5DA1-48D1-8716-ACA3D2F25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67" y="3758180"/>
            <a:ext cx="2583210" cy="258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mage result for university icon">
            <a:extLst>
              <a:ext uri="{FF2B5EF4-FFF2-40B4-BE49-F238E27FC236}">
                <a16:creationId xmlns:a16="http://schemas.microsoft.com/office/drawing/2014/main" xmlns="" id="{BB551562-948A-45A8-9BF5-B9704536D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401" y="3772512"/>
            <a:ext cx="2702099" cy="270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60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Related image">
            <a:extLst>
              <a:ext uri="{FF2B5EF4-FFF2-40B4-BE49-F238E27FC236}">
                <a16:creationId xmlns:a16="http://schemas.microsoft.com/office/drawing/2014/main" xmlns="" id="{5BDCAA48-ED94-48CB-8FB4-FDC773044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071" y="4159610"/>
            <a:ext cx="2325255" cy="279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584C7EF-5021-4048-81B9-6EA80C5068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767" y="469057"/>
            <a:ext cx="9619200" cy="431800"/>
          </a:xfrm>
        </p:spPr>
        <p:txBody>
          <a:bodyPr/>
          <a:lstStyle/>
          <a:p>
            <a:r>
              <a:rPr lang="en-GB" dirty="0"/>
              <a:t>What has neoliberalism got to do with higher education?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F25257-DBFD-4E89-BBF8-789BB38683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The neoliberal student</a:t>
            </a:r>
          </a:p>
          <a:p>
            <a:endParaRPr lang="en-GB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E21C41F1-3422-4622-A102-9A34427BFDAF}"/>
              </a:ext>
            </a:extLst>
          </p:cNvPr>
          <p:cNvGrpSpPr/>
          <p:nvPr/>
        </p:nvGrpSpPr>
        <p:grpSpPr>
          <a:xfrm>
            <a:off x="-128289" y="-179015"/>
            <a:ext cx="4608513" cy="4651046"/>
            <a:chOff x="-128289" y="-179015"/>
            <a:chExt cx="4608513" cy="4651046"/>
          </a:xfrm>
        </p:grpSpPr>
        <p:pic>
          <p:nvPicPr>
            <p:cNvPr id="9218" name="Picture 2" descr="Image result for martin simpsons">
              <a:extLst>
                <a:ext uri="{FF2B5EF4-FFF2-40B4-BE49-F238E27FC236}">
                  <a16:creationId xmlns:a16="http://schemas.microsoft.com/office/drawing/2014/main" xmlns="" id="{81F02628-9293-4897-835E-BD4CD52205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8289" y="-179015"/>
              <a:ext cx="2664296" cy="4651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C580D07C-94B1-4776-96D8-E58874D5FC35}"/>
                </a:ext>
              </a:extLst>
            </p:cNvPr>
            <p:cNvSpPr/>
            <p:nvPr/>
          </p:nvSpPr>
          <p:spPr>
            <a:xfrm>
              <a:off x="2247976" y="2282840"/>
              <a:ext cx="2232248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400" dirty="0"/>
                <a:t>“Neoliberal project of self-improvement” </a:t>
              </a:r>
              <a:r>
                <a:rPr lang="en-GB" sz="1800" dirty="0"/>
                <a:t>(Burke, 2012, p. 30)</a:t>
              </a:r>
              <a:endParaRPr lang="en-GB" sz="2400" dirty="0"/>
            </a:p>
          </p:txBody>
        </p:sp>
      </p:grpSp>
      <p:pic>
        <p:nvPicPr>
          <p:cNvPr id="9220" name="Picture 4" descr="Image result for white privilege">
            <a:extLst>
              <a:ext uri="{FF2B5EF4-FFF2-40B4-BE49-F238E27FC236}">
                <a16:creationId xmlns:a16="http://schemas.microsoft.com/office/drawing/2014/main" xmlns="" id="{581F9E92-E31F-45E4-B188-9305393FE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031" y="2218312"/>
            <a:ext cx="3390590" cy="1907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F2D6491-921B-43B2-B79A-DDA5316EC057}"/>
              </a:ext>
            </a:extLst>
          </p:cNvPr>
          <p:cNvGrpSpPr/>
          <p:nvPr/>
        </p:nvGrpSpPr>
        <p:grpSpPr>
          <a:xfrm>
            <a:off x="6208415" y="5087510"/>
            <a:ext cx="4374118" cy="2311496"/>
            <a:chOff x="6208415" y="5087510"/>
            <a:chExt cx="4374118" cy="2311496"/>
          </a:xfrm>
        </p:grpSpPr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xmlns="" id="{2A5EED3E-3AB3-46FD-9E46-3E70FD2602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8415" y="5176672"/>
              <a:ext cx="4374118" cy="2222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CC660FCA-65AB-4B35-A230-6AFA5F6A6B90}"/>
                </a:ext>
              </a:extLst>
            </p:cNvPr>
            <p:cNvSpPr/>
            <p:nvPr/>
          </p:nvSpPr>
          <p:spPr>
            <a:xfrm>
              <a:off x="7701326" y="5087510"/>
              <a:ext cx="232525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400" dirty="0"/>
                <a:t>aspirations, knowledge and skills 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87187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584C7EF-5021-4048-81B9-6EA80C5068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767" y="469057"/>
            <a:ext cx="9619200" cy="431800"/>
          </a:xfrm>
        </p:spPr>
        <p:txBody>
          <a:bodyPr/>
          <a:lstStyle/>
          <a:p>
            <a:r>
              <a:rPr lang="en-GB" dirty="0"/>
              <a:t>Key research questions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F25257-DBFD-4E89-BBF8-789BB38683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What can we learn from all this?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CB57D49F-EFC3-4B2E-AAA6-CD8FD0C55E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999" y="1981225"/>
            <a:ext cx="5452359" cy="4107904"/>
          </a:xfrm>
        </p:spPr>
        <p:txBody>
          <a:bodyPr/>
          <a:lstStyle/>
          <a:p>
            <a:r>
              <a:rPr lang="en-GB" sz="2000" dirty="0"/>
              <a:t>What are the personal histories of this cohort of underrepresented students at </a:t>
            </a:r>
            <a:r>
              <a:rPr lang="en-GB" sz="2000" dirty="0" err="1"/>
              <a:t>Southeastern</a:t>
            </a:r>
            <a:r>
              <a:rPr lang="en-GB" sz="2000" dirty="0"/>
              <a:t>?</a:t>
            </a:r>
          </a:p>
          <a:p>
            <a:endParaRPr lang="en-GB" sz="2000" dirty="0"/>
          </a:p>
          <a:p>
            <a:r>
              <a:rPr lang="en-GB" sz="2000" dirty="0"/>
              <a:t>What are the transitional experiences of these students?</a:t>
            </a:r>
          </a:p>
          <a:p>
            <a:endParaRPr lang="en-GB" sz="2000" dirty="0"/>
          </a:p>
          <a:p>
            <a:r>
              <a:rPr lang="en-GB" sz="2000" b="1" dirty="0"/>
              <a:t>What are their conceptions of higher education?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b="1" dirty="0"/>
              <a:t>What role does neoliberalism play in shaping these histories, experiences and conceptions?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xmlns="" id="{18C90821-1569-4613-AA9C-FBB7A0A0C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139" y="2341388"/>
            <a:ext cx="4889500" cy="366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8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584C7EF-5021-4048-81B9-6EA80C5068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767" y="469057"/>
            <a:ext cx="9619200" cy="431800"/>
          </a:xfrm>
        </p:spPr>
        <p:txBody>
          <a:bodyPr/>
          <a:lstStyle/>
          <a:p>
            <a:r>
              <a:rPr lang="en-GB" dirty="0"/>
              <a:t>Methodology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9BF182D-41C6-4616-80D6-5511804CD2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000" y="2125241"/>
            <a:ext cx="4799012" cy="431800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dirty="0"/>
              <a:t>Artful inquiry and collage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F25257-DBFD-4E89-BBF8-789BB38683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Artful inquiry, collage and Participatory Pedagogy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xmlns="" id="{67EDBABB-4CFE-436C-9DD1-62CB1F0D62F8}"/>
              </a:ext>
            </a:extLst>
          </p:cNvPr>
          <p:cNvSpPr txBox="1">
            <a:spLocks/>
          </p:cNvSpPr>
          <p:nvPr/>
        </p:nvSpPr>
        <p:spPr>
          <a:xfrm>
            <a:off x="5203412" y="2125241"/>
            <a:ext cx="4799012" cy="581492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kern="1200" baseline="0">
                <a:solidFill>
                  <a:schemeClr val="tx1"/>
                </a:solidFill>
                <a:latin typeface="Arial MT 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/>
              <a:t>Participatory Pedagogy </a:t>
            </a:r>
            <a:r>
              <a:rPr lang="en-GB" sz="1600" dirty="0"/>
              <a:t>(Burke, 2012)</a:t>
            </a:r>
          </a:p>
          <a:p>
            <a:endParaRPr lang="en-GB" sz="20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E0461A99-E30A-42D3-8EBE-841D181568D3}"/>
              </a:ext>
            </a:extLst>
          </p:cNvPr>
          <p:cNvGrpSpPr/>
          <p:nvPr/>
        </p:nvGrpSpPr>
        <p:grpSpPr>
          <a:xfrm>
            <a:off x="254174" y="2559913"/>
            <a:ext cx="3320455" cy="1215579"/>
            <a:chOff x="254174" y="2559913"/>
            <a:chExt cx="3320455" cy="1215579"/>
          </a:xfrm>
        </p:grpSpPr>
        <p:pic>
          <p:nvPicPr>
            <p:cNvPr id="10242" name="Picture 2" descr="Image result for telescope icon">
              <a:extLst>
                <a:ext uri="{FF2B5EF4-FFF2-40B4-BE49-F238E27FC236}">
                  <a16:creationId xmlns:a16="http://schemas.microsoft.com/office/drawing/2014/main" xmlns="" id="{A1D04EAE-F415-4425-B2C0-F16243345B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174" y="2559913"/>
              <a:ext cx="1215579" cy="12155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xmlns="" id="{BFAACA89-2A6C-47FE-8C17-A0743B495BBE}"/>
                </a:ext>
              </a:extLst>
            </p:cNvPr>
            <p:cNvSpPr/>
            <p:nvPr/>
          </p:nvSpPr>
          <p:spPr>
            <a:xfrm>
              <a:off x="1622153" y="2605941"/>
              <a:ext cx="1952476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en-US" sz="1800" dirty="0">
                  <a:latin typeface="Arial MT Lt" charset="0"/>
                  <a:cs typeface="Arial MT Lt" charset="0"/>
                </a:rPr>
                <a:t>experience, emotions and feelings </a:t>
              </a:r>
              <a:r>
                <a:rPr lang="en-US" altLang="en-US" sz="1400" dirty="0">
                  <a:latin typeface="Arial MT Lt" charset="0"/>
                  <a:cs typeface="Arial MT Lt" charset="0"/>
                </a:rPr>
                <a:t>(Eisner, 2008)</a:t>
              </a:r>
            </a:p>
          </p:txBody>
        </p:sp>
      </p:grpSp>
      <p:pic>
        <p:nvPicPr>
          <p:cNvPr id="10244" name="Picture 4" descr="Related image">
            <a:extLst>
              <a:ext uri="{FF2B5EF4-FFF2-40B4-BE49-F238E27FC236}">
                <a16:creationId xmlns:a16="http://schemas.microsoft.com/office/drawing/2014/main" xmlns="" id="{363D192C-F1C7-4C85-8E7F-F0ABC03D4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629" y="2706733"/>
            <a:ext cx="958627" cy="105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Related image">
            <a:extLst>
              <a:ext uri="{FF2B5EF4-FFF2-40B4-BE49-F238E27FC236}">
                <a16:creationId xmlns:a16="http://schemas.microsoft.com/office/drawing/2014/main" xmlns="" id="{06618D14-6FF1-4F3F-9D23-6B8752F01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67" y="4069457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close up of a baby&#10;&#10;Description generated with very high confidence">
            <a:extLst>
              <a:ext uri="{FF2B5EF4-FFF2-40B4-BE49-F238E27FC236}">
                <a16:creationId xmlns:a16="http://schemas.microsoft.com/office/drawing/2014/main" xmlns="" id="{30A0DE32-BD26-4858-BA6F-102FB0B7BC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6258" y="4152485"/>
            <a:ext cx="1182948" cy="127394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60D2D9F-66A5-4CB8-A8AB-1DC2B6C371C3}"/>
              </a:ext>
            </a:extLst>
          </p:cNvPr>
          <p:cNvSpPr/>
          <p:nvPr/>
        </p:nvSpPr>
        <p:spPr>
          <a:xfrm>
            <a:off x="1095847" y="5751695"/>
            <a:ext cx="330045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dirty="0">
                <a:latin typeface="Arial MT Lt" charset="0"/>
              </a:rPr>
              <a:t>Limit power issues</a:t>
            </a:r>
          </a:p>
          <a:p>
            <a:pPr marL="0" indent="0">
              <a:buNone/>
            </a:pPr>
            <a:r>
              <a:rPr lang="en-US" altLang="en-US" sz="1600" dirty="0">
                <a:latin typeface="Arial MT Lt" charset="0"/>
              </a:rPr>
              <a:t>(Weber, 2008, Butler-</a:t>
            </a:r>
            <a:r>
              <a:rPr lang="en-US" altLang="en-US" sz="1600" dirty="0" err="1">
                <a:latin typeface="Arial MT Lt" charset="0"/>
              </a:rPr>
              <a:t>Kisber</a:t>
            </a:r>
            <a:r>
              <a:rPr lang="en-US" altLang="en-US" sz="1600" dirty="0">
                <a:latin typeface="Arial MT Lt" charset="0"/>
              </a:rPr>
              <a:t>, 2009)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5C1164D-709D-43BE-9B98-7927D18EC58D}"/>
              </a:ext>
            </a:extLst>
          </p:cNvPr>
          <p:cNvSpPr/>
          <p:nvPr/>
        </p:nvSpPr>
        <p:spPr>
          <a:xfrm>
            <a:off x="5051012" y="5844028"/>
            <a:ext cx="534352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GB" sz="2000" dirty="0"/>
              <a:t>Effective tool in widening participation context of normalised/marginalised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ECBE9047-8746-4664-BAC3-12103CCA0E11}"/>
              </a:ext>
            </a:extLst>
          </p:cNvPr>
          <p:cNvGrpSpPr/>
          <p:nvPr/>
        </p:nvGrpSpPr>
        <p:grpSpPr>
          <a:xfrm>
            <a:off x="5455659" y="2515008"/>
            <a:ext cx="2048900" cy="1338425"/>
            <a:chOff x="6208415" y="5087510"/>
            <a:chExt cx="4374118" cy="2311496"/>
          </a:xfrm>
        </p:grpSpPr>
        <p:pic>
          <p:nvPicPr>
            <p:cNvPr id="17" name="Picture 6">
              <a:extLst>
                <a:ext uri="{FF2B5EF4-FFF2-40B4-BE49-F238E27FC236}">
                  <a16:creationId xmlns:a16="http://schemas.microsoft.com/office/drawing/2014/main" xmlns="" id="{FA2EBE31-2051-4EFA-AE7F-ABC68BBEDA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8415" y="5176672"/>
              <a:ext cx="4374118" cy="2222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92CF9F78-8E97-4DD0-BCFD-ED9831E62694}"/>
                </a:ext>
              </a:extLst>
            </p:cNvPr>
            <p:cNvSpPr/>
            <p:nvPr/>
          </p:nvSpPr>
          <p:spPr>
            <a:xfrm>
              <a:off x="7701326" y="5087510"/>
              <a:ext cx="232525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GB" dirty="0"/>
            </a:p>
          </p:txBody>
        </p:sp>
      </p:grpSp>
      <p:pic>
        <p:nvPicPr>
          <p:cNvPr id="13" name="Picture 12" descr="A close up of a person&#10;&#10;Description generated with very high confidence">
            <a:extLst>
              <a:ext uri="{FF2B5EF4-FFF2-40B4-BE49-F238E27FC236}">
                <a16:creationId xmlns:a16="http://schemas.microsoft.com/office/drawing/2014/main" xmlns="" id="{57DC0C9D-FE6A-4F38-83C8-DFF186E411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5112" y="3333177"/>
            <a:ext cx="2111729" cy="1472560"/>
          </a:xfrm>
          <a:prstGeom prst="rect">
            <a:avLst/>
          </a:prstGeom>
        </p:spPr>
      </p:pic>
      <p:pic>
        <p:nvPicPr>
          <p:cNvPr id="10250" name="Picture 10" descr="Related image">
            <a:extLst>
              <a:ext uri="{FF2B5EF4-FFF2-40B4-BE49-F238E27FC236}">
                <a16:creationId xmlns:a16="http://schemas.microsoft.com/office/drawing/2014/main" xmlns="" id="{25B0405A-0F2A-4DB5-B67C-BF937CAC4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670" y="4227175"/>
            <a:ext cx="1785293" cy="1398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DF884DDE-FC18-4CBD-8CFB-997108EB928B}"/>
              </a:ext>
            </a:extLst>
          </p:cNvPr>
          <p:cNvCxnSpPr/>
          <p:nvPr/>
        </p:nvCxnSpPr>
        <p:spPr>
          <a:xfrm>
            <a:off x="4768255" y="2125241"/>
            <a:ext cx="0" cy="51125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289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584C7EF-5021-4048-81B9-6EA80C5068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767" y="469057"/>
            <a:ext cx="9619200" cy="431800"/>
          </a:xfrm>
        </p:spPr>
        <p:txBody>
          <a:bodyPr/>
          <a:lstStyle/>
          <a:p>
            <a:r>
              <a:rPr lang="en-GB" dirty="0"/>
              <a:t>Conceptions of higher education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F25257-DBFD-4E89-BBF8-789BB38683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“I see it like a race”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A6EA6A7-B4D3-4C75-9414-11FB4D6735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C80B77DA-62AE-47AB-ADCF-0152D1DCD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1952625"/>
            <a:ext cx="8153400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xmlns="" id="{954B006A-E321-49CB-84DE-85A6B9C2A5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3313" y="4289425"/>
            <a:ext cx="1720850" cy="1854200"/>
          </a:xfrm>
          <a:prstGeom prst="ellipse">
            <a:avLst/>
          </a:prstGeom>
          <a:noFill/>
          <a:ln w="28575">
            <a:solidFill>
              <a:srgbClr val="F941DF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E8D3BB3D-930C-4495-B158-BAF6A2ABB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9913" y="3705225"/>
            <a:ext cx="930275" cy="792163"/>
          </a:xfrm>
          <a:prstGeom prst="ellipse">
            <a:avLst/>
          </a:prstGeom>
          <a:noFill/>
          <a:ln w="28575">
            <a:solidFill>
              <a:srgbClr val="F941DF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chemeClr val="lt1"/>
              </a:solidFill>
              <a:latin typeface="+mn-lt"/>
              <a:ea typeface="+mn-ea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38BEFFF8-8E52-4873-8CF2-B694C8CEC856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8096250" y="5294313"/>
            <a:ext cx="814388" cy="142875"/>
          </a:xfrm>
          <a:prstGeom prst="line">
            <a:avLst/>
          </a:prstGeom>
          <a:noFill/>
          <a:ln w="25400">
            <a:solidFill>
              <a:srgbClr val="F941D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5C87317D-29C2-4EFF-9CB8-42D2B1332409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6580188" y="3876675"/>
            <a:ext cx="2032000" cy="93663"/>
          </a:xfrm>
          <a:prstGeom prst="line">
            <a:avLst/>
          </a:prstGeom>
          <a:noFill/>
          <a:ln w="25400">
            <a:solidFill>
              <a:srgbClr val="F941D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Box 24">
            <a:extLst>
              <a:ext uri="{FF2B5EF4-FFF2-40B4-BE49-F238E27FC236}">
                <a16:creationId xmlns:a16="http://schemas.microsoft.com/office/drawing/2014/main" xmlns="" id="{C7EABB38-85D8-42E6-8BF1-D6D6AA55D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8975" y="3636963"/>
            <a:ext cx="25415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415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87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59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31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3200">
                <a:solidFill>
                  <a:srgbClr val="FF0000"/>
                </a:solidFill>
              </a:rPr>
              <a:t>Competition</a:t>
            </a:r>
          </a:p>
        </p:txBody>
      </p:sp>
      <p:sp>
        <p:nvSpPr>
          <p:cNvPr id="18" name="TextBox 25">
            <a:extLst>
              <a:ext uri="{FF2B5EF4-FFF2-40B4-BE49-F238E27FC236}">
                <a16:creationId xmlns:a16="http://schemas.microsoft.com/office/drawing/2014/main" xmlns="" id="{38D7A833-C854-4C0E-86D5-9461C500C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6647" y="5049838"/>
            <a:ext cx="2541588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415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87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59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31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3200" dirty="0">
                <a:solidFill>
                  <a:srgbClr val="FF0000"/>
                </a:solidFill>
              </a:rPr>
              <a:t>Race/ Competition</a:t>
            </a:r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xmlns="" id="{B7A5A46B-8FCD-4D58-86A1-13FFAA9FD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0183" y="6668357"/>
            <a:ext cx="13477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415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87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59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31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GB" altLang="en-US" sz="2400"/>
              <a:t>(</a:t>
            </a:r>
            <a:r>
              <a:rPr lang="en-GB" altLang="en-US" sz="2400" i="1"/>
              <a:t>Steven</a:t>
            </a:r>
            <a:r>
              <a:rPr lang="en-GB" altLang="en-US" sz="2400"/>
              <a:t>)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68AD9E86-3FF2-491B-8893-841662B2F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832" y="3574256"/>
            <a:ext cx="1683618" cy="923132"/>
          </a:xfrm>
          <a:prstGeom prst="ellipse">
            <a:avLst/>
          </a:prstGeom>
          <a:noFill/>
          <a:ln w="28575">
            <a:solidFill>
              <a:srgbClr val="F941DF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B5237010-D798-4F4E-9DEA-F0B2FA5FE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807" y="2395337"/>
            <a:ext cx="1720850" cy="1075532"/>
          </a:xfrm>
          <a:prstGeom prst="ellipse">
            <a:avLst/>
          </a:prstGeom>
          <a:noFill/>
          <a:ln w="28575">
            <a:solidFill>
              <a:srgbClr val="F941DF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7767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584C7EF-5021-4048-81B9-6EA80C5068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767" y="469057"/>
            <a:ext cx="9619200" cy="431800"/>
          </a:xfrm>
        </p:spPr>
        <p:txBody>
          <a:bodyPr/>
          <a:lstStyle/>
          <a:p>
            <a:r>
              <a:rPr lang="en-GB" dirty="0"/>
              <a:t>Conceptions of higher education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F25257-DBFD-4E89-BBF8-789BB38683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“I see it like a race”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B17CB18E-A422-48D0-8F60-45DCF3D47931}"/>
              </a:ext>
            </a:extLst>
          </p:cNvPr>
          <p:cNvSpPr txBox="1">
            <a:spLocks/>
          </p:cNvSpPr>
          <p:nvPr/>
        </p:nvSpPr>
        <p:spPr bwMode="auto">
          <a:xfrm>
            <a:off x="295275" y="2413000"/>
            <a:ext cx="9866313" cy="3508375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4287" tIns="52144" rIns="104287" bIns="52144"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sz="2800" dirty="0">
                <a:latin typeface="Arial MT Lt" charset="0"/>
              </a:rPr>
              <a:t>“[I] </a:t>
            </a:r>
            <a:r>
              <a:rPr lang="en-GB" altLang="en-US" sz="2800" dirty="0">
                <a:latin typeface="Arial MT Lt" charset="0"/>
              </a:rPr>
              <a:t>see it like, in a race, everyone starts off at the same point, but there are certain people who might be starting a few metres back and might have to run a longer race to get to the same place as someone else, and that’s why I need to go out there and find opportunities, make opportunities, and go and grab them, not just wait for something to come to me because that will be very unlikely.” – </a:t>
            </a:r>
            <a:r>
              <a:rPr lang="en-GB" altLang="en-US" sz="2800" i="1" dirty="0">
                <a:latin typeface="Arial MT Lt" charset="0"/>
              </a:rPr>
              <a:t>Kiki</a:t>
            </a:r>
            <a:endParaRPr lang="en-US" altLang="en-US" sz="2800" i="1" dirty="0">
              <a:latin typeface="Arial MT L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43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584C7EF-5021-4048-81B9-6EA80C5068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767" y="469057"/>
            <a:ext cx="9619200" cy="431800"/>
          </a:xfrm>
        </p:spPr>
        <p:txBody>
          <a:bodyPr/>
          <a:lstStyle/>
          <a:p>
            <a:r>
              <a:rPr lang="en-GB" dirty="0"/>
              <a:t>Conceptions of higher education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F25257-DBFD-4E89-BBF8-789BB38683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Self-improvement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DAFA05D0-E5F4-475F-987E-6EC903CE15F2}"/>
              </a:ext>
            </a:extLst>
          </p:cNvPr>
          <p:cNvSpPr txBox="1">
            <a:spLocks/>
          </p:cNvSpPr>
          <p:nvPr/>
        </p:nvSpPr>
        <p:spPr>
          <a:xfrm>
            <a:off x="5630863" y="2230439"/>
            <a:ext cx="4799012" cy="3783234"/>
          </a:xfrm>
          <a:prstGeom prst="rect">
            <a:avLst/>
          </a:prstGeom>
          <a:ln w="12700">
            <a:solidFill>
              <a:srgbClr val="002060"/>
            </a:solidFill>
            <a:miter lim="800000"/>
            <a:headEnd/>
            <a:tailEnd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en-US" dirty="0">
                <a:latin typeface="Arial MT Lt" charset="0"/>
                <a:cs typeface="Arial MT Lt" charset="0"/>
              </a:rPr>
              <a:t>“</a:t>
            </a:r>
            <a:r>
              <a:rPr lang="en-GB" altLang="en-US" dirty="0">
                <a:latin typeface="Arial MT Lt" charset="0"/>
                <a:cs typeface="Arial MT Lt" charset="0"/>
              </a:rPr>
              <a:t>I think the status is quite important […] no disrespect to people who work in shops but, you know, I want an actual title to the job that I’m in, so I just think that’s quite an important thing.” – </a:t>
            </a:r>
            <a:r>
              <a:rPr lang="en-GB" altLang="en-US" i="1" dirty="0">
                <a:latin typeface="Arial MT Lt" charset="0"/>
                <a:cs typeface="Arial MT Lt" charset="0"/>
              </a:rPr>
              <a:t>Milly</a:t>
            </a:r>
            <a:endParaRPr lang="en-US" altLang="en-US" i="1" dirty="0">
              <a:latin typeface="Arial MT Lt" charset="0"/>
              <a:cs typeface="Arial MT Lt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15D01E3C-C2A5-4571-A9FC-C446285CCC0C}"/>
              </a:ext>
            </a:extLst>
          </p:cNvPr>
          <p:cNvSpPr txBox="1">
            <a:spLocks/>
          </p:cNvSpPr>
          <p:nvPr/>
        </p:nvSpPr>
        <p:spPr bwMode="auto">
          <a:xfrm>
            <a:off x="403897" y="2230437"/>
            <a:ext cx="4799012" cy="3783235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4287" tIns="52144" rIns="104287" bIns="52144"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sz="2800" dirty="0">
                <a:latin typeface="Arial MT Lt" charset="0"/>
              </a:rPr>
              <a:t>“</a:t>
            </a:r>
            <a:r>
              <a:rPr lang="en-GB" altLang="en-US" sz="2800" dirty="0">
                <a:latin typeface="Arial MT Lt" charset="0"/>
              </a:rPr>
              <a:t>That’s why I did Computer Science because I’m one of few girls and they’re all looking for girls at the moment, […] I think I’m guaranteed more of a job than any other person.” – </a:t>
            </a:r>
            <a:r>
              <a:rPr lang="en-GB" altLang="en-US" sz="2800" i="1" dirty="0">
                <a:latin typeface="Arial MT Lt" charset="0"/>
              </a:rPr>
              <a:t>Ada</a:t>
            </a:r>
            <a:endParaRPr lang="en-US" altLang="en-US" sz="2800" i="1" dirty="0">
              <a:latin typeface="Arial MT L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73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584C7EF-5021-4048-81B9-6EA80C5068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767" y="469057"/>
            <a:ext cx="9619200" cy="431800"/>
          </a:xfrm>
        </p:spPr>
        <p:txBody>
          <a:bodyPr/>
          <a:lstStyle/>
          <a:p>
            <a:r>
              <a:rPr lang="en-GB" dirty="0"/>
              <a:t>Student experience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F25257-DBFD-4E89-BBF8-789BB38683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Difficult early transitions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CB57D49F-EFC3-4B2E-AAA6-CD8FD0C55E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999" y="2121793"/>
            <a:ext cx="5452359" cy="4107904"/>
          </a:xfrm>
        </p:spPr>
        <p:txBody>
          <a:bodyPr/>
          <a:lstStyle/>
          <a:p>
            <a:endParaRPr lang="en-GB" sz="1400" dirty="0"/>
          </a:p>
          <a:p>
            <a:endParaRPr lang="en-GB" sz="1400" dirty="0"/>
          </a:p>
        </p:txBody>
      </p:sp>
      <p:pic>
        <p:nvPicPr>
          <p:cNvPr id="13" name="Picture 8">
            <a:extLst>
              <a:ext uri="{FF2B5EF4-FFF2-40B4-BE49-F238E27FC236}">
                <a16:creationId xmlns:a16="http://schemas.microsoft.com/office/drawing/2014/main" xmlns="" id="{6A636B00-6B3A-47FB-B273-88D9B4735A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838" y="82550"/>
            <a:ext cx="6396037" cy="748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xmlns="" id="{DC51FF70-E148-4534-85E2-AB0CBAF52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1913" y="1612900"/>
            <a:ext cx="1720850" cy="3463925"/>
          </a:xfrm>
          <a:prstGeom prst="ellipse">
            <a:avLst/>
          </a:prstGeom>
          <a:noFill/>
          <a:ln w="28575">
            <a:solidFill>
              <a:srgbClr val="F941DF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76113A26-4D6E-43E2-9BA2-E7F36CBF0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5513" y="962025"/>
            <a:ext cx="1447800" cy="873125"/>
          </a:xfrm>
          <a:prstGeom prst="ellipse">
            <a:avLst/>
          </a:prstGeom>
          <a:noFill/>
          <a:ln w="28575">
            <a:solidFill>
              <a:srgbClr val="F941DF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xmlns="" id="{3533EB68-5116-4D9E-8EFC-89B3CA8FE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9733" y="3921373"/>
            <a:ext cx="1533057" cy="1004044"/>
          </a:xfrm>
          <a:prstGeom prst="ellipse">
            <a:avLst/>
          </a:prstGeom>
          <a:noFill/>
          <a:ln w="28575">
            <a:solidFill>
              <a:srgbClr val="F941DF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xmlns="" id="{333DE480-27D9-4350-8D1F-F408831739F5}"/>
              </a:ext>
            </a:extLst>
          </p:cNvPr>
          <p:cNvSpPr txBox="1">
            <a:spLocks/>
          </p:cNvSpPr>
          <p:nvPr/>
        </p:nvSpPr>
        <p:spPr bwMode="auto">
          <a:xfrm>
            <a:off x="398856" y="2413000"/>
            <a:ext cx="3325813" cy="3600673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4287" tIns="52144" rIns="104287" bIns="52144"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sz="2800" dirty="0">
                <a:latin typeface="Arial MT Lt" charset="0"/>
              </a:rPr>
              <a:t>“[Milly] See, like everyone says you make friends for life at </a:t>
            </a:r>
            <a:r>
              <a:rPr lang="en-US" altLang="en-US" sz="2800" dirty="0" err="1">
                <a:latin typeface="Arial MT Lt" charset="0"/>
              </a:rPr>
              <a:t>uni</a:t>
            </a:r>
            <a:r>
              <a:rPr lang="en-US" altLang="en-US" sz="2800" dirty="0">
                <a:latin typeface="Arial MT Lt" charset="0"/>
              </a:rPr>
              <a:t>… [Eva] I </a:t>
            </a:r>
            <a:r>
              <a:rPr lang="en-US" altLang="en-US" sz="2800" dirty="0" err="1">
                <a:latin typeface="Arial MT Lt" charset="0"/>
              </a:rPr>
              <a:t>ain’t</a:t>
            </a:r>
            <a:r>
              <a:rPr lang="en-US" altLang="en-US" sz="2800" dirty="0">
                <a:latin typeface="Arial MT Lt" charset="0"/>
              </a:rPr>
              <a:t> found them friends for life, yet</a:t>
            </a:r>
            <a:r>
              <a:rPr lang="en-GB" altLang="en-US" sz="2800" dirty="0">
                <a:latin typeface="Arial MT Lt" charset="0"/>
              </a:rPr>
              <a:t>” – </a:t>
            </a:r>
            <a:r>
              <a:rPr lang="en-GB" altLang="en-US" sz="2800" i="1" dirty="0">
                <a:latin typeface="Arial MT Lt" charset="0"/>
              </a:rPr>
              <a:t>Milly and Eva</a:t>
            </a:r>
            <a:endParaRPr lang="en-US" altLang="en-US" sz="2800" i="1" dirty="0">
              <a:latin typeface="Arial MT L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15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584C7EF-5021-4048-81B9-6EA80C5068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767" y="469057"/>
            <a:ext cx="9619200" cy="431800"/>
          </a:xfrm>
        </p:spPr>
        <p:txBody>
          <a:bodyPr/>
          <a:lstStyle/>
          <a:p>
            <a:r>
              <a:rPr lang="en-GB" dirty="0"/>
              <a:t>Student experience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F25257-DBFD-4E89-BBF8-789BB38683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Peer groups to the rescue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CB57D49F-EFC3-4B2E-AAA6-CD8FD0C55E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999" y="2121793"/>
            <a:ext cx="5452359" cy="4107904"/>
          </a:xfrm>
        </p:spPr>
        <p:txBody>
          <a:bodyPr/>
          <a:lstStyle/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xmlns="" id="{08FCEEC8-7824-443D-8A1A-BCBC9CFAE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2269257"/>
            <a:ext cx="5245100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6">
            <a:extLst>
              <a:ext uri="{FF2B5EF4-FFF2-40B4-BE49-F238E27FC236}">
                <a16:creationId xmlns:a16="http://schemas.microsoft.com/office/drawing/2014/main" xmlns="" id="{56177F88-7339-4837-9A39-BA00CA098B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3714" y="2197249"/>
            <a:ext cx="4811166" cy="230832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415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87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59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31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400" dirty="0">
                <a:cs typeface="Arial" panose="020B0604020202020204" pitchFamily="34" charset="0"/>
              </a:rPr>
              <a:t>“I think the best way to ensure that you have a good university experience and then that you have a good smooth transition is to make sure that you have a good group of friends.” – </a:t>
            </a:r>
            <a:r>
              <a:rPr lang="en-US" altLang="en-US" sz="2400" i="1" dirty="0">
                <a:cs typeface="Arial" panose="020B0604020202020204" pitchFamily="34" charset="0"/>
              </a:rPr>
              <a:t>Kiki</a:t>
            </a:r>
            <a:endParaRPr lang="en-GB" altLang="en-US" sz="2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54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584C7EF-5021-4048-81B9-6EA80C5068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767" y="469057"/>
            <a:ext cx="9619200" cy="431800"/>
          </a:xfrm>
        </p:spPr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F25257-DBFD-4E89-BBF8-789BB38683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The neoliberal student?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CB57D49F-EFC3-4B2E-AAA6-CD8FD0C55E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999" y="2121793"/>
            <a:ext cx="5452359" cy="4107904"/>
          </a:xfrm>
        </p:spPr>
        <p:txBody>
          <a:bodyPr/>
          <a:lstStyle/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E7460205-DD47-4F88-AE58-DE752812E23E}"/>
              </a:ext>
            </a:extLst>
          </p:cNvPr>
          <p:cNvGrpSpPr/>
          <p:nvPr/>
        </p:nvGrpSpPr>
        <p:grpSpPr>
          <a:xfrm>
            <a:off x="-128289" y="-179015"/>
            <a:ext cx="4608513" cy="4651046"/>
            <a:chOff x="-128289" y="-179015"/>
            <a:chExt cx="4608513" cy="4651046"/>
          </a:xfrm>
        </p:grpSpPr>
        <p:pic>
          <p:nvPicPr>
            <p:cNvPr id="7" name="Picture 2" descr="Image result for martin simpsons">
              <a:extLst>
                <a:ext uri="{FF2B5EF4-FFF2-40B4-BE49-F238E27FC236}">
                  <a16:creationId xmlns:a16="http://schemas.microsoft.com/office/drawing/2014/main" xmlns="" id="{F3654650-F356-4808-B09F-C172531A2E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8289" y="-179015"/>
              <a:ext cx="2664296" cy="4651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F5BBE6D0-C153-4AB2-8A82-1CF9062D881C}"/>
                </a:ext>
              </a:extLst>
            </p:cNvPr>
            <p:cNvSpPr/>
            <p:nvPr/>
          </p:nvSpPr>
          <p:spPr>
            <a:xfrm>
              <a:off x="2247976" y="2282840"/>
              <a:ext cx="2232248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400" dirty="0"/>
                <a:t>“Neoliberal project of self-improvement” </a:t>
              </a:r>
              <a:r>
                <a:rPr lang="en-GB" sz="1800" dirty="0"/>
                <a:t>(Burke, 2012, p. 30)</a:t>
              </a:r>
              <a:endParaRPr lang="en-GB" sz="2400" dirty="0"/>
            </a:p>
          </p:txBody>
        </p:sp>
      </p:grpSp>
      <p:pic>
        <p:nvPicPr>
          <p:cNvPr id="1026" name="Picture 2" descr="Image result for standing out from the crowd">
            <a:extLst>
              <a:ext uri="{FF2B5EF4-FFF2-40B4-BE49-F238E27FC236}">
                <a16:creationId xmlns:a16="http://schemas.microsoft.com/office/drawing/2014/main" xmlns="" id="{0FAA0D35-7181-4DD6-8FA4-D9809B2CB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335" y="2863961"/>
            <a:ext cx="4105275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xmlns="" id="{AAF2D871-398B-4539-A23F-48E084E98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87" y="4472031"/>
            <a:ext cx="1757666" cy="1757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05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584C7EF-5021-4048-81B9-6EA80C5068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767" y="469057"/>
            <a:ext cx="9619200" cy="431800"/>
          </a:xfrm>
        </p:spPr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F25257-DBFD-4E89-BBF8-789BB38683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Redefining student engagement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CB57D49F-EFC3-4B2E-AAA6-CD8FD0C55E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999" y="2121793"/>
            <a:ext cx="5452359" cy="4107904"/>
          </a:xfrm>
        </p:spPr>
        <p:txBody>
          <a:bodyPr/>
          <a:lstStyle/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93DE5070-9F68-48B5-9F36-DFDD75CEBBA6}"/>
              </a:ext>
            </a:extLst>
          </p:cNvPr>
          <p:cNvGrpSpPr/>
          <p:nvPr/>
        </p:nvGrpSpPr>
        <p:grpSpPr>
          <a:xfrm>
            <a:off x="136501" y="2197249"/>
            <a:ext cx="4799012" cy="3781029"/>
            <a:chOff x="136501" y="2197249"/>
            <a:chExt cx="4799012" cy="378102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7004D406-AE56-437A-9116-12BAC93F729D}"/>
                </a:ext>
              </a:extLst>
            </p:cNvPr>
            <p:cNvGrpSpPr/>
            <p:nvPr/>
          </p:nvGrpSpPr>
          <p:grpSpPr>
            <a:xfrm>
              <a:off x="663799" y="2197249"/>
              <a:ext cx="3320455" cy="1215579"/>
              <a:chOff x="254174" y="2559913"/>
              <a:chExt cx="3320455" cy="1215579"/>
            </a:xfrm>
          </p:grpSpPr>
          <p:pic>
            <p:nvPicPr>
              <p:cNvPr id="12" name="Picture 2" descr="Image result for telescope icon">
                <a:extLst>
                  <a:ext uri="{FF2B5EF4-FFF2-40B4-BE49-F238E27FC236}">
                    <a16:creationId xmlns:a16="http://schemas.microsoft.com/office/drawing/2014/main" xmlns="" id="{846BE6E8-64E3-4011-BD6C-44E89130FF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174" y="2559913"/>
                <a:ext cx="1215579" cy="12155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8514EFC8-F7C4-4FFC-AD8B-37D6E37AC490}"/>
                  </a:ext>
                </a:extLst>
              </p:cNvPr>
              <p:cNvSpPr/>
              <p:nvPr/>
            </p:nvSpPr>
            <p:spPr>
              <a:xfrm>
                <a:off x="1622153" y="2605941"/>
                <a:ext cx="1952476" cy="1169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en-US" sz="1800" dirty="0">
                    <a:latin typeface="Arial MT Lt" charset="0"/>
                    <a:cs typeface="Arial MT Lt" charset="0"/>
                  </a:rPr>
                  <a:t>experience, emotions and feelings </a:t>
                </a:r>
                <a:r>
                  <a:rPr lang="en-US" altLang="en-US" sz="1400" dirty="0">
                    <a:latin typeface="Arial MT Lt" charset="0"/>
                    <a:cs typeface="Arial MT Lt" charset="0"/>
                  </a:rPr>
                  <a:t>(Eisner, 2008)</a:t>
                </a:r>
              </a:p>
            </p:txBody>
          </p:sp>
        </p:grpSp>
        <p:pic>
          <p:nvPicPr>
            <p:cNvPr id="14" name="Picture 6" descr="Related image">
              <a:extLst>
                <a:ext uri="{FF2B5EF4-FFF2-40B4-BE49-F238E27FC236}">
                  <a16:creationId xmlns:a16="http://schemas.microsoft.com/office/drawing/2014/main" xmlns="" id="{991388A9-9300-42EB-8674-497148EE93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392" y="3706793"/>
              <a:ext cx="1440000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0" descr="Related image">
              <a:extLst>
                <a:ext uri="{FF2B5EF4-FFF2-40B4-BE49-F238E27FC236}">
                  <a16:creationId xmlns:a16="http://schemas.microsoft.com/office/drawing/2014/main" xmlns="" id="{42FB1D44-4807-4237-A9E0-055528CDFC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6007" y="3748672"/>
              <a:ext cx="1785293" cy="13981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xmlns="" id="{6414F28B-8360-4315-A9C4-9E953443CBF4}"/>
                </a:ext>
              </a:extLst>
            </p:cNvPr>
            <p:cNvSpPr txBox="1">
              <a:spLocks/>
            </p:cNvSpPr>
            <p:nvPr/>
          </p:nvSpPr>
          <p:spPr>
            <a:xfrm>
              <a:off x="136501" y="5396786"/>
              <a:ext cx="4799012" cy="581492"/>
            </a:xfrm>
            <a:prstGeom prst="rect">
              <a:avLst/>
            </a:prstGeom>
          </p:spPr>
          <p:txBody>
            <a:bodyPr/>
            <a:lstStyle>
              <a:lvl1pPr marL="285750" marR="0" indent="-28575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1800" kern="1200" baseline="0">
                  <a:solidFill>
                    <a:schemeClr val="tx1"/>
                  </a:solidFill>
                  <a:latin typeface="Arial MT 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2400" dirty="0"/>
                <a:t>Participatory Pedagogy </a:t>
              </a:r>
              <a:r>
                <a:rPr lang="en-GB" sz="1600" dirty="0"/>
                <a:t>(Burke, 2012)</a:t>
              </a:r>
            </a:p>
            <a:p>
              <a:endParaRPr lang="en-GB" sz="2000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C9D4D79-93DB-4CAD-87FE-5BA1625BA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3714" y="2197249"/>
            <a:ext cx="4811166" cy="193899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415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87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59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31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GB" sz="2400" dirty="0">
                <a:cs typeface="Arial" panose="020B0604020202020204" pitchFamily="34" charset="0"/>
              </a:rPr>
              <a:t>“When you actually sit down and think about your experiences […] it gives a bit of a deeper meaning as to actually like why you’re actually here.” </a:t>
            </a:r>
            <a:r>
              <a:rPr lang="en-US" altLang="en-US" sz="2400" dirty="0">
                <a:cs typeface="Arial" panose="020B0604020202020204" pitchFamily="34" charset="0"/>
              </a:rPr>
              <a:t>– </a:t>
            </a:r>
            <a:r>
              <a:rPr lang="en-GB" sz="2400" dirty="0">
                <a:cs typeface="Arial" panose="020B0604020202020204" pitchFamily="34" charset="0"/>
              </a:rPr>
              <a:t>Ellora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5CF2C4E8-E92E-493A-9EAC-6CA8FA286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3714" y="4757012"/>
            <a:ext cx="4811166" cy="1200329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415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87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59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3188" indent="-255588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GB" sz="2400" dirty="0">
                <a:cs typeface="Arial" panose="020B0604020202020204" pitchFamily="34" charset="0"/>
              </a:rPr>
              <a:t>“Yeah thinking deeply […] I'm now able to make sense of it all.”</a:t>
            </a:r>
            <a:r>
              <a:rPr lang="en-US" altLang="en-US" sz="2400" dirty="0">
                <a:cs typeface="Arial" panose="020B0604020202020204" pitchFamily="34" charset="0"/>
              </a:rPr>
              <a:t> </a:t>
            </a:r>
          </a:p>
          <a:p>
            <a:r>
              <a:rPr lang="en-US" altLang="en-US" sz="2400" dirty="0">
                <a:cs typeface="Arial" panose="020B0604020202020204" pitchFamily="34" charset="0"/>
              </a:rPr>
              <a:t>–</a:t>
            </a:r>
            <a:r>
              <a:rPr lang="en-GB" sz="2400" dirty="0">
                <a:cs typeface="Arial" panose="020B0604020202020204" pitchFamily="34" charset="0"/>
              </a:rPr>
              <a:t> Dawn</a:t>
            </a: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xmlns="" id="{CEA2BABB-17BA-48C8-9CDA-BE83CD93C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143" y="5998938"/>
            <a:ext cx="2206810" cy="1412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422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584C7EF-5021-4048-81B9-6EA80C5068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767" y="469057"/>
            <a:ext cx="9619200" cy="431800"/>
          </a:xfrm>
        </p:spPr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F25257-DBFD-4E89-BBF8-789BB38683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CB57D49F-EFC3-4B2E-AAA6-CD8FD0C55E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999" y="2121793"/>
            <a:ext cx="5452359" cy="4107904"/>
          </a:xfrm>
        </p:spPr>
        <p:txBody>
          <a:bodyPr/>
          <a:lstStyle/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xmlns="" id="{C029FFF6-4FEF-48E5-884A-6FB023A1E742}"/>
              </a:ext>
            </a:extLst>
          </p:cNvPr>
          <p:cNvSpPr txBox="1">
            <a:spLocks/>
          </p:cNvSpPr>
          <p:nvPr/>
        </p:nvSpPr>
        <p:spPr>
          <a:xfrm>
            <a:off x="315913" y="2052638"/>
            <a:ext cx="9837737" cy="4991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GB" altLang="en-US" sz="1400" dirty="0">
                <a:latin typeface="Arial MT Lt" charset="0"/>
                <a:cs typeface="Arial MT Lt" charset="0"/>
              </a:rPr>
              <a:t>Andrew, S., </a:t>
            </a:r>
            <a:r>
              <a:rPr lang="en-GB" altLang="en-US" sz="1400" dirty="0" err="1">
                <a:latin typeface="Arial MT Lt" charset="0"/>
                <a:cs typeface="Arial MT Lt" charset="0"/>
              </a:rPr>
              <a:t>Salamonson</a:t>
            </a:r>
            <a:r>
              <a:rPr lang="en-GB" altLang="en-US" sz="1400" dirty="0">
                <a:latin typeface="Arial MT Lt" charset="0"/>
                <a:cs typeface="Arial MT Lt" charset="0"/>
              </a:rPr>
              <a:t>, Y., Weaver, R., Smith, A., O’Reilly, R. and Taylor, C. 2008. “Hate the course </a:t>
            </a:r>
            <a:r>
              <a:rPr lang="en-GB" altLang="en-US" sz="1400" dirty="0" err="1">
                <a:latin typeface="Arial MT Lt" charset="0"/>
                <a:cs typeface="Arial MT Lt" charset="0"/>
              </a:rPr>
              <a:t>pr</a:t>
            </a:r>
            <a:r>
              <a:rPr lang="en-GB" altLang="en-US" sz="1400" dirty="0">
                <a:latin typeface="Arial MT Lt" charset="0"/>
                <a:cs typeface="Arial MT Lt" charset="0"/>
              </a:rPr>
              <a:t> hate to go: Semester differences in first year attrition”.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Nurse Education Today</a:t>
            </a:r>
            <a:r>
              <a:rPr lang="en-GB" altLang="en-US" sz="1400" dirty="0">
                <a:latin typeface="Arial MT Lt" charset="0"/>
                <a:cs typeface="Arial MT Lt" charset="0"/>
              </a:rPr>
              <a:t>. 28 (7) 865-872.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GB" sz="1400" dirty="0"/>
              <a:t>Archer, L. and Yamashita, H. (2003). “Theorising Inner-city Masculinities: ‘race’, class, gender and education”. </a:t>
            </a:r>
            <a:r>
              <a:rPr lang="en-GB" sz="1400" i="1" dirty="0"/>
              <a:t>Gender &amp; Education</a:t>
            </a:r>
            <a:r>
              <a:rPr lang="en-GB" sz="1400" dirty="0"/>
              <a:t>, 15(2), 115-132.</a:t>
            </a:r>
            <a:endParaRPr lang="en-GB" altLang="en-US" sz="1400" dirty="0">
              <a:latin typeface="Arial MT Lt" charset="0"/>
              <a:cs typeface="Arial MT Lt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GB" altLang="en-US" sz="1400" dirty="0">
                <a:latin typeface="Arial MT Lt" charset="0"/>
                <a:cs typeface="Arial MT Lt" charset="0"/>
              </a:rPr>
              <a:t>Archer, L., Hutchings, M. and Ross, A. 2003.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HE and social class: issues of exclusion and inclusion</a:t>
            </a:r>
            <a:r>
              <a:rPr lang="en-GB" altLang="en-US" sz="1400" dirty="0">
                <a:latin typeface="Arial MT Lt" charset="0"/>
                <a:cs typeface="Arial MT Lt" charset="0"/>
              </a:rPr>
              <a:t>. London: Routledge Farmer.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GB" altLang="en-US" sz="1400" dirty="0">
                <a:latin typeface="Arial MT Lt" charset="0"/>
                <a:cs typeface="Arial MT Lt" charset="0"/>
              </a:rPr>
              <a:t>Ball, S. J. 2003. “The Teacher’s Soul and the Terrors of Performativity.”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Journal of Educational Policy</a:t>
            </a:r>
            <a:r>
              <a:rPr lang="en-GB" altLang="en-US" sz="1400" dirty="0">
                <a:latin typeface="Arial MT Lt" charset="0"/>
                <a:cs typeface="Arial MT Lt" charset="0"/>
              </a:rPr>
              <a:t>. 18 (2) 215-228.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GB" altLang="en-US" sz="1400" dirty="0">
                <a:latin typeface="Arial MT Lt" charset="0"/>
                <a:cs typeface="Arial MT Lt" charset="0"/>
              </a:rPr>
              <a:t>Ball, S. J. 2015. “Accounting for a sociological life: influences and experiences on the road from welfarism to neoliberalism”.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British Journal of Sociology of Education</a:t>
            </a:r>
            <a:r>
              <a:rPr lang="en-GB" altLang="en-US" sz="1400" dirty="0">
                <a:latin typeface="Arial MT Lt" charset="0"/>
                <a:cs typeface="Arial MT Lt" charset="0"/>
              </a:rPr>
              <a:t>. 1-15.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GB" altLang="en-US" sz="1400" dirty="0">
                <a:latin typeface="Arial MT Lt" charset="0"/>
                <a:cs typeface="Arial MT Lt" charset="0"/>
              </a:rPr>
              <a:t>Bourdieu, P. 1990.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The Logic of Practice</a:t>
            </a:r>
            <a:r>
              <a:rPr lang="en-GB" altLang="en-US" sz="1400" dirty="0">
                <a:latin typeface="Arial MT Lt" charset="0"/>
                <a:cs typeface="Arial MT Lt" charset="0"/>
              </a:rPr>
              <a:t>. Cambridge: Polity Press.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GB" altLang="en-US" sz="1400" dirty="0">
                <a:latin typeface="Arial MT Lt" charset="0"/>
                <a:cs typeface="Arial MT Lt" charset="0"/>
              </a:rPr>
              <a:t>Bourdieu, P. 1993.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The Field of Cultural Production: Essays on Art and </a:t>
            </a:r>
            <a:r>
              <a:rPr lang="en-GB" altLang="en-US" sz="1400" i="1" dirty="0" err="1">
                <a:latin typeface="Arial MT Lt" charset="0"/>
                <a:cs typeface="Arial MT Lt" charset="0"/>
              </a:rPr>
              <a:t>Lierature</a:t>
            </a:r>
            <a:r>
              <a:rPr lang="en-GB" altLang="en-US" sz="1400" dirty="0">
                <a:latin typeface="Arial MT Lt" charset="0"/>
                <a:cs typeface="Arial MT Lt" charset="0"/>
              </a:rPr>
              <a:t>. Cambridge: Polity Press.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GB" altLang="en-US" sz="1400" dirty="0">
                <a:latin typeface="Arial MT Lt" charset="0"/>
                <a:cs typeface="Arial MT Lt" charset="0"/>
              </a:rPr>
              <a:t>Bourdieu, P. and </a:t>
            </a:r>
            <a:r>
              <a:rPr lang="en-GB" altLang="en-US" sz="1400" dirty="0" err="1">
                <a:latin typeface="Arial MT Lt" charset="0"/>
                <a:cs typeface="Arial MT Lt" charset="0"/>
              </a:rPr>
              <a:t>Passeron</a:t>
            </a:r>
            <a:r>
              <a:rPr lang="en-GB" altLang="en-US" sz="1400" dirty="0">
                <a:latin typeface="Arial MT Lt" charset="0"/>
                <a:cs typeface="Arial MT Lt" charset="0"/>
              </a:rPr>
              <a:t>, J-C. 1990.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Reproduction in Education, Society and Culture</a:t>
            </a:r>
            <a:r>
              <a:rPr lang="en-GB" altLang="en-US" sz="1400" dirty="0">
                <a:latin typeface="Arial MT Lt" charset="0"/>
                <a:cs typeface="Arial MT Lt" charset="0"/>
              </a:rPr>
              <a:t>. 2</a:t>
            </a:r>
            <a:r>
              <a:rPr lang="en-GB" altLang="en-US" sz="1400" baseline="30000" dirty="0">
                <a:latin typeface="Arial MT Lt" charset="0"/>
                <a:cs typeface="Arial MT Lt" charset="0"/>
              </a:rPr>
              <a:t>nd</a:t>
            </a:r>
            <a:r>
              <a:rPr lang="en-GB" altLang="en-US" sz="1400" dirty="0">
                <a:latin typeface="Arial MT Lt" charset="0"/>
                <a:cs typeface="Arial MT Lt" charset="0"/>
              </a:rPr>
              <a:t> ed., London: Sage.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GB" altLang="en-US" sz="1400" dirty="0" err="1">
                <a:latin typeface="Arial MT Lt" charset="0"/>
                <a:cs typeface="Arial MT Lt" charset="0"/>
              </a:rPr>
              <a:t>Bourideu</a:t>
            </a:r>
            <a:r>
              <a:rPr lang="en-GB" altLang="en-US" sz="1400" dirty="0">
                <a:latin typeface="Arial MT Lt" charset="0"/>
                <a:cs typeface="Arial MT Lt" charset="0"/>
              </a:rPr>
              <a:t>, P. and Wacquant, L. 1992.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An invitation to reflexive sociology</a:t>
            </a:r>
            <a:r>
              <a:rPr lang="en-GB" altLang="en-US" sz="1400" dirty="0">
                <a:latin typeface="Arial MT Lt" charset="0"/>
                <a:cs typeface="Arial MT Lt" charset="0"/>
              </a:rPr>
              <a:t>. Chicago: University of Chicago.</a:t>
            </a:r>
          </a:p>
          <a:p>
            <a:pPr marL="0" indent="0">
              <a:buNone/>
            </a:pPr>
            <a:r>
              <a:rPr lang="en-GB" altLang="en-US" sz="1400" dirty="0">
                <a:latin typeface="Arial MT Lt" charset="0"/>
                <a:cs typeface="Arial MT Lt" charset="0"/>
              </a:rPr>
              <a:t>Brown, P. and </a:t>
            </a:r>
            <a:r>
              <a:rPr lang="en-GB" altLang="en-US" sz="1400" dirty="0" err="1">
                <a:latin typeface="Arial MT Lt" charset="0"/>
                <a:cs typeface="Arial MT Lt" charset="0"/>
              </a:rPr>
              <a:t>Hesketh</a:t>
            </a:r>
            <a:r>
              <a:rPr lang="en-GB" altLang="en-US" sz="1400" dirty="0">
                <a:latin typeface="Arial MT Lt" charset="0"/>
                <a:cs typeface="Arial MT Lt" charset="0"/>
              </a:rPr>
              <a:t>, A. 2004.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The Mismanagement of Talent</a:t>
            </a:r>
            <a:r>
              <a:rPr lang="en-GB" altLang="en-US" sz="1400" dirty="0">
                <a:latin typeface="Arial MT Lt" charset="0"/>
                <a:cs typeface="Arial MT Lt" charset="0"/>
              </a:rPr>
              <a:t>. Oxford University Press: Oxford.</a:t>
            </a:r>
          </a:p>
          <a:p>
            <a:pPr marL="0" indent="0">
              <a:buNone/>
            </a:pPr>
            <a:r>
              <a:rPr lang="en-GB" sz="1400" dirty="0"/>
              <a:t>Burke, P.J. (2007). “Men accessing education: masculinities, identifications and widening participation”. </a:t>
            </a:r>
            <a:r>
              <a:rPr lang="en-GB" sz="1400" i="1" dirty="0"/>
              <a:t>British Journal of Sociology of Education</a:t>
            </a:r>
            <a:r>
              <a:rPr lang="en-GB" sz="1400" dirty="0"/>
              <a:t>, 27(4), 441-424.</a:t>
            </a:r>
            <a:endParaRPr lang="en-GB" altLang="en-US" sz="1400" dirty="0">
              <a:latin typeface="Arial MT Lt" charset="0"/>
              <a:cs typeface="Arial MT Lt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GB" altLang="en-US" sz="1400" dirty="0">
              <a:latin typeface="Arial MT Lt" charset="0"/>
              <a:cs typeface="Arial MT Lt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GB" altLang="en-US" sz="1400" dirty="0">
              <a:latin typeface="Arial MT Lt" charset="0"/>
              <a:cs typeface="Arial MT L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584C7EF-5021-4048-81B9-6EA80C5068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767" y="469057"/>
            <a:ext cx="9619200" cy="431800"/>
          </a:xfrm>
        </p:spPr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F25257-DBFD-4E89-BBF8-789BB38683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CB57D49F-EFC3-4B2E-AAA6-CD8FD0C55E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999" y="2121793"/>
            <a:ext cx="5452359" cy="4107904"/>
          </a:xfrm>
        </p:spPr>
        <p:txBody>
          <a:bodyPr/>
          <a:lstStyle/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xmlns="" id="{C029FFF6-4FEF-48E5-884A-6FB023A1E742}"/>
              </a:ext>
            </a:extLst>
          </p:cNvPr>
          <p:cNvSpPr txBox="1">
            <a:spLocks/>
          </p:cNvSpPr>
          <p:nvPr/>
        </p:nvSpPr>
        <p:spPr>
          <a:xfrm>
            <a:off x="315913" y="2052638"/>
            <a:ext cx="9837737" cy="4991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sz="1400" dirty="0">
                <a:latin typeface="Arial MT Lt" charset="0"/>
                <a:cs typeface="Arial MT Lt" charset="0"/>
              </a:rPr>
              <a:t>Burke, P.J. 2012.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The Right to Higher Education</a:t>
            </a:r>
            <a:r>
              <a:rPr lang="en-GB" altLang="en-US" sz="1400" dirty="0">
                <a:latin typeface="Arial MT Lt" charset="0"/>
                <a:cs typeface="Arial MT Lt" charset="0"/>
              </a:rPr>
              <a:t>. Routledge: London.</a:t>
            </a:r>
          </a:p>
          <a:p>
            <a:pPr marL="0" indent="0">
              <a:buNone/>
            </a:pPr>
            <a:r>
              <a:rPr lang="en-GB" altLang="en-US" sz="1400" dirty="0">
                <a:latin typeface="Arial MT Lt" charset="0"/>
                <a:cs typeface="Arial MT Lt" charset="0"/>
              </a:rPr>
              <a:t>Butler-</a:t>
            </a:r>
            <a:r>
              <a:rPr lang="en-GB" altLang="en-US" sz="1400" dirty="0" err="1">
                <a:latin typeface="Arial MT Lt" charset="0"/>
                <a:cs typeface="Arial MT Lt" charset="0"/>
              </a:rPr>
              <a:t>Kisber</a:t>
            </a:r>
            <a:r>
              <a:rPr lang="en-GB" altLang="en-US" sz="1400" dirty="0">
                <a:latin typeface="Arial MT Lt" charset="0"/>
                <a:cs typeface="Arial MT Lt" charset="0"/>
              </a:rPr>
              <a:t>, L. 2010.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Qualitative Inquiry: Thematic, Narrative and Arts-Informed Perspectives</a:t>
            </a:r>
            <a:r>
              <a:rPr lang="en-GB" altLang="en-US" sz="1400" dirty="0">
                <a:latin typeface="Arial MT Lt" charset="0"/>
                <a:cs typeface="Arial MT Lt" charset="0"/>
              </a:rPr>
              <a:t>. London: Sage.</a:t>
            </a:r>
          </a:p>
          <a:p>
            <a:pPr marL="0" indent="0">
              <a:buNone/>
            </a:pPr>
            <a:r>
              <a:rPr lang="en-GB" altLang="en-US" sz="1400" dirty="0">
                <a:latin typeface="Arial MT Lt" charset="0"/>
                <a:cs typeface="Arial MT Lt" charset="0"/>
              </a:rPr>
              <a:t>Butler-</a:t>
            </a:r>
            <a:r>
              <a:rPr lang="en-GB" altLang="en-US" sz="1400" dirty="0" err="1">
                <a:latin typeface="Arial MT Lt" charset="0"/>
                <a:cs typeface="Arial MT Lt" charset="0"/>
              </a:rPr>
              <a:t>Kisber</a:t>
            </a:r>
            <a:r>
              <a:rPr lang="en-GB" altLang="en-US" sz="1400" dirty="0">
                <a:latin typeface="Arial MT Lt" charset="0"/>
                <a:cs typeface="Arial MT Lt" charset="0"/>
              </a:rPr>
              <a:t>, L. and </a:t>
            </a:r>
            <a:r>
              <a:rPr lang="en-GB" altLang="en-US" sz="1400" dirty="0" err="1">
                <a:latin typeface="Arial MT Lt" charset="0"/>
                <a:cs typeface="Arial MT Lt" charset="0"/>
              </a:rPr>
              <a:t>Poldma</a:t>
            </a:r>
            <a:r>
              <a:rPr lang="en-GB" altLang="en-US" sz="1400" dirty="0">
                <a:latin typeface="Arial MT Lt" charset="0"/>
                <a:cs typeface="Arial MT Lt" charset="0"/>
              </a:rPr>
              <a:t>, T. 2009. “The power of visual approaches in qualitative inquiry: the use of collage making and concept mapping in experiential research”.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Journal of Research Practice</a:t>
            </a:r>
            <a:r>
              <a:rPr lang="en-GB" altLang="en-US" sz="1400" dirty="0">
                <a:latin typeface="Arial MT Lt" charset="0"/>
                <a:cs typeface="Arial MT Lt" charset="0"/>
              </a:rPr>
              <a:t>. 6 (2)</a:t>
            </a:r>
          </a:p>
          <a:p>
            <a:pPr marL="0" indent="0">
              <a:buNone/>
            </a:pPr>
            <a:r>
              <a:rPr lang="en-GB" altLang="en-US" sz="1400" dirty="0">
                <a:latin typeface="Arial MT Lt" charset="0"/>
                <a:cs typeface="Arial MT Lt" charset="0"/>
              </a:rPr>
              <a:t>Eisner, E. 2008. “Art and Knowledge”, in J. G. Knowles and A. L. Cole (eds.),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Handbook of the Arts in Qualitative Research</a:t>
            </a:r>
            <a:r>
              <a:rPr lang="en-GB" altLang="en-US" sz="1400" dirty="0">
                <a:latin typeface="Arial MT Lt" charset="0"/>
                <a:cs typeface="Arial MT Lt" charset="0"/>
              </a:rPr>
              <a:t>. London: Sage, pp 3-12.</a:t>
            </a:r>
          </a:p>
          <a:p>
            <a:pPr marL="0" indent="0">
              <a:buNone/>
            </a:pPr>
            <a:r>
              <a:rPr lang="en-GB" altLang="en-US" sz="1400" dirty="0">
                <a:latin typeface="Arial MT Lt" charset="0"/>
                <a:cs typeface="Arial MT Lt" charset="0"/>
              </a:rPr>
              <a:t>Ecclestone, K., </a:t>
            </a:r>
            <a:r>
              <a:rPr lang="en-GB" altLang="en-US" sz="1400" dirty="0" err="1">
                <a:latin typeface="Arial MT Lt" charset="0"/>
                <a:cs typeface="Arial MT Lt" charset="0"/>
              </a:rPr>
              <a:t>Biesta</a:t>
            </a:r>
            <a:r>
              <a:rPr lang="en-GB" altLang="en-US" sz="1400" dirty="0">
                <a:latin typeface="Arial MT Lt" charset="0"/>
                <a:cs typeface="Arial MT Lt" charset="0"/>
              </a:rPr>
              <a:t>, G and Hughes, M. 2010.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Transitions and Learning through the </a:t>
            </a:r>
            <a:r>
              <a:rPr lang="en-GB" altLang="en-US" sz="1400" i="1" dirty="0" err="1">
                <a:latin typeface="Arial MT Lt" charset="0"/>
                <a:cs typeface="Arial MT Lt" charset="0"/>
              </a:rPr>
              <a:t>Lifecourse</a:t>
            </a:r>
            <a:r>
              <a:rPr lang="en-GB" altLang="en-US" sz="1400" dirty="0">
                <a:latin typeface="Arial MT Lt" charset="0"/>
                <a:cs typeface="Arial MT Lt" charset="0"/>
              </a:rPr>
              <a:t>. Routledge: London.</a:t>
            </a:r>
          </a:p>
          <a:p>
            <a:pPr marL="0" indent="0">
              <a:buNone/>
            </a:pPr>
            <a:r>
              <a:rPr lang="en-GB" sz="1400" dirty="0"/>
              <a:t>Farenga, S. A. (2015). How going beyond financial support contributes to student success and retention: an institutional case study of the National Scholarship Programme. </a:t>
            </a:r>
            <a:r>
              <a:rPr lang="en-GB" sz="1400" i="1" dirty="0"/>
              <a:t>Widening Participation and Lifelong Learning</a:t>
            </a:r>
            <a:r>
              <a:rPr lang="en-GB" sz="1400" dirty="0"/>
              <a:t>. 17(3). </a:t>
            </a:r>
          </a:p>
          <a:p>
            <a:pPr marL="0" indent="0">
              <a:buNone/>
            </a:pPr>
            <a:r>
              <a:rPr lang="en-GB" sz="1400" dirty="0"/>
              <a:t>Farenga, S. A. (2018). Early struggles, peer groups and eventual success: an artful inquiry into unpacking transitions into university of widening participation students. </a:t>
            </a:r>
            <a:r>
              <a:rPr lang="en-GB" sz="1400" i="1" dirty="0"/>
              <a:t>Widening Participation and Lifelong Learning</a:t>
            </a:r>
            <a:r>
              <a:rPr lang="en-GB" sz="1400" dirty="0"/>
              <a:t>. 20(1), pp. 60-78. DOI: http://doi.org/10.5456/WPLL.20.1.60</a:t>
            </a:r>
            <a:endParaRPr lang="en-GB" altLang="en-US" sz="1400" dirty="0">
              <a:latin typeface="Arial MT Lt" charset="0"/>
              <a:cs typeface="Arial MT Lt" charset="0"/>
            </a:endParaRPr>
          </a:p>
          <a:p>
            <a:pPr marL="0" indent="0">
              <a:buNone/>
            </a:pPr>
            <a:r>
              <a:rPr lang="en-GB" altLang="en-US" sz="1400" dirty="0">
                <a:latin typeface="Arial MT Lt" charset="0"/>
                <a:cs typeface="Arial MT Lt" charset="0"/>
              </a:rPr>
              <a:t>Gale, T. and Parker, S. 2014. “Navigating change: a typology of student transition in higher education”.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Studies in Higher Education</a:t>
            </a:r>
            <a:r>
              <a:rPr lang="en-GB" altLang="en-US" sz="1400" dirty="0">
                <a:latin typeface="Arial MT Lt" charset="0"/>
                <a:cs typeface="Arial MT Lt" charset="0"/>
              </a:rPr>
              <a:t>, 39(5), 734–753, </a:t>
            </a:r>
            <a:r>
              <a:rPr lang="en-GB" altLang="en-US" sz="1400" dirty="0">
                <a:latin typeface="Arial MT Lt" charset="0"/>
                <a:cs typeface="Arial MT Lt" charset="0"/>
                <a:hlinkClick r:id="rId2"/>
              </a:rPr>
              <a:t>http://dx.doi.org/10.1080/03075079.2012.721351</a:t>
            </a:r>
            <a:r>
              <a:rPr lang="en-GB" altLang="en-US" sz="1400" dirty="0">
                <a:latin typeface="Arial MT Lt" charset="0"/>
                <a:cs typeface="Arial MT Lt" charset="0"/>
              </a:rPr>
              <a:t> </a:t>
            </a:r>
          </a:p>
          <a:p>
            <a:pPr marL="0" indent="0">
              <a:buNone/>
            </a:pPr>
            <a:r>
              <a:rPr lang="en-GB" altLang="en-US" sz="1400" dirty="0" err="1">
                <a:latin typeface="Arial MT Lt" charset="0"/>
                <a:cs typeface="Arial MT Lt" charset="0"/>
              </a:rPr>
              <a:t>Kift</a:t>
            </a:r>
            <a:r>
              <a:rPr lang="en-GB" altLang="en-US" sz="1400" dirty="0">
                <a:latin typeface="Arial MT Lt" charset="0"/>
                <a:cs typeface="Arial MT Lt" charset="0"/>
              </a:rPr>
              <a:t>, S. 2009. “Articulating a transition </a:t>
            </a:r>
            <a:r>
              <a:rPr lang="en-GB" altLang="en-US" sz="1400" dirty="0" err="1">
                <a:latin typeface="Arial MT Lt" charset="0"/>
                <a:cs typeface="Arial MT Lt" charset="0"/>
              </a:rPr>
              <a:t>pegaogy</a:t>
            </a:r>
            <a:r>
              <a:rPr lang="en-GB" altLang="en-US" sz="1400" dirty="0">
                <a:latin typeface="Arial MT Lt" charset="0"/>
                <a:cs typeface="Arial MT Lt" charset="0"/>
              </a:rPr>
              <a:t> to scaffold and to enhance the first year student learning experience in Australian higher education: Final report for ALTC Senior Fellowship Program”. Strawberry Hills, NSW: Australian Learning and Teaching Council.</a:t>
            </a:r>
          </a:p>
          <a:p>
            <a:pPr marL="0" indent="0">
              <a:buNone/>
            </a:pPr>
            <a:endParaRPr lang="en-GB" altLang="en-US" sz="1400" dirty="0">
              <a:latin typeface="Arial MT Lt" charset="0"/>
              <a:cs typeface="Arial MT L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01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584C7EF-5021-4048-81B9-6EA80C5068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767" y="469057"/>
            <a:ext cx="9619200" cy="431800"/>
          </a:xfrm>
        </p:spPr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F25257-DBFD-4E89-BBF8-789BB38683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CB57D49F-EFC3-4B2E-AAA6-CD8FD0C55E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999" y="2121793"/>
            <a:ext cx="5452359" cy="4107904"/>
          </a:xfrm>
        </p:spPr>
        <p:txBody>
          <a:bodyPr/>
          <a:lstStyle/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xmlns="" id="{C029FFF6-4FEF-48E5-884A-6FB023A1E742}"/>
              </a:ext>
            </a:extLst>
          </p:cNvPr>
          <p:cNvSpPr txBox="1">
            <a:spLocks/>
          </p:cNvSpPr>
          <p:nvPr/>
        </p:nvSpPr>
        <p:spPr>
          <a:xfrm>
            <a:off x="315913" y="2052638"/>
            <a:ext cx="9837737" cy="4991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dirty="0"/>
              <a:t>McKean, R. (1974). Property rights within government, and devices to increase governmental efficiency, in: E. G. </a:t>
            </a:r>
            <a:r>
              <a:rPr lang="en-GB" sz="1400" dirty="0" err="1"/>
              <a:t>Furubotn</a:t>
            </a:r>
            <a:r>
              <a:rPr lang="en-GB" sz="1400" dirty="0"/>
              <a:t> &amp; S. </a:t>
            </a:r>
            <a:r>
              <a:rPr lang="en-GB" sz="1400" dirty="0" err="1"/>
              <a:t>Pejovich</a:t>
            </a:r>
            <a:r>
              <a:rPr lang="en-GB" sz="1400" dirty="0"/>
              <a:t> (Eds) The economics of property rights (Massachusetts, Ballinger).</a:t>
            </a:r>
          </a:p>
          <a:p>
            <a:pPr marL="0" indent="0">
              <a:buNone/>
            </a:pPr>
            <a:r>
              <a:rPr lang="en-GB" sz="1400" dirty="0"/>
              <a:t>Naidoo, R. (2003). Repositioning Higher Education as a Global Commodity: Opportunities and challenges for future sociology of education work. </a:t>
            </a:r>
            <a:r>
              <a:rPr lang="en-GB" sz="1400" i="1" dirty="0"/>
              <a:t>British Journal of Sociology of Education.</a:t>
            </a:r>
            <a:r>
              <a:rPr lang="en-GB" sz="1400" dirty="0"/>
              <a:t> 24:2, pp. 249-259, DOI: 10.1080/01425690301902</a:t>
            </a:r>
          </a:p>
          <a:p>
            <a:pPr marL="0" indent="0">
              <a:buNone/>
            </a:pPr>
            <a:r>
              <a:rPr lang="en-GB" sz="1400" dirty="0" err="1"/>
              <a:t>Olssen</a:t>
            </a:r>
            <a:r>
              <a:rPr lang="en-GB" sz="1400" dirty="0"/>
              <a:t>, M. and Peters, M. A. (2005). Neoliberalism, higher education and the knowledge economy: from the free market to knowledge capitalism. </a:t>
            </a:r>
            <a:r>
              <a:rPr lang="en-GB" sz="1400" i="1" dirty="0"/>
              <a:t>Journal of Education Policy</a:t>
            </a:r>
            <a:r>
              <a:rPr lang="en-GB" sz="1400" dirty="0"/>
              <a:t>. 20:3, pp. 313-345. DOI: 10.1080/02680930500108718</a:t>
            </a:r>
            <a:endParaRPr lang="en-GB" altLang="en-US" sz="1400" dirty="0">
              <a:latin typeface="Arial MT Lt" charset="0"/>
              <a:cs typeface="Arial MT Lt" charset="0"/>
            </a:endParaRPr>
          </a:p>
          <a:p>
            <a:pPr marL="0" indent="0">
              <a:buNone/>
            </a:pPr>
            <a:r>
              <a:rPr lang="en-GB" altLang="en-US" sz="1400" dirty="0">
                <a:latin typeface="Arial MT Lt" charset="0"/>
                <a:cs typeface="Arial MT Lt" charset="0"/>
              </a:rPr>
              <a:t>Reay, D. 2004. “’It’s all becoming a habitus’: beyond the habitual use of habitus in educational research”.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British Journal of Sociology of Education </a:t>
            </a:r>
            <a:r>
              <a:rPr lang="en-GB" altLang="en-US" sz="1400" dirty="0">
                <a:latin typeface="Arial MT Lt" charset="0"/>
                <a:cs typeface="Arial MT Lt" charset="0"/>
              </a:rPr>
              <a:t>25 (4): 431-444.</a:t>
            </a:r>
          </a:p>
          <a:p>
            <a:pPr marL="0" indent="0">
              <a:buNone/>
            </a:pPr>
            <a:r>
              <a:rPr lang="en-GB" altLang="en-US" sz="1400" dirty="0">
                <a:latin typeface="Arial MT Lt" charset="0"/>
                <a:cs typeface="Arial MT Lt" charset="0"/>
              </a:rPr>
              <a:t>Reay, D., Crozier, G., Clayton, J. 2009. “’Strangers in Paradise’? Working-class Students in Elite Universities”.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Sociology</a:t>
            </a:r>
            <a:r>
              <a:rPr lang="en-GB" altLang="en-US" sz="1400" dirty="0">
                <a:latin typeface="Arial MT Lt" charset="0"/>
                <a:cs typeface="Arial MT Lt" charset="0"/>
              </a:rPr>
              <a:t>. 43 (6). pp: 1-19.</a:t>
            </a:r>
          </a:p>
          <a:p>
            <a:pPr marL="0" indent="0">
              <a:buNone/>
            </a:pPr>
            <a:r>
              <a:rPr lang="en-GB" altLang="en-US" sz="1400" dirty="0">
                <a:latin typeface="Arial MT Lt" charset="0"/>
                <a:cs typeface="Arial MT Lt" charset="0"/>
              </a:rPr>
              <a:t>Reay, D., Crozier, G., Clayton, J. 2010. “’Fitting in’ or ‘standing out’: working-class students in UK higher education”.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British Educational Research Journal</a:t>
            </a:r>
            <a:r>
              <a:rPr lang="en-GB" altLang="en-US" sz="1400" dirty="0">
                <a:latin typeface="Arial MT Lt" charset="0"/>
                <a:cs typeface="Arial MT Lt" charset="0"/>
              </a:rPr>
              <a:t>. 36 (1). pp: 107-124.</a:t>
            </a:r>
          </a:p>
          <a:p>
            <a:pPr marL="0" indent="0">
              <a:buNone/>
            </a:pPr>
            <a:r>
              <a:rPr lang="en-GB" altLang="en-US" sz="1400" dirty="0">
                <a:latin typeface="Arial MT Lt" charset="0"/>
                <a:cs typeface="Arial MT Lt" charset="0"/>
              </a:rPr>
              <a:t>Weber, S. 2008. “Visual Images in Research”, in J. G. Knowles and A. L. Cole (eds.), </a:t>
            </a:r>
            <a:r>
              <a:rPr lang="en-GB" altLang="en-US" sz="1400" i="1" dirty="0">
                <a:latin typeface="Arial MT Lt" charset="0"/>
                <a:cs typeface="Arial MT Lt" charset="0"/>
              </a:rPr>
              <a:t>Handbook of the Arts in Qualitative Research</a:t>
            </a:r>
            <a:r>
              <a:rPr lang="en-GB" altLang="en-US" sz="1400" dirty="0">
                <a:latin typeface="Arial MT Lt" charset="0"/>
                <a:cs typeface="Arial MT Lt" charset="0"/>
              </a:rPr>
              <a:t>. London: Sage. pp 41-54.</a:t>
            </a:r>
          </a:p>
          <a:p>
            <a:pPr marL="0" indent="0">
              <a:buNone/>
            </a:pPr>
            <a:r>
              <a:rPr lang="en-GB" sz="1400" dirty="0"/>
              <a:t>Wilkins, A. (2012). The spectre of neoliberalism: pedagogy, gender and the construction of learner identities. </a:t>
            </a:r>
            <a:r>
              <a:rPr lang="en-GB" sz="1400" i="1" dirty="0"/>
              <a:t>Critical Studies in Education</a:t>
            </a:r>
            <a:r>
              <a:rPr lang="en-GB" sz="1400" dirty="0"/>
              <a:t>, 53(2). pp. 197-210. DOI: 10.1080/17508487.2012.672332</a:t>
            </a:r>
          </a:p>
          <a:p>
            <a:pPr marL="0" indent="0">
              <a:buNone/>
            </a:pPr>
            <a:r>
              <a:rPr lang="en-GB" sz="1400" dirty="0" err="1"/>
              <a:t>Zepke</a:t>
            </a:r>
            <a:r>
              <a:rPr lang="en-GB" sz="1400" dirty="0"/>
              <a:t>, N. (2015). Student engagement and neoliberalism: mapping an elective affinity. </a:t>
            </a:r>
            <a:r>
              <a:rPr lang="en-GB" sz="1400" i="1" dirty="0"/>
              <a:t>International Journal of Lifelong Education.</a:t>
            </a:r>
            <a:r>
              <a:rPr lang="en-GB" sz="1400" dirty="0"/>
              <a:t> 34(6), pp. 696-709. DOI: 10.1080/02601370.2015.1096312</a:t>
            </a:r>
          </a:p>
          <a:p>
            <a:pPr marL="0" indent="0">
              <a:buNone/>
            </a:pPr>
            <a:endParaRPr lang="en-GB" altLang="en-US" sz="1400" dirty="0">
              <a:latin typeface="Arial MT Lt" charset="0"/>
              <a:cs typeface="Arial MT L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95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renga_CHEER_Oct2018">
  <a:themeElements>
    <a:clrScheme name="UH Colours">
      <a:dk1>
        <a:srgbClr val="1E1E1E"/>
      </a:dk1>
      <a:lt1>
        <a:sysClr val="window" lastClr="FFFFFF"/>
      </a:lt1>
      <a:dk2>
        <a:srgbClr val="002663"/>
      </a:dk2>
      <a:lt2>
        <a:srgbClr val="E7E6E6"/>
      </a:lt2>
      <a:accent1>
        <a:srgbClr val="00B9E4"/>
      </a:accent1>
      <a:accent2>
        <a:srgbClr val="002663"/>
      </a:accent2>
      <a:accent3>
        <a:srgbClr val="92D400"/>
      </a:accent3>
      <a:accent4>
        <a:srgbClr val="9C5FB5"/>
      </a:accent4>
      <a:accent5>
        <a:srgbClr val="F53F5B"/>
      </a:accent5>
      <a:accent6>
        <a:srgbClr val="E98300"/>
      </a:accent6>
      <a:hlink>
        <a:srgbClr val="0073CF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Farenga_CHEER_Oct2018" id="{53321318-6C7E-4BE4-9155-BCCB4C3F94A3}" vid="{897FA518-1D79-4168-84BB-DD8FDE5561F0}"/>
    </a:ext>
  </a:extLst>
</a:theme>
</file>

<file path=ppt/theme/theme2.xml><?xml version="1.0" encoding="utf-8"?>
<a:theme xmlns:a="http://schemas.openxmlformats.org/drawingml/2006/main" name="2 - Slides">
  <a:themeElements>
    <a:clrScheme name="UH Colours">
      <a:dk1>
        <a:srgbClr val="1E1E1E"/>
      </a:dk1>
      <a:lt1>
        <a:sysClr val="window" lastClr="FFFFFF"/>
      </a:lt1>
      <a:dk2>
        <a:srgbClr val="002663"/>
      </a:dk2>
      <a:lt2>
        <a:srgbClr val="E7E6E6"/>
      </a:lt2>
      <a:accent1>
        <a:srgbClr val="00B9E4"/>
      </a:accent1>
      <a:accent2>
        <a:srgbClr val="002663"/>
      </a:accent2>
      <a:accent3>
        <a:srgbClr val="92D400"/>
      </a:accent3>
      <a:accent4>
        <a:srgbClr val="9C5FB5"/>
      </a:accent4>
      <a:accent5>
        <a:srgbClr val="F53F5B"/>
      </a:accent5>
      <a:accent6>
        <a:srgbClr val="E98300"/>
      </a:accent6>
      <a:hlink>
        <a:srgbClr val="0073CF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renga_CHEER_Oct2018" id="{53321318-6C7E-4BE4-9155-BCCB4C3F94A3}" vid="{57AD3FF5-C8C7-4F69-B765-00C8B6D434FD}"/>
    </a:ext>
  </a:extLst>
</a:theme>
</file>

<file path=ppt/theme/theme3.xml><?xml version="1.0" encoding="utf-8"?>
<a:theme xmlns:a="http://schemas.openxmlformats.org/drawingml/2006/main" name="3 - Divider">
  <a:themeElements>
    <a:clrScheme name="UH Colours">
      <a:dk1>
        <a:srgbClr val="1E1E1E"/>
      </a:dk1>
      <a:lt1>
        <a:sysClr val="window" lastClr="FFFFFF"/>
      </a:lt1>
      <a:dk2>
        <a:srgbClr val="002663"/>
      </a:dk2>
      <a:lt2>
        <a:srgbClr val="E7E6E6"/>
      </a:lt2>
      <a:accent1>
        <a:srgbClr val="00B9E4"/>
      </a:accent1>
      <a:accent2>
        <a:srgbClr val="002663"/>
      </a:accent2>
      <a:accent3>
        <a:srgbClr val="92D400"/>
      </a:accent3>
      <a:accent4>
        <a:srgbClr val="9C5FB5"/>
      </a:accent4>
      <a:accent5>
        <a:srgbClr val="F53F5B"/>
      </a:accent5>
      <a:accent6>
        <a:srgbClr val="E98300"/>
      </a:accent6>
      <a:hlink>
        <a:srgbClr val="0073CF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renga_CHEER_Oct2018" id="{53321318-6C7E-4BE4-9155-BCCB4C3F94A3}" vid="{98A47F4F-0B6A-4599-B4AD-B71D0247B7F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Farenga_CHEER_Oct2018</Template>
  <TotalTime>184</TotalTime>
  <Words>2447</Words>
  <Application>Microsoft Office PowerPoint</Application>
  <PresentationFormat>Custom</PresentationFormat>
  <Paragraphs>243</Paragraphs>
  <Slides>20</Slides>
  <Notes>11</Notes>
  <HiddenSlides>1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Farenga_CHEER_Oct2018</vt:lpstr>
      <vt:lpstr>2 - Slides</vt:lpstr>
      <vt:lpstr>3 - Divider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BHCC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Public.Laptop</dc:creator>
  <cp:lastModifiedBy>Public.Laptop</cp:lastModifiedBy>
  <cp:revision>1</cp:revision>
  <dcterms:created xsi:type="dcterms:W3CDTF">2018-10-14T10:20:18Z</dcterms:created>
  <dcterms:modified xsi:type="dcterms:W3CDTF">2018-10-14T13:25:16Z</dcterms:modified>
</cp:coreProperties>
</file>