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8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720" r:id="rId2"/>
    <p:sldMasterId id="2147483705" r:id="rId3"/>
    <p:sldMasterId id="2147483746" r:id="rId4"/>
    <p:sldMasterId id="2147483789" r:id="rId5"/>
    <p:sldMasterId id="2147483974" r:id="rId6"/>
    <p:sldMasterId id="2147483995" r:id="rId7"/>
    <p:sldMasterId id="2147484016" r:id="rId8"/>
    <p:sldMasterId id="2147484037" r:id="rId9"/>
  </p:sldMasterIdLst>
  <p:notesMasterIdLst>
    <p:notesMasterId r:id="rId23"/>
  </p:notesMasterIdLst>
  <p:handoutMasterIdLst>
    <p:handoutMasterId r:id="rId24"/>
  </p:handoutMasterIdLst>
  <p:sldIdLst>
    <p:sldId id="256" r:id="rId10"/>
    <p:sldId id="321" r:id="rId11"/>
    <p:sldId id="306" r:id="rId12"/>
    <p:sldId id="324" r:id="rId13"/>
    <p:sldId id="320" r:id="rId14"/>
    <p:sldId id="295" r:id="rId15"/>
    <p:sldId id="303" r:id="rId16"/>
    <p:sldId id="323" r:id="rId17"/>
    <p:sldId id="322" r:id="rId18"/>
    <p:sldId id="315" r:id="rId19"/>
    <p:sldId id="318" r:id="rId20"/>
    <p:sldId id="325" r:id="rId21"/>
    <p:sldId id="304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4" autoAdjust="0"/>
    <p:restoredTop sz="96754" autoAdjust="0"/>
  </p:normalViewPr>
  <p:slideViewPr>
    <p:cSldViewPr snapToGrid="0" showGuides="1">
      <p:cViewPr varScale="1">
        <p:scale>
          <a:sx n="115" d="100"/>
          <a:sy n="115" d="100"/>
        </p:scale>
        <p:origin x="135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68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37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02/10/2018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02/10/2018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24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1"/>
            <a:ext cx="8966200" cy="668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3880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200" cy="66801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9056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1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746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5404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153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59057" cy="66791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/>
              <a:t>Drag your image here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9633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45277" y="5366608"/>
              <a:ext cx="1072823" cy="942921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385447">
            <a:off x="4935738" y="4442902"/>
            <a:ext cx="622961" cy="940549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 userDrawn="1"/>
        </p:nvSpPr>
        <p:spPr>
          <a:xfrm>
            <a:off x="5813435" y="4467732"/>
            <a:ext cx="1580796" cy="10052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938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65445" cy="7027334"/>
            <a:chOff x="-9526" y="-84667"/>
            <a:chExt cx="12353925" cy="702733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73622" y="3287224"/>
              <a:ext cx="6870621" cy="2709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9147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28" name="Group 27"/>
          <p:cNvGrpSpPr/>
          <p:nvPr userDrawn="1"/>
        </p:nvGrpSpPr>
        <p:grpSpPr>
          <a:xfrm>
            <a:off x="-7145" y="-84666"/>
            <a:ext cx="9255919" cy="7027333"/>
            <a:chOff x="-9526" y="-84666"/>
            <a:chExt cx="12341224" cy="7027333"/>
          </a:xfrm>
        </p:grpSpPr>
        <p:sp>
          <p:nvSpPr>
            <p:cNvPr id="29" name="Rectangle 28"/>
            <p:cNvSpPr/>
            <p:nvPr/>
          </p:nvSpPr>
          <p:spPr>
            <a:xfrm>
              <a:off x="-9526" y="-84666"/>
              <a:ext cx="12192000" cy="1735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1" name="Rectangle 3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2" name="Rectangle 31"/>
            <p:cNvSpPr/>
            <p:nvPr/>
          </p:nvSpPr>
          <p:spPr>
            <a:xfrm rot="5400000">
              <a:off x="8767271" y="3293574"/>
              <a:ext cx="6870621" cy="258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3277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46395" cy="6943744"/>
            <a:chOff x="-9526" y="-84667"/>
            <a:chExt cx="12328525" cy="694374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60922" y="3299924"/>
              <a:ext cx="6870621" cy="2455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50744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42811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28066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1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24" name="Group 23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5" name="Rectangle 24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8" name="Rectangle 27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29454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6"/>
            <a:ext cx="8966198" cy="66906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9246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13540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32231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58587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05745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94377" cy="67044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/>
              <a:t>Drag your image here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grpSp>
        <p:nvGrpSpPr>
          <p:cNvPr id="21" name="Group 20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2" name="Rectangle 21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8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045276" y="445155"/>
            <a:ext cx="1072824" cy="9334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819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45277" y="445154"/>
              <a:ext cx="1072823" cy="942921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214553" flipV="1">
            <a:off x="4723002" y="1477556"/>
            <a:ext cx="622961" cy="940549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 userDrawn="1"/>
        </p:nvSpPr>
        <p:spPr>
          <a:xfrm>
            <a:off x="5600699" y="2095052"/>
            <a:ext cx="1580796" cy="412534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8437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06031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42666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22441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14116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bea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0" name="Rectangle 19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50114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1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70658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374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855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8260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37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2914" userDrawn="1">
          <p15:clr>
            <a:srgbClr val="FBAE40"/>
          </p15:clr>
        </p15:guide>
        <p15:guide id="3" pos="5432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6994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845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5814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276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412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88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6989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379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1631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0205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06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22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24264590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9206991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93074872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065350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089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6991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1115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1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2611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742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2208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1571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31004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7822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33749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4315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14224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4624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4667" y="1435101"/>
            <a:ext cx="4446869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8614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8616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45502059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98671211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64103878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032653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7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8257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5555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37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14610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45214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60714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98787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51679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3240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83117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7636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7900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5875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4525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1525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72777153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83930572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6644639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600247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073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4294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8004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72956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7909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7648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32895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0384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05336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732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4543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8687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4196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242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085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401285862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7406885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19548443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784400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1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072975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77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1259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894570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1778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9975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05218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90004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61008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3190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3502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21745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4164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949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77651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039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9369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6069982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8236256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56548752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9017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0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1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50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63.xml"/><Relationship Id="rId20" Type="http://schemas.openxmlformats.org/officeDocument/2006/relationships/slideLayout" Target="../slideLayouts/slideLayout67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57.xml"/><Relationship Id="rId19" Type="http://schemas.openxmlformats.org/officeDocument/2006/relationships/slideLayout" Target="../slideLayouts/slideLayout66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1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70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17" Type="http://schemas.openxmlformats.org/officeDocument/2006/relationships/slideLayout" Target="../slideLayouts/slideLayout84.xml"/><Relationship Id="rId2" Type="http://schemas.openxmlformats.org/officeDocument/2006/relationships/slideLayout" Target="../slideLayouts/slideLayout69.xml"/><Relationship Id="rId16" Type="http://schemas.openxmlformats.org/officeDocument/2006/relationships/slideLayout" Target="../slideLayouts/slideLayout83.xml"/><Relationship Id="rId20" Type="http://schemas.openxmlformats.org/officeDocument/2006/relationships/slideLayout" Target="../slideLayouts/slideLayout87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77.xml"/><Relationship Id="rId19" Type="http://schemas.openxmlformats.org/officeDocument/2006/relationships/slideLayout" Target="../slideLayouts/slideLayout86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100.xml"/><Relationship Id="rId18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90.xml"/><Relationship Id="rId21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17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03.xml"/><Relationship Id="rId20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2.xml"/><Relationship Id="rId15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97.xml"/><Relationship Id="rId19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4" Type="http://schemas.openxmlformats.org/officeDocument/2006/relationships/slideLayout" Target="../slideLayouts/slideLayout101.xml"/><Relationship Id="rId22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21.xml"/><Relationship Id="rId18" Type="http://schemas.openxmlformats.org/officeDocument/2006/relationships/slideLayout" Target="../slideLayouts/slideLayout126.xml"/><Relationship Id="rId3" Type="http://schemas.openxmlformats.org/officeDocument/2006/relationships/slideLayout" Target="../slideLayouts/slideLayout111.xml"/><Relationship Id="rId21" Type="http://schemas.openxmlformats.org/officeDocument/2006/relationships/theme" Target="../theme/theme9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17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10.xml"/><Relationship Id="rId16" Type="http://schemas.openxmlformats.org/officeDocument/2006/relationships/slideLayout" Target="../slideLayouts/slideLayout124.xml"/><Relationship Id="rId20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5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18.xml"/><Relationship Id="rId19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slideLayout" Target="../slideLayouts/slideLayout1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13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5" r:id="rId2"/>
    <p:sldLayoutId id="2147483717" r:id="rId3"/>
    <p:sldLayoutId id="2147483718" r:id="rId4"/>
    <p:sldLayoutId id="2147483719" r:id="rId5"/>
    <p:sldLayoutId id="2147484061" r:id="rId6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13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4058" r:id="rId2"/>
    <p:sldLayoutId id="2147483726" r:id="rId3"/>
    <p:sldLayoutId id="2147483879" r:id="rId4"/>
    <p:sldLayoutId id="2147483698" r:id="rId5"/>
    <p:sldLayoutId id="2147483884" r:id="rId6"/>
    <p:sldLayoutId id="2147483728" r:id="rId7"/>
    <p:sldLayoutId id="2147483882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475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51" r:id="rId3"/>
    <p:sldLayoutId id="2147483752" r:id="rId4"/>
    <p:sldLayoutId id="2147483753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8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4059" r:id="rId2"/>
    <p:sldLayoutId id="2147483749" r:id="rId3"/>
    <p:sldLayoutId id="2147483880" r:id="rId4"/>
    <p:sldLayoutId id="2147483750" r:id="rId5"/>
    <p:sldLayoutId id="2147483883" r:id="rId6"/>
    <p:sldLayoutId id="2147483786" r:id="rId7"/>
    <p:sldLayoutId id="2147483881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29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890" r:id="rId2"/>
    <p:sldLayoutId id="2147483889" r:id="rId3"/>
    <p:sldLayoutId id="2147483791" r:id="rId4"/>
    <p:sldLayoutId id="2147483793" r:id="rId5"/>
    <p:sldLayoutId id="2147483794" r:id="rId6"/>
    <p:sldLayoutId id="2147483795" r:id="rId7"/>
    <p:sldLayoutId id="2147483796" r:id="rId8"/>
    <p:sldLayoutId id="2147483895" r:id="rId9"/>
    <p:sldLayoutId id="2147483901" r:id="rId10"/>
    <p:sldLayoutId id="2147483805" r:id="rId11"/>
    <p:sldLayoutId id="2147483973" r:id="rId12"/>
    <p:sldLayoutId id="2147483959" r:id="rId13"/>
    <p:sldLayoutId id="2147483960" r:id="rId14"/>
    <p:sldLayoutId id="2147483961" r:id="rId15"/>
    <p:sldLayoutId id="2147483962" r:id="rId16"/>
    <p:sldLayoutId id="2147483963" r:id="rId17"/>
    <p:sldLayoutId id="2147483964" r:id="rId18"/>
    <p:sldLayoutId id="2147483965" r:id="rId19"/>
    <p:sldLayoutId id="2147483966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922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  <p:sldLayoutId id="2147483986" r:id="rId12"/>
    <p:sldLayoutId id="2147483987" r:id="rId13"/>
    <p:sldLayoutId id="2147483988" r:id="rId14"/>
    <p:sldLayoutId id="2147483989" r:id="rId15"/>
    <p:sldLayoutId id="2147483990" r:id="rId16"/>
    <p:sldLayoutId id="2147483991" r:id="rId17"/>
    <p:sldLayoutId id="2147483992" r:id="rId18"/>
    <p:sldLayoutId id="2147483993" r:id="rId19"/>
    <p:sldLayoutId id="2147483994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640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  <p:sldLayoutId id="2147484007" r:id="rId12"/>
    <p:sldLayoutId id="2147484008" r:id="rId13"/>
    <p:sldLayoutId id="2147484009" r:id="rId14"/>
    <p:sldLayoutId id="2147484010" r:id="rId15"/>
    <p:sldLayoutId id="2147484011" r:id="rId16"/>
    <p:sldLayoutId id="2147484012" r:id="rId17"/>
    <p:sldLayoutId id="2147484013" r:id="rId18"/>
    <p:sldLayoutId id="2147484014" r:id="rId19"/>
    <p:sldLayoutId id="2147484015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418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29" r:id="rId13"/>
    <p:sldLayoutId id="2147484030" r:id="rId14"/>
    <p:sldLayoutId id="2147484031" r:id="rId15"/>
    <p:sldLayoutId id="2147484032" r:id="rId16"/>
    <p:sldLayoutId id="2147484033" r:id="rId17"/>
    <p:sldLayoutId id="2147484034" r:id="rId18"/>
    <p:sldLayoutId id="2147484035" r:id="rId19"/>
    <p:sldLayoutId id="2147484036" r:id="rId20"/>
    <p:sldLayoutId id="2147484060" r:id="rId2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9421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  <p:sldLayoutId id="2147484047" r:id="rId10"/>
    <p:sldLayoutId id="2147484048" r:id="rId11"/>
    <p:sldLayoutId id="2147484049" r:id="rId12"/>
    <p:sldLayoutId id="2147484050" r:id="rId13"/>
    <p:sldLayoutId id="2147484051" r:id="rId14"/>
    <p:sldLayoutId id="2147484052" r:id="rId15"/>
    <p:sldLayoutId id="2147484053" r:id="rId16"/>
    <p:sldLayoutId id="2147484054" r:id="rId17"/>
    <p:sldLayoutId id="2147484055" r:id="rId18"/>
    <p:sldLayoutId id="2147484056" r:id="rId19"/>
    <p:sldLayoutId id="2147484057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02.xml"/><Relationship Id="rId5" Type="http://schemas.openxmlformats.org/officeDocument/2006/relationships/image" Target="file:////var/folders/pj/jf87lvcx1mv9rlvks4w0n0gc000byl/T/com.microsoft.Word/WebArchiveCopyPasteTempFiles/janet_brewster.png" TargetMode="Externa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0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0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102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Microsoft_Word_Document1.docx"/><Relationship Id="rId5" Type="http://schemas.openxmlformats.org/officeDocument/2006/relationships/image" Target="../media/image16.png"/><Relationship Id="rId4" Type="http://schemas.openxmlformats.org/officeDocument/2006/relationships/package" Target="../embeddings/Microsoft_Word_Document.docx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0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0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0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0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ssex.ac.uk/education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0.xml"/><Relationship Id="rId4" Type="http://schemas.openxmlformats.org/officeDocument/2006/relationships/hyperlink" Target="https://www.facebook.com/groups/CHEERSussex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76250" y="3364388"/>
            <a:ext cx="6858000" cy="624580"/>
          </a:xfrm>
        </p:spPr>
        <p:txBody>
          <a:bodyPr/>
          <a:lstStyle/>
          <a:p>
            <a:r>
              <a:rPr lang="en-GB" sz="2000" dirty="0"/>
              <a:t>Professor Louise Morley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90698" y="1899113"/>
            <a:ext cx="8429105" cy="1043594"/>
          </a:xfrm>
        </p:spPr>
        <p:txBody>
          <a:bodyPr>
            <a:noAutofit/>
          </a:bodyPr>
          <a:lstStyle/>
          <a:p>
            <a:r>
              <a:rPr lang="en-US" sz="3200" b="1" dirty="0"/>
              <a:t>Entangling Gender </a:t>
            </a:r>
            <a:r>
              <a:rPr lang="en-US" sz="3200" b="1" dirty="0" smtClean="0"/>
              <a:t>and Neoliberalism </a:t>
            </a:r>
            <a:r>
              <a:rPr lang="en-US" sz="3200" b="1" dirty="0"/>
              <a:t>in the </a:t>
            </a:r>
            <a:r>
              <a:rPr lang="en-US" sz="3200" b="1" dirty="0" smtClean="0"/>
              <a:t>Global </a:t>
            </a:r>
            <a:r>
              <a:rPr lang="en-US" sz="3200" b="1" dirty="0"/>
              <a:t>Academy</a:t>
            </a:r>
            <a:endParaRPr lang="en-GB" sz="3200" b="1" dirty="0"/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1142999" y="253521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 spc="83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CENTRE FOR HIGHER EDUCATION AND EQUITY RESEARCH</a:t>
            </a:r>
          </a:p>
        </p:txBody>
      </p:sp>
    </p:spTree>
    <p:extLst>
      <p:ext uri="{BB962C8B-B14F-4D97-AF65-F5344CB8AC3E}">
        <p14:creationId xmlns:p14="http://schemas.microsoft.com/office/powerpoint/2010/main" val="1461594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757435" y="2086315"/>
            <a:ext cx="3524250" cy="3317639"/>
          </a:xfrm>
        </p:spPr>
        <p:txBody>
          <a:bodyPr>
            <a:normAutofit fontScale="62500" lnSpcReduction="20000"/>
          </a:bodyPr>
          <a:lstStyle/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US" sz="4500" b="1" dirty="0"/>
              <a:t>Privatisation</a:t>
            </a:r>
            <a:br>
              <a:rPr lang="en-US" sz="4500" b="1" dirty="0"/>
            </a:br>
            <a:endParaRPr lang="en-US" sz="4500" b="1" dirty="0"/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US" sz="4500" b="1" dirty="0"/>
              <a:t>Deregulation</a:t>
            </a:r>
            <a:br>
              <a:rPr lang="en-US" sz="4500" b="1" dirty="0"/>
            </a:br>
            <a:endParaRPr lang="en-GB" sz="4500" b="1" dirty="0"/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GB" sz="4500" b="1" dirty="0"/>
              <a:t>Financialisation</a:t>
            </a:r>
            <a:br>
              <a:rPr lang="en-GB" sz="4500" b="1" dirty="0"/>
            </a:br>
            <a:endParaRPr lang="en-GB" sz="4500" b="1" dirty="0"/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GB" sz="4500" b="1" dirty="0"/>
              <a:t>Globalisation</a:t>
            </a:r>
            <a:br>
              <a:rPr lang="en-GB" sz="4500" b="1" dirty="0"/>
            </a:br>
            <a:endParaRPr lang="en-GB" sz="4500" b="1" dirty="0"/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GB" sz="4500" b="1" dirty="0"/>
              <a:t>Uberisation</a:t>
            </a:r>
            <a:endParaRPr lang="en-US" sz="4500" b="1" dirty="0">
              <a:solidFill>
                <a:srgbClr val="0000FF"/>
              </a:solidFill>
            </a:endParaRPr>
          </a:p>
          <a:p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49902" y="134911"/>
            <a:ext cx="8806721" cy="1135010"/>
          </a:xfrm>
        </p:spPr>
        <p:txBody>
          <a:bodyPr>
            <a:normAutofit/>
          </a:bodyPr>
          <a:lstStyle/>
          <a:p>
            <a:r>
              <a:rPr lang="en-US" sz="3000" b="1" dirty="0"/>
              <a:t>The Political Economy of Neoliberalism: </a:t>
            </a:r>
            <a:r>
              <a:rPr lang="en-US" sz="3000" dirty="0"/>
              <a:t>Whose Imaginary?</a:t>
            </a:r>
          </a:p>
        </p:txBody>
      </p:sp>
      <p:pic>
        <p:nvPicPr>
          <p:cNvPr id="10" name="Picture Placeholder 9"/>
          <p:cNvPicPr>
            <a:picLocks noGrp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  <p:pic>
        <p:nvPicPr>
          <p:cNvPr id="3" name="Picture Placeholder 2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20434" y="4210051"/>
            <a:ext cx="2443306" cy="2551483"/>
          </a:xfr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0CE8AD0F-140E-554D-BCCF-D510BDD8EC85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9672850" y="85978"/>
            <a:ext cx="206569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pic>
        <p:nvPicPr>
          <p:cNvPr id="3073" name="Picture 25" descr="/var/folders/pj/jf87lvcx1mv9rlvks4w0n0gc000byl/T/com.microsoft.Word/WebArchiveCopyPasteTempFiles/janet_brewster.png">
            <a:extLst>
              <a:ext uri="{FF2B5EF4-FFF2-40B4-BE49-F238E27FC236}">
                <a16:creationId xmlns:a16="http://schemas.microsoft.com/office/drawing/2014/main" id="{011F3386-ED96-AB45-97EC-9A9CCA8BA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740" y="4210050"/>
            <a:ext cx="1991359" cy="2551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5975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5"/>
          <p:cNvPicPr>
            <a:picLocks noGrp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620771" y="1422853"/>
            <a:ext cx="4523229" cy="4168478"/>
          </a:xfrm>
        </p:spPr>
        <p:txBody>
          <a:bodyPr>
            <a:noAutofit/>
          </a:bodyPr>
          <a:lstStyle/>
          <a:p>
            <a:pPr algn="l">
              <a:buClr>
                <a:srgbClr val="0000FF"/>
              </a:buClr>
            </a:pPr>
            <a:endParaRPr lang="en-US" sz="1400" b="1" dirty="0">
              <a:solidFill>
                <a:srgbClr val="0000FF"/>
              </a:solidFill>
            </a:endParaRPr>
          </a:p>
          <a:p>
            <a:pPr algn="l">
              <a:buClr>
                <a:srgbClr val="0000FF"/>
              </a:buClr>
            </a:pPr>
            <a:r>
              <a:rPr lang="en-US" sz="1400" b="1" dirty="0">
                <a:solidFill>
                  <a:srgbClr val="0000FF"/>
                </a:solidFill>
              </a:rPr>
              <a:t>MATERIAL</a:t>
            </a:r>
          </a:p>
          <a:p>
            <a:pPr marL="285750" indent="-285750" algn="l">
              <a:buClr>
                <a:srgbClr val="0000FF"/>
              </a:buClr>
              <a:buFont typeface="Wingdings" charset="2"/>
              <a:buChar char="ü"/>
            </a:pPr>
            <a:r>
              <a:rPr lang="en-US" sz="1400" b="1" dirty="0">
                <a:solidFill>
                  <a:srgbClr val="0000FF"/>
                </a:solidFill>
              </a:rPr>
              <a:t>Funding:</a:t>
            </a:r>
            <a:r>
              <a:rPr lang="en-US" sz="1400" b="1" dirty="0"/>
              <a:t> linked to policy narratives/priorities</a:t>
            </a:r>
          </a:p>
          <a:p>
            <a:pPr marL="285750" indent="-285750" algn="l">
              <a:buClr>
                <a:srgbClr val="0000FF"/>
              </a:buClr>
              <a:buFont typeface="Wingdings" charset="2"/>
              <a:buChar char="ü"/>
            </a:pPr>
            <a:r>
              <a:rPr lang="en-US" sz="1400" b="1" dirty="0">
                <a:solidFill>
                  <a:srgbClr val="0000FF"/>
                </a:solidFill>
              </a:rPr>
              <a:t>Audit: </a:t>
            </a:r>
            <a:r>
              <a:rPr lang="en-US" sz="1400" b="1" dirty="0"/>
              <a:t>condensed quality indicators</a:t>
            </a:r>
          </a:p>
          <a:p>
            <a:pPr marL="285750" indent="-285750" algn="l">
              <a:buClr>
                <a:srgbClr val="0000FF"/>
              </a:buClr>
              <a:buFont typeface="Wingdings" charset="2"/>
              <a:buChar char="ü"/>
            </a:pPr>
            <a:r>
              <a:rPr lang="en-US" sz="1400" b="1" dirty="0">
                <a:solidFill>
                  <a:srgbClr val="0000FF"/>
                </a:solidFill>
              </a:rPr>
              <a:t>Employment Regimes/ Precarity: </a:t>
            </a:r>
            <a:r>
              <a:rPr lang="en-US" sz="1400" b="1" dirty="0"/>
              <a:t>Performance pay/ tenure/ promotion =  epistemic hierarchies</a:t>
            </a:r>
            <a:endParaRPr lang="en-US" sz="1400" b="1" dirty="0">
              <a:solidFill>
                <a:srgbClr val="0000FF"/>
              </a:solidFill>
            </a:endParaRPr>
          </a:p>
          <a:p>
            <a:pPr algn="l">
              <a:buClr>
                <a:srgbClr val="0000FF"/>
              </a:buClr>
            </a:pPr>
            <a:r>
              <a:rPr lang="en-US" sz="1400" b="1" dirty="0">
                <a:solidFill>
                  <a:srgbClr val="0000FF"/>
                </a:solidFill>
              </a:rPr>
              <a:t>DISCURSIVE</a:t>
            </a:r>
          </a:p>
          <a:p>
            <a:pPr marL="285750" indent="-285750" algn="l">
              <a:buClr>
                <a:srgbClr val="0000FF"/>
              </a:buClr>
              <a:buFont typeface="Wingdings" charset="2"/>
              <a:buChar char="ü"/>
            </a:pPr>
            <a:r>
              <a:rPr lang="en-US" sz="1400" b="1" dirty="0">
                <a:solidFill>
                  <a:srgbClr val="0000FF"/>
                </a:solidFill>
              </a:rPr>
              <a:t>Truth-telling: </a:t>
            </a:r>
            <a:r>
              <a:rPr lang="en-US" sz="1400" b="1" dirty="0"/>
              <a:t>peer review/ impact/ appraisal/ search agencies/ esteem/ reputation</a:t>
            </a:r>
          </a:p>
          <a:p>
            <a:pPr marL="285750" indent="-285750" algn="l">
              <a:buClr>
                <a:srgbClr val="0000FF"/>
              </a:buClr>
              <a:buFont typeface="Wingdings" charset="2"/>
              <a:buChar char="ü"/>
            </a:pPr>
            <a:r>
              <a:rPr lang="en-GB" sz="1400" b="1" dirty="0">
                <a:solidFill>
                  <a:srgbClr val="0000FF"/>
                </a:solidFill>
              </a:rPr>
              <a:t>Closure</a:t>
            </a:r>
            <a:r>
              <a:rPr lang="en-GB" sz="1400" b="1" dirty="0"/>
              <a:t> of the political universe/ TINA Effect</a:t>
            </a:r>
          </a:p>
          <a:p>
            <a:pPr marL="285750" indent="-285750" algn="l">
              <a:buClr>
                <a:srgbClr val="0000FF"/>
              </a:buClr>
              <a:buFont typeface="Wingdings" charset="2"/>
              <a:buChar char="ü"/>
            </a:pPr>
            <a:r>
              <a:rPr lang="en-GB" sz="1400" b="1" dirty="0">
                <a:solidFill>
                  <a:srgbClr val="0000FF"/>
                </a:solidFill>
              </a:rPr>
              <a:t>P</a:t>
            </a:r>
            <a:r>
              <a:rPr lang="de-DE" sz="1400" b="1" dirty="0">
                <a:solidFill>
                  <a:srgbClr val="0000FF"/>
                </a:solidFill>
              </a:rPr>
              <a:t>erformative </a:t>
            </a:r>
            <a:r>
              <a:rPr lang="de-DE" sz="1400" b="1" dirty="0"/>
              <a:t>Repetition</a:t>
            </a:r>
            <a:r>
              <a:rPr lang="en-GB" sz="1400" b="1" dirty="0"/>
              <a:t> </a:t>
            </a:r>
          </a:p>
          <a:p>
            <a:pPr marL="285750" indent="-285750" algn="l">
              <a:buClr>
                <a:srgbClr val="0000FF"/>
              </a:buClr>
              <a:buFont typeface="Wingdings" charset="2"/>
              <a:buChar char="ü"/>
            </a:pPr>
            <a:r>
              <a:rPr lang="en-US" sz="1400" b="1" dirty="0">
                <a:solidFill>
                  <a:srgbClr val="0000FF"/>
                </a:solidFill>
              </a:rPr>
              <a:t>Reputation</a:t>
            </a:r>
            <a:r>
              <a:rPr lang="en-US" sz="1400" b="1" dirty="0"/>
              <a:t> and Impression Management</a:t>
            </a:r>
            <a:endParaRPr lang="en-GB" sz="1400" b="1" dirty="0"/>
          </a:p>
          <a:p>
            <a:pPr algn="l">
              <a:buClr>
                <a:srgbClr val="0000FF"/>
              </a:buClr>
            </a:pPr>
            <a:r>
              <a:rPr lang="en-GB" sz="1400" b="1" dirty="0">
                <a:solidFill>
                  <a:srgbClr val="0000FF"/>
                </a:solidFill>
              </a:rPr>
              <a:t>AFFECTIVE </a:t>
            </a:r>
          </a:p>
          <a:p>
            <a:pPr marL="285750" indent="-285750" algn="l">
              <a:buClr>
                <a:srgbClr val="0000FF"/>
              </a:buClr>
              <a:buFont typeface="Wingdings" charset="2"/>
              <a:buChar char="ü"/>
            </a:pPr>
            <a:r>
              <a:rPr lang="en-GB" sz="1400" b="1" dirty="0">
                <a:solidFill>
                  <a:srgbClr val="0000FF"/>
                </a:solidFill>
              </a:rPr>
              <a:t>Guilt</a:t>
            </a:r>
            <a:r>
              <a:rPr lang="en-GB" sz="1400" b="1" dirty="0"/>
              <a:t> / pride / shame / fear/ desire</a:t>
            </a:r>
          </a:p>
          <a:p>
            <a:pPr marL="285750" indent="-285750" algn="l">
              <a:buClr>
                <a:srgbClr val="0000FF"/>
              </a:buClr>
              <a:buFont typeface="Wingdings" charset="2"/>
              <a:buChar char="ü"/>
            </a:pPr>
            <a:r>
              <a:rPr lang="en-GB" sz="1400" b="1" dirty="0">
                <a:solidFill>
                  <a:srgbClr val="0000FF"/>
                </a:solidFill>
              </a:rPr>
              <a:t>Success</a:t>
            </a:r>
            <a:r>
              <a:rPr lang="en-GB" sz="1400" b="1" dirty="0"/>
              <a:t> / failure narratives</a:t>
            </a:r>
          </a:p>
          <a:p>
            <a:pPr marL="285750" indent="-285750" algn="l">
              <a:buClr>
                <a:srgbClr val="0000FF"/>
              </a:buClr>
              <a:buFont typeface="Wingdings" charset="2"/>
              <a:buChar char="ü"/>
            </a:pPr>
            <a:r>
              <a:rPr lang="en-US" sz="1400" b="1" dirty="0">
                <a:solidFill>
                  <a:srgbClr val="0000FF"/>
                </a:solidFill>
              </a:rPr>
              <a:t>Competition</a:t>
            </a:r>
            <a:r>
              <a:rPr lang="en-US" sz="1400" b="1" dirty="0"/>
              <a:t> erodes solidarity?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buClr>
                <a:srgbClr val="FF66FF"/>
              </a:buClr>
            </a:pPr>
            <a:endParaRPr lang="en-US" b="1" dirty="0"/>
          </a:p>
          <a:p>
            <a:pPr>
              <a:buClr>
                <a:srgbClr val="FF66FF"/>
              </a:buClr>
            </a:pPr>
            <a:endParaRPr lang="en-GB" b="1" dirty="0"/>
          </a:p>
          <a:p>
            <a:pPr>
              <a:buClr>
                <a:srgbClr val="FF66FF"/>
              </a:buClr>
            </a:pPr>
            <a:endParaRPr lang="en-GB" b="1" dirty="0"/>
          </a:p>
          <a:p>
            <a:pPr>
              <a:buClr>
                <a:srgbClr val="FF66FF"/>
              </a:buClr>
            </a:pPr>
            <a:endParaRPr lang="en-US" b="1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42347" y="238194"/>
            <a:ext cx="8444629" cy="100434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Entangling and Installing Neoliberalism in Higher Education</a:t>
            </a:r>
          </a:p>
        </p:txBody>
      </p:sp>
    </p:spTree>
    <p:extLst>
      <p:ext uri="{BB962C8B-B14F-4D97-AF65-F5344CB8AC3E}">
        <p14:creationId xmlns:p14="http://schemas.microsoft.com/office/powerpoint/2010/main" val="1999789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663768" y="1623060"/>
            <a:ext cx="4312550" cy="4800600"/>
          </a:xfrm>
        </p:spPr>
        <p:txBody>
          <a:bodyPr>
            <a:normAutofit fontScale="92500" lnSpcReduction="10000"/>
          </a:bodyPr>
          <a:lstStyle/>
          <a:p>
            <a:pPr algn="l"/>
            <a:endParaRPr lang="en-US" b="1" dirty="0">
              <a:solidFill>
                <a:srgbClr val="0000FF"/>
              </a:solidFill>
            </a:endParaRP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2000" b="1" dirty="0"/>
              <a:t>Market Dominance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2000" b="1" dirty="0"/>
              <a:t>Accounts and Accountability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2000" b="1" dirty="0"/>
              <a:t>Academic identity/ Subjectivity </a:t>
            </a:r>
            <a:r>
              <a:rPr lang="en-US" sz="2000" b="1" dirty="0">
                <a:solidFill>
                  <a:srgbClr val="0000FF"/>
                </a:solidFill>
              </a:rPr>
              <a:t>=</a:t>
            </a:r>
            <a:r>
              <a:rPr lang="en-US" sz="2000" b="1" dirty="0"/>
              <a:t> </a:t>
            </a:r>
            <a:r>
              <a:rPr lang="en-US" sz="2000" b="1"/>
              <a:t>(disposable) entrepreneurs </a:t>
            </a:r>
            <a:endParaRPr lang="en-US" sz="2000" b="1" dirty="0"/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2000" b="1" dirty="0"/>
              <a:t>Higher Education </a:t>
            </a:r>
            <a:r>
              <a:rPr lang="en-US" sz="2000" b="1" dirty="0">
                <a:solidFill>
                  <a:srgbClr val="0000FF"/>
                </a:solidFill>
              </a:rPr>
              <a:t>= </a:t>
            </a:r>
            <a:r>
              <a:rPr lang="en-US" sz="2000" b="1" dirty="0"/>
              <a:t>skills training for employment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2000" b="1" dirty="0"/>
              <a:t>Knowledge </a:t>
            </a:r>
            <a:r>
              <a:rPr lang="en-US" sz="2000" b="1" dirty="0">
                <a:solidFill>
                  <a:srgbClr val="0000FF"/>
                </a:solidFill>
              </a:rPr>
              <a:t>= </a:t>
            </a:r>
            <a:r>
              <a:rPr lang="en-US" sz="2000" b="1" dirty="0"/>
              <a:t>innovation/ applied/ wealth creation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2000" b="1" dirty="0"/>
              <a:t>Funding</a:t>
            </a:r>
            <a:r>
              <a:rPr lang="en-US" sz="2000" b="1" dirty="0">
                <a:solidFill>
                  <a:srgbClr val="0000FF"/>
                </a:solidFill>
              </a:rPr>
              <a:t> = </a:t>
            </a:r>
            <a:r>
              <a:rPr lang="en-US" sz="2000" b="1" dirty="0"/>
              <a:t>linked to policy narratives/ priorities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2000" b="1" dirty="0"/>
              <a:t>Learning </a:t>
            </a:r>
            <a:r>
              <a:rPr lang="en-US" sz="2000" b="1" dirty="0">
                <a:solidFill>
                  <a:srgbClr val="0000FF"/>
                </a:solidFill>
              </a:rPr>
              <a:t>= </a:t>
            </a:r>
            <a:r>
              <a:rPr lang="en-US" sz="2000" b="1" dirty="0"/>
              <a:t>outcomes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2000" b="1" dirty="0"/>
              <a:t>Intellectual value </a:t>
            </a:r>
            <a:r>
              <a:rPr lang="en-US" sz="2000" b="1" dirty="0">
                <a:solidFill>
                  <a:srgbClr val="0000FF"/>
                </a:solidFill>
              </a:rPr>
              <a:t>=</a:t>
            </a:r>
            <a:r>
              <a:rPr lang="en-US" sz="2000" b="1" dirty="0"/>
              <a:t> economic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2000" b="1" dirty="0"/>
              <a:t>Competitive global prestige economy.</a:t>
            </a:r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285750" indent="-2857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algn="l"/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88802" y="337213"/>
            <a:ext cx="8805015" cy="806302"/>
          </a:xfrm>
        </p:spPr>
        <p:txBody>
          <a:bodyPr>
            <a:normAutofit fontScale="25000" lnSpcReduction="20000"/>
          </a:bodyPr>
          <a:lstStyle/>
          <a:p>
            <a:endParaRPr lang="en-US" b="1" dirty="0">
              <a:solidFill>
                <a:srgbClr val="0000FF"/>
              </a:solidFill>
            </a:endParaRPr>
          </a:p>
          <a:p>
            <a:r>
              <a:rPr lang="en-US" sz="12800" b="1" dirty="0">
                <a:solidFill>
                  <a:srgbClr val="0000FF"/>
                </a:solidFill>
              </a:rPr>
              <a:t>Cognitive Capitalism</a:t>
            </a:r>
          </a:p>
          <a:p>
            <a:endParaRPr lang="en-US" dirty="0"/>
          </a:p>
        </p:txBody>
      </p:sp>
      <p:pic>
        <p:nvPicPr>
          <p:cNvPr id="6" name="Content Placeholder 5" descr="MP900448538[1]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2603010"/>
            <a:ext cx="4574869" cy="2840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791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223129" y="1544498"/>
            <a:ext cx="4342435" cy="3836186"/>
          </a:xfrm>
        </p:spPr>
        <p:txBody>
          <a:bodyPr>
            <a:noAutofit/>
          </a:bodyPr>
          <a:lstStyle/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endParaRPr lang="en-US" sz="2000" b="1" dirty="0"/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2000" b="1" dirty="0"/>
              <a:t>Desire for Global Spaces of Equivalence </a:t>
            </a:r>
          </a:p>
          <a:p>
            <a:pPr algn="l">
              <a:buClr>
                <a:srgbClr val="0000FF"/>
              </a:buClr>
            </a:pPr>
            <a:endParaRPr lang="en-GB" sz="2000" b="1" dirty="0"/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de-DE" sz="2000" b="1" dirty="0"/>
              <a:t>Competitive measuring </a:t>
            </a:r>
            <a:r>
              <a:rPr lang="de-DE" sz="2000" b="1" dirty="0">
                <a:solidFill>
                  <a:srgbClr val="0000FF"/>
                </a:solidFill>
              </a:rPr>
              <a:t>= </a:t>
            </a:r>
            <a:r>
              <a:rPr lang="de-DE" sz="2000" b="1" dirty="0"/>
              <a:t> essence of the global prestige economy</a:t>
            </a:r>
          </a:p>
          <a:p>
            <a:pPr algn="l">
              <a:buClr>
                <a:srgbClr val="0000FF"/>
              </a:buClr>
            </a:pPr>
            <a:endParaRPr lang="en-US" sz="2000" b="1" dirty="0"/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GB" sz="2000" b="1" dirty="0"/>
              <a:t>Academic labour, activity and productivity</a:t>
            </a:r>
            <a:r>
              <a:rPr lang="en-GB" sz="2000" b="1" dirty="0">
                <a:solidFill>
                  <a:srgbClr val="0000FF"/>
                </a:solidFill>
              </a:rPr>
              <a:t> = </a:t>
            </a:r>
            <a:r>
              <a:rPr lang="en-GB" sz="2000" b="1" dirty="0"/>
              <a:t>made intelligible via dominant metrics and norms.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endParaRPr lang="en-GB" sz="2000" b="1" dirty="0"/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GB" sz="2000" b="1" dirty="0"/>
              <a:t>What is not measured?</a:t>
            </a:r>
            <a:endParaRPr lang="en-US" sz="20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585399" y="67182"/>
            <a:ext cx="7958526" cy="1271451"/>
          </a:xfrm>
        </p:spPr>
        <p:txBody>
          <a:bodyPr>
            <a:normAutofit fontScale="25000" lnSpcReduction="20000"/>
          </a:bodyPr>
          <a:lstStyle/>
          <a:p>
            <a:endParaRPr lang="en-US" sz="11200" b="1" dirty="0">
              <a:solidFill>
                <a:srgbClr val="0000FF"/>
              </a:solidFill>
            </a:endParaRPr>
          </a:p>
          <a:p>
            <a:r>
              <a:rPr lang="en-US" sz="11200" b="1" dirty="0"/>
              <a:t>Measurement and Metrification: </a:t>
            </a:r>
            <a:r>
              <a:rPr lang="en-US" sz="11200" dirty="0"/>
              <a:t>Ideology </a:t>
            </a:r>
            <a:r>
              <a:rPr lang="en-US" sz="11200" dirty="0" smtClean="0"/>
              <a:t>posing </a:t>
            </a:r>
            <a:r>
              <a:rPr lang="en-US" sz="11200" dirty="0"/>
              <a:t>as a </a:t>
            </a:r>
            <a:r>
              <a:rPr lang="en-US" sz="11200" dirty="0" smtClean="0"/>
              <a:t>technology</a:t>
            </a:r>
            <a:r>
              <a:rPr lang="en-US" sz="11200" dirty="0"/>
              <a:t>?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" name="Picture 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20434" y="1649360"/>
            <a:ext cx="4406899" cy="292519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9046040"/>
              </p:ext>
            </p:extLst>
          </p:nvPr>
        </p:nvGraphicFramePr>
        <p:xfrm>
          <a:off x="7157293" y="4253260"/>
          <a:ext cx="1986707" cy="24632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8" name="Document" r:id="rId4" imgW="5270500" imgH="2971800" progId="Word.Document.12">
                  <p:embed/>
                </p:oleObj>
              </mc:Choice>
              <mc:Fallback>
                <p:oleObj name="Document" r:id="rId4" imgW="5270500" imgH="29718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157293" y="4253260"/>
                        <a:ext cx="1986707" cy="24632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Picture Placeholder 12"/>
          <p:cNvGraphicFramePr>
            <a:graphicFrameLocks noGrp="1" noChangeAspect="1"/>
          </p:cNvGraphicFramePr>
          <p:nvPr>
            <p:ph type="pic" sz="quarter" idx="12"/>
            <p:extLst>
              <p:ext uri="{D42A27DB-BD31-4B8C-83A1-F6EECF244321}">
                <p14:modId xmlns:p14="http://schemas.microsoft.com/office/powerpoint/2010/main" val="701898359"/>
              </p:ext>
            </p:extLst>
          </p:nvPr>
        </p:nvGraphicFramePr>
        <p:xfrm>
          <a:off x="4548448" y="4580113"/>
          <a:ext cx="2608844" cy="2151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9" name="Document" r:id="rId6" imgW="5270500" imgH="2946400" progId="Word.Document.12">
                  <p:embed/>
                </p:oleObj>
              </mc:Choice>
              <mc:Fallback>
                <p:oleObj name="Document" r:id="rId6" imgW="5270500" imgH="29464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548448" y="4580113"/>
                        <a:ext cx="2608844" cy="21516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1189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841721" y="1143232"/>
            <a:ext cx="4090936" cy="4957766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  <a:buClr>
                <a:srgbClr val="FF66FF"/>
              </a:buClr>
            </a:pPr>
            <a:r>
              <a:rPr lang="en-GB" sz="2000" b="1" i="1" dirty="0"/>
              <a:t>Neoliberalization is generally more termitelike than lionlike </a:t>
            </a:r>
            <a:r>
              <a:rPr lang="en-GB" sz="1400" b="1" dirty="0">
                <a:solidFill>
                  <a:srgbClr val="0000FF"/>
                </a:solidFill>
              </a:rPr>
              <a:t>(Brown 2015: 35/36)</a:t>
            </a:r>
            <a:br>
              <a:rPr lang="en-GB" sz="1400" b="1" dirty="0">
                <a:solidFill>
                  <a:srgbClr val="0000FF"/>
                </a:solidFill>
              </a:rPr>
            </a:br>
            <a:endParaRPr lang="en-GB" sz="1600" b="1" dirty="0">
              <a:solidFill>
                <a:srgbClr val="FFFFFF"/>
              </a:solidFill>
            </a:endParaRPr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GB" sz="1600" b="1" dirty="0">
                <a:solidFill>
                  <a:srgbClr val="FFFFFF"/>
                </a:solidFill>
              </a:rPr>
              <a:t>Capillary Power </a:t>
            </a:r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GB" sz="1600" b="1" dirty="0"/>
              <a:t>Fatalistic Resignation </a:t>
            </a:r>
            <a:endParaRPr lang="en-GB" sz="1600" b="1" dirty="0">
              <a:solidFill>
                <a:srgbClr val="FFFFFF"/>
              </a:solidFill>
            </a:endParaRPr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GB" sz="1600" b="1" dirty="0">
                <a:solidFill>
                  <a:srgbClr val="FFFFFF"/>
                </a:solidFill>
              </a:rPr>
              <a:t>Cognitive Triage/ Accelerated Academy</a:t>
            </a:r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GB" sz="1600" b="1" dirty="0">
                <a:solidFill>
                  <a:srgbClr val="FFFFFF"/>
                </a:solidFill>
              </a:rPr>
              <a:t>Audit Society/ Prestige Economy</a:t>
            </a:r>
            <a:endParaRPr lang="en-GB" sz="1600" b="1" dirty="0"/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US" sz="1600" b="1" dirty="0"/>
              <a:t>Monetarising desires </a:t>
            </a:r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US" sz="1600" b="1" dirty="0"/>
              <a:t>Sacrifice/Austerity</a:t>
            </a:r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US" sz="1600" b="1" dirty="0"/>
              <a:t>Money and Minds </a:t>
            </a:r>
            <a:r>
              <a:rPr lang="en-US" sz="1400" b="1" dirty="0">
                <a:solidFill>
                  <a:srgbClr val="0000FF"/>
                </a:solidFill>
              </a:rPr>
              <a:t>(Ball 2015)</a:t>
            </a:r>
            <a:endParaRPr lang="en-US" sz="1400" b="1" dirty="0"/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US" sz="1600" b="1" i="1" dirty="0"/>
              <a:t>Illusio =</a:t>
            </a:r>
            <a:r>
              <a:rPr lang="en-US" sz="1600" b="1" dirty="0"/>
              <a:t> investing in the game </a:t>
            </a:r>
          </a:p>
          <a:p>
            <a:pPr algn="l">
              <a:buClr>
                <a:srgbClr val="0000FF"/>
              </a:buClr>
            </a:pPr>
            <a:r>
              <a:rPr lang="en-US" sz="1400" b="1" dirty="0"/>
              <a:t>    </a:t>
            </a:r>
            <a:r>
              <a:rPr lang="en-US" sz="1400" b="1" dirty="0">
                <a:solidFill>
                  <a:srgbClr val="0000FF"/>
                </a:solidFill>
              </a:rPr>
              <a:t>(Bourdieu 1977; Colley 2013</a:t>
            </a:r>
            <a:r>
              <a:rPr lang="en-US" sz="1400" b="1" dirty="0">
                <a:solidFill>
                  <a:srgbClr val="0000FF"/>
                </a:solidFill>
                <a:latin typeface="+mj-lt"/>
              </a:rPr>
              <a:t>)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551843" y="283024"/>
            <a:ext cx="7958526" cy="806302"/>
          </a:xfrm>
        </p:spPr>
        <p:txBody>
          <a:bodyPr>
            <a:normAutofit/>
          </a:bodyPr>
          <a:lstStyle/>
          <a:p>
            <a:r>
              <a:rPr lang="en-US" sz="4000" b="1" dirty="0"/>
              <a:t>(Lack of) Resistance?</a:t>
            </a:r>
            <a:endParaRPr lang="en-US" sz="4000" dirty="0"/>
          </a:p>
        </p:txBody>
      </p:sp>
      <p:pic>
        <p:nvPicPr>
          <p:cNvPr id="5" name="Content Placeholder 6"/>
          <p:cNvPicPr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167" y="1436275"/>
            <a:ext cx="4466752" cy="52701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8710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b="1" dirty="0"/>
              <a:t>Gender and Neoliberalism: </a:t>
            </a:r>
          </a:p>
          <a:p>
            <a:r>
              <a:rPr lang="en-US" b="1" dirty="0"/>
              <a:t>A Complex Assemblage?</a:t>
            </a:r>
          </a:p>
        </p:txBody>
      </p:sp>
      <p:pic>
        <p:nvPicPr>
          <p:cNvPr id="15" name="Picture Placeholder 5"/>
          <p:cNvPicPr>
            <a:picLocks noGrp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  <p:sp>
        <p:nvSpPr>
          <p:cNvPr id="6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251460" y="1436275"/>
            <a:ext cx="4064226" cy="4739672"/>
          </a:xfrm>
        </p:spPr>
        <p:txBody>
          <a:bodyPr>
            <a:normAutofit fontScale="92500" lnSpcReduction="10000"/>
          </a:bodyPr>
          <a:lstStyle/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GB" sz="1600" b="1" dirty="0">
                <a:solidFill>
                  <a:srgbClr val="0000FF"/>
                </a:solidFill>
              </a:rPr>
              <a:t>Neoliberalism is not ...</a:t>
            </a:r>
            <a:r>
              <a:rPr lang="en-GB" sz="1200" b="1" dirty="0">
                <a:solidFill>
                  <a:srgbClr val="0000FF"/>
                </a:solidFill>
              </a:rPr>
              <a:t/>
            </a:r>
            <a:br>
              <a:rPr lang="en-GB" sz="1200" b="1" dirty="0">
                <a:solidFill>
                  <a:srgbClr val="0000FF"/>
                </a:solidFill>
              </a:rPr>
            </a:br>
            <a:r>
              <a:rPr lang="en-GB" sz="1600" b="1" dirty="0">
                <a:solidFill>
                  <a:srgbClr val="FFFFFF"/>
                </a:solidFill>
              </a:rPr>
              <a:t>Essentially male.</a:t>
            </a:r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GB" sz="1600" b="1" dirty="0">
                <a:solidFill>
                  <a:srgbClr val="0000FF"/>
                </a:solidFill>
              </a:rPr>
              <a:t>Neoliberal Feminism</a:t>
            </a:r>
            <a:br>
              <a:rPr lang="en-GB" sz="1600" b="1" dirty="0">
                <a:solidFill>
                  <a:srgbClr val="0000FF"/>
                </a:solidFill>
              </a:rPr>
            </a:br>
            <a:r>
              <a:rPr lang="en-GB" sz="1600" b="1" dirty="0"/>
              <a:t>Women = ideal neoliberal subjects (aspirational and capacious).</a:t>
            </a:r>
            <a:br>
              <a:rPr lang="en-GB" sz="1600" b="1" dirty="0"/>
            </a:br>
            <a:r>
              <a:rPr lang="de-DE" sz="1400" b="1" dirty="0">
                <a:solidFill>
                  <a:srgbClr val="0000FF"/>
                </a:solidFill>
              </a:rPr>
              <a:t>(McRobbie 2009)</a:t>
            </a:r>
            <a:endParaRPr lang="en-GB" sz="1400" b="1" dirty="0">
              <a:solidFill>
                <a:srgbClr val="FFFFFF"/>
              </a:solidFill>
            </a:endParaRPr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GB" sz="1600" b="1" dirty="0">
                <a:solidFill>
                  <a:srgbClr val="FFFFFF"/>
                </a:solidFill>
              </a:rPr>
              <a:t>Gender Equality = cognitive and behavioural restructuring.</a:t>
            </a:r>
            <a:br>
              <a:rPr lang="en-GB" sz="1600" b="1" dirty="0">
                <a:solidFill>
                  <a:srgbClr val="FFFFFF"/>
                </a:solidFill>
              </a:rPr>
            </a:br>
            <a:r>
              <a:rPr lang="de-DE" sz="1400" b="1" dirty="0">
                <a:solidFill>
                  <a:srgbClr val="0000FF"/>
                </a:solidFill>
              </a:rPr>
              <a:t>(Sandberg 2013)</a:t>
            </a:r>
            <a:endParaRPr lang="en-GB" sz="1400" b="1" dirty="0">
              <a:solidFill>
                <a:srgbClr val="FFFFFF"/>
              </a:solidFill>
            </a:endParaRPr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GB" sz="1600" b="1" dirty="0">
                <a:solidFill>
                  <a:srgbClr val="FFFFFF"/>
                </a:solidFill>
              </a:rPr>
              <a:t>Recognition of economic achievement rather than resource redistribution.</a:t>
            </a:r>
            <a:br>
              <a:rPr lang="en-GB" sz="1600" b="1" dirty="0">
                <a:solidFill>
                  <a:srgbClr val="FFFFFF"/>
                </a:solidFill>
              </a:rPr>
            </a:br>
            <a:r>
              <a:rPr lang="de-DE" sz="1400" b="1" dirty="0">
                <a:solidFill>
                  <a:srgbClr val="0000FF"/>
                </a:solidFill>
              </a:rPr>
              <a:t>(Fraser 2013)</a:t>
            </a:r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de-DE" sz="1600" b="1" dirty="0"/>
              <a:t>Cover up of sexism/harassment/ violence in the interests of marketing.</a:t>
            </a:r>
          </a:p>
          <a:p>
            <a:pPr algn="l">
              <a:buClr>
                <a:srgbClr val="0000FF"/>
              </a:buClr>
            </a:pPr>
            <a:r>
              <a:rPr lang="en-GB" sz="1300" b="1" dirty="0">
                <a:solidFill>
                  <a:srgbClr val="0000FF"/>
                </a:solidFill>
              </a:rPr>
              <a:t>   (Phipps and Young 2015)</a:t>
            </a:r>
          </a:p>
          <a:p>
            <a:pPr marL="171450" indent="-171450" algn="l">
              <a:buClr>
                <a:srgbClr val="0000FF"/>
              </a:buClr>
              <a:buFont typeface="Arial"/>
              <a:buChar char="•"/>
            </a:pPr>
            <a:r>
              <a:rPr lang="en-US" sz="1600" b="1" dirty="0"/>
              <a:t>The new feminist = responsible for her professional success, wellbeing and work/life balance.</a:t>
            </a:r>
            <a:br>
              <a:rPr lang="en-US" sz="1600" b="1" dirty="0"/>
            </a:br>
            <a:r>
              <a:rPr lang="de-DE" sz="1400" b="1" dirty="0">
                <a:solidFill>
                  <a:srgbClr val="0000FF"/>
                </a:solidFill>
              </a:rPr>
              <a:t>(</a:t>
            </a:r>
            <a:r>
              <a:rPr lang="en-US" sz="1400" b="1" dirty="0">
                <a:solidFill>
                  <a:srgbClr val="0000FF"/>
                </a:solidFill>
              </a:rPr>
              <a:t>Rottenberg 2014)</a:t>
            </a:r>
            <a:r>
              <a:rPr lang="en-US" sz="1400" b="1" dirty="0"/>
              <a:t/>
            </a:r>
            <a:br>
              <a:rPr lang="en-US" sz="1400" b="1" dirty="0"/>
            </a:b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874949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4640580" y="1177291"/>
            <a:ext cx="4413479" cy="4957808"/>
          </a:xfrm>
        </p:spPr>
        <p:txBody>
          <a:bodyPr>
            <a:normAutofit fontScale="55000" lnSpcReduction="20000"/>
          </a:bodyPr>
          <a:lstStyle/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endParaRPr lang="en-US" sz="1800" b="1" dirty="0"/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2600" b="1" dirty="0"/>
              <a:t>Has Neoliberalism Colonised/Provided a New Variant of Feminism/ Feminist Subjectivity?</a:t>
            </a:r>
            <a:endParaRPr lang="en-US" sz="2600" b="1" dirty="0">
              <a:solidFill>
                <a:srgbClr val="0000FF"/>
              </a:solidFill>
            </a:endParaRP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endParaRPr lang="en-US" sz="2600" b="1" dirty="0">
              <a:solidFill>
                <a:srgbClr val="FFFFFF"/>
              </a:solidFill>
            </a:endParaRP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2600" b="1" dirty="0">
                <a:solidFill>
                  <a:srgbClr val="FFFFFF"/>
                </a:solidFill>
              </a:rPr>
              <a:t>Commodification of Social Struggles?</a:t>
            </a:r>
            <a:br>
              <a:rPr lang="en-US" sz="2600" b="1" dirty="0">
                <a:solidFill>
                  <a:srgbClr val="FFFFFF"/>
                </a:solidFill>
              </a:rPr>
            </a:br>
            <a:endParaRPr lang="en-GB" sz="2600" b="1" dirty="0">
              <a:solidFill>
                <a:srgbClr val="FFFFFF"/>
              </a:solidFill>
            </a:endParaRP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GB" sz="2600" b="1" dirty="0">
                <a:solidFill>
                  <a:srgbClr val="FFFFFF"/>
                </a:solidFill>
              </a:rPr>
              <a:t>Driver for gender equality </a:t>
            </a:r>
            <a:r>
              <a:rPr lang="en-GB" sz="2600" b="1" dirty="0">
                <a:solidFill>
                  <a:srgbClr val="0000FF"/>
                </a:solidFill>
              </a:rPr>
              <a:t>= </a:t>
            </a:r>
            <a:r>
              <a:rPr lang="en-GB" sz="2600" b="1" dirty="0">
                <a:solidFill>
                  <a:srgbClr val="FFFFFF"/>
                </a:solidFill>
              </a:rPr>
              <a:t>economic, not social.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endParaRPr lang="en-GB" sz="2600" b="1" dirty="0">
              <a:solidFill>
                <a:srgbClr val="FFFFFF"/>
              </a:solidFill>
            </a:endParaRP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GB" sz="2600" b="1" dirty="0">
                <a:solidFill>
                  <a:srgbClr val="FFFFFF"/>
                </a:solidFill>
              </a:rPr>
              <a:t>Women </a:t>
            </a:r>
            <a:r>
              <a:rPr lang="en-GB" sz="2600" b="1" dirty="0">
                <a:solidFill>
                  <a:srgbClr val="0000FF"/>
                </a:solidFill>
              </a:rPr>
              <a:t>= </a:t>
            </a:r>
            <a:r>
              <a:rPr lang="en-GB" sz="2600" b="1" dirty="0"/>
              <a:t>New Market.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endParaRPr lang="en-GB" sz="2600" b="1" dirty="0"/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2600" b="1" dirty="0"/>
              <a:t>The ills of the global economy/organisations can be fixed by the incorporation of women. </a:t>
            </a:r>
            <a:endParaRPr lang="en-GB" sz="2600" b="1" dirty="0"/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endParaRPr lang="en-US" sz="2600" b="1" dirty="0"/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GB" sz="2600" b="1" dirty="0">
                <a:solidFill>
                  <a:srgbClr val="FFFFFF"/>
                </a:solidFill>
              </a:rPr>
              <a:t>Unit of analysis </a:t>
            </a:r>
            <a:r>
              <a:rPr lang="en-GB" sz="2600" b="1" dirty="0">
                <a:solidFill>
                  <a:srgbClr val="0000FF"/>
                </a:solidFill>
              </a:rPr>
              <a:t>=</a:t>
            </a:r>
            <a:r>
              <a:rPr lang="en-GB" sz="2600" b="1" dirty="0">
                <a:solidFill>
                  <a:srgbClr val="FFFFFF"/>
                </a:solidFill>
              </a:rPr>
              <a:t> individual, not collective, social structures.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endParaRPr lang="en-GB" sz="2600" b="1" dirty="0">
              <a:solidFill>
                <a:srgbClr val="FFFFFF"/>
              </a:solidFill>
            </a:endParaRP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GB" sz="2600" b="1" dirty="0">
                <a:solidFill>
                  <a:srgbClr val="0000FF"/>
                </a:solidFill>
              </a:rPr>
              <a:t>How do these concerns relate to indigenous groups in the Arctic?</a:t>
            </a:r>
            <a:r>
              <a:rPr lang="en-GB" sz="2600" b="1" dirty="0">
                <a:solidFill>
                  <a:srgbClr val="FFFFFF"/>
                </a:solidFill>
              </a:rPr>
              <a:t/>
            </a:r>
            <a:br>
              <a:rPr lang="en-GB" sz="2600" b="1" dirty="0">
                <a:solidFill>
                  <a:srgbClr val="FFFFFF"/>
                </a:solidFill>
              </a:rPr>
            </a:br>
            <a:endParaRPr lang="en-GB" sz="2600" b="1" dirty="0">
              <a:solidFill>
                <a:srgbClr val="FFFFFF"/>
              </a:solidFill>
            </a:endParaRPr>
          </a:p>
          <a:p>
            <a:pPr algn="l"/>
            <a:endParaRPr lang="en-GB" sz="1600" b="1" dirty="0">
              <a:solidFill>
                <a:srgbClr val="FFFFFF"/>
              </a:solidFill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663448" y="330809"/>
            <a:ext cx="7958526" cy="718503"/>
          </a:xfrm>
        </p:spPr>
        <p:txBody>
          <a:bodyPr>
            <a:normAutofit fontScale="25000" lnSpcReduction="20000"/>
          </a:bodyPr>
          <a:lstStyle/>
          <a:p>
            <a:r>
              <a:rPr lang="en-US" sz="19200" b="1" dirty="0" err="1"/>
              <a:t>Womenomics</a:t>
            </a:r>
            <a:endParaRPr lang="en-US" sz="19200" b="1" dirty="0"/>
          </a:p>
        </p:txBody>
      </p:sp>
      <p:pic>
        <p:nvPicPr>
          <p:cNvPr id="9" name="Picture 8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1424" y="1981591"/>
            <a:ext cx="4294164" cy="41535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8304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747774" y="901203"/>
            <a:ext cx="4156384" cy="5442556"/>
          </a:xfrm>
        </p:spPr>
        <p:txBody>
          <a:bodyPr>
            <a:noAutofit/>
          </a:bodyPr>
          <a:lstStyle/>
          <a:p>
            <a:pPr algn="l"/>
            <a:r>
              <a:rPr lang="en-US" sz="1800" b="1" dirty="0">
                <a:solidFill>
                  <a:srgbClr val="0000FF"/>
                </a:solidFill>
              </a:rPr>
              <a:t>Right-wing Women Self-Identifying </a:t>
            </a:r>
            <a:br>
              <a:rPr lang="en-US" sz="1800" b="1" dirty="0">
                <a:solidFill>
                  <a:srgbClr val="0000FF"/>
                </a:solidFill>
              </a:rPr>
            </a:br>
            <a:r>
              <a:rPr lang="en-US" sz="1800" b="1" dirty="0">
                <a:solidFill>
                  <a:srgbClr val="0000FF"/>
                </a:solidFill>
              </a:rPr>
              <a:t>as Feminists </a:t>
            </a:r>
            <a:endParaRPr lang="en-US" sz="1800" b="1" dirty="0"/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1400" b="1" dirty="0"/>
              <a:t>Theresa May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1400" b="1" dirty="0"/>
              <a:t>Marine Le Pen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1400" b="1" dirty="0"/>
              <a:t>Ivanka Trump</a:t>
            </a:r>
            <a:br>
              <a:rPr lang="en-US" sz="1400" b="1" dirty="0"/>
            </a:br>
            <a:endParaRPr lang="en-US" sz="1400" b="1" dirty="0"/>
          </a:p>
          <a:p>
            <a:pPr algn="l">
              <a:buClr>
                <a:srgbClr val="0000FF"/>
              </a:buClr>
            </a:pPr>
            <a:r>
              <a:rPr lang="en-US" sz="1800" b="1" dirty="0">
                <a:solidFill>
                  <a:srgbClr val="0000FF"/>
                </a:solidFill>
              </a:rPr>
              <a:t>Mantras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1400" b="1" dirty="0"/>
              <a:t>Work/Family Balance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1400" b="1" dirty="0"/>
              <a:t>Lean In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1400" b="1" dirty="0"/>
              <a:t>Having It All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1400" b="1" dirty="0"/>
              <a:t>Empowerment/Confidence-Building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1400" b="1" dirty="0"/>
              <a:t>Women’s Rights Justify Xenophobic Politics</a:t>
            </a: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US" sz="1400" b="1" dirty="0"/>
              <a:t>Gender Equality = Smart Economics/ Business Case/ Wasted Talent.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b="1" dirty="0"/>
              <a:t>New Epoch for Feminism: </a:t>
            </a:r>
          </a:p>
          <a:p>
            <a:r>
              <a:rPr lang="en-US" dirty="0"/>
              <a:t>Right Wing Cultural Capital?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 idx="4294967295"/>
          </p:nvPr>
        </p:nvSpPr>
        <p:spPr>
          <a:xfrm>
            <a:off x="0" y="2171700"/>
            <a:ext cx="4264025" cy="2617788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/>
            <a:r>
              <a:rPr lang="en-US" sz="2000" b="1" dirty="0">
                <a:solidFill>
                  <a:srgbClr val="0000FF"/>
                </a:solidFill>
              </a:rPr>
              <a:t/>
            </a:r>
            <a:br>
              <a:rPr lang="en-US" sz="2000" b="1" dirty="0">
                <a:solidFill>
                  <a:srgbClr val="0000FF"/>
                </a:solidFill>
              </a:rPr>
            </a:br>
            <a:endParaRPr lang="en-US" sz="2000" b="1" dirty="0"/>
          </a:p>
        </p:txBody>
      </p:sp>
      <p:pic>
        <p:nvPicPr>
          <p:cNvPr id="11" name="Picture Placeholder 5"/>
          <p:cNvPicPr>
            <a:picLocks noGrp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898" y="1436275"/>
            <a:ext cx="4442208" cy="53252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9982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type="body" sz="quarter" idx="11"/>
          </p:nvPr>
        </p:nvSpPr>
        <p:spPr>
          <a:xfrm>
            <a:off x="4772805" y="1407553"/>
            <a:ext cx="4273759" cy="4834641"/>
          </a:xfrm>
        </p:spPr>
        <p:txBody>
          <a:bodyPr>
            <a:normAutofit fontScale="62500" lnSpcReduction="20000"/>
          </a:bodyPr>
          <a:lstStyle/>
          <a:p>
            <a:pPr marL="457200" indent="-457200" algn="l">
              <a:spcBef>
                <a:spcPts val="0"/>
              </a:spcBef>
              <a:buClr>
                <a:srgbClr val="0000FF"/>
              </a:buClr>
              <a:buFont typeface="Arial"/>
              <a:buChar char="•"/>
            </a:pPr>
            <a:r>
              <a:rPr lang="en-US" sz="2900" b="1" dirty="0">
                <a:solidFill>
                  <a:srgbClr val="0000FF"/>
                </a:solidFill>
              </a:rPr>
              <a:t>Gender as a Noun</a:t>
            </a:r>
          </a:p>
          <a:p>
            <a:pPr algn="l">
              <a:spcBef>
                <a:spcPts val="0"/>
              </a:spcBef>
              <a:buClr>
                <a:srgbClr val="0000FF"/>
              </a:buClr>
            </a:pPr>
            <a:endParaRPr lang="en-US" sz="2900" b="1" dirty="0">
              <a:solidFill>
                <a:srgbClr val="0000FF"/>
              </a:solidFill>
            </a:endParaRPr>
          </a:p>
          <a:p>
            <a:pPr algn="l">
              <a:spcBef>
                <a:spcPts val="0"/>
              </a:spcBef>
              <a:buClr>
                <a:srgbClr val="0000FF"/>
              </a:buClr>
            </a:pPr>
            <a:r>
              <a:rPr lang="en-US" sz="2900" b="1" dirty="0"/>
              <a:t>Quantitative Change</a:t>
            </a:r>
            <a:endParaRPr lang="en-US" sz="2900" b="1" dirty="0">
              <a:solidFill>
                <a:srgbClr val="0000FF"/>
              </a:solidFill>
            </a:endParaRPr>
          </a:p>
          <a:p>
            <a:pPr algn="l">
              <a:spcBef>
                <a:spcPts val="0"/>
              </a:spcBef>
              <a:buClr>
                <a:srgbClr val="0000FF"/>
              </a:buClr>
            </a:pPr>
            <a:endParaRPr lang="en-US" sz="2900" b="1" dirty="0">
              <a:solidFill>
                <a:srgbClr val="0000FF"/>
              </a:solidFill>
            </a:endParaRPr>
          </a:p>
          <a:p>
            <a:pPr marL="457200" indent="-457200" algn="l">
              <a:spcBef>
                <a:spcPts val="0"/>
              </a:spcBef>
              <a:buClr>
                <a:srgbClr val="0000FF"/>
              </a:buClr>
              <a:buFont typeface="Arial"/>
              <a:buChar char="•"/>
            </a:pPr>
            <a:r>
              <a:rPr lang="en-US" sz="2900" b="1" dirty="0">
                <a:solidFill>
                  <a:srgbClr val="0000FF"/>
                </a:solidFill>
              </a:rPr>
              <a:t>Gender as a Verb </a:t>
            </a:r>
          </a:p>
          <a:p>
            <a:pPr algn="l">
              <a:spcBef>
                <a:spcPts val="0"/>
              </a:spcBef>
              <a:buClr>
                <a:srgbClr val="0000FF"/>
              </a:buClr>
            </a:pPr>
            <a:endParaRPr lang="en-US" sz="2900" b="1" dirty="0">
              <a:solidFill>
                <a:srgbClr val="0000FF"/>
              </a:solidFill>
            </a:endParaRPr>
          </a:p>
          <a:p>
            <a:pPr algn="l">
              <a:spcBef>
                <a:spcPts val="0"/>
              </a:spcBef>
              <a:buClr>
                <a:srgbClr val="0000FF"/>
              </a:buClr>
            </a:pPr>
            <a:r>
              <a:rPr lang="en-US" sz="2900" b="1" dirty="0"/>
              <a:t>Gendered Power Relations</a:t>
            </a:r>
            <a:r>
              <a:rPr lang="en-US" sz="2900" b="1" dirty="0">
                <a:solidFill>
                  <a:srgbClr val="0000FF"/>
                </a:solidFill>
              </a:rPr>
              <a:t> = </a:t>
            </a:r>
          </a:p>
          <a:p>
            <a:pPr algn="l">
              <a:spcBef>
                <a:spcPts val="0"/>
              </a:spcBef>
              <a:buClr>
                <a:srgbClr val="0000FF"/>
              </a:buClr>
            </a:pPr>
            <a:r>
              <a:rPr lang="en-US" sz="2900" b="1" dirty="0"/>
              <a:t>Symbolically/ Materially </a:t>
            </a:r>
          </a:p>
          <a:p>
            <a:pPr algn="l">
              <a:spcBef>
                <a:spcPts val="0"/>
              </a:spcBef>
              <a:buClr>
                <a:srgbClr val="0000FF"/>
              </a:buClr>
            </a:pPr>
            <a:r>
              <a:rPr lang="en-US" sz="2900" b="1" dirty="0"/>
              <a:t>Construct/Regulate</a:t>
            </a:r>
          </a:p>
          <a:p>
            <a:pPr marL="0" indent="0" algn="l">
              <a:spcBef>
                <a:spcPts val="0"/>
              </a:spcBef>
              <a:buClr>
                <a:srgbClr val="0000FF"/>
              </a:buClr>
              <a:buNone/>
            </a:pPr>
            <a:r>
              <a:rPr lang="en-US" sz="2900" b="1" dirty="0"/>
              <a:t>Everyday Experiences.</a:t>
            </a:r>
          </a:p>
          <a:p>
            <a:pPr marL="0" indent="0" algn="l">
              <a:spcBef>
                <a:spcPts val="0"/>
              </a:spcBef>
              <a:buClr>
                <a:srgbClr val="0000FF"/>
              </a:buClr>
              <a:buNone/>
            </a:pPr>
            <a:endParaRPr lang="en-US" sz="2900" b="1" dirty="0"/>
          </a:p>
          <a:p>
            <a:pPr marL="457200" indent="-457200" algn="l">
              <a:spcBef>
                <a:spcPts val="0"/>
              </a:spcBef>
              <a:buClr>
                <a:srgbClr val="0000FF"/>
              </a:buClr>
              <a:buFont typeface="Arial"/>
              <a:buChar char="•"/>
            </a:pPr>
            <a:r>
              <a:rPr lang="en-US" sz="2900" b="1" dirty="0">
                <a:solidFill>
                  <a:srgbClr val="0000FF"/>
                </a:solidFill>
              </a:rPr>
              <a:t>Gender = formed/ re-formed in:</a:t>
            </a:r>
          </a:p>
          <a:p>
            <a:pPr algn="l">
              <a:spcBef>
                <a:spcPts val="0"/>
              </a:spcBef>
              <a:buClr>
                <a:srgbClr val="0000FF"/>
              </a:buClr>
            </a:pPr>
            <a:endParaRPr lang="en-US" sz="2900" b="1" dirty="0">
              <a:solidFill>
                <a:srgbClr val="0000FF"/>
              </a:solidFill>
            </a:endParaRPr>
          </a:p>
          <a:p>
            <a:pPr marL="685800" indent="-685800" algn="l">
              <a:spcBef>
                <a:spcPts val="0"/>
              </a:spcBef>
              <a:buClr>
                <a:srgbClr val="0000FF"/>
              </a:buClr>
              <a:buFont typeface="Wingdings" charset="2"/>
              <a:buChar char="ü"/>
            </a:pPr>
            <a:r>
              <a:rPr lang="en-US" sz="2900" b="1" dirty="0"/>
              <a:t>Organisational Cultures</a:t>
            </a:r>
          </a:p>
          <a:p>
            <a:pPr marL="685800" indent="-685800" algn="l">
              <a:spcBef>
                <a:spcPts val="0"/>
              </a:spcBef>
              <a:buClr>
                <a:srgbClr val="0000FF"/>
              </a:buClr>
              <a:buFont typeface="Wingdings" charset="2"/>
              <a:buChar char="ü"/>
            </a:pPr>
            <a:r>
              <a:rPr lang="en-US" sz="2900" b="1" dirty="0"/>
              <a:t>Academic Disciplines </a:t>
            </a:r>
          </a:p>
          <a:p>
            <a:pPr marL="685800" indent="-685800" algn="l">
              <a:spcBef>
                <a:spcPts val="0"/>
              </a:spcBef>
              <a:buClr>
                <a:srgbClr val="0000FF"/>
              </a:buClr>
              <a:buFont typeface="Wingdings" charset="2"/>
              <a:buChar char="ü"/>
            </a:pPr>
            <a:r>
              <a:rPr lang="en-US" sz="2900" b="1" dirty="0"/>
              <a:t>Social Relations</a:t>
            </a:r>
          </a:p>
          <a:p>
            <a:pPr algn="l">
              <a:spcBef>
                <a:spcPts val="0"/>
              </a:spcBef>
              <a:buClr>
                <a:srgbClr val="0000FF"/>
              </a:buClr>
            </a:pPr>
            <a:endParaRPr lang="en-US" sz="2900" b="1" dirty="0">
              <a:solidFill>
                <a:srgbClr val="0000FF"/>
              </a:solidFill>
            </a:endParaRPr>
          </a:p>
          <a:p>
            <a:pPr marL="457200" indent="-457200" algn="l">
              <a:spcBef>
                <a:spcPts val="0"/>
              </a:spcBef>
              <a:buClr>
                <a:srgbClr val="0000FF"/>
              </a:buClr>
              <a:buFont typeface="Arial"/>
              <a:buChar char="•"/>
            </a:pPr>
            <a:r>
              <a:rPr lang="en-US" sz="2900" b="1" dirty="0">
                <a:solidFill>
                  <a:srgbClr val="0000FF"/>
                </a:solidFill>
              </a:rPr>
              <a:t>Postgenderism / Post Binary / Gender Fluidity</a:t>
            </a:r>
          </a:p>
          <a:p>
            <a:pPr algn="l">
              <a:spcBef>
                <a:spcPts val="0"/>
              </a:spcBef>
              <a:buClr>
                <a:srgbClr val="FF66FF"/>
              </a:buClr>
            </a:pPr>
            <a:r>
              <a:rPr lang="en-US" sz="2900" b="1" dirty="0"/>
              <a:t/>
            </a:r>
            <a:br>
              <a:rPr lang="en-US" sz="2900" b="1" dirty="0"/>
            </a:br>
            <a:r>
              <a:rPr lang="en-US" sz="2900" b="1" dirty="0"/>
              <a:t>Eliminating / moving beyond gendered identities / roles / signifiers.</a:t>
            </a:r>
            <a:endParaRPr lang="en-GB" sz="2900" b="1" dirty="0">
              <a:solidFill>
                <a:srgbClr val="0000FF"/>
              </a:solidFill>
            </a:endParaRPr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 </a:t>
            </a:r>
            <a:endParaRPr lang="en-GB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26136"/>
            <a:ext cx="8840918" cy="1043794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Gender: </a:t>
            </a: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3200" dirty="0">
                <a:solidFill>
                  <a:schemeClr val="bg1"/>
                </a:solidFill>
              </a:rPr>
              <a:t>More than a Demographic Variable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9" name="Picture 8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775" y="1443789"/>
            <a:ext cx="4436090" cy="54142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8129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subTitle" idx="1"/>
          </p:nvPr>
        </p:nvSpPr>
        <p:spPr>
          <a:xfrm>
            <a:off x="476827" y="634031"/>
            <a:ext cx="4423941" cy="3847579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sz="2000" b="1" dirty="0">
                <a:solidFill>
                  <a:srgbClr val="0000FF"/>
                </a:solidFill>
              </a:rPr>
              <a:t>Neoliberalism is not…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</a:pPr>
            <a:r>
              <a:rPr lang="en-US" sz="1600" b="1" dirty="0"/>
              <a:t>An external, material entity 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</a:pPr>
            <a:r>
              <a:rPr lang="en-US" sz="1600" b="1" dirty="0"/>
              <a:t>A seamless monolithic apparatus 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</a:pPr>
            <a:r>
              <a:rPr lang="en-US" sz="1600" b="1" dirty="0"/>
              <a:t>Easily identified and resisted 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</a:pPr>
            <a:r>
              <a:rPr lang="en-US" sz="1600" b="1" dirty="0"/>
              <a:t>Non-human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</a:pPr>
            <a:r>
              <a:rPr lang="en-US" sz="1600" b="1" dirty="0"/>
              <a:t>Essentially male 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</a:pPr>
            <a:r>
              <a:rPr lang="en-US" sz="1600" b="1" dirty="0"/>
              <a:t>Just about injury or subjectification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</a:pPr>
            <a:r>
              <a:rPr lang="en-US" sz="1600" b="1" dirty="0"/>
              <a:t>Binary opposite of an absent, pure ‘other’/ golden age?</a:t>
            </a:r>
          </a:p>
          <a:p>
            <a:pPr marL="342900" indent="-342900" algn="l">
              <a:buClr>
                <a:srgbClr val="0000FF"/>
              </a:buClr>
              <a:buFont typeface="Arial"/>
              <a:buChar char="•"/>
            </a:pPr>
            <a:endParaRPr lang="en-US" sz="2000" b="1" dirty="0"/>
          </a:p>
          <a:p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4294967295"/>
          </p:nvPr>
        </p:nvSpPr>
        <p:spPr>
          <a:xfrm>
            <a:off x="4797606" y="264794"/>
            <a:ext cx="4076570" cy="4216816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2000" b="1" dirty="0">
                <a:solidFill>
                  <a:srgbClr val="0000FF"/>
                </a:solidFill>
              </a:rPr>
              <a:t>Neoliberalism is…</a:t>
            </a:r>
          </a:p>
          <a:p>
            <a:pPr>
              <a:buClr>
                <a:srgbClr val="0000FF"/>
              </a:buClr>
              <a:buFont typeface="Arial"/>
              <a:buChar char="•"/>
            </a:pPr>
            <a:r>
              <a:rPr lang="en-US" sz="1400" b="1" dirty="0">
                <a:solidFill>
                  <a:srgbClr val="FFFFFF"/>
                </a:solidFill>
              </a:rPr>
              <a:t>Normative order of reason</a:t>
            </a:r>
          </a:p>
          <a:p>
            <a:pPr>
              <a:buClr>
                <a:srgbClr val="0000FF"/>
              </a:buClr>
              <a:buFont typeface="Arial"/>
              <a:buChar char="•"/>
            </a:pPr>
            <a:r>
              <a:rPr lang="en-US" sz="1400" b="1" dirty="0">
                <a:solidFill>
                  <a:srgbClr val="FFFFFF"/>
                </a:solidFill>
              </a:rPr>
              <a:t>F</a:t>
            </a:r>
            <a:r>
              <a:rPr lang="en-GB" sz="1400" b="1" dirty="0">
                <a:solidFill>
                  <a:srgbClr val="FFFFFF"/>
                </a:solidFill>
              </a:rPr>
              <a:t>luid, capricious, stealthy </a:t>
            </a:r>
          </a:p>
          <a:p>
            <a:pPr>
              <a:buClr>
                <a:srgbClr val="0000FF"/>
              </a:buClr>
              <a:buFont typeface="Arial"/>
              <a:buChar char="•"/>
            </a:pPr>
            <a:r>
              <a:rPr lang="en-GB" sz="1400" b="1" dirty="0">
                <a:solidFill>
                  <a:srgbClr val="FFFFFF"/>
                </a:solidFill>
              </a:rPr>
              <a:t>Market fundamentalism</a:t>
            </a:r>
          </a:p>
          <a:p>
            <a:pPr>
              <a:buClr>
                <a:srgbClr val="0000FF"/>
              </a:buClr>
              <a:buFont typeface="Arial"/>
              <a:buChar char="•"/>
            </a:pPr>
            <a:r>
              <a:rPr lang="de-DE" sz="1400" b="1" dirty="0">
                <a:solidFill>
                  <a:srgbClr val="FFFFFF"/>
                </a:solidFill>
              </a:rPr>
              <a:t>Harnessing desires/ aspirations to the needs of the economy</a:t>
            </a:r>
            <a:r>
              <a:rPr lang="en-GB" sz="1400" b="1" dirty="0">
                <a:solidFill>
                  <a:srgbClr val="FFFFFF"/>
                </a:solidFill>
              </a:rPr>
              <a:t> </a:t>
            </a:r>
            <a:endParaRPr lang="en-US" sz="1400" b="1" dirty="0">
              <a:solidFill>
                <a:srgbClr val="FFFFFF"/>
              </a:solidFill>
            </a:endParaRPr>
          </a:p>
          <a:p>
            <a:pPr>
              <a:buClr>
                <a:srgbClr val="0000FF"/>
              </a:buClr>
              <a:buFont typeface="Arial"/>
              <a:buChar char="•"/>
            </a:pPr>
            <a:r>
              <a:rPr lang="en-US" sz="1400" b="1" dirty="0">
                <a:solidFill>
                  <a:srgbClr val="FFFFFF"/>
                </a:solidFill>
              </a:rPr>
              <a:t>Absorbed into professional identities</a:t>
            </a:r>
          </a:p>
          <a:p>
            <a:pPr>
              <a:buClr>
                <a:srgbClr val="0000FF"/>
              </a:buClr>
              <a:buFont typeface="Arial"/>
              <a:buChar char="•"/>
            </a:pPr>
            <a:r>
              <a:rPr lang="en-US" sz="1400" b="1" dirty="0">
                <a:solidFill>
                  <a:srgbClr val="FFFFFF"/>
                </a:solidFill>
              </a:rPr>
              <a:t>A policy and affective installation</a:t>
            </a:r>
          </a:p>
          <a:p>
            <a:pPr>
              <a:buClr>
                <a:srgbClr val="0000FF"/>
              </a:buClr>
              <a:buFont typeface="Arial"/>
              <a:buChar char="•"/>
            </a:pPr>
            <a:r>
              <a:rPr lang="en-GB" sz="1400" b="1" dirty="0">
                <a:solidFill>
                  <a:srgbClr val="FFFFFF"/>
                </a:solidFill>
              </a:rPr>
              <a:t>Disarticulating structural inequalities</a:t>
            </a:r>
          </a:p>
          <a:p>
            <a:pPr>
              <a:buClr>
                <a:srgbClr val="0000FF"/>
              </a:buClr>
              <a:buFont typeface="Arial"/>
              <a:buChar char="•"/>
            </a:pPr>
            <a:r>
              <a:rPr lang="en-GB" sz="1400" b="1" dirty="0">
                <a:solidFill>
                  <a:srgbClr val="FFFFFF"/>
                </a:solidFill>
              </a:rPr>
              <a:t>Promoting competitive individualism </a:t>
            </a:r>
          </a:p>
          <a:p>
            <a:pPr>
              <a:buClr>
                <a:srgbClr val="0000FF"/>
              </a:buClr>
              <a:buFont typeface="Arial"/>
              <a:buChar char="•"/>
            </a:pPr>
            <a:r>
              <a:rPr lang="en-US" sz="1400" b="1" dirty="0">
                <a:solidFill>
                  <a:schemeClr val="bg1"/>
                </a:solidFill>
              </a:rPr>
              <a:t>Beneficial for those who comply with the performance indicators. </a:t>
            </a:r>
            <a:endParaRPr lang="en-US" sz="1400" b="1" dirty="0">
              <a:solidFill>
                <a:srgbClr val="FFFFFF"/>
              </a:solidFill>
            </a:endParaRPr>
          </a:p>
          <a:p>
            <a:pPr>
              <a:buClr>
                <a:srgbClr val="0000FF"/>
              </a:buClr>
              <a:buFont typeface="Arial"/>
              <a:buChar char="•"/>
            </a:pPr>
            <a:r>
              <a:rPr lang="en-GB" sz="1400" b="1" dirty="0">
                <a:solidFill>
                  <a:srgbClr val="FFFFFF"/>
                </a:solidFill>
              </a:rPr>
              <a:t>Valuing and rewarding the areas and activities in which elite groups have traditionally succeeded.</a:t>
            </a:r>
            <a:endParaRPr lang="en-US" sz="1400" b="1" dirty="0">
              <a:solidFill>
                <a:srgbClr val="FFFFFF"/>
              </a:solidFill>
            </a:endParaRPr>
          </a:p>
          <a:p>
            <a:pPr>
              <a:buFont typeface="Arial"/>
              <a:buChar char="•"/>
            </a:pPr>
            <a:endParaRPr lang="en-US" sz="14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958" y="4810944"/>
            <a:ext cx="8877042" cy="2047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248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6C133A-EF3A-EF4E-AF8D-0B6EE1ED921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86300" y="1436275"/>
            <a:ext cx="4229100" cy="6016085"/>
          </a:xfrm>
        </p:spPr>
        <p:txBody>
          <a:bodyPr/>
          <a:lstStyle/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1400" b="1" dirty="0">
                <a:solidFill>
                  <a:srgbClr val="0000FF"/>
                </a:solidFill>
              </a:rPr>
              <a:t>Challenge</a:t>
            </a:r>
            <a:r>
              <a:rPr lang="sv-SE" sz="1400" b="1" dirty="0"/>
              <a:t> the notion that the insertion of any woman, regardless of her values, is a victory for feminism.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1400" b="1" dirty="0">
                <a:solidFill>
                  <a:srgbClr val="0000FF"/>
                </a:solidFill>
              </a:rPr>
              <a:t>Refuse</a:t>
            </a:r>
            <a:r>
              <a:rPr lang="sv-SE" sz="1400" b="1" dirty="0"/>
              <a:t> to reinterpret feminism in market-friendly terms e.g. smart economics.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1400" b="1" dirty="0">
                <a:solidFill>
                  <a:srgbClr val="0000FF"/>
                </a:solidFill>
              </a:rPr>
              <a:t>Avoid</a:t>
            </a:r>
            <a:r>
              <a:rPr lang="sv-SE" sz="1400" b="1" dirty="0"/>
              <a:t> celebrating economic achievement rather than redistribution of resources.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1400" b="1" dirty="0">
                <a:solidFill>
                  <a:srgbClr val="0000FF"/>
                </a:solidFill>
              </a:rPr>
              <a:t>Identify</a:t>
            </a:r>
            <a:r>
              <a:rPr lang="en-GB" sz="1400" b="1" dirty="0"/>
              <a:t> and expose increasing socio-economic/ gender inequalities / exclusions.</a:t>
            </a:r>
            <a:endParaRPr lang="sv-SE" sz="1400" b="1" dirty="0"/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1400" b="1" dirty="0">
                <a:solidFill>
                  <a:srgbClr val="0000FF"/>
                </a:solidFill>
              </a:rPr>
              <a:t>Re-invigorate </a:t>
            </a:r>
            <a:r>
              <a:rPr lang="en-GB" sz="1400" b="1" dirty="0"/>
              <a:t>knowledge production as a creative site of gendered transformation.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1400" b="1" dirty="0">
                <a:solidFill>
                  <a:srgbClr val="0000FF"/>
                </a:solidFill>
              </a:rPr>
              <a:t>Imagine</a:t>
            </a:r>
            <a:r>
              <a:rPr lang="en-GB" sz="1400" b="1" dirty="0"/>
              <a:t> and research the future of higher education that we want to see.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sv-SE" sz="1400" b="1" dirty="0">
                <a:solidFill>
                  <a:srgbClr val="0000FF"/>
                </a:solidFill>
              </a:rPr>
              <a:t>Trouble </a:t>
            </a:r>
            <a:r>
              <a:rPr lang="sv-SE" sz="1400" b="1" dirty="0"/>
              <a:t>neoliberal realism and work to make higher education more generous, generative and ultimately, </a:t>
            </a:r>
            <a:r>
              <a:rPr lang="sv-SE" sz="1400" b="1" dirty="0">
                <a:solidFill>
                  <a:srgbClr val="0000FF"/>
                </a:solidFill>
              </a:rPr>
              <a:t>gender-free. </a:t>
            </a:r>
          </a:p>
          <a:p>
            <a:pPr marL="171450" indent="-171450" algn="l">
              <a:buClr>
                <a:srgbClr val="0000FF"/>
              </a:buClr>
              <a:buFont typeface="Arial" panose="020B0604020202020204" pitchFamily="34" charset="0"/>
              <a:buChar char="•"/>
            </a:pPr>
            <a:endParaRPr lang="en-GB" b="1" dirty="0"/>
          </a:p>
          <a:p>
            <a:pPr algn="l">
              <a:buClr>
                <a:srgbClr val="0000FF"/>
              </a:buClr>
            </a:pPr>
            <a:endParaRPr lang="sv-SE" b="1" dirty="0"/>
          </a:p>
          <a:p>
            <a:endParaRPr lang="sv-SE" dirty="0"/>
          </a:p>
          <a:p>
            <a:endParaRPr lang="sv-SE" dirty="0"/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sv-SE" dirty="0"/>
          </a:p>
          <a:p>
            <a:endParaRPr lang="sv-SE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D4936F6-7088-024F-AD89-19FA4E7CD0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sv-SE" b="1" dirty="0">
                <a:solidFill>
                  <a:srgbClr val="0000FF"/>
                </a:solidFill>
              </a:rPr>
              <a:t>Resisting the Neoliberal Gaze/ </a:t>
            </a:r>
            <a:r>
              <a:rPr lang="en-US" b="1" dirty="0">
                <a:solidFill>
                  <a:srgbClr val="0000FF"/>
                </a:solidFill>
              </a:rPr>
              <a:t>Making Alternativity Imaginable</a:t>
            </a:r>
            <a:endParaRPr lang="sv-SE" b="1" dirty="0">
              <a:solidFill>
                <a:srgbClr val="0000FF"/>
              </a:solidFill>
            </a:endParaRPr>
          </a:p>
        </p:txBody>
      </p:sp>
      <p:pic>
        <p:nvPicPr>
          <p:cNvPr id="7" name="Content Placeholder 4" descr="IMG_1308.jpg">
            <a:extLst>
              <a:ext uri="{FF2B5EF4-FFF2-40B4-BE49-F238E27FC236}">
                <a16:creationId xmlns:a16="http://schemas.microsoft.com/office/drawing/2014/main" id="{827F7335-86F4-6342-92E4-905925CBE83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505" b="13505"/>
          <a:stretch/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1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Follow Up?</a:t>
            </a:r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Text Placeholder 2"/>
          <p:cNvSpPr txBox="1">
            <a:spLocks/>
          </p:cNvSpPr>
          <p:nvPr/>
        </p:nvSpPr>
        <p:spPr>
          <a:xfrm>
            <a:off x="4659581" y="1436275"/>
            <a:ext cx="4371993" cy="436644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endParaRPr lang="en-GB" sz="1600" b="1" dirty="0">
              <a:solidFill>
                <a:srgbClr val="0000FF"/>
              </a:solidFill>
            </a:endParaRP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GB" dirty="0">
                <a:solidFill>
                  <a:srgbClr val="0000FF"/>
                </a:solidFill>
              </a:rPr>
              <a:t>Morley, L. </a:t>
            </a:r>
            <a:r>
              <a:rPr lang="en-GB" dirty="0"/>
              <a:t>(2015): Troubling Intra-actions: Gender, Neo-liberalism and Research in the Global Academy. </a:t>
            </a:r>
            <a:br>
              <a:rPr lang="en-GB" dirty="0"/>
            </a:br>
            <a:r>
              <a:rPr lang="en-GB" i="1" dirty="0"/>
              <a:t>Journal of Education Policy </a:t>
            </a:r>
            <a:r>
              <a:rPr lang="en-GB" dirty="0"/>
              <a:t>31(1): 28-45.</a:t>
            </a:r>
            <a:endParaRPr lang="en-GB" dirty="0">
              <a:solidFill>
                <a:srgbClr val="0000FF"/>
              </a:solidFill>
            </a:endParaRPr>
          </a:p>
          <a:p>
            <a:pPr marL="285750" indent="-285750" algn="l">
              <a:buClr>
                <a:srgbClr val="0000FF"/>
              </a:buClr>
              <a:buFont typeface="Arial"/>
              <a:buChar char="•"/>
            </a:pPr>
            <a:r>
              <a:rPr lang="en-GB" dirty="0">
                <a:solidFill>
                  <a:srgbClr val="0000FF"/>
                </a:solidFill>
              </a:rPr>
              <a:t>Morley, L. </a:t>
            </a:r>
            <a:r>
              <a:rPr lang="en-GB" dirty="0"/>
              <a:t>(2018): Gender in the Neoliberal Research Economy: An Enervating and Exclusionary Entanglement? In, Kahlert, H. (ed) </a:t>
            </a:r>
            <a:r>
              <a:rPr lang="en-GB" i="1" dirty="0"/>
              <a:t>Gender Studies and the New Academic Governance. Global Challenges, Glocal Dynamics, and Local Impacts. </a:t>
            </a:r>
            <a:r>
              <a:rPr lang="en-GB" dirty="0"/>
              <a:t>Wiesbaden: Springer VS.</a:t>
            </a:r>
            <a:endParaRPr lang="en-GB" dirty="0">
              <a:solidFill>
                <a:srgbClr val="0000FF"/>
              </a:solidFill>
            </a:endParaRPr>
          </a:p>
          <a:p>
            <a:pPr algn="l">
              <a:buClr>
                <a:srgbClr val="0000FF"/>
              </a:buClr>
            </a:pPr>
            <a:endParaRPr lang="en-GB" sz="1800" b="1" dirty="0" smtClean="0">
              <a:solidFill>
                <a:srgbClr val="0000FF"/>
              </a:solidFill>
            </a:endParaRPr>
          </a:p>
          <a:p>
            <a:pPr algn="l">
              <a:buClr>
                <a:srgbClr val="0000FF"/>
              </a:buClr>
            </a:pPr>
            <a:r>
              <a:rPr lang="en-GB" sz="1800" b="1" dirty="0" smtClean="0">
                <a:solidFill>
                  <a:srgbClr val="0000FF"/>
                </a:solidFill>
              </a:rPr>
              <a:t>CHEER </a:t>
            </a:r>
            <a:r>
              <a:rPr lang="en-GB" sz="1800" b="1" dirty="0">
                <a:solidFill>
                  <a:srgbClr val="0000FF"/>
                </a:solidFill>
              </a:rPr>
              <a:t>Website: </a:t>
            </a:r>
            <a:r>
              <a:rPr lang="en-GB" sz="1600" b="1" u="sng" dirty="0">
                <a:hlinkClick r:id="rId3"/>
              </a:rPr>
              <a:t>www.sussex.ac.uk/education/</a:t>
            </a:r>
            <a:r>
              <a:rPr lang="en-GB" sz="1600" b="1" u="sng" dirty="0"/>
              <a:t>cheer</a:t>
            </a:r>
            <a:r>
              <a:rPr lang="en-GB" sz="1800" b="1" dirty="0"/>
              <a:t/>
            </a:r>
            <a:br>
              <a:rPr lang="en-GB" sz="1800" b="1" dirty="0"/>
            </a:br>
            <a:r>
              <a:rPr lang="en-GB" sz="1800" b="1" dirty="0"/>
              <a:t/>
            </a:r>
            <a:br>
              <a:rPr lang="en-GB" sz="1800" b="1" dirty="0"/>
            </a:br>
            <a:r>
              <a:rPr lang="en-GB" sz="1800" b="1" dirty="0">
                <a:solidFill>
                  <a:srgbClr val="0000FF"/>
                </a:solidFill>
              </a:rPr>
              <a:t>Twitter: </a:t>
            </a:r>
            <a:br>
              <a:rPr lang="en-GB" sz="1800" b="1" dirty="0">
                <a:solidFill>
                  <a:srgbClr val="0000FF"/>
                </a:solidFill>
              </a:rPr>
            </a:br>
            <a:r>
              <a:rPr lang="sv-SE" sz="1600" b="1" dirty="0"/>
              <a:t>@SussexCHEER</a:t>
            </a:r>
            <a:r>
              <a:rPr lang="sv-SE" sz="1800" b="1" dirty="0"/>
              <a:t/>
            </a:r>
            <a:br>
              <a:rPr lang="sv-SE" sz="1800" b="1" dirty="0"/>
            </a:br>
            <a:r>
              <a:rPr lang="sv-SE" sz="1800" b="1" dirty="0"/>
              <a:t/>
            </a:r>
            <a:br>
              <a:rPr lang="sv-SE" sz="1800" b="1" dirty="0"/>
            </a:br>
            <a:r>
              <a:rPr lang="sv-SE" sz="1800" b="1" dirty="0">
                <a:solidFill>
                  <a:srgbClr val="0000FF"/>
                </a:solidFill>
              </a:rPr>
              <a:t>Facebook: </a:t>
            </a:r>
            <a:r>
              <a:rPr lang="sv-SE" sz="1600" b="1" dirty="0">
                <a:hlinkClick r:id="rId4"/>
              </a:rPr>
              <a:t>www.facebook.com/groups/CHEERSussex/</a:t>
            </a:r>
            <a:r>
              <a:rPr lang="sv-SE" sz="1800" b="1" dirty="0"/>
              <a:t/>
            </a:r>
            <a:br>
              <a:rPr lang="sv-SE" sz="1800" b="1" dirty="0"/>
            </a:br>
            <a:endParaRPr lang="en-GB" sz="20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352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UoS Title 1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D64202B7-D0FA-44D9-9909-DDFF8111F21C}"/>
    </a:ext>
  </a:extLst>
</a:theme>
</file>

<file path=ppt/theme/theme2.xml><?xml version="1.0" encoding="utf-8"?>
<a:theme xmlns:a="http://schemas.openxmlformats.org/drawingml/2006/main" name="UoS Title 1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CF2A52BC-AB4D-448C-8D98-DF3AF4E163E1}"/>
    </a:ext>
  </a:extLst>
</a:theme>
</file>

<file path=ppt/theme/theme3.xml><?xml version="1.0" encoding="utf-8"?>
<a:theme xmlns:a="http://schemas.openxmlformats.org/drawingml/2006/main" name="UoS Title 2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8E228498-5DE1-4DDC-AFD4-D42D0F5D7794}"/>
    </a:ext>
  </a:extLst>
</a:theme>
</file>

<file path=ppt/theme/theme4.xml><?xml version="1.0" encoding="utf-8"?>
<a:theme xmlns:a="http://schemas.openxmlformats.org/drawingml/2006/main" name="UoS Title 2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3C79ECF0-6CC5-4BAC-816C-0A095970E9E1}"/>
    </a:ext>
  </a:extLst>
</a:theme>
</file>

<file path=ppt/theme/theme5.xml><?xml version="1.0" encoding="utf-8"?>
<a:theme xmlns:a="http://schemas.openxmlformats.org/drawingml/2006/main" name="Cobalt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294C94DA-1230-42E9-9F68-BE7A084D9CE3}"/>
    </a:ext>
  </a:extLst>
</a:theme>
</file>

<file path=ppt/theme/theme6.xml><?xml version="1.0" encoding="utf-8"?>
<a:theme xmlns:a="http://schemas.openxmlformats.org/drawingml/2006/main" name="Turquois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851A7CD1-E746-4D78-A807-E8ECFC4411D9}"/>
    </a:ext>
  </a:extLst>
</a:theme>
</file>

<file path=ppt/theme/theme7.xml><?xml version="1.0" encoding="utf-8"?>
<a:theme xmlns:a="http://schemas.openxmlformats.org/drawingml/2006/main" name="Orang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C729644C-C4D7-48A2-AB91-11884646E4F8}"/>
    </a:ext>
  </a:extLst>
</a:theme>
</file>

<file path=ppt/theme/theme8.xml><?xml version="1.0" encoding="utf-8"?>
<a:theme xmlns:a="http://schemas.openxmlformats.org/drawingml/2006/main" name="Blu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5A54AD74-E52F-40AC-A452-6C543D7D5177}"/>
    </a:ext>
  </a:extLst>
</a:theme>
</file>

<file path=ppt/theme/theme9.xml><?xml version="1.0" encoding="utf-8"?>
<a:theme xmlns:a="http://schemas.openxmlformats.org/drawingml/2006/main" name="Grap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7BC8D762-7DFA-4BC6-918C-273D95DB931E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UoS PowerPoint template - Standard (4)</Template>
  <TotalTime>7047</TotalTime>
  <Words>542</Words>
  <Application>Microsoft Office PowerPoint</Application>
  <PresentationFormat>On-screen Show (4:3)</PresentationFormat>
  <Paragraphs>156</Paragraphs>
  <Slides>13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9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7" baseType="lpstr">
      <vt:lpstr>Arial</vt:lpstr>
      <vt:lpstr>Calibri</vt:lpstr>
      <vt:lpstr>Georgia</vt:lpstr>
      <vt:lpstr>Wingdings</vt:lpstr>
      <vt:lpstr>UoS Title 1</vt:lpstr>
      <vt:lpstr>UoS Title 1 Photography</vt:lpstr>
      <vt:lpstr>UoS Title 2</vt:lpstr>
      <vt:lpstr>UoS Title 2 Photography</vt:lpstr>
      <vt:lpstr>Cobalt - UoS Content</vt:lpstr>
      <vt:lpstr>Turquoise - UoS Content</vt:lpstr>
      <vt:lpstr>Orange - UoS Content</vt:lpstr>
      <vt:lpstr>Blue - UoS Content</vt:lpstr>
      <vt:lpstr>Grape - UoS Content</vt:lpstr>
      <vt:lpstr>Document</vt:lpstr>
      <vt:lpstr>Entangling Gender and Neoliberalism in the Global Academy</vt:lpstr>
      <vt:lpstr>PowerPoint Presentation</vt:lpstr>
      <vt:lpstr>Entangling and Installing Neoliberalism in Higher Education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Gender:  More than a Demographic Variable</vt:lpstr>
      <vt:lpstr>PowerPoint Presentation</vt:lpstr>
      <vt:lpstr>PowerPoint Presentation</vt:lpstr>
      <vt:lpstr>PowerPoint Presentation</vt:lpstr>
    </vt:vector>
  </TitlesOfParts>
  <Company>University of Sussex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Heather Stanley</dc:creator>
  <cp:lastModifiedBy>Heather Stanley</cp:lastModifiedBy>
  <cp:revision>315</cp:revision>
  <dcterms:created xsi:type="dcterms:W3CDTF">2016-06-09T09:36:01Z</dcterms:created>
  <dcterms:modified xsi:type="dcterms:W3CDTF">2018-10-02T07:35:47Z</dcterms:modified>
</cp:coreProperties>
</file>