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8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6"/>
  </p:notesMasterIdLst>
  <p:handoutMasterIdLst>
    <p:handoutMasterId r:id="rId27"/>
  </p:handoutMasterIdLst>
  <p:sldIdLst>
    <p:sldId id="256" r:id="rId10"/>
    <p:sldId id="258" r:id="rId11"/>
    <p:sldId id="321" r:id="rId12"/>
    <p:sldId id="303" r:id="rId13"/>
    <p:sldId id="323" r:id="rId14"/>
    <p:sldId id="322" r:id="rId15"/>
    <p:sldId id="315" r:id="rId16"/>
    <p:sldId id="334" r:id="rId17"/>
    <p:sldId id="329" r:id="rId18"/>
    <p:sldId id="291" r:id="rId19"/>
    <p:sldId id="292" r:id="rId20"/>
    <p:sldId id="327" r:id="rId21"/>
    <p:sldId id="335" r:id="rId22"/>
    <p:sldId id="318" r:id="rId23"/>
    <p:sldId id="310" r:id="rId24"/>
    <p:sldId id="30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02/10/2018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02/10/2018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5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8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9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7297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1" r:id="rId6"/>
    <p:sldLayoutId id="2147484062" r:id="rId7"/>
    <p:sldLayoutId id="2147484063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4.xml"/><Relationship Id="rId5" Type="http://schemas.openxmlformats.org/officeDocument/2006/relationships/image" Target="file:////var/folders/pj/jf87lvcx1mv9rlvks4w0n0gc000byl/T/com.microsoft.Word/WebArchiveCopyPasteTempFiles/janet_brewster.png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2.xml"/><Relationship Id="rId4" Type="http://schemas.openxmlformats.org/officeDocument/2006/relationships/hyperlink" Target="https://www.facebook.com/groups/CHEERSusse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2999" y="3339450"/>
            <a:ext cx="6858000" cy="624580"/>
          </a:xfrm>
        </p:spPr>
        <p:txBody>
          <a:bodyPr/>
          <a:lstStyle/>
          <a:p>
            <a:r>
              <a:rPr lang="en-GB" sz="2000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1798843"/>
          </a:xfrm>
        </p:spPr>
        <p:txBody>
          <a:bodyPr>
            <a:noAutofit/>
          </a:bodyPr>
          <a:lstStyle/>
          <a:p>
            <a:r>
              <a:rPr lang="en-US" sz="3600" b="1" dirty="0"/>
              <a:t>Entangling Gender and Neoliberalism in the </a:t>
            </a:r>
            <a:br>
              <a:rPr lang="en-US" sz="3600" b="1" dirty="0"/>
            </a:br>
            <a:r>
              <a:rPr lang="en-US" sz="3600" b="1" dirty="0"/>
              <a:t>Global Academy</a:t>
            </a:r>
            <a:endParaRPr lang="en-GB" sz="36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6567" y="1538410"/>
            <a:ext cx="3573082" cy="3251724"/>
          </a:xfrm>
        </p:spPr>
        <p:txBody>
          <a:bodyPr>
            <a:normAutofit/>
          </a:bodyPr>
          <a:lstStyle/>
          <a:p>
            <a:pPr algn="l"/>
            <a:r>
              <a:rPr lang="en-GB" sz="3100" b="1" i="1">
                <a:latin typeface="+mn-lt"/>
              </a:rPr>
              <a:t/>
            </a:r>
            <a:br>
              <a:rPr lang="en-GB" sz="3100" b="1" i="1">
                <a:latin typeface="+mn-lt"/>
              </a:rPr>
            </a:br>
            <a:r>
              <a:rPr lang="en-GB" sz="3100" b="1" i="1">
                <a:latin typeface="+mn-lt"/>
              </a:rPr>
              <a:t/>
            </a:r>
            <a:br>
              <a:rPr lang="en-GB" sz="3100" b="1" i="1">
                <a:latin typeface="+mn-lt"/>
              </a:rPr>
            </a:br>
            <a:r>
              <a:rPr lang="en-GB" sz="3100" b="1" i="1">
                <a:latin typeface="+mn-lt"/>
              </a:rPr>
              <a:t/>
            </a:r>
            <a:br>
              <a:rPr lang="en-GB" sz="3100" b="1" i="1">
                <a:latin typeface="+mn-lt"/>
              </a:rPr>
            </a:br>
            <a:r>
              <a:rPr lang="en-GB" sz="3100" b="1" i="1">
                <a:latin typeface="+mn-lt"/>
              </a:rPr>
              <a:t/>
            </a:r>
            <a:br>
              <a:rPr lang="en-GB" sz="3100" b="1" i="1">
                <a:latin typeface="+mn-lt"/>
              </a:rPr>
            </a:br>
            <a:endParaRPr lang="en-US" sz="2200">
              <a:solidFill>
                <a:srgbClr val="3366FF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16000" b="1"/>
              <a:t/>
            </a:r>
            <a:br>
              <a:rPr lang="en-GB" sz="16000" b="1"/>
            </a:br>
            <a:endParaRPr lang="en-US" sz="1600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43085" y="1502633"/>
            <a:ext cx="438075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being seen </a:t>
            </a:r>
            <a:r>
              <a:rPr lang="en-US" sz="2000" b="1" dirty="0" smtClean="0">
                <a:solidFill>
                  <a:srgbClr val="FFFFFF"/>
                </a:solidFill>
              </a:rPr>
              <a:t/>
            </a:r>
            <a:br>
              <a:rPr lang="en-US" sz="2000" b="1" dirty="0" smtClean="0">
                <a:solidFill>
                  <a:srgbClr val="FFFFFF"/>
                </a:solidFill>
              </a:rPr>
            </a:br>
            <a:r>
              <a:rPr lang="en-US" sz="2000" b="1" i="1" dirty="0" err="1" smtClean="0">
                <a:solidFill>
                  <a:srgbClr val="FFFFFF"/>
                </a:solidFill>
              </a:rPr>
              <a:t>eg</a:t>
            </a:r>
            <a:r>
              <a:rPr lang="en-US" sz="2000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2000" b="1" i="1" dirty="0">
                <a:solidFill>
                  <a:srgbClr val="FFFFFF"/>
                </a:solidFill>
              </a:rPr>
              <a:t>e.g. </a:t>
            </a:r>
            <a:r>
              <a:rPr lang="en-US" sz="2000" b="1" dirty="0" err="1">
                <a:solidFill>
                  <a:srgbClr val="FFFFFF"/>
                </a:solidFill>
              </a:rPr>
              <a:t>unliveable</a:t>
            </a:r>
            <a:r>
              <a:rPr lang="en-US" sz="2000" b="1" dirty="0">
                <a:solidFill>
                  <a:srgbClr val="FFFFFF"/>
                </a:solidFill>
              </a:rPr>
              <a:t> lives?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What narratives circulate about: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Women’s Capabilities?</a:t>
            </a: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 Leadership?</a:t>
            </a:r>
          </a:p>
          <a:p>
            <a:r>
              <a:rPr lang="en-GB" sz="1600" b="1" dirty="0">
                <a:solidFill>
                  <a:srgbClr val="3366FF"/>
                </a:solidFill>
              </a:rPr>
              <a:t/>
            </a:r>
            <a:br>
              <a:rPr lang="en-GB" sz="1600" b="1" dirty="0">
                <a:solidFill>
                  <a:srgbClr val="3366FF"/>
                </a:solidFill>
              </a:rPr>
            </a:b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1765" y="465101"/>
            <a:ext cx="81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Women in Leadership: </a:t>
            </a:r>
            <a:r>
              <a:rPr lang="en-US" sz="3200" dirty="0">
                <a:solidFill>
                  <a:srgbClr val="0000FF"/>
                </a:solidFill>
              </a:rPr>
              <a:t>A Two-Way Gaze?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130E444-F77F-4045-A88E-B5E8F0BECC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1" name="Content Placeholder 6" descr="Nepal women IMG_2695.jpg">
            <a:extLst>
              <a:ext uri="{FF2B5EF4-FFF2-40B4-BE49-F238E27FC236}">
                <a16:creationId xmlns:a16="http://schemas.microsoft.com/office/drawing/2014/main" id="{B530BDEF-D41C-F249-A29C-7A739C8AF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2" r="22242"/>
          <a:stretch>
            <a:fillRect/>
          </a:stretch>
        </p:blipFill>
        <p:spPr>
          <a:xfrm>
            <a:off x="4620435" y="1436275"/>
            <a:ext cx="4434668" cy="532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6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57435" y="2086315"/>
            <a:ext cx="3524250" cy="3317639"/>
          </a:xfrm>
        </p:spPr>
        <p:txBody>
          <a:bodyPr>
            <a:normAutofit fontScale="62500" lnSpcReduction="20000"/>
          </a:bodyPr>
          <a:lstStyle/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4500" b="1" dirty="0"/>
              <a:t>Privatisation</a:t>
            </a:r>
            <a:br>
              <a:rPr lang="en-US" sz="4500" b="1" dirty="0"/>
            </a:br>
            <a:endParaRPr lang="en-US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4500" b="1" dirty="0"/>
              <a:t>Deregulation</a:t>
            </a:r>
            <a:br>
              <a:rPr lang="en-US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Financialisation</a:t>
            </a:r>
            <a:br>
              <a:rPr lang="en-GB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Globalisation</a:t>
            </a:r>
            <a:br>
              <a:rPr lang="en-GB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Uberisation</a:t>
            </a:r>
            <a:endParaRPr lang="en-US" sz="45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9902" y="134911"/>
            <a:ext cx="8806721" cy="1135010"/>
          </a:xfrm>
        </p:spPr>
        <p:txBody>
          <a:bodyPr>
            <a:normAutofit/>
          </a:bodyPr>
          <a:lstStyle/>
          <a:p>
            <a:r>
              <a:rPr lang="en-US" sz="3000" b="1" dirty="0"/>
              <a:t>The Political Economy of Neoliberalism: </a:t>
            </a:r>
            <a:r>
              <a:rPr lang="en-US" sz="3000" dirty="0"/>
              <a:t>Whose Imaginary?</a:t>
            </a:r>
          </a:p>
        </p:txBody>
      </p:sp>
      <p:pic>
        <p:nvPicPr>
          <p:cNvPr id="10" name="Picture Placeholder 9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0434" y="4210051"/>
            <a:ext cx="2443306" cy="2551483"/>
          </a:xfr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E8AD0F-140E-554D-BCCF-D510BDD8EC8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672850" y="85978"/>
            <a:ext cx="20656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3073" name="Picture 25" descr="/var/folders/pj/jf87lvcx1mv9rlvks4w0n0gc000byl/T/com.microsoft.Word/WebArchiveCopyPasteTempFiles/janet_brewster.png">
            <a:extLst>
              <a:ext uri="{FF2B5EF4-FFF2-40B4-BE49-F238E27FC236}">
                <a16:creationId xmlns:a16="http://schemas.microsoft.com/office/drawing/2014/main" id="{011F3386-ED96-AB45-97EC-9A9CCA8B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40" y="4210050"/>
            <a:ext cx="1991359" cy="255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7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Gender and Neoliberalism: </a:t>
            </a:r>
          </a:p>
          <a:p>
            <a:r>
              <a:rPr lang="en-US" dirty="0"/>
              <a:t>A Complex Assemblage?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51460" y="1436275"/>
            <a:ext cx="4064226" cy="4739672"/>
          </a:xfrm>
        </p:spPr>
        <p:txBody>
          <a:bodyPr>
            <a:normAutofit fontScale="92500" lnSpcReduction="10000"/>
          </a:bodyPr>
          <a:lstStyle/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Neoliberalism is not ...</a:t>
            </a:r>
            <a:r>
              <a:rPr lang="en-GB" sz="1200" b="1" dirty="0">
                <a:solidFill>
                  <a:srgbClr val="0000FF"/>
                </a:solidFill>
              </a:rPr>
              <a:t/>
            </a:r>
            <a:br>
              <a:rPr lang="en-GB" sz="1200" b="1" dirty="0">
                <a:solidFill>
                  <a:srgbClr val="0000FF"/>
                </a:solidFill>
              </a:rPr>
            </a:br>
            <a:r>
              <a:rPr lang="en-GB" sz="1600" b="1" dirty="0">
                <a:solidFill>
                  <a:srgbClr val="FFFFFF"/>
                </a:solidFill>
              </a:rPr>
              <a:t>Essentially male.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 Feminism</a:t>
            </a:r>
            <a:br>
              <a:rPr lang="en-GB" sz="1600" b="1" dirty="0">
                <a:solidFill>
                  <a:srgbClr val="0000FF"/>
                </a:solidFill>
              </a:rPr>
            </a:br>
            <a:r>
              <a:rPr lang="en-GB" sz="1600" b="1" dirty="0"/>
              <a:t>Women = ideal neoliberal subjects (aspirational and capacious).</a:t>
            </a:r>
            <a:br>
              <a:rPr lang="en-GB" sz="1600" b="1" dirty="0"/>
            </a:br>
            <a:r>
              <a:rPr lang="de-DE" sz="1400" b="1" dirty="0">
                <a:solidFill>
                  <a:srgbClr val="0000FF"/>
                </a:solidFill>
              </a:rPr>
              <a:t>(McRobbie 2009)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Gender Equality = cognitive and behavioural restructuring.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(Sandberg 2013)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Recognition of economic achievement rather than resource redistribution.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(Fraser 2013)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de-DE" sz="1600" b="1" dirty="0"/>
              <a:t>Cover up of sexism/harassment/ violence in the interests of marketing.</a:t>
            </a:r>
          </a:p>
          <a:p>
            <a:pPr algn="l">
              <a:buClr>
                <a:srgbClr val="0000FF"/>
              </a:buClr>
            </a:pPr>
            <a:r>
              <a:rPr lang="en-GB" sz="1300" b="1" dirty="0">
                <a:solidFill>
                  <a:srgbClr val="0000FF"/>
                </a:solidFill>
              </a:rPr>
              <a:t>   (Phipps and Young 2015)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The new feminist = responsible for her professional success, wellbeing and work/life balance.</a:t>
            </a:r>
            <a:br>
              <a:rPr lang="en-US" sz="1600" b="1" dirty="0"/>
            </a:br>
            <a:r>
              <a:rPr lang="de-DE" sz="1400" b="1" dirty="0">
                <a:solidFill>
                  <a:srgbClr val="0000FF"/>
                </a:solidFill>
              </a:rPr>
              <a:t>(</a:t>
            </a:r>
            <a:r>
              <a:rPr lang="en-US" sz="1400" b="1" dirty="0">
                <a:solidFill>
                  <a:srgbClr val="0000FF"/>
                </a:solidFill>
              </a:rPr>
              <a:t>Rottenberg 2014)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b="1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290AA5A2-70E3-E942-8741-08A26598E66F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" r="9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94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40580" y="1177291"/>
            <a:ext cx="4413479" cy="4957808"/>
          </a:xfrm>
        </p:spPr>
        <p:txBody>
          <a:bodyPr>
            <a:normAutofit fontScale="62500" lnSpcReduction="20000"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Has Neoliberalism Colonised/Provided a New Variant of Feminism/ Feminist Subjectivity?</a:t>
            </a:r>
            <a:endParaRPr lang="en-US" sz="2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>
                <a:solidFill>
                  <a:srgbClr val="FFFFFF"/>
                </a:solidFill>
              </a:rPr>
              <a:t>Commodification of Social Struggles?</a:t>
            </a:r>
            <a:br>
              <a:rPr lang="en-US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Driver for gender equality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>
                <a:solidFill>
                  <a:srgbClr val="FFFFFF"/>
                </a:solidFill>
              </a:rPr>
              <a:t>economic, not social.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Women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/>
              <a:t>New Market.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The ills of the global economy/organisations can be fixed by the incorporation of women. </a:t>
            </a: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Unit of analysis </a:t>
            </a:r>
            <a:r>
              <a:rPr lang="en-GB" sz="2600" b="1" dirty="0">
                <a:solidFill>
                  <a:srgbClr val="0000FF"/>
                </a:solidFill>
              </a:rPr>
              <a:t>=</a:t>
            </a:r>
            <a:r>
              <a:rPr lang="en-GB" sz="2600" b="1" dirty="0">
                <a:solidFill>
                  <a:srgbClr val="FFFFFF"/>
                </a:solidFill>
              </a:rPr>
              <a:t> individual, not collective, social structures.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>
              <a:solidFill>
                <a:srgbClr val="FFFF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GB" sz="2600" b="1" dirty="0">
                <a:solidFill>
                  <a:srgbClr val="FFFFFF"/>
                </a:solidFill>
              </a:rPr>
              <a:t/>
            </a:r>
            <a:br>
              <a:rPr lang="en-GB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algn="l"/>
            <a:endParaRPr lang="en-GB" sz="1600" b="1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63448" y="330809"/>
            <a:ext cx="7958526" cy="718503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 err="1"/>
              <a:t>Womenomics</a:t>
            </a:r>
            <a:endParaRPr lang="en-US" sz="19200" b="1" dirty="0"/>
          </a:p>
        </p:txBody>
      </p:sp>
      <p:pic>
        <p:nvPicPr>
          <p:cNvPr id="9" name="Picture 8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424" y="2172784"/>
            <a:ext cx="4294164" cy="39623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83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47774" y="901203"/>
            <a:ext cx="4156384" cy="5442556"/>
          </a:xfrm>
        </p:spPr>
        <p:txBody>
          <a:bodyPr>
            <a:noAutofit/>
          </a:bodyPr>
          <a:lstStyle/>
          <a:p>
            <a:pPr algn="l"/>
            <a:r>
              <a:rPr lang="en-US" sz="1800" b="1" dirty="0">
                <a:solidFill>
                  <a:srgbClr val="0000FF"/>
                </a:solidFill>
              </a:rPr>
              <a:t>Right-wing Women Self-Identifying </a:t>
            </a:r>
            <a:br>
              <a:rPr lang="en-US" sz="1800" b="1" dirty="0">
                <a:solidFill>
                  <a:srgbClr val="0000FF"/>
                </a:solidFill>
              </a:rPr>
            </a:br>
            <a:r>
              <a:rPr lang="en-US" sz="1800" b="1" dirty="0">
                <a:solidFill>
                  <a:srgbClr val="0000FF"/>
                </a:solidFill>
              </a:rPr>
              <a:t>as Feminists </a:t>
            </a: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Theresa May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Marine Le Pen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Ivanka Trump</a:t>
            </a:r>
            <a:br>
              <a:rPr lang="en-US" sz="1400" b="1" dirty="0"/>
            </a:br>
            <a:endParaRPr lang="en-US" sz="1400" b="1" dirty="0"/>
          </a:p>
          <a:p>
            <a:pPr algn="l">
              <a:buClr>
                <a:srgbClr val="0000FF"/>
              </a:buClr>
            </a:pPr>
            <a:r>
              <a:rPr lang="en-US" sz="1800" b="1" dirty="0">
                <a:solidFill>
                  <a:srgbClr val="0000FF"/>
                </a:solidFill>
              </a:rPr>
              <a:t>Mantras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Work/Family Balance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Lean In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Having It All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Empowerment/Confidence-Building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Women’s Rights Justify Xenophobic Politics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Gender Equality = Smart Economics/ Business Case/ Wasted Talent.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New Epoch for Feminism: </a:t>
            </a:r>
          </a:p>
          <a:p>
            <a:r>
              <a:rPr lang="en-US" dirty="0"/>
              <a:t>Right Wing Cultural Capital?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171700"/>
            <a:ext cx="4264025" cy="261778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/>
            </a:r>
            <a:br>
              <a:rPr lang="en-US" sz="2000" b="1" dirty="0">
                <a:solidFill>
                  <a:srgbClr val="0000FF"/>
                </a:solidFill>
              </a:rPr>
            </a:br>
            <a:endParaRPr lang="en-US" sz="2000" b="1" dirty="0"/>
          </a:p>
        </p:txBody>
      </p:sp>
      <p:pic>
        <p:nvPicPr>
          <p:cNvPr id="11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436275"/>
            <a:ext cx="4442208" cy="5325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98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1"/>
          </p:nvPr>
        </p:nvSpPr>
        <p:spPr>
          <a:xfrm>
            <a:off x="4772805" y="1407553"/>
            <a:ext cx="4273759" cy="4834641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Noun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Quantitative Change</a:t>
            </a: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Verb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Gendered Power Relations</a:t>
            </a:r>
            <a:r>
              <a:rPr lang="en-US" sz="2900" b="1" dirty="0">
                <a:solidFill>
                  <a:srgbClr val="0000FF"/>
                </a:solidFill>
              </a:rPr>
              <a:t> =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Symbolically/ Materially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Construct/Regulate</a:t>
            </a:r>
          </a:p>
          <a:p>
            <a:pPr marL="0" indent="0" algn="l">
              <a:spcBef>
                <a:spcPts val="0"/>
              </a:spcBef>
              <a:buClr>
                <a:srgbClr val="0000FF"/>
              </a:buClr>
              <a:buNone/>
            </a:pPr>
            <a:r>
              <a:rPr lang="en-US" sz="2900" b="1" dirty="0"/>
              <a:t>Everyday Experiences.</a:t>
            </a:r>
          </a:p>
          <a:p>
            <a:pPr marL="0" indent="0" algn="l">
              <a:spcBef>
                <a:spcPts val="0"/>
              </a:spcBef>
              <a:buClr>
                <a:srgbClr val="0000FF"/>
              </a:buClr>
              <a:buNone/>
            </a:pPr>
            <a:endParaRPr lang="en-US" sz="2900" b="1" dirty="0"/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= formed/ re-formed in: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Organisational Cultures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Academic Disciplines 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Social Relations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Postgenderism / Post Binary / Gender Fluidity</a:t>
            </a:r>
          </a:p>
          <a:p>
            <a:pPr algn="l">
              <a:spcBef>
                <a:spcPts val="0"/>
              </a:spcBef>
              <a:buClr>
                <a:srgbClr val="FF66FF"/>
              </a:buClr>
            </a:pPr>
            <a:r>
              <a:rPr lang="en-US" sz="2900" b="1" dirty="0"/>
              <a:t/>
            </a:r>
            <a:br>
              <a:rPr lang="en-US" sz="2900" b="1" dirty="0"/>
            </a:br>
            <a:r>
              <a:rPr lang="en-US" sz="2900" b="1" dirty="0"/>
              <a:t>Eliminating / moving beyond gendered identities / roles / signifiers.</a:t>
            </a:r>
            <a:endParaRPr lang="en-GB" sz="29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6136"/>
            <a:ext cx="8840918" cy="1043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Gender: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More than a Demographic Variable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Picture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775" y="1443789"/>
            <a:ext cx="4436090" cy="5414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1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47618" y="1559675"/>
            <a:ext cx="4390266" cy="4675955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05000"/>
              </a:lnSpc>
              <a:buClr>
                <a:srgbClr val="0000FF"/>
              </a:buClr>
              <a:defRPr/>
            </a:pPr>
            <a:r>
              <a:rPr lang="en-US" sz="2300" b="1" i="1" dirty="0"/>
              <a:t>Expectation of Excoriation </a:t>
            </a:r>
            <a:r>
              <a:rPr lang="en-US" sz="2300" b="1" dirty="0">
                <a:solidFill>
                  <a:srgbClr val="0000FF"/>
                </a:solidFill>
              </a:rPr>
              <a:t> (Roth 2016)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Working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with resistance, recalcitrance, truculence, ugly feelings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Authority</a:t>
            </a:r>
            <a:r>
              <a:rPr lang="en-US" sz="2300" b="1" dirty="0"/>
              <a:t> - Does not ‘stick’ to (some) women?</a:t>
            </a:r>
            <a:endParaRPr lang="en-US" sz="2300" b="1" dirty="0">
              <a:solidFill>
                <a:schemeClr val="tx2"/>
              </a:solidFill>
            </a:endParaRP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 err="1">
                <a:solidFill>
                  <a:srgbClr val="0000FF"/>
                </a:solidFill>
              </a:rPr>
              <a:t>Colonising</a:t>
            </a:r>
            <a:r>
              <a:rPr lang="en-US" sz="2300" b="1" dirty="0">
                <a:solidFill>
                  <a:srgbClr val="FF66FF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colleagues’ subjectivities towards the goals of managerially inspired discourses</a:t>
            </a:r>
            <a:endParaRPr lang="en-US" sz="2300" b="1" dirty="0">
              <a:solidFill>
                <a:schemeClr val="tx2"/>
              </a:solidFill>
            </a:endParaRP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Managing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self-doubt, conflict, anxiety, disappointment &amp; occupational stress</a:t>
            </a:r>
          </a:p>
          <a:p>
            <a:pPr algn="l">
              <a:lnSpc>
                <a:spcPct val="105000"/>
              </a:lnSpc>
              <a:buClr>
                <a:srgbClr val="0000FF"/>
              </a:buClr>
              <a:defRPr/>
            </a:pPr>
            <a:r>
              <a:rPr lang="en-US" sz="2300" b="1" dirty="0">
                <a:solidFill>
                  <a:srgbClr val="00FFFF"/>
                </a:solidFill>
              </a:rPr>
              <a:t>                      </a:t>
            </a:r>
            <a:r>
              <a:rPr lang="en-US" sz="2300" b="1" dirty="0">
                <a:solidFill>
                  <a:srgbClr val="FF66FF"/>
                </a:solidFill>
              </a:rPr>
              <a:t> </a:t>
            </a:r>
            <a:r>
              <a:rPr lang="en-US" sz="2300" b="1" dirty="0">
                <a:solidFill>
                  <a:srgbClr val="0000FF"/>
                </a:solidFill>
              </a:rPr>
              <a:t> =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Restricting </a:t>
            </a:r>
            <a:r>
              <a:rPr lang="en-US" sz="2300" b="1" dirty="0">
                <a:solidFill>
                  <a:srgbClr val="FFFFFF"/>
                </a:solidFill>
              </a:rPr>
              <a:t>not</a:t>
            </a:r>
          </a:p>
          <a:p>
            <a:pPr marL="571500" indent="-571500" algn="l">
              <a:lnSpc>
                <a:spcPct val="105000"/>
              </a:lnSpc>
              <a:buClr>
                <a:srgbClr val="0000FF"/>
              </a:buClr>
              <a:buFont typeface="Arial"/>
              <a:buChar char="•"/>
              <a:defRPr/>
            </a:pPr>
            <a:r>
              <a:rPr lang="en-US" sz="2300" b="1" dirty="0">
                <a:solidFill>
                  <a:srgbClr val="0000FF"/>
                </a:solidFill>
              </a:rPr>
              <a:t>Building</a:t>
            </a:r>
            <a:r>
              <a:rPr lang="en-US" sz="2300" b="1" dirty="0">
                <a:solidFill>
                  <a:schemeClr val="tx2"/>
                </a:solidFill>
              </a:rPr>
              <a:t> </a:t>
            </a:r>
            <a:r>
              <a:rPr lang="en-US" sz="2300" b="1" dirty="0">
                <a:solidFill>
                  <a:srgbClr val="FFFFFF"/>
                </a:solidFill>
              </a:rPr>
              <a:t>capacity and creativity</a:t>
            </a:r>
            <a:r>
              <a:rPr lang="en-GB" sz="2300" b="1" dirty="0">
                <a:solidFill>
                  <a:srgbClr val="FFFFFF"/>
                </a:solidFill>
              </a:rPr>
              <a:t> </a:t>
            </a:r>
            <a:endParaRPr lang="en-US" sz="23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The Affective Economy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</a:t>
            </a:r>
            <a:r>
              <a:rPr lang="en-US" b="1" dirty="0"/>
              <a:t>Identity Work </a:t>
            </a:r>
            <a:endParaRPr lang="en-US" dirty="0"/>
          </a:p>
        </p:txBody>
      </p:sp>
      <p:pic>
        <p:nvPicPr>
          <p:cNvPr id="5" name="Content Placeholder 7" descr="MP900443145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112023" y="2161309"/>
            <a:ext cx="4395958" cy="414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6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52272" y="2074025"/>
            <a:ext cx="4491728" cy="3354186"/>
          </a:xfrm>
        </p:spPr>
        <p:txBody>
          <a:bodyPr>
            <a:normAutofit fontScale="92500" lnSpcReduction="10000"/>
          </a:bodyPr>
          <a:lstStyle/>
          <a:p>
            <a:pPr algn="l">
              <a:buClr>
                <a:srgbClr val="E74CFF"/>
              </a:buClr>
            </a:pPr>
            <a:r>
              <a:rPr lang="en-US" sz="2300" b="1" dirty="0" smtClean="0">
                <a:solidFill>
                  <a:srgbClr val="0000FF"/>
                </a:solidFill>
              </a:rPr>
              <a:t>Leadership </a:t>
            </a:r>
            <a:r>
              <a:rPr lang="en-US" sz="2300" b="1" dirty="0">
                <a:solidFill>
                  <a:srgbClr val="0000FF"/>
                </a:solidFill>
              </a:rPr>
              <a:t>often experienced as:</a:t>
            </a:r>
            <a:endParaRPr lang="en-US" sz="2300" b="1" dirty="0"/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Fragile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Precarious 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Conflict-ridden</a:t>
            </a:r>
          </a:p>
          <a:p>
            <a:pPr algn="l">
              <a:buClr>
                <a:srgbClr val="0000FF"/>
              </a:buClr>
            </a:pPr>
            <a:endParaRPr lang="en-US" sz="2800" b="1" dirty="0"/>
          </a:p>
          <a:p>
            <a:pPr algn="l">
              <a:buClr>
                <a:srgbClr val="0000FF"/>
              </a:buClr>
            </a:pPr>
            <a:r>
              <a:rPr lang="en-US" sz="2300" b="1" dirty="0">
                <a:solidFill>
                  <a:srgbClr val="0000FF"/>
                </a:solidFill>
              </a:rPr>
              <a:t>Refusal to aspire to leadership: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Strategic decision-making </a:t>
            </a:r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 smtClean="0"/>
              <a:t>Resistance</a:t>
            </a:r>
            <a:endParaRPr lang="en-US" sz="1900" dirty="0"/>
          </a:p>
          <a:p>
            <a:pPr marL="457200" indent="-4572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Women as ‘broken’ leaders/ expectation of failure</a:t>
            </a:r>
            <a:r>
              <a:rPr lang="en-US" sz="1900" dirty="0" smtClean="0"/>
              <a:t>.</a:t>
            </a:r>
            <a:endParaRPr lang="en-GB" sz="80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5399" y="199765"/>
            <a:ext cx="7958526" cy="94375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Willfulness and Willingness </a:t>
            </a:r>
            <a:r>
              <a:rPr lang="en-US" sz="2600" dirty="0">
                <a:solidFill>
                  <a:srgbClr val="0000FF"/>
                </a:solidFill>
              </a:rPr>
              <a:t>(Ahmed, 2014)</a:t>
            </a:r>
          </a:p>
        </p:txBody>
      </p:sp>
      <p:pic>
        <p:nvPicPr>
          <p:cNvPr id="5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3" b="12333"/>
          <a:stretch>
            <a:fillRect/>
          </a:stretch>
        </p:blipFill>
        <p:spPr bwMode="auto">
          <a:xfrm>
            <a:off x="154885" y="1436275"/>
            <a:ext cx="4336769" cy="5301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200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Evidence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251" y="1487588"/>
            <a:ext cx="901374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0000FF"/>
                </a:solidFill>
              </a:rPr>
              <a:t>South Asia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sz="1600" dirty="0"/>
              <a:t>Literature/ Policy Review</a:t>
            </a:r>
            <a:endParaRPr lang="en-GB" sz="1600" dirty="0"/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sz="1600" dirty="0"/>
              <a:t>Interviews- </a:t>
            </a:r>
            <a:r>
              <a:rPr lang="en-US" sz="1600" dirty="0"/>
              <a:t>19 women and 11 men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sz="1600" dirty="0"/>
              <a:t>Afghanistan, Bangladesh, India, Nepal, Pakistan and Sri Lanka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>
                <a:solidFill>
                  <a:srgbClr val="0000FF"/>
                </a:solidFill>
              </a:rPr>
              <a:t>(</a:t>
            </a:r>
            <a:r>
              <a:rPr lang="en-US" sz="1200" dirty="0">
                <a:solidFill>
                  <a:srgbClr val="0000FF"/>
                </a:solidFill>
              </a:rPr>
              <a:t>Morley &amp; Crossouard, 2016</a:t>
            </a:r>
            <a:r>
              <a:rPr lang="en-US" sz="1200" dirty="0" smtClean="0">
                <a:solidFill>
                  <a:srgbClr val="0000FF"/>
                </a:solidFill>
              </a:rPr>
              <a:t>)</a:t>
            </a:r>
            <a:endParaRPr lang="en-US" sz="1200" dirty="0">
              <a:solidFill>
                <a:srgbClr val="0000FF"/>
              </a:solidFill>
            </a:endParaRPr>
          </a:p>
          <a:p>
            <a:pPr>
              <a:buClr>
                <a:srgbClr val="0000FF"/>
              </a:buClr>
              <a:defRPr/>
            </a:pPr>
            <a:r>
              <a:rPr lang="en-US" b="1" dirty="0" smtClean="0">
                <a:solidFill>
                  <a:srgbClr val="0000FF"/>
                </a:solidFill>
              </a:rPr>
              <a:t/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Malaysia</a:t>
            </a:r>
            <a:endParaRPr lang="en-US" b="1" dirty="0">
              <a:solidFill>
                <a:srgbClr val="0000FF"/>
              </a:solidFill>
            </a:endParaRP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sz="1600" dirty="0"/>
              <a:t>36 Questionnaires/ 1 Focus Group </a:t>
            </a:r>
            <a:r>
              <a:rPr lang="en-US" sz="1200" dirty="0">
                <a:solidFill>
                  <a:srgbClr val="0000FF"/>
                </a:solidFill>
              </a:rPr>
              <a:t>(Morley et al, 2016)</a:t>
            </a:r>
          </a:p>
          <a:p>
            <a:pPr>
              <a:buClr>
                <a:srgbClr val="0000FF"/>
              </a:buClr>
              <a:defRPr/>
            </a:pPr>
            <a:r>
              <a:rPr lang="en-US" b="1" dirty="0" smtClean="0">
                <a:solidFill>
                  <a:srgbClr val="0000FF"/>
                </a:solidFill>
              </a:rPr>
              <a:t/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East </a:t>
            </a:r>
            <a:r>
              <a:rPr lang="en-US" b="1" dirty="0">
                <a:solidFill>
                  <a:srgbClr val="0000FF"/>
                </a:solidFill>
              </a:rPr>
              <a:t>Asia and MENA</a:t>
            </a:r>
            <a:r>
              <a:rPr lang="en-GB" b="1" dirty="0">
                <a:solidFill>
                  <a:srgbClr val="0000FF"/>
                </a:solidFill>
              </a:rPr>
              <a:t>                                                                         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US" sz="1600" dirty="0"/>
              <a:t>20 Questionnaires/ 3 Discussion Groups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sz="1600" dirty="0"/>
              <a:t>Australia, China, Egypt, Hong Kong, Indonesia, Japan, Jordan, Kuwait, Malaysia, Morocco, Pakistan, Palestine, the Philippines, Singapore, Thailand and Turkey </a:t>
            </a:r>
            <a:r>
              <a:rPr lang="en-US" sz="1200" dirty="0">
                <a:solidFill>
                  <a:srgbClr val="0000FF"/>
                </a:solidFill>
              </a:rPr>
              <a:t>(Morley, 2014, 2015).</a:t>
            </a:r>
          </a:p>
          <a:p>
            <a:pPr>
              <a:buClr>
                <a:srgbClr val="FF66FF"/>
              </a:buClr>
              <a:defRPr/>
            </a:pPr>
            <a:endParaRPr lang="en-US" sz="1600" dirty="0"/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sz="1600" dirty="0"/>
              <a:t>What makes leadership attractive/unattractive to women? 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sz="1600" dirty="0"/>
              <a:t>What enables/ supports women to enter leadership positions?</a:t>
            </a:r>
          </a:p>
          <a:p>
            <a:pPr marL="285750" indent="-285750">
              <a:buClr>
                <a:srgbClr val="0000FF"/>
              </a:buClr>
              <a:buFont typeface="Arial"/>
              <a:buChar char="•"/>
              <a:defRPr/>
            </a:pPr>
            <a:r>
              <a:rPr lang="en-GB" sz="1600" dirty="0"/>
              <a:t>Personal experiences of being enabled/ impeded from entering </a:t>
            </a:r>
            <a:r>
              <a:rPr lang="en-GB" sz="1600" b="1" dirty="0"/>
              <a:t>leadership?</a:t>
            </a:r>
            <a:r>
              <a:rPr lang="en-GB" sz="1600" b="1" dirty="0">
                <a:solidFill>
                  <a:srgbClr val="FFFFFF"/>
                </a:solidFill>
              </a:rPr>
              <a:t>? </a:t>
            </a:r>
          </a:p>
        </p:txBody>
      </p:sp>
      <p:pic>
        <p:nvPicPr>
          <p:cNvPr id="7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106369" y="102018"/>
            <a:ext cx="2968878" cy="1221010"/>
          </a:xfrm>
          <a:prstGeom prst="rect">
            <a:avLst/>
          </a:prstGeom>
        </p:spPr>
      </p:pic>
      <p:pic>
        <p:nvPicPr>
          <p:cNvPr id="9" name="Content Placeholder 5" descr="j0227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5991529" y="127001"/>
            <a:ext cx="3028326" cy="121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130014" y="1402984"/>
            <a:ext cx="3816429" cy="4702062"/>
          </a:xfrm>
        </p:spPr>
        <p:txBody>
          <a:bodyPr/>
          <a:lstStyle/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>
                <a:solidFill>
                  <a:srgbClr val="FFFFFF"/>
                </a:solidFill>
              </a:rPr>
              <a:t>Power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>
                <a:solidFill>
                  <a:srgbClr val="FFFFFF"/>
                </a:solidFill>
              </a:rPr>
              <a:t>Influence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>
                <a:solidFill>
                  <a:srgbClr val="FFFFFF"/>
                </a:solidFill>
              </a:rPr>
              <a:t>Values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>
                <a:solidFill>
                  <a:srgbClr val="FFFFFF"/>
                </a:solidFill>
              </a:rPr>
              <a:t>Rewards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4000" b="1">
                <a:solidFill>
                  <a:srgbClr val="FFFFFF"/>
                </a:solidFill>
              </a:rPr>
              <a:t>Recognition</a:t>
            </a:r>
          </a:p>
          <a:p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b="1">
                <a:solidFill>
                  <a:srgbClr val="0000FF"/>
                </a:solidFill>
              </a:rPr>
              <a:t>What Attracts Women to Senior Leadership?</a:t>
            </a:r>
            <a:endParaRPr lang="en-US" sz="3600">
              <a:solidFill>
                <a:srgbClr val="0000FF"/>
              </a:solidFill>
            </a:endParaRPr>
          </a:p>
        </p:txBody>
      </p:sp>
      <p:pic>
        <p:nvPicPr>
          <p:cNvPr id="5" name="Content Placeholder 7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211657" y="1465212"/>
            <a:ext cx="4284143" cy="5258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96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5399" y="457134"/>
            <a:ext cx="7958526" cy="565898"/>
          </a:xfrm>
        </p:spPr>
        <p:txBody>
          <a:bodyPr>
            <a:noAutofit/>
          </a:bodyPr>
          <a:lstStyle/>
          <a:p>
            <a:r>
              <a:rPr lang="en-GB" sz="2800" b="1">
                <a:solidFill>
                  <a:srgbClr val="0000FF"/>
                </a:solidFill>
              </a:rPr>
              <a:t>Why is Senior Leadership Unattractive </a:t>
            </a:r>
          </a:p>
          <a:p>
            <a:r>
              <a:rPr lang="en-GB" sz="2800" b="1">
                <a:solidFill>
                  <a:srgbClr val="0000FF"/>
                </a:solidFill>
              </a:rPr>
              <a:t>to Women?</a:t>
            </a:r>
            <a:endParaRPr lang="en-US" sz="2800">
              <a:solidFill>
                <a:srgbClr val="0000FF"/>
              </a:solidFill>
            </a:endParaRPr>
          </a:p>
        </p:txBody>
      </p:sp>
      <p:pic>
        <p:nvPicPr>
          <p:cNvPr id="5" name="Content Placeholder 5" descr="MC90044466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130251" y="1432650"/>
            <a:ext cx="4347114" cy="5291039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4727496" y="1512588"/>
            <a:ext cx="4416504" cy="44630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</a:rPr>
              <a:t>Neoliberalism/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Performance </a:t>
            </a:r>
            <a:r>
              <a:rPr lang="en-US" sz="2400" dirty="0">
                <a:solidFill>
                  <a:srgbClr val="FFFFFF"/>
                </a:solidFill>
              </a:rPr>
              <a:t>Cultures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</a:rPr>
              <a:t>Being ‘other’ in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male-dominated </a:t>
            </a:r>
            <a:r>
              <a:rPr lang="en-US" sz="2400" dirty="0">
                <a:solidFill>
                  <a:srgbClr val="FFFFFF"/>
                </a:solidFill>
              </a:rPr>
              <a:t>cultures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/>
              <a:t>Misogyny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</a:rPr>
              <a:t>Gendered authority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</a:rPr>
              <a:t>Disrupting the symbolic order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 err="1">
                <a:solidFill>
                  <a:srgbClr val="FFFFFF"/>
                </a:solidFill>
              </a:rPr>
              <a:t>Financialisation</a:t>
            </a:r>
            <a:endParaRPr lang="en-US" sz="2400" dirty="0">
              <a:solidFill>
                <a:srgbClr val="FFFFF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</a:rPr>
              <a:t>Pre-determined scripts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0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400" b="1" dirty="0"/>
              <a:t>Moving On: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dirty="0" smtClean="0"/>
              <a:t>What </a:t>
            </a:r>
            <a:r>
              <a:rPr lang="en-US" sz="5400" dirty="0"/>
              <a:t>are </a:t>
            </a:r>
            <a:r>
              <a:rPr lang="en-US" sz="5400" dirty="0" smtClean="0"/>
              <a:t>we </a:t>
            </a:r>
            <a:r>
              <a:rPr lang="en-US" sz="5400" dirty="0"/>
              <a:t>a</a:t>
            </a:r>
            <a:r>
              <a:rPr lang="en-US" sz="5400" dirty="0" smtClean="0"/>
              <a:t>sking </a:t>
            </a:r>
            <a:r>
              <a:rPr lang="en-US" sz="5400" dirty="0"/>
              <a:t>w</a:t>
            </a:r>
            <a:r>
              <a:rPr lang="en-US" sz="5400" dirty="0" smtClean="0"/>
              <a:t>omen </a:t>
            </a:r>
            <a:r>
              <a:rPr lang="en-US" sz="5400" dirty="0"/>
              <a:t>to </a:t>
            </a:r>
            <a:r>
              <a:rPr lang="en-US" sz="5400" dirty="0" smtClean="0"/>
              <a:t>lead</a:t>
            </a:r>
            <a:r>
              <a:rPr lang="en-US" sz="5400" dirty="0"/>
              <a:t>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84889" y="1325880"/>
            <a:ext cx="4684888" cy="4600787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5600" b="1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5600" b="1">
                <a:solidFill>
                  <a:srgbClr val="0000FF"/>
                </a:solidFill>
              </a:rPr>
              <a:t>Women are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/>
              <a:t>Rejected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/>
              <a:t>Refusing/ Self-Excluding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/>
              <a:t>Reluctant</a:t>
            </a:r>
          </a:p>
          <a:p>
            <a:pPr algn="l">
              <a:buClr>
                <a:srgbClr val="0000FF"/>
              </a:buClr>
            </a:pPr>
            <a:r>
              <a:rPr lang="en-US" sz="5600" b="1">
                <a:solidFill>
                  <a:srgbClr val="0000FF"/>
                </a:solidFill>
              </a:rPr>
              <a:t>Change</a:t>
            </a:r>
          </a:p>
          <a:p>
            <a:pPr algn="l">
              <a:buClr>
                <a:srgbClr val="0000FF"/>
              </a:buClr>
            </a:pPr>
            <a:r>
              <a:rPr lang="en-US" sz="5600" b="1"/>
              <a:t>Not counting more women into existing structures/ scripts/systems/gendered cultures.</a:t>
            </a:r>
            <a:endParaRPr lang="en-GB" sz="5600" b="1"/>
          </a:p>
          <a:p>
            <a:pPr algn="l">
              <a:buClr>
                <a:srgbClr val="0000FF"/>
              </a:buClr>
              <a:defRPr/>
            </a:pPr>
            <a:r>
              <a:rPr lang="en-GB" sz="5600" b="1">
                <a:solidFill>
                  <a:srgbClr val="0000FF"/>
                </a:solidFill>
              </a:rPr>
              <a:t>Can Leadership: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/>
              <a:t>Narratives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/>
              <a:t>Practices </a:t>
            </a:r>
          </a:p>
          <a:p>
            <a:pPr algn="l">
              <a:buClr>
                <a:srgbClr val="0000FF"/>
              </a:buClr>
              <a:defRPr/>
            </a:pPr>
            <a:r>
              <a:rPr lang="en-GB" sz="5600" b="1"/>
              <a:t>Be more than discursive performances/repetitions of: 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GB" sz="5600" b="1"/>
              <a:t>Values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5600" b="1"/>
              <a:t>Regulative norms</a:t>
            </a:r>
            <a:r>
              <a:rPr lang="en-GB" sz="5600" b="1"/>
              <a:t> </a:t>
            </a:r>
          </a:p>
          <a:p>
            <a:pPr algn="l">
              <a:buClr>
                <a:srgbClr val="0000FF"/>
              </a:buClr>
              <a:defRPr/>
            </a:pPr>
            <a:r>
              <a:rPr lang="en-GB" sz="5600" b="1"/>
              <a:t>of the neoliberal global academy?</a:t>
            </a:r>
            <a:endParaRPr lang="en-GB" sz="5600" b="1">
              <a:solidFill>
                <a:srgbClr val="FF66FF"/>
              </a:solidFill>
            </a:endParaRPr>
          </a:p>
          <a:p>
            <a:pPr algn="l">
              <a:buClr>
                <a:srgbClr val="0000FF"/>
              </a:buClr>
              <a:defRPr/>
            </a:pPr>
            <a:r>
              <a:rPr lang="en-US" sz="5600" b="1">
                <a:solidFill>
                  <a:srgbClr val="0000FF"/>
                </a:solidFill>
              </a:rPr>
              <a:t>Need for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5600" b="1"/>
              <a:t>Re-visioning of Leadership</a:t>
            </a:r>
          </a:p>
          <a:p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r="26421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498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subTitle" idx="1"/>
          </p:nvPr>
        </p:nvSpPr>
        <p:spPr>
          <a:xfrm>
            <a:off x="476827" y="634031"/>
            <a:ext cx="4423941" cy="384757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>Neoliberalism is not…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An external, material entity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 seamless monolithic apparatus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Easily identified and resisted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Non-human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Essentially male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Just about injury or subjectification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Binary opposite of an absent, pure ‘other’/ golden age?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4797606" y="264794"/>
            <a:ext cx="4076570" cy="421681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Neoliberalism is…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Normative order of reason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F</a:t>
            </a:r>
            <a:r>
              <a:rPr lang="en-GB" sz="1400" b="1" dirty="0">
                <a:solidFill>
                  <a:srgbClr val="FFFFFF"/>
                </a:solidFill>
              </a:rPr>
              <a:t>luid, capricious, stealthy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Market fundamentalism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de-DE" sz="1400" b="1" dirty="0">
                <a:solidFill>
                  <a:srgbClr val="FFFFFF"/>
                </a:solidFill>
              </a:rPr>
              <a:t>Harnessing desires/ aspirations to the needs of the economy</a:t>
            </a:r>
            <a:r>
              <a:rPr lang="en-GB" sz="1400" b="1" dirty="0">
                <a:solidFill>
                  <a:srgbClr val="FFFFFF"/>
                </a:solidFill>
              </a:rPr>
              <a:t>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Absorbed into professional identities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 policy and affective installation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Disarticulating structural inequalities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Promoting competitive individualism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Beneficial for those who comply with the performance indicators.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Valuing and rewarding the areas and activities in which elite groups have traditionally succeeded.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endParaRPr lang="en-US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58" y="4810944"/>
            <a:ext cx="8877042" cy="204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Making </a:t>
            </a:r>
            <a:r>
              <a:rPr lang="en-US" b="1" dirty="0" err="1"/>
              <a:t>Alternativity</a:t>
            </a:r>
            <a:r>
              <a:rPr lang="en-US" b="1" dirty="0"/>
              <a:t> Imaginable:</a:t>
            </a:r>
          </a:p>
          <a:p>
            <a:r>
              <a:rPr lang="en-US" dirty="0"/>
              <a:t>How </a:t>
            </a:r>
            <a:r>
              <a:rPr lang="en-US" dirty="0" smtClean="0"/>
              <a:t>can </a:t>
            </a:r>
            <a:r>
              <a:rPr lang="en-US" dirty="0"/>
              <a:t>w</a:t>
            </a:r>
            <a:r>
              <a:rPr lang="en-US" dirty="0" smtClean="0"/>
              <a:t>e …. ?</a:t>
            </a:r>
            <a:endParaRPr lang="en-US" dirty="0"/>
          </a:p>
        </p:txBody>
      </p:sp>
      <p:pic>
        <p:nvPicPr>
          <p:cNvPr id="11" name="Content Placeholder 4" descr="IMG_1308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47"/>
          <a:stretch/>
        </p:blipFill>
        <p:spPr>
          <a:xfrm>
            <a:off x="4643039" y="1416128"/>
            <a:ext cx="4411020" cy="5315758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60020" y="1416128"/>
            <a:ext cx="4307049" cy="4162248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GB" sz="2400" b="1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400" b="1">
                <a:solidFill>
                  <a:srgbClr val="0000FF"/>
                </a:solidFill>
              </a:rPr>
              <a:t>Create </a:t>
            </a:r>
            <a:r>
              <a:rPr lang="en-GB" sz="2400" b="1"/>
              <a:t>a sociology of absences.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400" b="1">
                <a:solidFill>
                  <a:srgbClr val="0000FF"/>
                </a:solidFill>
              </a:rPr>
              <a:t>Identify</a:t>
            </a:r>
            <a:r>
              <a:rPr lang="en-GB" sz="2400" b="1"/>
              <a:t> new lexicons/ vocabularies for intersecting gender and leadership.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400" b="1">
                <a:solidFill>
                  <a:srgbClr val="0000FF"/>
                </a:solidFill>
              </a:rPr>
              <a:t>Imagine, </a:t>
            </a:r>
            <a:r>
              <a:rPr lang="en-GB" sz="2400" b="1"/>
              <a:t>exchange knowledge and research the future of gender-free universities that we want to see.</a:t>
            </a:r>
          </a:p>
        </p:txBody>
      </p:sp>
    </p:spTree>
    <p:extLst>
      <p:ext uri="{BB962C8B-B14F-4D97-AF65-F5344CB8AC3E}">
        <p14:creationId xmlns:p14="http://schemas.microsoft.com/office/powerpoint/2010/main" val="268807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Follow Up?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4659581" y="1269858"/>
            <a:ext cx="4371993" cy="43664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1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dirty="0">
                <a:solidFill>
                  <a:srgbClr val="0000FF"/>
                </a:solidFill>
              </a:rPr>
              <a:t>Morley, L. </a:t>
            </a:r>
            <a:r>
              <a:rPr lang="en-GB" dirty="0"/>
              <a:t>(2015): Troubling Intra-actions: Gender, Neo-liberalism and Research in the Global Academy. </a:t>
            </a:r>
            <a:br>
              <a:rPr lang="en-GB" dirty="0"/>
            </a:br>
            <a:r>
              <a:rPr lang="en-GB" i="1" dirty="0"/>
              <a:t>Journal of Education Policy </a:t>
            </a:r>
            <a:r>
              <a:rPr lang="en-GB" dirty="0"/>
              <a:t>31(1): 28-45.</a:t>
            </a:r>
            <a:endParaRPr lang="en-GB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dirty="0">
                <a:solidFill>
                  <a:srgbClr val="0000FF"/>
                </a:solidFill>
              </a:rPr>
              <a:t>Morley, L. </a:t>
            </a:r>
            <a:r>
              <a:rPr lang="en-GB" dirty="0"/>
              <a:t>(2018): Gender in the Neoliberal Research Economy: An Enervating and Exclusionary Entanglement? In, Kahlert, H. (ed) </a:t>
            </a:r>
            <a:r>
              <a:rPr lang="en-GB" i="1" dirty="0"/>
              <a:t>Gender Studies and the New Academic Governance. Global Challenges, Glocal Dynamics, and Local Impacts. </a:t>
            </a:r>
            <a:r>
              <a:rPr lang="en-GB" dirty="0"/>
              <a:t>Wiesbaden: Springer VS.</a:t>
            </a:r>
            <a:endParaRPr lang="en-GB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GB" sz="1800" b="1" dirty="0" smtClean="0">
                <a:solidFill>
                  <a:srgbClr val="0000FF"/>
                </a:solidFill>
              </a:rPr>
              <a:t/>
            </a:r>
            <a:br>
              <a:rPr lang="en-GB" sz="1800" b="1" dirty="0" smtClean="0">
                <a:solidFill>
                  <a:srgbClr val="0000FF"/>
                </a:solidFill>
              </a:rPr>
            </a:br>
            <a:r>
              <a:rPr lang="en-GB" sz="1800" b="1" dirty="0" smtClean="0">
                <a:solidFill>
                  <a:srgbClr val="0000FF"/>
                </a:solidFill>
              </a:rPr>
              <a:t>CHEER </a:t>
            </a:r>
            <a:r>
              <a:rPr lang="en-GB" sz="1800" b="1" dirty="0">
                <a:solidFill>
                  <a:srgbClr val="0000FF"/>
                </a:solidFill>
              </a:rPr>
              <a:t>Website: </a:t>
            </a:r>
            <a:r>
              <a:rPr lang="en-GB" sz="1600" b="1" u="sng" dirty="0">
                <a:hlinkClick r:id="rId3"/>
              </a:rPr>
              <a:t>www.sussex.ac.uk/education/</a:t>
            </a:r>
            <a:r>
              <a:rPr lang="en-GB" sz="1600" b="1" u="sng" dirty="0"/>
              <a:t>cheer</a:t>
            </a: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>
                <a:solidFill>
                  <a:srgbClr val="0000FF"/>
                </a:solidFill>
              </a:rPr>
              <a:t>Twitter: </a:t>
            </a:r>
            <a:br>
              <a:rPr lang="en-GB" sz="1800" b="1" dirty="0">
                <a:solidFill>
                  <a:srgbClr val="0000FF"/>
                </a:solidFill>
              </a:rPr>
            </a:br>
            <a:r>
              <a:rPr lang="sv-SE" sz="1600" b="1" dirty="0"/>
              <a:t>@SussexCHEER</a:t>
            </a:r>
            <a:r>
              <a:rPr lang="sv-SE" sz="1800" b="1" dirty="0"/>
              <a:t/>
            </a:r>
            <a:br>
              <a:rPr lang="sv-SE" sz="1800" b="1" dirty="0"/>
            </a:br>
            <a:r>
              <a:rPr lang="sv-SE" sz="1800" b="1" dirty="0"/>
              <a:t/>
            </a:r>
            <a:br>
              <a:rPr lang="sv-SE" sz="1800" b="1" dirty="0"/>
            </a:br>
            <a:r>
              <a:rPr lang="sv-SE" sz="1800" b="1" dirty="0">
                <a:solidFill>
                  <a:srgbClr val="0000FF"/>
                </a:solidFill>
              </a:rPr>
              <a:t>Facebook: </a:t>
            </a:r>
            <a:r>
              <a:rPr lang="sv-SE" sz="1600" b="1" dirty="0">
                <a:hlinkClick r:id="rId4"/>
              </a:rPr>
              <a:t>www.facebook.com/groups/CHEERSussex/</a:t>
            </a:r>
            <a:r>
              <a:rPr lang="sv-SE" sz="1800" b="1" dirty="0"/>
              <a:t/>
            </a:r>
            <a:br>
              <a:rPr lang="sv-SE" sz="1800" b="1" dirty="0"/>
            </a:br>
            <a:endParaRPr lang="en-GB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7128</TotalTime>
  <Words>488</Words>
  <Application>Microsoft Office PowerPoint</Application>
  <PresentationFormat>On-screen Show (4:3)</PresentationFormat>
  <Paragraphs>175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Entangling Gender and Neoliberalism in the  Global Academy</vt:lpstr>
      <vt:lpstr>    </vt:lpstr>
      <vt:lpstr>PowerPoint Presentation</vt:lpstr>
      <vt:lpstr>PowerPoint Presentation</vt:lpstr>
      <vt:lpstr>PowerPoint Presentation</vt:lpstr>
      <vt:lpstr> </vt:lpstr>
      <vt:lpstr>Gender:  More than a Demographic Variable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320</cp:revision>
  <dcterms:created xsi:type="dcterms:W3CDTF">2016-06-09T09:36:01Z</dcterms:created>
  <dcterms:modified xsi:type="dcterms:W3CDTF">2018-10-02T07:42:42Z</dcterms:modified>
</cp:coreProperties>
</file>