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8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9"/>
  </p:notesMasterIdLst>
  <p:handoutMasterIdLst>
    <p:handoutMasterId r:id="rId30"/>
  </p:handoutMasterIdLst>
  <p:sldIdLst>
    <p:sldId id="256" r:id="rId10"/>
    <p:sldId id="329" r:id="rId11"/>
    <p:sldId id="331" r:id="rId12"/>
    <p:sldId id="258" r:id="rId13"/>
    <p:sldId id="327" r:id="rId14"/>
    <p:sldId id="324" r:id="rId15"/>
    <p:sldId id="307" r:id="rId16"/>
    <p:sldId id="318" r:id="rId17"/>
    <p:sldId id="320" r:id="rId18"/>
    <p:sldId id="332" r:id="rId19"/>
    <p:sldId id="316" r:id="rId20"/>
    <p:sldId id="315" r:id="rId21"/>
    <p:sldId id="303" r:id="rId22"/>
    <p:sldId id="323" r:id="rId23"/>
    <p:sldId id="322" r:id="rId24"/>
    <p:sldId id="330" r:id="rId25"/>
    <p:sldId id="325" r:id="rId26"/>
    <p:sldId id="310" r:id="rId27"/>
    <p:sldId id="30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6754" autoAdjust="0"/>
  </p:normalViewPr>
  <p:slideViewPr>
    <p:cSldViewPr snapToGrid="0" showGuides="1">
      <p:cViewPr varScale="1">
        <p:scale>
          <a:sx n="115" d="100"/>
          <a:sy n="115" d="100"/>
        </p:scale>
        <p:origin x="135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6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10/05/2018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10/05/2018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153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FECD78-3C8E-49F2-8FAB-59489D168ABB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14053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431958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0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0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slideLayout" Target="../slideLayouts/slideLayout87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8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slideLayout" Target="../slideLayouts/slideLayout10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18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2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20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19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  <p:sldLayoutId id="2147484061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  <p:sldLayoutId id="2147484062" r:id="rId21"/>
    <p:sldLayoutId id="2147484063" r:id="rId2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02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Word_Document1.docx"/><Relationship Id="rId5" Type="http://schemas.openxmlformats.org/officeDocument/2006/relationships/image" Target="../media/image18.png"/><Relationship Id="rId4" Type="http://schemas.openxmlformats.org/officeDocument/2006/relationships/package" Target="../embeddings/Microsoft_Word_Document.docx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3588832"/>
            <a:ext cx="6858000" cy="624580"/>
          </a:xfrm>
        </p:spPr>
        <p:txBody>
          <a:bodyPr/>
          <a:lstStyle/>
          <a:p>
            <a:r>
              <a:rPr lang="en-GB" sz="2400" b="1" dirty="0"/>
              <a:t>Professor Louise Morley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42999" y="1009650"/>
            <a:ext cx="6858001" cy="1798843"/>
          </a:xfrm>
        </p:spPr>
        <p:txBody>
          <a:bodyPr>
            <a:noAutofit/>
          </a:bodyPr>
          <a:lstStyle/>
          <a:p>
            <a:r>
              <a:rPr lang="en-US" sz="3600" b="1" dirty="0"/>
              <a:t>Entangling Gender and Neoliberalism in the </a:t>
            </a:r>
            <a:br>
              <a:rPr lang="en-US" sz="3600" b="1" dirty="0"/>
            </a:br>
            <a:r>
              <a:rPr lang="en-US" sz="3600" b="1" dirty="0"/>
              <a:t>Global Academy</a:t>
            </a:r>
            <a:endParaRPr lang="en-GB" sz="3600" b="1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CENTRE FOR HIGHER EDUCATION AND EQUITY RESEARCH</a:t>
            </a:r>
          </a:p>
        </p:txBody>
      </p:sp>
    </p:spTree>
    <p:extLst>
      <p:ext uri="{BB962C8B-B14F-4D97-AF65-F5344CB8AC3E}">
        <p14:creationId xmlns:p14="http://schemas.microsoft.com/office/powerpoint/2010/main" val="146159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A61D9B-570B-814C-8DE0-AD3C78CE54D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4800600"/>
          </a:xfrm>
        </p:spPr>
        <p:txBody>
          <a:bodyPr/>
          <a:lstStyle/>
          <a:p>
            <a:pPr marL="342900" indent="-34290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/>
              <a:t>Why so few?</a:t>
            </a:r>
          </a:p>
          <a:p>
            <a:pPr marL="342900" indent="-34290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en-US" b="1" dirty="0"/>
          </a:p>
          <a:p>
            <a:pPr marL="342900" indent="-34290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en-US" b="1" dirty="0"/>
          </a:p>
          <a:p>
            <a:pPr marL="342900" indent="-34290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en-US" b="1" dirty="0"/>
          </a:p>
          <a:p>
            <a:pPr marL="342900" indent="-34290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en-US" b="1" dirty="0"/>
          </a:p>
          <a:p>
            <a:pPr marL="342900" indent="-34290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en-US" b="1" dirty="0"/>
          </a:p>
          <a:p>
            <a:pPr marL="342900" indent="-34290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en-US" b="1" dirty="0"/>
          </a:p>
          <a:p>
            <a:pPr marL="342900" indent="-34290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en-US" b="1" dirty="0"/>
          </a:p>
          <a:p>
            <a:pPr marL="285750" indent="-28575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sz="2400" b="1" dirty="0"/>
              <a:t>Why so few globally?  </a:t>
            </a:r>
          </a:p>
          <a:p>
            <a:pPr marL="285750" indent="-28575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sz="2400" b="1" dirty="0"/>
              <a:t>Why such </a:t>
            </a:r>
            <a:r>
              <a:rPr lang="en-US" sz="2400" b="1"/>
              <a:t>regional differences?</a:t>
            </a:r>
            <a:endParaRPr lang="en-US" sz="2400" b="1" dirty="0"/>
          </a:p>
          <a:p>
            <a:pPr marL="285750" indent="-28575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sz="2400" b="1" dirty="0"/>
              <a:t>What is it that people don’t see? </a:t>
            </a:r>
          </a:p>
          <a:p>
            <a:pPr marL="285750" indent="-285750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sz="2400" b="1" dirty="0"/>
              <a:t>Why don’t they see it?</a:t>
            </a:r>
          </a:p>
          <a:p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E69F86-9A51-234D-9DED-7D5539700C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5400" b="1" dirty="0"/>
              <a:t>Making Women Intelligible as Scientists?</a:t>
            </a:r>
          </a:p>
          <a:p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F067ED-0C4E-9C4E-8128-915F03EFD40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99" y="1469430"/>
            <a:ext cx="8161787" cy="21299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955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3CD9971-FA04-3C47-BEB7-7FAAE1D9D8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9000" y="1783079"/>
            <a:ext cx="4323550" cy="3597605"/>
          </a:xfrm>
        </p:spPr>
        <p:txBody>
          <a:bodyPr>
            <a:noAutofit/>
          </a:bodyPr>
          <a:lstStyle/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rgbClr val="0000FF"/>
                </a:solidFill>
              </a:rPr>
              <a:t>Fix the Women </a:t>
            </a:r>
          </a:p>
          <a:p>
            <a:pPr algn="l">
              <a:buClr>
                <a:srgbClr val="0000FF"/>
              </a:buClr>
            </a:pPr>
            <a:r>
              <a:rPr lang="sv-SE" sz="1800" b="1" dirty="0" smtClean="0"/>
              <a:t>Empowerment</a:t>
            </a:r>
            <a:r>
              <a:rPr lang="sv-SE" sz="1800" b="1" dirty="0"/>
              <a:t>, self-efficacy, internal narratives, poor choosers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rgbClr val="0000FF"/>
                </a:solidFill>
              </a:rPr>
              <a:t>Fix the Organisations</a:t>
            </a:r>
          </a:p>
          <a:p>
            <a:pPr algn="l">
              <a:buClr>
                <a:srgbClr val="0000FF"/>
              </a:buClr>
            </a:pPr>
            <a:r>
              <a:rPr lang="sv-SE" sz="1800" b="1" dirty="0"/>
              <a:t>Gender bias, stereotyping, discrimination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rgbClr val="0000FF"/>
                </a:solidFill>
              </a:rPr>
              <a:t>Fix the Knowledge </a:t>
            </a:r>
          </a:p>
          <a:p>
            <a:pPr algn="l">
              <a:buClr>
                <a:srgbClr val="0000FF"/>
              </a:buClr>
            </a:pPr>
            <a:r>
              <a:rPr lang="sv-SE" sz="1800" b="1" dirty="0"/>
              <a:t>Male-dominated culture of science</a:t>
            </a: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rgbClr val="0000FF"/>
                </a:solidFill>
              </a:rPr>
              <a:t>Fix the Context?</a:t>
            </a:r>
          </a:p>
          <a:p>
            <a:pPr algn="l">
              <a:buClr>
                <a:srgbClr val="0000FF"/>
              </a:buClr>
            </a:pPr>
            <a:r>
              <a:rPr lang="sv-SE" sz="1800" b="1" dirty="0"/>
              <a:t>Political economy of neoliberalism in higher education.</a:t>
            </a:r>
            <a:endParaRPr lang="sv-SE" sz="18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1B3C152-3065-8349-8693-3FD7C3C2C1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b="1" dirty="0">
                <a:solidFill>
                  <a:srgbClr val="0000FF"/>
                </a:solidFill>
              </a:rPr>
              <a:t>Explanatory Variables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4C7C819-5B36-F245-9FEC-38C97030B9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0" name="Picture Placeholder 1">
            <a:extLst>
              <a:ext uri="{FF2B5EF4-FFF2-40B4-BE49-F238E27FC236}">
                <a16:creationId xmlns:a16="http://schemas.microsoft.com/office/drawing/2014/main" id="{21394CA0-3FE4-1945-9739-82CF5ACE89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716" r="18716"/>
          <a:stretch>
            <a:fillRect/>
          </a:stretch>
        </p:blipFill>
        <p:spPr>
          <a:xfrm>
            <a:off x="242603" y="1412623"/>
            <a:ext cx="4252692" cy="544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7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36567" y="1538410"/>
            <a:ext cx="3573082" cy="3251724"/>
          </a:xfrm>
        </p:spPr>
        <p:txBody>
          <a:bodyPr>
            <a:normAutofit/>
          </a:bodyPr>
          <a:lstStyle/>
          <a:p>
            <a:pPr algn="l"/>
            <a:r>
              <a:rPr lang="en-GB" sz="3100" b="1" i="1" dirty="0">
                <a:latin typeface="+mn-lt"/>
              </a:rPr>
              <a:t/>
            </a:r>
            <a:br>
              <a:rPr lang="en-GB" sz="3100" b="1" i="1" dirty="0">
                <a:latin typeface="+mn-lt"/>
              </a:rPr>
            </a:br>
            <a:r>
              <a:rPr lang="en-GB" sz="3100" b="1" i="1" dirty="0">
                <a:latin typeface="+mn-lt"/>
              </a:rPr>
              <a:t/>
            </a:r>
            <a:br>
              <a:rPr lang="en-GB" sz="3100" b="1" i="1" dirty="0">
                <a:latin typeface="+mn-lt"/>
              </a:rPr>
            </a:br>
            <a:r>
              <a:rPr lang="en-GB" sz="3100" b="1" i="1" dirty="0">
                <a:latin typeface="+mn-lt"/>
              </a:rPr>
              <a:t/>
            </a:r>
            <a:br>
              <a:rPr lang="en-GB" sz="3100" b="1" i="1" dirty="0">
                <a:latin typeface="+mn-lt"/>
              </a:rPr>
            </a:br>
            <a:r>
              <a:rPr lang="en-GB" sz="3100" b="1" i="1" dirty="0">
                <a:latin typeface="+mn-lt"/>
              </a:rPr>
              <a:t/>
            </a:r>
            <a:br>
              <a:rPr lang="en-GB" sz="3100" b="1" i="1" dirty="0">
                <a:latin typeface="+mn-lt"/>
              </a:rPr>
            </a:br>
            <a:endParaRPr lang="en-US" sz="2200" dirty="0">
              <a:solidFill>
                <a:srgbClr val="3366FF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GB" sz="16000" b="1" dirty="0"/>
              <a:t/>
            </a:r>
            <a:br>
              <a:rPr lang="en-GB" sz="16000" b="1" dirty="0"/>
            </a:br>
            <a:endParaRPr lang="en-US" sz="16000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143085" y="1502633"/>
            <a:ext cx="4380751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00FF"/>
              </a:buClr>
              <a:buFont typeface="Arial"/>
              <a:buChar char="•"/>
              <a:defRPr/>
            </a:pPr>
            <a:r>
              <a:rPr lang="en-US" sz="2000" b="1" dirty="0">
                <a:solidFill>
                  <a:srgbClr val="FFFFFF"/>
                </a:solidFill>
              </a:rPr>
              <a:t>How are women being seen </a:t>
            </a:r>
            <a:r>
              <a:rPr lang="en-US" sz="2000" b="1" i="1" dirty="0">
                <a:solidFill>
                  <a:srgbClr val="FFFFFF"/>
                </a:solidFill>
              </a:rPr>
              <a:t>e.g</a:t>
            </a:r>
            <a:r>
              <a:rPr lang="en-US" sz="2000" b="1" dirty="0">
                <a:solidFill>
                  <a:srgbClr val="FFFFFF"/>
                </a:solidFill>
              </a:rPr>
              <a:t>. as deficit men?</a:t>
            </a:r>
          </a:p>
          <a:p>
            <a:pPr>
              <a:buClr>
                <a:srgbClr val="0000FF"/>
              </a:buClr>
              <a:defRPr/>
            </a:pPr>
            <a:endParaRPr lang="en-US" sz="2000" b="1" dirty="0">
              <a:solidFill>
                <a:srgbClr val="FFFFFF"/>
              </a:solidFill>
            </a:endParaRPr>
          </a:p>
          <a:p>
            <a:pPr marL="342900" indent="-342900">
              <a:buClr>
                <a:srgbClr val="0000FF"/>
              </a:buClr>
              <a:buFont typeface="Arial"/>
              <a:buChar char="•"/>
              <a:defRPr/>
            </a:pPr>
            <a:r>
              <a:rPr lang="en-US" sz="2000" b="1" dirty="0">
                <a:solidFill>
                  <a:srgbClr val="FFFFFF"/>
                </a:solidFill>
              </a:rPr>
              <a:t>How are women viewing STEMM </a:t>
            </a:r>
            <a:r>
              <a:rPr lang="en-US" sz="2000" b="1" i="1" dirty="0">
                <a:solidFill>
                  <a:srgbClr val="FFFFFF"/>
                </a:solidFill>
              </a:rPr>
              <a:t>e.g. </a:t>
            </a:r>
            <a:r>
              <a:rPr lang="en-US" sz="2000" b="1" dirty="0">
                <a:solidFill>
                  <a:srgbClr val="FFFFFF"/>
                </a:solidFill>
              </a:rPr>
              <a:t>unliveable lives/ territory marked out for/ by men?</a:t>
            </a:r>
          </a:p>
          <a:p>
            <a:pPr>
              <a:buClr>
                <a:srgbClr val="0000FF"/>
              </a:buClr>
              <a:defRPr/>
            </a:pPr>
            <a:endParaRPr lang="en-US" sz="2000" b="1" dirty="0">
              <a:solidFill>
                <a:srgbClr val="FFFFFF"/>
              </a:solidFill>
            </a:endParaRPr>
          </a:p>
          <a:p>
            <a:pPr marL="342900" indent="-342900">
              <a:buClr>
                <a:srgbClr val="0000FF"/>
              </a:buClr>
              <a:buFont typeface="Arial"/>
              <a:buChar char="•"/>
              <a:defRPr/>
            </a:pPr>
            <a:r>
              <a:rPr lang="en-US" sz="2000" b="1" dirty="0">
                <a:solidFill>
                  <a:srgbClr val="FFFFFF"/>
                </a:solidFill>
              </a:rPr>
              <a:t>What narratives circulate about:</a:t>
            </a:r>
          </a:p>
          <a:p>
            <a:pPr>
              <a:buClr>
                <a:srgbClr val="0000FF"/>
              </a:buClr>
              <a:defRPr/>
            </a:pPr>
            <a:endParaRPr lang="en-US" sz="2000" b="1" dirty="0">
              <a:solidFill>
                <a:srgbClr val="FFFFFF"/>
              </a:solidFill>
            </a:endParaRPr>
          </a:p>
          <a:p>
            <a:pPr>
              <a:buClr>
                <a:srgbClr val="0000FF"/>
              </a:buClr>
              <a:buFont typeface="Wingdings" charset="2"/>
              <a:buChar char="ü"/>
              <a:defRPr/>
            </a:pPr>
            <a:r>
              <a:rPr lang="en-US" sz="2000" b="1" dirty="0">
                <a:solidFill>
                  <a:srgbClr val="FFFFFF"/>
                </a:solidFill>
              </a:rPr>
              <a:t>  Women’s Capabilities</a:t>
            </a:r>
          </a:p>
          <a:p>
            <a:pPr>
              <a:buClr>
                <a:srgbClr val="0000FF"/>
              </a:buClr>
              <a:defRPr/>
            </a:pPr>
            <a:endParaRPr lang="en-US" sz="2000" b="1" dirty="0">
              <a:solidFill>
                <a:srgbClr val="FFFFFF"/>
              </a:solidFill>
            </a:endParaRPr>
          </a:p>
          <a:p>
            <a:pPr>
              <a:buClr>
                <a:srgbClr val="0000FF"/>
              </a:buClr>
              <a:buFont typeface="Wingdings" charset="2"/>
              <a:buChar char="ü"/>
              <a:defRPr/>
            </a:pPr>
            <a:r>
              <a:rPr lang="en-US" sz="2000" b="1" dirty="0">
                <a:solidFill>
                  <a:srgbClr val="FFFFFF"/>
                </a:solidFill>
              </a:rPr>
              <a:t>   STEMM?</a:t>
            </a:r>
          </a:p>
          <a:p>
            <a:r>
              <a:rPr lang="en-GB" sz="1600" b="1" dirty="0">
                <a:solidFill>
                  <a:srgbClr val="3366FF"/>
                </a:solidFill>
              </a:rPr>
              <a:t/>
            </a:r>
            <a:br>
              <a:rPr lang="en-GB" sz="1600" b="1" dirty="0">
                <a:solidFill>
                  <a:srgbClr val="3366FF"/>
                </a:solidFill>
              </a:rPr>
            </a:b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61765" y="465101"/>
            <a:ext cx="8102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00FF"/>
                </a:solidFill>
              </a:rPr>
              <a:t>A Two-Way Gaze?</a:t>
            </a:r>
            <a:endParaRPr lang="en-US" sz="4000" dirty="0">
              <a:solidFill>
                <a:srgbClr val="0000FF"/>
              </a:solidFill>
            </a:endParaRPr>
          </a:p>
        </p:txBody>
      </p:sp>
      <p:pic>
        <p:nvPicPr>
          <p:cNvPr id="11" name="Content Placeholder 6" descr="Nepal women IMG_2695.jpg">
            <a:extLst>
              <a:ext uri="{FF2B5EF4-FFF2-40B4-BE49-F238E27FC236}">
                <a16:creationId xmlns:a16="http://schemas.microsoft.com/office/drawing/2014/main" id="{29121E93-2E4E-7B4B-B941-ED7DC161868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2" r="222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96829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70778" y="1495779"/>
            <a:ext cx="4233333" cy="4261554"/>
          </a:xfrm>
        </p:spPr>
        <p:txBody>
          <a:bodyPr>
            <a:normAutofit lnSpcReduction="10000"/>
          </a:bodyPr>
          <a:lstStyle/>
          <a:p>
            <a:pPr marL="571500" indent="-571500" algn="l">
              <a:buClr>
                <a:srgbClr val="0000FF"/>
              </a:buClr>
              <a:buFont typeface="Arial"/>
              <a:buChar char="•"/>
              <a:defRPr/>
            </a:pPr>
            <a:endParaRPr lang="en-US" sz="3200" b="1" dirty="0">
              <a:solidFill>
                <a:srgbClr val="FFFFFF"/>
              </a:solidFill>
              <a:latin typeface="+mj-lt"/>
            </a:endParaRPr>
          </a:p>
          <a:p>
            <a:pPr marL="571500" indent="-5715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3200" b="1" dirty="0">
                <a:solidFill>
                  <a:srgbClr val="FFFFFF"/>
                </a:solidFill>
              </a:rPr>
              <a:t>Observable</a:t>
            </a:r>
          </a:p>
          <a:p>
            <a:pPr marL="571500" indent="-5715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3200" b="1" dirty="0">
                <a:solidFill>
                  <a:srgbClr val="FFFFFF"/>
                </a:solidFill>
              </a:rPr>
              <a:t>Separate </a:t>
            </a:r>
          </a:p>
          <a:p>
            <a:pPr marL="571500" indent="-5715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3200" b="1" dirty="0">
                <a:solidFill>
                  <a:srgbClr val="FFFFFF"/>
                </a:solidFill>
              </a:rPr>
              <a:t>Static structure?</a:t>
            </a:r>
          </a:p>
          <a:p>
            <a:pPr algn="l">
              <a:buClr>
                <a:srgbClr val="0000FF"/>
              </a:buClr>
              <a:defRPr/>
            </a:pPr>
            <a:r>
              <a:rPr lang="en-US" sz="3200" b="1" dirty="0">
                <a:solidFill>
                  <a:srgbClr val="E74CFF"/>
                </a:solidFill>
              </a:rPr>
              <a:t>           </a:t>
            </a:r>
            <a:r>
              <a:rPr lang="en-US" sz="3200" b="1" dirty="0">
                <a:solidFill>
                  <a:srgbClr val="0000FF"/>
                </a:solidFill>
              </a:rPr>
              <a:t>OR</a:t>
            </a:r>
          </a:p>
          <a:p>
            <a:pPr marL="571500" indent="-5715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3200" b="1" dirty="0">
                <a:solidFill>
                  <a:srgbClr val="FFFFFF"/>
                </a:solidFill>
              </a:rPr>
              <a:t>Contingent</a:t>
            </a:r>
          </a:p>
          <a:p>
            <a:pPr marL="571500" indent="-5715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3200" b="1" dirty="0">
                <a:solidFill>
                  <a:srgbClr val="FFFFFF"/>
                </a:solidFill>
              </a:rPr>
              <a:t>Contextual</a:t>
            </a:r>
          </a:p>
          <a:p>
            <a:pPr marL="571500" indent="-571500" algn="l">
              <a:buClr>
                <a:srgbClr val="0000FF"/>
              </a:buClr>
              <a:buFont typeface="Arial"/>
              <a:buChar char="•"/>
              <a:defRPr/>
            </a:pPr>
            <a:r>
              <a:rPr lang="en-US" sz="3200" b="1" dirty="0">
                <a:solidFill>
                  <a:srgbClr val="FFFFFF"/>
                </a:solidFill>
              </a:rPr>
              <a:t>Co-produced?</a:t>
            </a:r>
          </a:p>
          <a:p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STEMM Potential</a:t>
            </a:r>
          </a:p>
        </p:txBody>
      </p:sp>
      <p:pic>
        <p:nvPicPr>
          <p:cNvPr id="5" name="Content Placeholder 4"/>
          <p:cNvPicPr>
            <a:picLocks noGrp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5" r="22215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96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37DA91-FAA4-EF48-81E6-3ECA3BA24C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46220" y="1543050"/>
            <a:ext cx="4960619" cy="4743450"/>
          </a:xfrm>
        </p:spPr>
        <p:txBody>
          <a:bodyPr lIns="0" tIns="0" rIns="0" bIns="0" anchor="t" anchorCtr="0">
            <a:normAutofit fontScale="25000" lnSpcReduction="20000"/>
          </a:bodyPr>
          <a:lstStyle/>
          <a:p>
            <a:pPr marL="857250" indent="-857250" algn="l">
              <a:spcBef>
                <a:spcPts val="0"/>
              </a:spcBef>
              <a:buClr>
                <a:srgbClr val="0000FF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7200" b="1" dirty="0"/>
              <a:t>Scientific authority does not stick to women/ unreliable knowers.</a:t>
            </a:r>
            <a:endParaRPr lang="sv-SE" sz="7200" b="1" dirty="0"/>
          </a:p>
          <a:p>
            <a:pPr marL="857250" indent="-857250" algn="l">
              <a:spcBef>
                <a:spcPts val="0"/>
              </a:spcBef>
              <a:buClr>
                <a:srgbClr val="0000FF"/>
              </a:buClr>
              <a:buSzPct val="120000"/>
              <a:buFont typeface="Arial" panose="020B0604020202020204" pitchFamily="34" charset="0"/>
              <a:buChar char="•"/>
            </a:pPr>
            <a:endParaRPr lang="en-US" sz="7200" b="1" dirty="0"/>
          </a:p>
          <a:p>
            <a:pPr marL="857250" indent="-857250" algn="l">
              <a:spcBef>
                <a:spcPts val="0"/>
              </a:spcBef>
              <a:buClr>
                <a:srgbClr val="0000FF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7200" b="1" dirty="0"/>
              <a:t>Dominant Discourse = Under-representation/ count more women into STEMM.</a:t>
            </a:r>
            <a:endParaRPr lang="sv-SE" sz="7200" b="1" dirty="0"/>
          </a:p>
          <a:p>
            <a:pPr marL="857250" indent="-857250" algn="l">
              <a:spcBef>
                <a:spcPts val="0"/>
              </a:spcBef>
              <a:buClr>
                <a:srgbClr val="0000FF"/>
              </a:buClr>
              <a:buSzPct val="120000"/>
              <a:buFont typeface="Arial" panose="020B0604020202020204" pitchFamily="34" charset="0"/>
              <a:buChar char="•"/>
            </a:pPr>
            <a:endParaRPr lang="sv-SE" sz="7200" b="1" dirty="0"/>
          </a:p>
          <a:p>
            <a:pPr marL="857250" indent="-857250" algn="l">
              <a:spcBef>
                <a:spcPts val="0"/>
              </a:spcBef>
              <a:buClr>
                <a:srgbClr val="0000FF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7200" b="1" dirty="0"/>
              <a:t>Essentialised/ heteronormative assumptions of gendered transformation of STEMM. </a:t>
            </a:r>
            <a:endParaRPr lang="sv-SE" sz="7200" b="1" dirty="0"/>
          </a:p>
          <a:p>
            <a:pPr marL="857250" indent="-857250" algn="l">
              <a:spcBef>
                <a:spcPts val="0"/>
              </a:spcBef>
              <a:buClr>
                <a:srgbClr val="0000FF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7200" b="1" dirty="0"/>
              <a:t>  </a:t>
            </a:r>
            <a:endParaRPr lang="sv-SE" sz="7200" b="1" dirty="0"/>
          </a:p>
          <a:p>
            <a:pPr marL="857250" indent="-857250" algn="l">
              <a:spcBef>
                <a:spcPts val="0"/>
              </a:spcBef>
              <a:buClr>
                <a:srgbClr val="0000FF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7200" b="1"/>
              <a:t>Is diversity </a:t>
            </a:r>
            <a:r>
              <a:rPr lang="en-US" sz="7200" b="1" dirty="0"/>
              <a:t>in science appropriated for </a:t>
            </a:r>
            <a:r>
              <a:rPr lang="en-US" sz="7200" b="1"/>
              <a:t>corporate branding?</a:t>
            </a:r>
            <a:endParaRPr lang="en-US" sz="7200" b="1" dirty="0"/>
          </a:p>
          <a:p>
            <a:pPr marL="857250" indent="-857250" algn="l">
              <a:spcBef>
                <a:spcPts val="0"/>
              </a:spcBef>
              <a:buClr>
                <a:srgbClr val="0000FF"/>
              </a:buClr>
              <a:buSzPct val="120000"/>
              <a:buFont typeface="Arial" panose="020B0604020202020204" pitchFamily="34" charset="0"/>
              <a:buChar char="•"/>
            </a:pPr>
            <a:endParaRPr lang="en-US" sz="7200" b="1" dirty="0">
              <a:solidFill>
                <a:srgbClr val="0000FF"/>
              </a:solidFill>
            </a:endParaRPr>
          </a:p>
          <a:p>
            <a:pPr marL="857250" indent="-857250" algn="l">
              <a:spcBef>
                <a:spcPts val="0"/>
              </a:spcBef>
              <a:buClr>
                <a:srgbClr val="0000FF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7200" b="1" dirty="0"/>
              <a:t>Athena Swan </a:t>
            </a:r>
            <a:r>
              <a:rPr lang="en-US" sz="7200" b="1" dirty="0">
                <a:solidFill>
                  <a:srgbClr val="0000FF"/>
                </a:solidFill>
              </a:rPr>
              <a:t>(UK); </a:t>
            </a:r>
            <a:r>
              <a:rPr lang="en-US" sz="7200" b="1" dirty="0"/>
              <a:t>SAGE</a:t>
            </a:r>
            <a:r>
              <a:rPr lang="en-US" sz="7200" b="1" dirty="0">
                <a:solidFill>
                  <a:srgbClr val="0000FF"/>
                </a:solidFill>
              </a:rPr>
              <a:t> (Australia)</a:t>
            </a:r>
          </a:p>
          <a:p>
            <a:pPr marL="857250" indent="-857250" algn="l">
              <a:spcBef>
                <a:spcPts val="0"/>
              </a:spcBef>
              <a:buClr>
                <a:srgbClr val="0000FF"/>
              </a:buClr>
              <a:buSzPct val="120000"/>
              <a:buFont typeface="Arial" panose="020B0604020202020204" pitchFamily="34" charset="0"/>
              <a:buChar char="•"/>
            </a:pPr>
            <a:endParaRPr lang="en-US" sz="7200" b="1" dirty="0"/>
          </a:p>
          <a:p>
            <a:pPr marL="857250" indent="-857250" algn="l">
              <a:spcBef>
                <a:spcPts val="0"/>
              </a:spcBef>
              <a:buClr>
                <a:srgbClr val="0000FF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7200" b="1" dirty="0"/>
              <a:t>Marketing Device/ Contract Compliance/ Income-Generation/ Gender Olympics?</a:t>
            </a:r>
            <a:endParaRPr lang="sv-SE" sz="7200" b="1" dirty="0"/>
          </a:p>
          <a:p>
            <a:pPr marL="857250" indent="-857250" algn="l">
              <a:spcBef>
                <a:spcPts val="0"/>
              </a:spcBef>
              <a:buClr>
                <a:srgbClr val="0000FF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7200" b="1" dirty="0"/>
              <a:t> </a:t>
            </a:r>
            <a:endParaRPr lang="sv-SE" sz="7200" b="1" dirty="0"/>
          </a:p>
          <a:p>
            <a:pPr marL="857250" indent="-857250" algn="l">
              <a:spcBef>
                <a:spcPts val="0"/>
              </a:spcBef>
              <a:buClr>
                <a:srgbClr val="0000FF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7200" b="1" dirty="0"/>
              <a:t>Women and STEMM = serve neoliberal agendas?</a:t>
            </a:r>
            <a:endParaRPr lang="sv-SE" sz="7200" b="1" dirty="0"/>
          </a:p>
          <a:p>
            <a:pPr>
              <a:spcBef>
                <a:spcPts val="0"/>
              </a:spcBef>
            </a:pPr>
            <a:endParaRPr lang="sv-SE" sz="5600" b="1" dirty="0"/>
          </a:p>
          <a:p>
            <a:pPr>
              <a:spcBef>
                <a:spcPts val="0"/>
              </a:spcBef>
            </a:pPr>
            <a:endParaRPr lang="sv-SE" sz="5600" b="1" dirty="0"/>
          </a:p>
          <a:p>
            <a:pPr>
              <a:spcBef>
                <a:spcPts val="0"/>
              </a:spcBef>
            </a:pPr>
            <a:r>
              <a:rPr lang="sv-SE" sz="5600" dirty="0"/>
              <a:t/>
            </a:r>
            <a:br>
              <a:rPr lang="sv-SE" sz="5600" dirty="0"/>
            </a:br>
            <a:endParaRPr lang="sv-SE" sz="5600" dirty="0"/>
          </a:p>
          <a:p>
            <a:endParaRPr lang="sv-S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06FC3AC-35BE-2241-A2E2-2A5C0898D4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b="1" dirty="0">
                <a:solidFill>
                  <a:srgbClr val="0000FF"/>
                </a:solidFill>
              </a:rPr>
              <a:t>Provocations</a:t>
            </a: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1621E388-41B6-6249-8525-6A47E97C176B}"/>
              </a:ext>
            </a:extLst>
          </p:cNvPr>
          <p:cNvPicPr>
            <a:picLocks noGrp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" r="3"/>
          <a:stretch>
            <a:fillRect/>
          </a:stretch>
        </p:blipFill>
        <p:spPr bwMode="auto">
          <a:xfrm>
            <a:off x="88898" y="1436275"/>
            <a:ext cx="4517392" cy="5325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529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80814" y="755088"/>
            <a:ext cx="4295503" cy="5668572"/>
          </a:xfrm>
        </p:spPr>
        <p:txBody>
          <a:bodyPr>
            <a:normAutofit/>
          </a:bodyPr>
          <a:lstStyle/>
          <a:p>
            <a:pPr algn="l"/>
            <a:endParaRPr lang="en-US" b="1" dirty="0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2000" b="1" dirty="0"/>
              <a:t>Market Dominance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Accounts and Accountability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000" b="1" dirty="0"/>
              <a:t>Meritocracy Ethic</a:t>
            </a:r>
            <a:endParaRPr lang="en-US" sz="20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2000" b="1" dirty="0"/>
              <a:t>Investment and Enterprise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2000" b="1" dirty="0"/>
              <a:t>Academic identity </a:t>
            </a:r>
            <a:r>
              <a:rPr lang="en-US" sz="2000" b="1" dirty="0">
                <a:solidFill>
                  <a:srgbClr val="0000FF"/>
                </a:solidFill>
              </a:rPr>
              <a:t>=</a:t>
            </a:r>
            <a:r>
              <a:rPr lang="en-US" sz="2000" b="1" dirty="0"/>
              <a:t> entrepreneurs </a:t>
            </a:r>
            <a:endParaRPr lang="en-US" sz="2000" b="1" dirty="0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2000" b="1" dirty="0"/>
              <a:t>Knowledge </a:t>
            </a:r>
            <a:r>
              <a:rPr lang="en-US" sz="2000" b="1" dirty="0">
                <a:solidFill>
                  <a:srgbClr val="0000FF"/>
                </a:solidFill>
              </a:rPr>
              <a:t>= </a:t>
            </a:r>
            <a:r>
              <a:rPr lang="en-US" sz="2000" b="1" dirty="0"/>
              <a:t>innovation/ applied/ wealth creation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Funding</a:t>
            </a:r>
            <a:r>
              <a:rPr lang="en-US" sz="2000" b="1" dirty="0">
                <a:solidFill>
                  <a:srgbClr val="0000FF"/>
                </a:solidFill>
              </a:rPr>
              <a:t> = </a:t>
            </a:r>
            <a:r>
              <a:rPr lang="en-US" sz="2000" b="1" dirty="0"/>
              <a:t>linked to policy narratives/ priorities.</a:t>
            </a:r>
          </a:p>
          <a:p>
            <a:pPr algn="l"/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88802" y="337213"/>
            <a:ext cx="8805015" cy="806302"/>
          </a:xfrm>
        </p:spPr>
        <p:txBody>
          <a:bodyPr>
            <a:normAutofit fontScale="25000" lnSpcReduction="20000"/>
          </a:bodyPr>
          <a:lstStyle/>
          <a:p>
            <a:endParaRPr lang="en-US" b="1" dirty="0">
              <a:solidFill>
                <a:srgbClr val="0000FF"/>
              </a:solidFill>
            </a:endParaRPr>
          </a:p>
          <a:p>
            <a:r>
              <a:rPr lang="en-US" sz="12800" b="1" dirty="0">
                <a:solidFill>
                  <a:srgbClr val="0000FF"/>
                </a:solidFill>
              </a:rPr>
              <a:t>The Political Economy of Neoliberalism: </a:t>
            </a:r>
            <a:r>
              <a:rPr lang="en-US" sz="12800" dirty="0">
                <a:solidFill>
                  <a:srgbClr val="0000FF"/>
                </a:solidFill>
              </a:rPr>
              <a:t>Cognitive Capitalism</a:t>
            </a:r>
          </a:p>
          <a:p>
            <a:endParaRPr lang="en-US" dirty="0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6" name="Content Placeholder 5" descr="MP900448538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440" y="2607896"/>
            <a:ext cx="4574869" cy="298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63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subTitle" idx="1"/>
          </p:nvPr>
        </p:nvSpPr>
        <p:spPr>
          <a:xfrm>
            <a:off x="476827" y="634031"/>
            <a:ext cx="4423941" cy="3847579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z="2000" b="1" dirty="0">
                <a:solidFill>
                  <a:srgbClr val="0000FF"/>
                </a:solidFill>
              </a:rPr>
              <a:t>Neoliberalism is not…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An external, material entity 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A seamless monolithic apparatus 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Easily identified and resisted 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Non-human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Essentially male 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Just about injury or subjectification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Binary opposite of an absent, pure ‘other’/ golden age?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endParaRPr lang="en-US" sz="2000" b="1" dirty="0"/>
          </a:p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4294967295"/>
          </p:nvPr>
        </p:nvSpPr>
        <p:spPr>
          <a:xfrm>
            <a:off x="4797606" y="264794"/>
            <a:ext cx="4076570" cy="4216816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0000FF"/>
                </a:solidFill>
              </a:rPr>
              <a:t>Neoliberalism is…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GB" sz="1400" b="1" dirty="0">
                <a:solidFill>
                  <a:srgbClr val="FFFFFF"/>
                </a:solidFill>
              </a:rPr>
              <a:t>Market fundamentalism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de-DE" sz="1400" b="1" dirty="0">
                <a:solidFill>
                  <a:srgbClr val="FFFFFF"/>
                </a:solidFill>
              </a:rPr>
              <a:t>Harnessing desires/ aspirations to the needs of the economy</a:t>
            </a:r>
            <a:r>
              <a:rPr lang="en-GB" sz="1400" b="1" dirty="0">
                <a:solidFill>
                  <a:srgbClr val="FFFFFF"/>
                </a:solidFill>
              </a:rPr>
              <a:t> </a:t>
            </a:r>
            <a:endParaRPr lang="en-US" sz="1400" b="1" dirty="0">
              <a:solidFill>
                <a:srgbClr val="FFFFFF"/>
              </a:solidFill>
            </a:endParaRP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>
                <a:solidFill>
                  <a:srgbClr val="FFFFFF"/>
                </a:solidFill>
              </a:rPr>
              <a:t>Absorbed into professional identities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>
                <a:solidFill>
                  <a:srgbClr val="FFFFFF"/>
                </a:solidFill>
              </a:rPr>
              <a:t>A policy and affective installation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GB" sz="1400" b="1" dirty="0">
                <a:solidFill>
                  <a:srgbClr val="FFFFFF"/>
                </a:solidFill>
              </a:rPr>
              <a:t>Promoting competitive individualism 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>
                <a:solidFill>
                  <a:schemeClr val="bg1"/>
                </a:solidFill>
              </a:rPr>
              <a:t>Beneficial for those who comply with the performance indicators. </a:t>
            </a:r>
            <a:endParaRPr lang="en-US" sz="1400" b="1" dirty="0">
              <a:solidFill>
                <a:srgbClr val="FFFFFF"/>
              </a:solidFill>
            </a:endParaRP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GB" sz="1400" b="1" dirty="0">
                <a:solidFill>
                  <a:srgbClr val="FFFFFF"/>
                </a:solidFill>
              </a:rPr>
              <a:t>Valuing and rewarding the areas and activities in which elite groups have traditionally succeeded.</a:t>
            </a:r>
            <a:endParaRPr lang="en-US" sz="1400" b="1" dirty="0">
              <a:solidFill>
                <a:srgbClr val="FFFFFF"/>
              </a:solidFill>
            </a:endParaRPr>
          </a:p>
          <a:p>
            <a:pPr>
              <a:buFont typeface="Arial"/>
              <a:buChar char="•"/>
            </a:pPr>
            <a:endParaRPr lang="en-US" sz="1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958" y="4810944"/>
            <a:ext cx="8877042" cy="204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7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3129" y="1544498"/>
            <a:ext cx="4342435" cy="3836186"/>
          </a:xfrm>
        </p:spPr>
        <p:txBody>
          <a:bodyPr>
            <a:noAutofit/>
          </a:bodyPr>
          <a:lstStyle/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US" sz="20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2000" b="1" dirty="0"/>
              <a:t>Desire for Global Spaces of Equivalence </a:t>
            </a:r>
            <a:endParaRPr lang="en-GB" sz="20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de-DE" sz="2000" b="1" dirty="0"/>
              <a:t>Competitive measuring </a:t>
            </a:r>
            <a:r>
              <a:rPr lang="de-DE" sz="2000" b="1" dirty="0">
                <a:solidFill>
                  <a:srgbClr val="0000FF"/>
                </a:solidFill>
              </a:rPr>
              <a:t>= </a:t>
            </a:r>
            <a:r>
              <a:rPr lang="de-DE" sz="2000" b="1" dirty="0"/>
              <a:t> essence of the global prestige </a:t>
            </a:r>
            <a:r>
              <a:rPr lang="de-DE" sz="2000" b="1" dirty="0" smtClean="0"/>
              <a:t>economy</a:t>
            </a:r>
            <a:endParaRPr lang="en-US" sz="20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000" b="1" dirty="0"/>
              <a:t>Academic labour, activity and productivity</a:t>
            </a:r>
            <a:r>
              <a:rPr lang="en-GB" sz="2000" b="1" dirty="0">
                <a:solidFill>
                  <a:srgbClr val="0000FF"/>
                </a:solidFill>
              </a:rPr>
              <a:t> = </a:t>
            </a:r>
            <a:r>
              <a:rPr lang="en-GB" sz="2000" b="1" dirty="0" smtClean="0">
                <a:solidFill>
                  <a:srgbClr val="0000FF"/>
                </a:solidFill>
              </a:rPr>
              <a:t/>
            </a:r>
            <a:br>
              <a:rPr lang="en-GB" sz="2000" b="1" dirty="0" smtClean="0">
                <a:solidFill>
                  <a:srgbClr val="0000FF"/>
                </a:solidFill>
              </a:rPr>
            </a:br>
            <a:r>
              <a:rPr lang="en-GB" sz="2000" b="1" dirty="0" smtClean="0"/>
              <a:t>made </a:t>
            </a:r>
            <a:r>
              <a:rPr lang="en-GB" sz="2000" b="1" dirty="0"/>
              <a:t>intelligible via dominant metrics and norms</a:t>
            </a:r>
            <a:r>
              <a:rPr lang="en-GB" sz="2000" b="1" dirty="0" smtClean="0"/>
              <a:t>.</a:t>
            </a:r>
            <a:endParaRPr lang="en-GB" sz="20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000" b="1" dirty="0"/>
              <a:t>What is not measured?</a:t>
            </a:r>
            <a:endParaRPr lang="en-US" sz="20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85399" y="67182"/>
            <a:ext cx="7958526" cy="1271451"/>
          </a:xfrm>
        </p:spPr>
        <p:txBody>
          <a:bodyPr>
            <a:normAutofit fontScale="25000" lnSpcReduction="20000"/>
          </a:bodyPr>
          <a:lstStyle/>
          <a:p>
            <a:endParaRPr lang="en-US" sz="11200" b="1" dirty="0">
              <a:solidFill>
                <a:srgbClr val="0000FF"/>
              </a:solidFill>
            </a:endParaRPr>
          </a:p>
          <a:p>
            <a:r>
              <a:rPr lang="en-US" sz="11200" b="1" dirty="0"/>
              <a:t>Measurement and Metrification: </a:t>
            </a:r>
            <a:r>
              <a:rPr lang="en-US" sz="11200" dirty="0"/>
              <a:t>Ideology Posing as a Technology?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0434" y="1649360"/>
            <a:ext cx="4406899" cy="292519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9046040"/>
              </p:ext>
            </p:extLst>
          </p:nvPr>
        </p:nvGraphicFramePr>
        <p:xfrm>
          <a:off x="7157293" y="4253260"/>
          <a:ext cx="1986707" cy="2463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3" name="Document" r:id="rId4" imgW="5270500" imgH="2971800" progId="Word.Document.12">
                  <p:embed/>
                </p:oleObj>
              </mc:Choice>
              <mc:Fallback>
                <p:oleObj name="Document" r:id="rId4" imgW="5270500" imgH="2971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57293" y="4253260"/>
                        <a:ext cx="1986707" cy="2463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Picture Placeholder 12"/>
          <p:cNvGraphicFramePr>
            <a:graphicFrameLocks noGrp="1" noChangeAspect="1"/>
          </p:cNvGraphicFramePr>
          <p:nvPr>
            <p:ph type="pic" sz="quarter" idx="12"/>
            <p:extLst>
              <p:ext uri="{D42A27DB-BD31-4B8C-83A1-F6EECF244321}">
                <p14:modId xmlns:p14="http://schemas.microsoft.com/office/powerpoint/2010/main" val="701898359"/>
              </p:ext>
            </p:extLst>
          </p:nvPr>
        </p:nvGraphicFramePr>
        <p:xfrm>
          <a:off x="4548448" y="4580113"/>
          <a:ext cx="2608844" cy="2151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4" name="Document" r:id="rId6" imgW="5270500" imgH="2946400" progId="Word.Document.12">
                  <p:embed/>
                </p:oleObj>
              </mc:Choice>
              <mc:Fallback>
                <p:oleObj name="Document" r:id="rId6" imgW="5270500" imgH="2946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48448" y="4580113"/>
                        <a:ext cx="2608844" cy="21516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189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188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Women Vice-Chancellors: </a:t>
            </a:r>
            <a:br>
              <a:rPr lang="en-US" b="1" dirty="0">
                <a:solidFill>
                  <a:srgbClr val="0000FF"/>
                </a:solidFill>
              </a:rPr>
            </a:br>
            <a:r>
              <a:rPr lang="en-US" dirty="0">
                <a:solidFill>
                  <a:srgbClr val="0000FF"/>
                </a:solidFill>
              </a:rPr>
              <a:t>Leading or Being Led?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7873" y="2103976"/>
            <a:ext cx="7687007" cy="4263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457201" y="1600200"/>
          <a:ext cx="8229601" cy="4602162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1349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5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79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36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180">
                <a:tc>
                  <a:txBody>
                    <a:bodyPr/>
                    <a:lstStyle/>
                    <a:p>
                      <a:r>
                        <a:rPr lang="en-US" sz="3200" dirty="0"/>
                        <a:t> SWD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 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HK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JAP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USA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29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solidFill>
                            <a:srgbClr val="0000FF"/>
                          </a:solidFill>
                        </a:rPr>
                        <a:t>  50%</a:t>
                      </a:r>
                    </a:p>
                    <a:p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  <a:r>
                        <a:rPr lang="en-US" sz="3200" b="1" dirty="0">
                          <a:solidFill>
                            <a:srgbClr val="0000FF"/>
                          </a:solidFill>
                        </a:rPr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rgbClr val="0000FF"/>
                          </a:solidFill>
                        </a:rPr>
                        <a:t>15.5%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  </a:t>
                      </a:r>
                      <a:r>
                        <a:rPr lang="en-US" sz="3200" b="1" dirty="0">
                          <a:solidFill>
                            <a:srgbClr val="0000FF"/>
                          </a:solidFill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 </a:t>
                      </a:r>
                      <a:r>
                        <a:rPr lang="en-US" sz="3200" b="1" dirty="0">
                          <a:solidFill>
                            <a:srgbClr val="0000FF"/>
                          </a:solidFill>
                        </a:rPr>
                        <a:t>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 </a:t>
                      </a:r>
                      <a:r>
                        <a:rPr lang="en-US" sz="3200" b="1" dirty="0">
                          <a:solidFill>
                            <a:srgbClr val="0000FF"/>
                          </a:solidFill>
                        </a:rPr>
                        <a:t>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997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685710" y="1623060"/>
            <a:ext cx="4203457" cy="4411980"/>
          </a:xfrm>
        </p:spPr>
        <p:txBody>
          <a:bodyPr>
            <a:noAutofit/>
          </a:bodyPr>
          <a:lstStyle/>
          <a:p>
            <a:pPr algn="l">
              <a:buClr>
                <a:srgbClr val="FF66FF"/>
              </a:buClr>
              <a:defRPr/>
            </a:pPr>
            <a:r>
              <a:rPr lang="en-GB" sz="2400" b="1" dirty="0">
                <a:solidFill>
                  <a:srgbClr val="0000FF"/>
                </a:solidFill>
              </a:rPr>
              <a:t>Women less likely to be: </a:t>
            </a:r>
          </a:p>
          <a:p>
            <a:pPr algn="l">
              <a:buClr>
                <a:srgbClr val="FF66FF"/>
              </a:buClr>
              <a:defRPr/>
            </a:pPr>
            <a:endParaRPr lang="en-GB" sz="1600" b="1" dirty="0">
              <a:solidFill>
                <a:srgbClr val="0000FF"/>
              </a:solidFill>
            </a:endParaRPr>
          </a:p>
          <a:p>
            <a:pPr algn="l">
              <a:buClr>
                <a:srgbClr val="3366FF"/>
              </a:buClr>
              <a:buFont typeface="Wingdings" charset="0"/>
              <a:buChar char="ü"/>
              <a:defRPr/>
            </a:pPr>
            <a:r>
              <a:rPr lang="en-GB" sz="1600" b="1" dirty="0">
                <a:solidFill>
                  <a:srgbClr val="FFFFFF"/>
                </a:solidFill>
              </a:rPr>
              <a:t>Journal editors/cited in top-rated journals</a:t>
            </a:r>
            <a:r>
              <a:rPr lang="en-GB" b="1" dirty="0">
                <a:solidFill>
                  <a:srgbClr val="FFFFFF"/>
                </a:solidFill>
              </a:rPr>
              <a:t> </a:t>
            </a:r>
            <a:r>
              <a:rPr lang="en-GB" b="1" dirty="0">
                <a:solidFill>
                  <a:srgbClr val="0000FF"/>
                </a:solidFill>
              </a:rPr>
              <a:t>(Tight 2008)</a:t>
            </a:r>
          </a:p>
          <a:p>
            <a:pPr algn="l">
              <a:buClr>
                <a:srgbClr val="3366FF"/>
              </a:buClr>
              <a:buFont typeface="Wingdings" charset="0"/>
              <a:buChar char="ü"/>
              <a:defRPr/>
            </a:pPr>
            <a:r>
              <a:rPr lang="en-GB" sz="1600" b="1" dirty="0">
                <a:solidFill>
                  <a:srgbClr val="FFFFFF"/>
                </a:solidFill>
              </a:rPr>
              <a:t>Principal investigators </a:t>
            </a:r>
            <a:r>
              <a:rPr lang="en-GB" b="1" dirty="0">
                <a:solidFill>
                  <a:srgbClr val="0000FF"/>
                </a:solidFill>
              </a:rPr>
              <a:t>(EC 2011)</a:t>
            </a:r>
          </a:p>
          <a:p>
            <a:pPr algn="l">
              <a:buClr>
                <a:srgbClr val="3366FF"/>
              </a:buClr>
              <a:buFont typeface="Wingdings" charset="0"/>
              <a:buChar char="ü"/>
              <a:defRPr/>
            </a:pPr>
            <a:r>
              <a:rPr lang="en-GB" sz="1600" b="1" dirty="0">
                <a:solidFill>
                  <a:srgbClr val="FFFFFF"/>
                </a:solidFill>
              </a:rPr>
              <a:t>Awarded large grants </a:t>
            </a:r>
            <a:r>
              <a:rPr lang="en-GB" b="1" dirty="0">
                <a:solidFill>
                  <a:srgbClr val="0000FF"/>
                </a:solidFill>
              </a:rPr>
              <a:t>(Husu 2014)</a:t>
            </a:r>
          </a:p>
          <a:p>
            <a:pPr algn="l">
              <a:buClr>
                <a:srgbClr val="3366FF"/>
              </a:buClr>
              <a:buFont typeface="Wingdings" charset="0"/>
              <a:buChar char="ü"/>
              <a:defRPr/>
            </a:pPr>
            <a:r>
              <a:rPr lang="en-GB" sz="1600" b="1" dirty="0">
                <a:solidFill>
                  <a:srgbClr val="FFFFFF"/>
                </a:solidFill>
              </a:rPr>
              <a:t>Awarded research prizes</a:t>
            </a:r>
            <a:r>
              <a:rPr lang="en-GB" sz="1600" b="1" dirty="0">
                <a:solidFill>
                  <a:srgbClr val="00FFFF"/>
                </a:solidFill>
              </a:rPr>
              <a:t> </a:t>
            </a:r>
            <a:r>
              <a:rPr lang="en-GB" b="1" dirty="0">
                <a:solidFill>
                  <a:srgbClr val="0000FF"/>
                </a:solidFill>
              </a:rPr>
              <a:t>(Nikiforova 2011)</a:t>
            </a:r>
          </a:p>
          <a:p>
            <a:pPr algn="l">
              <a:buClr>
                <a:srgbClr val="3366FF"/>
              </a:buClr>
              <a:buFont typeface="Wingdings" charset="2"/>
              <a:buChar char="ü"/>
              <a:defRPr/>
            </a:pPr>
            <a:r>
              <a:rPr lang="en-GB" sz="1600" b="1" dirty="0"/>
              <a:t>Conference keynote speakers</a:t>
            </a:r>
            <a:br>
              <a:rPr lang="en-GB" sz="1600" b="1" dirty="0"/>
            </a:br>
            <a:r>
              <a:rPr lang="en-GB" b="1" dirty="0"/>
              <a:t>   </a:t>
            </a:r>
            <a:r>
              <a:rPr lang="en-GB" b="1" dirty="0">
                <a:solidFill>
                  <a:srgbClr val="0000FF"/>
                </a:solidFill>
              </a:rPr>
              <a:t>(</a:t>
            </a:r>
            <a:r>
              <a:rPr lang="en-US" b="1" dirty="0">
                <a:solidFill>
                  <a:srgbClr val="0000FF"/>
                </a:solidFill>
              </a:rPr>
              <a:t>Schroeder et al. 2013</a:t>
            </a:r>
            <a:r>
              <a:rPr lang="en-GB" b="1" dirty="0">
                <a:solidFill>
                  <a:srgbClr val="0000FF"/>
                </a:solidFill>
              </a:rPr>
              <a:t>)</a:t>
            </a:r>
          </a:p>
          <a:p>
            <a:pPr algn="l">
              <a:buClr>
                <a:srgbClr val="3366FF"/>
              </a:buClr>
              <a:buFont typeface="Wingdings" charset="2"/>
              <a:buChar char="ü"/>
              <a:defRPr/>
            </a:pPr>
            <a:r>
              <a:rPr lang="en-GB" sz="1600" b="1" dirty="0"/>
              <a:t>On high salaries in STEMM research </a:t>
            </a:r>
            <a:r>
              <a:rPr lang="en-GB" b="1" dirty="0">
                <a:solidFill>
                  <a:srgbClr val="0000FF"/>
                </a:solidFill>
              </a:rPr>
              <a:t>(New Scientist 2018)</a:t>
            </a:r>
          </a:p>
          <a:p>
            <a:pPr algn="l">
              <a:buClr>
                <a:srgbClr val="3366FF"/>
              </a:buClr>
              <a:buFont typeface="Wingdings" charset="2"/>
              <a:buChar char="ü"/>
              <a:defRPr/>
            </a:pPr>
            <a:endParaRPr lang="en-GB" b="1" dirty="0">
              <a:solidFill>
                <a:srgbClr val="0000FF"/>
              </a:solidFill>
            </a:endParaRPr>
          </a:p>
          <a:p>
            <a:pPr algn="l">
              <a:buClr>
                <a:srgbClr val="3366FF"/>
              </a:buClr>
              <a:defRPr/>
            </a:pPr>
            <a:r>
              <a:rPr lang="en-GB" sz="1400" b="1" dirty="0">
                <a:solidFill>
                  <a:srgbClr val="0000FF"/>
                </a:solidFill>
              </a:rPr>
              <a:t>=   </a:t>
            </a:r>
            <a:r>
              <a:rPr lang="en-US" sz="2400" b="1" dirty="0"/>
              <a:t>Epistemic Injustice.</a:t>
            </a:r>
          </a:p>
          <a:p>
            <a:pPr algn="l">
              <a:buClr>
                <a:srgbClr val="3366FF"/>
              </a:buClr>
              <a:defRPr/>
            </a:pPr>
            <a:endParaRPr lang="en-GB" b="1" dirty="0">
              <a:solidFill>
                <a:srgbClr val="0000FF"/>
              </a:solidFill>
            </a:endParaRPr>
          </a:p>
          <a:p>
            <a:pPr algn="l"/>
            <a:endParaRPr lang="en-US" sz="16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/>
              <a:t>Women’s Credibility Deficit </a:t>
            </a:r>
          </a:p>
          <a:p>
            <a:r>
              <a:rPr lang="en-US" b="1" dirty="0"/>
              <a:t>in the Global Research Economy</a:t>
            </a:r>
            <a:endParaRPr lang="en-US" dirty="0"/>
          </a:p>
        </p:txBody>
      </p:sp>
      <p:pic>
        <p:nvPicPr>
          <p:cNvPr id="9" name="Content Placeholder 5" descr="BU005915.pn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246" r="-432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321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quarter" idx="11"/>
          </p:nvPr>
        </p:nvSpPr>
        <p:spPr>
          <a:xfrm>
            <a:off x="4772805" y="1269931"/>
            <a:ext cx="4371195" cy="4972264"/>
          </a:xfrm>
        </p:spPr>
        <p:txBody>
          <a:bodyPr>
            <a:normAutofit fontScale="62500" lnSpcReduction="20000"/>
          </a:bodyPr>
          <a:lstStyle/>
          <a:p>
            <a:pPr marL="457200" indent="-457200" algn="l">
              <a:spcBef>
                <a:spcPts val="0"/>
              </a:spcBef>
              <a:buClr>
                <a:srgbClr val="0000FF"/>
              </a:buClr>
              <a:buFont typeface="Arial"/>
              <a:buChar char="•"/>
            </a:pPr>
            <a:r>
              <a:rPr lang="en-US" sz="2900" b="1" dirty="0">
                <a:solidFill>
                  <a:srgbClr val="0000FF"/>
                </a:solidFill>
              </a:rPr>
              <a:t>Gender as a Noun</a:t>
            </a:r>
          </a:p>
          <a:p>
            <a:pPr algn="l">
              <a:spcBef>
                <a:spcPts val="0"/>
              </a:spcBef>
              <a:buClr>
                <a:srgbClr val="0000FF"/>
              </a:buClr>
            </a:pPr>
            <a:endParaRPr lang="en-US" sz="2900" b="1" dirty="0">
              <a:solidFill>
                <a:srgbClr val="0000FF"/>
              </a:solidFill>
            </a:endParaRPr>
          </a:p>
          <a:p>
            <a:pPr algn="l">
              <a:spcBef>
                <a:spcPts val="0"/>
              </a:spcBef>
              <a:buClr>
                <a:srgbClr val="0000FF"/>
              </a:buClr>
            </a:pPr>
            <a:r>
              <a:rPr lang="en-US" sz="2900" b="1" dirty="0"/>
              <a:t>Quantitative Change</a:t>
            </a:r>
            <a:endParaRPr lang="en-US" sz="2900" b="1" dirty="0">
              <a:solidFill>
                <a:srgbClr val="0000FF"/>
              </a:solidFill>
            </a:endParaRPr>
          </a:p>
          <a:p>
            <a:pPr algn="l">
              <a:spcBef>
                <a:spcPts val="0"/>
              </a:spcBef>
              <a:buClr>
                <a:srgbClr val="0000FF"/>
              </a:buClr>
            </a:pPr>
            <a:endParaRPr lang="en-US" sz="2900" b="1" dirty="0">
              <a:solidFill>
                <a:srgbClr val="0000FF"/>
              </a:solidFill>
            </a:endParaRPr>
          </a:p>
          <a:p>
            <a:pPr marL="457200" indent="-457200" algn="l">
              <a:spcBef>
                <a:spcPts val="0"/>
              </a:spcBef>
              <a:buClr>
                <a:srgbClr val="0000FF"/>
              </a:buClr>
              <a:buFont typeface="Arial"/>
              <a:buChar char="•"/>
            </a:pPr>
            <a:r>
              <a:rPr lang="en-US" sz="2900" b="1" dirty="0">
                <a:solidFill>
                  <a:srgbClr val="0000FF"/>
                </a:solidFill>
              </a:rPr>
              <a:t>Gender as a Verb </a:t>
            </a:r>
          </a:p>
          <a:p>
            <a:pPr algn="l">
              <a:spcBef>
                <a:spcPts val="0"/>
              </a:spcBef>
              <a:buClr>
                <a:srgbClr val="0000FF"/>
              </a:buClr>
            </a:pPr>
            <a:endParaRPr lang="en-US" sz="2900" b="1" dirty="0">
              <a:solidFill>
                <a:srgbClr val="0000FF"/>
              </a:solidFill>
            </a:endParaRPr>
          </a:p>
          <a:p>
            <a:pPr marL="457200" indent="-457200" algn="l"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ü"/>
            </a:pPr>
            <a:r>
              <a:rPr lang="en-US" sz="2900" b="1" dirty="0"/>
              <a:t>Gendered Power Relations: </a:t>
            </a:r>
          </a:p>
          <a:p>
            <a:pPr marL="457200" indent="-457200" algn="l"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ü"/>
            </a:pPr>
            <a:r>
              <a:rPr lang="en-US" sz="2900" b="1" dirty="0"/>
              <a:t>Symbolically/ Materially </a:t>
            </a:r>
          </a:p>
          <a:p>
            <a:pPr marL="457200" indent="-457200" algn="l"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ü"/>
            </a:pPr>
            <a:r>
              <a:rPr lang="en-US" sz="2900" b="1" dirty="0"/>
              <a:t>Construct/Regulate</a:t>
            </a:r>
          </a:p>
          <a:p>
            <a:pPr marL="457200" indent="-457200" algn="l"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ü"/>
            </a:pPr>
            <a:r>
              <a:rPr lang="en-US" sz="2900" b="1" dirty="0"/>
              <a:t>Everyday Experiences.</a:t>
            </a:r>
          </a:p>
          <a:p>
            <a:pPr marL="0" indent="0" algn="l">
              <a:spcBef>
                <a:spcPts val="0"/>
              </a:spcBef>
              <a:buClr>
                <a:srgbClr val="0000FF"/>
              </a:buClr>
              <a:buNone/>
            </a:pPr>
            <a:endParaRPr lang="en-US" sz="2900" b="1" dirty="0"/>
          </a:p>
          <a:p>
            <a:pPr marL="457200" indent="-457200" algn="l">
              <a:spcBef>
                <a:spcPts val="0"/>
              </a:spcBef>
              <a:buClr>
                <a:srgbClr val="0000FF"/>
              </a:buClr>
              <a:buFont typeface="Arial"/>
              <a:buChar char="•"/>
            </a:pPr>
            <a:r>
              <a:rPr lang="en-US" sz="2900" b="1" dirty="0">
                <a:solidFill>
                  <a:srgbClr val="0000FF"/>
                </a:solidFill>
              </a:rPr>
              <a:t>Gender = formed/ re-formed in:</a:t>
            </a:r>
          </a:p>
          <a:p>
            <a:pPr algn="l">
              <a:spcBef>
                <a:spcPts val="0"/>
              </a:spcBef>
              <a:buClr>
                <a:srgbClr val="0000FF"/>
              </a:buClr>
            </a:pPr>
            <a:endParaRPr lang="en-US" sz="2900" b="1" dirty="0">
              <a:solidFill>
                <a:srgbClr val="0000FF"/>
              </a:solidFill>
            </a:endParaRPr>
          </a:p>
          <a:p>
            <a:pPr marL="685800" indent="-685800" algn="l">
              <a:spcBef>
                <a:spcPts val="0"/>
              </a:spcBef>
              <a:buClr>
                <a:srgbClr val="0000FF"/>
              </a:buClr>
              <a:buFont typeface="Wingdings" charset="2"/>
              <a:buChar char="ü"/>
            </a:pPr>
            <a:r>
              <a:rPr lang="en-US" sz="2900" b="1" dirty="0"/>
              <a:t>Organisational Cultures</a:t>
            </a:r>
          </a:p>
          <a:p>
            <a:pPr marL="685800" indent="-685800" algn="l">
              <a:spcBef>
                <a:spcPts val="0"/>
              </a:spcBef>
              <a:buClr>
                <a:srgbClr val="0000FF"/>
              </a:buClr>
              <a:buFont typeface="Wingdings" charset="2"/>
              <a:buChar char="ü"/>
            </a:pPr>
            <a:r>
              <a:rPr lang="en-US" sz="2900" b="1" dirty="0"/>
              <a:t>Academic Disciplines </a:t>
            </a:r>
          </a:p>
          <a:p>
            <a:pPr marL="685800" indent="-685800" algn="l">
              <a:spcBef>
                <a:spcPts val="0"/>
              </a:spcBef>
              <a:buClr>
                <a:srgbClr val="0000FF"/>
              </a:buClr>
              <a:buFont typeface="Wingdings" charset="2"/>
              <a:buChar char="ü"/>
            </a:pPr>
            <a:r>
              <a:rPr lang="en-US" sz="2900" b="1" dirty="0"/>
              <a:t>Social Relations</a:t>
            </a:r>
          </a:p>
          <a:p>
            <a:pPr algn="l">
              <a:spcBef>
                <a:spcPts val="0"/>
              </a:spcBef>
              <a:buClr>
                <a:srgbClr val="0000FF"/>
              </a:buClr>
            </a:pPr>
            <a:endParaRPr lang="en-US" sz="2900" b="1" dirty="0">
              <a:solidFill>
                <a:srgbClr val="0000FF"/>
              </a:solidFill>
            </a:endParaRPr>
          </a:p>
          <a:p>
            <a:pPr marL="457200" indent="-457200" algn="l">
              <a:spcBef>
                <a:spcPts val="0"/>
              </a:spcBef>
              <a:buClr>
                <a:srgbClr val="0000FF"/>
              </a:buClr>
              <a:buFont typeface="Arial"/>
              <a:buChar char="•"/>
            </a:pPr>
            <a:r>
              <a:rPr lang="en-US" sz="2900" b="1" dirty="0">
                <a:solidFill>
                  <a:srgbClr val="0000FF"/>
                </a:solidFill>
              </a:rPr>
              <a:t>Postgenderism / Post Binary / Gender Fluidity</a:t>
            </a:r>
          </a:p>
          <a:p>
            <a:pPr algn="l">
              <a:spcBef>
                <a:spcPts val="0"/>
              </a:spcBef>
              <a:buClr>
                <a:srgbClr val="FF66FF"/>
              </a:buClr>
            </a:pPr>
            <a:r>
              <a:rPr lang="en-US" sz="2900" b="1" dirty="0"/>
              <a:t/>
            </a:r>
            <a:br>
              <a:rPr lang="en-US" sz="2900" b="1" dirty="0"/>
            </a:br>
            <a:r>
              <a:rPr lang="en-US" sz="2900" b="1" dirty="0"/>
              <a:t>Eliminating / moving beyond gendered identities / roles / signifiers.</a:t>
            </a:r>
            <a:endParaRPr lang="en-GB" sz="2900" b="1" dirty="0">
              <a:solidFill>
                <a:srgbClr val="0000FF"/>
              </a:solidFill>
            </a:endParaRP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 </a:t>
            </a:r>
            <a:endParaRPr lang="en-GB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26136"/>
            <a:ext cx="8840918" cy="1043794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Gender: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More than a Demographic Variable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9" name="Picture 8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775" y="1443789"/>
            <a:ext cx="4436090" cy="5414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812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/>
              <a:t>Gender and Neoliberalism: </a:t>
            </a:r>
          </a:p>
          <a:p>
            <a:r>
              <a:rPr lang="en-US" dirty="0"/>
              <a:t>A Complex Assemblage?</a:t>
            </a:r>
          </a:p>
        </p:txBody>
      </p:sp>
      <p:pic>
        <p:nvPicPr>
          <p:cNvPr id="15" name="Picture Placeholder 5"/>
          <p:cNvPicPr>
            <a:picLocks noGrp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sp>
        <p:nvSpPr>
          <p:cNvPr id="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24751" y="1218182"/>
            <a:ext cx="4090936" cy="4957766"/>
          </a:xfrm>
        </p:spPr>
        <p:txBody>
          <a:bodyPr>
            <a:normAutofit/>
          </a:bodyPr>
          <a:lstStyle/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Neoliberalism is not ...</a:t>
            </a:r>
            <a:r>
              <a:rPr lang="en-GB" sz="1200" b="1" dirty="0">
                <a:solidFill>
                  <a:srgbClr val="0000FF"/>
                </a:solidFill>
              </a:rPr>
              <a:t/>
            </a:r>
            <a:br>
              <a:rPr lang="en-GB" sz="1200" b="1" dirty="0">
                <a:solidFill>
                  <a:srgbClr val="0000FF"/>
                </a:solidFill>
              </a:rPr>
            </a:br>
            <a:r>
              <a:rPr lang="en-GB" sz="1600" b="1" dirty="0">
                <a:solidFill>
                  <a:srgbClr val="FFFFFF"/>
                </a:solidFill>
              </a:rPr>
              <a:t>Essentially male.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Neoliberal Feminism</a:t>
            </a:r>
            <a:br>
              <a:rPr lang="en-GB" sz="1600" b="1" dirty="0">
                <a:solidFill>
                  <a:srgbClr val="0000FF"/>
                </a:solidFill>
              </a:rPr>
            </a:br>
            <a:r>
              <a:rPr lang="en-GB" sz="1600" b="1" dirty="0"/>
              <a:t>Women = ideal neoliberal subjects (aspirational and capacious).</a:t>
            </a:r>
            <a:br>
              <a:rPr lang="en-GB" sz="1600" b="1" dirty="0"/>
            </a:br>
            <a:r>
              <a:rPr lang="de-DE" sz="1400" b="1" dirty="0">
                <a:solidFill>
                  <a:srgbClr val="0000FF"/>
                </a:solidFill>
              </a:rPr>
              <a:t>(McRobbie 2009)</a:t>
            </a:r>
            <a:endParaRPr lang="en-GB" sz="1400" b="1" dirty="0">
              <a:solidFill>
                <a:srgbClr val="FFFFFF"/>
              </a:solidFill>
            </a:endParaRP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600" b="1" dirty="0">
                <a:solidFill>
                  <a:srgbClr val="FFFFFF"/>
                </a:solidFill>
              </a:rPr>
              <a:t>Gender Equality = cognitive and behavioural restructuring.</a:t>
            </a:r>
            <a:br>
              <a:rPr lang="en-GB" sz="1600" b="1" dirty="0">
                <a:solidFill>
                  <a:srgbClr val="FFFFFF"/>
                </a:solidFill>
              </a:rPr>
            </a:br>
            <a:r>
              <a:rPr lang="de-DE" sz="1400" b="1" dirty="0">
                <a:solidFill>
                  <a:srgbClr val="0000FF"/>
                </a:solidFill>
              </a:rPr>
              <a:t>(Sandberg 2013)</a:t>
            </a:r>
            <a:endParaRPr lang="en-GB" sz="1400" b="1" dirty="0">
              <a:solidFill>
                <a:srgbClr val="FFFFFF"/>
              </a:solidFill>
            </a:endParaRP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600" b="1" dirty="0">
                <a:solidFill>
                  <a:srgbClr val="FFFFFF"/>
                </a:solidFill>
              </a:rPr>
              <a:t>Recognition of economic achievement rather than resource redistribution.</a:t>
            </a:r>
            <a:br>
              <a:rPr lang="en-GB" sz="1600" b="1" dirty="0">
                <a:solidFill>
                  <a:srgbClr val="FFFFFF"/>
                </a:solidFill>
              </a:rPr>
            </a:br>
            <a:r>
              <a:rPr lang="de-DE" sz="1400" b="1" dirty="0">
                <a:solidFill>
                  <a:srgbClr val="0000FF"/>
                </a:solidFill>
              </a:rPr>
              <a:t>(Fraser 2013)</a:t>
            </a:r>
            <a:endParaRPr lang="en-GB" sz="14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The new feminist = responsible for her professional success, wellbeing and work/life balance.</a:t>
            </a:r>
            <a:br>
              <a:rPr lang="en-US" sz="1600" b="1" dirty="0"/>
            </a:br>
            <a:r>
              <a:rPr lang="de-DE" sz="1400" b="1" dirty="0">
                <a:solidFill>
                  <a:srgbClr val="0000FF"/>
                </a:solidFill>
              </a:rPr>
              <a:t>(</a:t>
            </a:r>
            <a:r>
              <a:rPr lang="en-US" sz="1400" b="1" dirty="0">
                <a:solidFill>
                  <a:srgbClr val="0000FF"/>
                </a:solidFill>
              </a:rPr>
              <a:t>Rottenberg 2014)</a:t>
            </a:r>
            <a:r>
              <a:rPr lang="en-US" sz="1400" b="1" dirty="0"/>
              <a:t/>
            </a:r>
            <a:br>
              <a:rPr lang="en-US" sz="1400" b="1" dirty="0"/>
            </a:b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87494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642711" y="1315757"/>
            <a:ext cx="4411348" cy="4819341"/>
          </a:xfrm>
        </p:spPr>
        <p:txBody>
          <a:bodyPr>
            <a:normAutofit fontScale="62500" lnSpcReduction="20000"/>
          </a:bodyPr>
          <a:lstStyle/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US" sz="18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2600" b="1" dirty="0"/>
              <a:t>Has Neoliberalism Colonised/Provided a New Variant of Feminism/ Feminist Subjectivity?</a:t>
            </a:r>
            <a:endParaRPr lang="en-US" sz="2600" b="1" dirty="0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US" sz="2600" b="1" dirty="0">
              <a:solidFill>
                <a:srgbClr val="FFFF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2600" b="1" dirty="0">
                <a:solidFill>
                  <a:srgbClr val="FFFFFF"/>
                </a:solidFill>
              </a:rPr>
              <a:t>Commodification of Social Struggles?</a:t>
            </a:r>
            <a:br>
              <a:rPr lang="en-US" sz="2600" b="1" dirty="0">
                <a:solidFill>
                  <a:srgbClr val="FFFFFF"/>
                </a:solidFill>
              </a:rPr>
            </a:br>
            <a:endParaRPr lang="en-GB" sz="2600" b="1" dirty="0">
              <a:solidFill>
                <a:srgbClr val="FFFF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600" b="1" dirty="0">
                <a:solidFill>
                  <a:srgbClr val="FFFFFF"/>
                </a:solidFill>
              </a:rPr>
              <a:t>Driver for gender equality </a:t>
            </a:r>
            <a:r>
              <a:rPr lang="en-GB" sz="2600" b="1" dirty="0">
                <a:solidFill>
                  <a:srgbClr val="0000FF"/>
                </a:solidFill>
              </a:rPr>
              <a:t>= </a:t>
            </a:r>
            <a:r>
              <a:rPr lang="en-GB" sz="2600" b="1" dirty="0">
                <a:solidFill>
                  <a:srgbClr val="FFFFFF"/>
                </a:solidFill>
              </a:rPr>
              <a:t>economic, not social.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GB" sz="2600" b="1" dirty="0">
              <a:solidFill>
                <a:srgbClr val="FFFF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600" b="1" dirty="0">
                <a:solidFill>
                  <a:srgbClr val="FFFFFF"/>
                </a:solidFill>
              </a:rPr>
              <a:t>Women </a:t>
            </a:r>
            <a:r>
              <a:rPr lang="en-GB" sz="2600" b="1" dirty="0">
                <a:solidFill>
                  <a:srgbClr val="0000FF"/>
                </a:solidFill>
              </a:rPr>
              <a:t>= </a:t>
            </a:r>
            <a:r>
              <a:rPr lang="en-GB" sz="2600" b="1" dirty="0"/>
              <a:t>New Market.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GB" sz="26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2600" b="1" dirty="0"/>
              <a:t>The ills of the global economy/organisations can be fixed by the incorporation of women. </a:t>
            </a:r>
            <a:endParaRPr lang="en-GB" sz="26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US" sz="26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600" b="1" dirty="0">
                <a:solidFill>
                  <a:srgbClr val="FFFFFF"/>
                </a:solidFill>
              </a:rPr>
              <a:t>Unit of analysis </a:t>
            </a:r>
            <a:r>
              <a:rPr lang="en-GB" sz="2600" b="1" dirty="0">
                <a:solidFill>
                  <a:srgbClr val="0000FF"/>
                </a:solidFill>
              </a:rPr>
              <a:t>=</a:t>
            </a:r>
            <a:r>
              <a:rPr lang="en-GB" sz="2600" b="1" dirty="0">
                <a:solidFill>
                  <a:srgbClr val="FFFFFF"/>
                </a:solidFill>
              </a:rPr>
              <a:t> individual, not collective, social structures.</a:t>
            </a:r>
            <a:br>
              <a:rPr lang="en-GB" sz="2600" b="1" dirty="0">
                <a:solidFill>
                  <a:srgbClr val="FFFFFF"/>
                </a:solidFill>
              </a:rPr>
            </a:br>
            <a:endParaRPr lang="en-GB" sz="2600" b="1" dirty="0">
              <a:solidFill>
                <a:srgbClr val="FFFFFF"/>
              </a:solidFill>
            </a:endParaRPr>
          </a:p>
          <a:p>
            <a:pPr algn="l"/>
            <a:endParaRPr lang="en-GB" sz="1600" b="1" dirty="0">
              <a:solidFill>
                <a:srgbClr val="FFFFFF"/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663448" y="330809"/>
            <a:ext cx="7958526" cy="718503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/>
              <a:t>Womenomics</a:t>
            </a:r>
          </a:p>
        </p:txBody>
      </p:sp>
      <p:pic>
        <p:nvPicPr>
          <p:cNvPr id="9" name="Picture 8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860" y="2053243"/>
            <a:ext cx="4294164" cy="39706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830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747774" y="901203"/>
            <a:ext cx="4156384" cy="5442556"/>
          </a:xfrm>
        </p:spPr>
        <p:txBody>
          <a:bodyPr>
            <a:noAutofit/>
          </a:bodyPr>
          <a:lstStyle/>
          <a:p>
            <a:pPr algn="l"/>
            <a:r>
              <a:rPr lang="en-US" sz="1800" b="1" dirty="0">
                <a:solidFill>
                  <a:srgbClr val="0000FF"/>
                </a:solidFill>
              </a:rPr>
              <a:t>Right-wing Women Self-Identifying </a:t>
            </a:r>
            <a:br>
              <a:rPr lang="en-US" sz="1800" b="1" dirty="0">
                <a:solidFill>
                  <a:srgbClr val="0000FF"/>
                </a:solidFill>
              </a:rPr>
            </a:br>
            <a:r>
              <a:rPr lang="en-US" sz="1800" b="1" dirty="0">
                <a:solidFill>
                  <a:srgbClr val="0000FF"/>
                </a:solidFill>
              </a:rPr>
              <a:t>as Feminists </a:t>
            </a:r>
            <a:endParaRPr lang="en-US" sz="18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Theresa May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Marine Le Pen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Ivanka Trump</a:t>
            </a:r>
            <a:br>
              <a:rPr lang="en-US" sz="1400" b="1" dirty="0"/>
            </a:br>
            <a:endParaRPr lang="en-US" sz="1400" b="1" dirty="0"/>
          </a:p>
          <a:p>
            <a:pPr algn="l">
              <a:buClr>
                <a:srgbClr val="0000FF"/>
              </a:buClr>
            </a:pPr>
            <a:r>
              <a:rPr lang="en-US" sz="1800" b="1" dirty="0">
                <a:solidFill>
                  <a:srgbClr val="0000FF"/>
                </a:solidFill>
              </a:rPr>
              <a:t>Mantras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Work/Family Balance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Lean In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Having It All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Empowerment/Confidence-Building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Women’s Rights Justify Xenophobic Politics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Gender Equality = Smart Economics/ Business Case/ Wasted Talent.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/>
              <a:t>New Epoch for Feminism: </a:t>
            </a:r>
          </a:p>
          <a:p>
            <a:r>
              <a:rPr lang="en-US" dirty="0"/>
              <a:t>Right Wing Cultural Capital?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0" y="2171700"/>
            <a:ext cx="4264025" cy="2617788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2000" b="1" dirty="0">
                <a:solidFill>
                  <a:srgbClr val="0000FF"/>
                </a:solidFill>
              </a:rPr>
              <a:t/>
            </a:r>
            <a:br>
              <a:rPr lang="en-US" sz="2000" b="1" dirty="0">
                <a:solidFill>
                  <a:srgbClr val="0000FF"/>
                </a:solidFill>
              </a:rPr>
            </a:br>
            <a:endParaRPr lang="en-US" sz="2000" b="1" dirty="0"/>
          </a:p>
        </p:txBody>
      </p:sp>
      <p:pic>
        <p:nvPicPr>
          <p:cNvPr id="11" name="Picture Placeholder 5"/>
          <p:cNvPicPr>
            <a:picLocks noGrp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898" y="1436275"/>
            <a:ext cx="4442208" cy="5325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998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F8B6E09-3D74-BA4C-9F4E-D05B18CAD8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B8739F-E62E-CE49-804A-8B9C37F44D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30014" y="1005841"/>
            <a:ext cx="3739665" cy="5280660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buClr>
                <a:srgbClr val="0000FF"/>
              </a:buClr>
            </a:pPr>
            <a:r>
              <a:rPr lang="sv-SE" sz="1800" b="1" dirty="0">
                <a:solidFill>
                  <a:srgbClr val="0000FF"/>
                </a:solidFill>
              </a:rPr>
              <a:t>Feminism is transforming STEMM </a:t>
            </a:r>
          </a:p>
          <a:p>
            <a:pPr marL="171450" indent="-171450" algn="l">
              <a:lnSpc>
                <a:spcPct val="100000"/>
              </a:lnSpc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800" b="1" dirty="0"/>
              <a:t>Everyday Sexism campaigns </a:t>
            </a:r>
          </a:p>
          <a:p>
            <a:pPr marL="171450" indent="-171450" algn="l">
              <a:lnSpc>
                <a:spcPct val="100000"/>
              </a:lnSpc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800" b="1" dirty="0"/>
              <a:t>Women’s March for Science</a:t>
            </a:r>
          </a:p>
          <a:p>
            <a:pPr marL="171450" indent="-171450" algn="l">
              <a:lnSpc>
                <a:spcPct val="100000"/>
              </a:lnSpc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800" b="1" dirty="0"/>
              <a:t>Larry Summers debacle</a:t>
            </a:r>
          </a:p>
          <a:p>
            <a:pPr marL="171450" indent="-171450" algn="l">
              <a:lnSpc>
                <a:spcPct val="100000"/>
              </a:lnSpc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800" b="1" dirty="0"/>
              <a:t>Biology is not Destiny</a:t>
            </a:r>
          </a:p>
          <a:p>
            <a:pPr algn="l">
              <a:lnSpc>
                <a:spcPct val="100000"/>
              </a:lnSpc>
              <a:buClr>
                <a:srgbClr val="0000FF"/>
              </a:buClr>
            </a:pPr>
            <a:r>
              <a:rPr lang="sv-SE" sz="1800" b="1" dirty="0">
                <a:solidFill>
                  <a:srgbClr val="0000FF"/>
                </a:solidFill>
              </a:rPr>
              <a:t>STEMM is transforming feminism </a:t>
            </a:r>
          </a:p>
          <a:p>
            <a:pPr marL="171450" indent="-171450" algn="l">
              <a:lnSpc>
                <a:spcPct val="100000"/>
              </a:lnSpc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800" b="1" dirty="0"/>
              <a:t>Karen Barad’s work on matter; and how measurement is inseparable from its ontology;</a:t>
            </a:r>
          </a:p>
          <a:p>
            <a:pPr marL="171450" indent="-171450" algn="l">
              <a:lnSpc>
                <a:spcPct val="100000"/>
              </a:lnSpc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800" b="1"/>
              <a:t>New Materialisms </a:t>
            </a:r>
            <a:r>
              <a:rPr lang="sv-SE" sz="1800" b="1" dirty="0"/>
              <a:t>that link the social and the natural worlds.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B60F89D-93C5-D541-98CD-AF3792D517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b="1" dirty="0">
                <a:solidFill>
                  <a:srgbClr val="0000FF"/>
                </a:solidFill>
              </a:rPr>
              <a:t>STEMMinism</a:t>
            </a:r>
          </a:p>
        </p:txBody>
      </p:sp>
      <p:pic>
        <p:nvPicPr>
          <p:cNvPr id="5" name="Picture Placeholder 2" descr="Goth 2016 Barad IMG_7269.jpg">
            <a:extLst>
              <a:ext uri="{FF2B5EF4-FFF2-40B4-BE49-F238E27FC236}">
                <a16:creationId xmlns:a16="http://schemas.microsoft.com/office/drawing/2014/main" id="{070D5C67-D559-9C47-8852-BF2BF06D10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1" b="5821"/>
          <a:stretch>
            <a:fillRect/>
          </a:stretch>
        </p:blipFill>
        <p:spPr>
          <a:xfrm>
            <a:off x="88898" y="1436274"/>
            <a:ext cx="4442208" cy="532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45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536751-74B3-4946-883D-CEE5F4C333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09160" y="182880"/>
            <a:ext cx="4434840" cy="6823710"/>
          </a:xfrm>
        </p:spPr>
        <p:txBody>
          <a:bodyPr>
            <a:normAutofit/>
          </a:bodyPr>
          <a:lstStyle/>
          <a:p>
            <a:pPr algn="l">
              <a:buClr>
                <a:srgbClr val="0000FF"/>
              </a:buClr>
            </a:pPr>
            <a:endParaRPr lang="sv-SE" b="1" dirty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endParaRPr lang="sv-SE" sz="1400" b="1" dirty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sv-SE" sz="2000" b="1" dirty="0">
                <a:solidFill>
                  <a:srgbClr val="0000FF"/>
                </a:solidFill>
              </a:rPr>
              <a:t>Policy Leverage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800" b="1" dirty="0"/>
              <a:t>Countries with high levels of gender equality have some of the largest STEMM gaps in secondary and tertiary education.</a:t>
            </a:r>
            <a:endParaRPr lang="sv-SE" sz="1800" b="1" dirty="0">
              <a:solidFill>
                <a:srgbClr val="0000FF"/>
              </a:solidFill>
            </a:endParaRP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800" b="1" dirty="0"/>
              <a:t>Nordic countries =  fewer than 25% of STEMM graduates are women.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800" b="1" dirty="0"/>
              <a:t>Percentage of girls who would likely be successful and enjoy further STEMM study = higher than the percentage of women graduating in STEMM fields.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800" b="1" dirty="0" err="1"/>
              <a:t>Why</a:t>
            </a:r>
            <a:r>
              <a:rPr lang="sv-SE" sz="1800" b="1" dirty="0"/>
              <a:t> so </a:t>
            </a:r>
            <a:r>
              <a:rPr lang="sv-SE" sz="1800" b="1" dirty="0" err="1"/>
              <a:t>many</a:t>
            </a:r>
            <a:r>
              <a:rPr lang="sv-SE" sz="1800" b="1" dirty="0"/>
              <a:t> </a:t>
            </a:r>
            <a:r>
              <a:rPr lang="sv-SE" sz="1800" b="1" dirty="0" err="1"/>
              <a:t>women</a:t>
            </a:r>
            <a:r>
              <a:rPr lang="sv-SE" sz="1800" b="1" dirty="0"/>
              <a:t> in STEMM in the MENA region?</a:t>
            </a:r>
            <a:endParaRPr lang="sv-SE" sz="1800" b="1" dirty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sv-SE" sz="1400" b="1" dirty="0">
                <a:solidFill>
                  <a:srgbClr val="0000FF"/>
                </a:solidFill>
              </a:rPr>
              <a:t>(Stoet &amp; Geary 2018)</a:t>
            </a:r>
          </a:p>
          <a:p>
            <a:pPr algn="l">
              <a:buClr>
                <a:srgbClr val="0000FF"/>
              </a:buClr>
            </a:pPr>
            <a:endParaRPr lang="sv-SE" sz="1400" dirty="0"/>
          </a:p>
          <a:p>
            <a:pPr algn="l">
              <a:buClr>
                <a:srgbClr val="0000FF"/>
              </a:buClr>
            </a:pPr>
            <a:endParaRPr lang="sv-SE" sz="1400" b="1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10B6616-203C-444F-AA04-2E0B306380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v-SE" b="1" dirty="0" err="1">
                <a:solidFill>
                  <a:srgbClr val="0000FF"/>
                </a:solidFill>
              </a:rPr>
              <a:t>Interrogating</a:t>
            </a:r>
            <a:r>
              <a:rPr lang="sv-SE" b="1" dirty="0">
                <a:solidFill>
                  <a:srgbClr val="0000FF"/>
                </a:solidFill>
              </a:rPr>
              <a:t> </a:t>
            </a:r>
            <a:r>
              <a:rPr lang="sv-SE" b="1" dirty="0" err="1">
                <a:solidFill>
                  <a:srgbClr val="0000FF"/>
                </a:solidFill>
              </a:rPr>
              <a:t>Paradoxes</a:t>
            </a:r>
            <a:r>
              <a:rPr lang="sv-SE" b="1" dirty="0">
                <a:solidFill>
                  <a:srgbClr val="0000FF"/>
                </a:solidFill>
              </a:rPr>
              <a:t>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0A5367-8518-5040-8552-10426BB7ABF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4973" r="2497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4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/>
              <a:t>Making Alternativity Imaginable:</a:t>
            </a:r>
          </a:p>
          <a:p>
            <a:r>
              <a:rPr lang="en-US" dirty="0"/>
              <a:t>How Can We ….</a:t>
            </a:r>
          </a:p>
        </p:txBody>
      </p:sp>
      <p:pic>
        <p:nvPicPr>
          <p:cNvPr id="11" name="Content Placeholder 4" descr="IMG_1308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647"/>
          <a:stretch/>
        </p:blipFill>
        <p:spPr>
          <a:xfrm>
            <a:off x="4643039" y="1416128"/>
            <a:ext cx="4411020" cy="5315758"/>
          </a:xfrm>
          <a:prstGeom prst="rect">
            <a:avLst/>
          </a:prstGeom>
        </p:spPr>
      </p:pic>
      <p:sp>
        <p:nvSpPr>
          <p:cNvPr id="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60020" y="1416128"/>
            <a:ext cx="4307049" cy="4162248"/>
          </a:xfrm>
        </p:spPr>
        <p:txBody>
          <a:bodyPr>
            <a:noAutofit/>
          </a:bodyPr>
          <a:lstStyle/>
          <a:p>
            <a:pPr algn="l">
              <a:buClr>
                <a:srgbClr val="0000FF"/>
              </a:buClr>
            </a:pPr>
            <a:endParaRPr lang="en-GB" sz="1800" b="1" dirty="0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1800" b="1" dirty="0">
                <a:solidFill>
                  <a:srgbClr val="0000FF"/>
                </a:solidFill>
              </a:rPr>
              <a:t>Create </a:t>
            </a:r>
            <a:r>
              <a:rPr lang="en-GB" sz="1800" b="1" dirty="0"/>
              <a:t>a sociology of absences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1800" b="1" dirty="0">
                <a:solidFill>
                  <a:srgbClr val="0000FF"/>
                </a:solidFill>
              </a:rPr>
              <a:t>Balance</a:t>
            </a:r>
            <a:r>
              <a:rPr lang="en-GB" sz="1800" b="1" dirty="0"/>
              <a:t> increasing women’s representation with epistemic justice in STEMM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1800" b="1" dirty="0">
                <a:solidFill>
                  <a:srgbClr val="0000FF"/>
                </a:solidFill>
              </a:rPr>
              <a:t>Re-invigorate STEMM </a:t>
            </a:r>
            <a:r>
              <a:rPr lang="en-GB" sz="1800" b="1" dirty="0"/>
              <a:t>knowledge production as a creative site of gendered transformation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1800" b="1" dirty="0">
                <a:solidFill>
                  <a:srgbClr val="0000FF"/>
                </a:solidFill>
              </a:rPr>
              <a:t>Identify</a:t>
            </a:r>
            <a:r>
              <a:rPr lang="en-GB" sz="1800" b="1" dirty="0"/>
              <a:t> new lexicons/ vocabularies for intersecting gender and STEMM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1800" b="1" dirty="0">
                <a:solidFill>
                  <a:srgbClr val="0000FF"/>
                </a:solidFill>
              </a:rPr>
              <a:t>Construct</a:t>
            </a:r>
            <a:r>
              <a:rPr lang="en-GB" sz="1800" b="1" dirty="0"/>
              <a:t> STEMMinism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1800" b="1" dirty="0">
                <a:solidFill>
                  <a:srgbClr val="0000FF"/>
                </a:solidFill>
              </a:rPr>
              <a:t>Imagine, </a:t>
            </a:r>
            <a:r>
              <a:rPr lang="en-GB" sz="1800" b="1" dirty="0"/>
              <a:t>exchange knowledge and research the future of gender-free STEMM that we want to see.</a:t>
            </a:r>
          </a:p>
        </p:txBody>
      </p:sp>
    </p:spTree>
    <p:extLst>
      <p:ext uri="{BB962C8B-B14F-4D97-AF65-F5344CB8AC3E}">
        <p14:creationId xmlns:p14="http://schemas.microsoft.com/office/powerpoint/2010/main" val="152927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Follow Up?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Text Placeholder 2"/>
          <p:cNvSpPr txBox="1">
            <a:spLocks/>
          </p:cNvSpPr>
          <p:nvPr/>
        </p:nvSpPr>
        <p:spPr>
          <a:xfrm>
            <a:off x="4659581" y="1269858"/>
            <a:ext cx="4371993" cy="436644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GB" sz="1600" b="1" dirty="0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Morley, L. </a:t>
            </a:r>
            <a:r>
              <a:rPr lang="en-GB" sz="1600" b="1" dirty="0"/>
              <a:t>(2015): Troubling Intra-actions: Gender, Neo-liberalism and Research in the Global Academy. </a:t>
            </a:r>
            <a:br>
              <a:rPr lang="en-GB" sz="1600" b="1" dirty="0"/>
            </a:br>
            <a:r>
              <a:rPr lang="en-GB" sz="1600" b="1" i="1" dirty="0"/>
              <a:t>Journal of Education Policy </a:t>
            </a:r>
            <a:r>
              <a:rPr lang="en-GB" sz="1600" b="1" dirty="0"/>
              <a:t>31(1): 28-45</a:t>
            </a:r>
            <a:r>
              <a:rPr lang="en-GB" sz="1600" b="1" dirty="0" smtClean="0"/>
              <a:t>.</a:t>
            </a:r>
            <a:endParaRPr lang="en-GB" sz="1600" b="1" dirty="0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Morley, L. </a:t>
            </a:r>
            <a:r>
              <a:rPr lang="en-GB" sz="1600" b="1" dirty="0"/>
              <a:t>(2018): Gender in the Neoliberal Research Economy: An Enervating and Exclusionary Entanglement? In, Kahlert, H. (ed) </a:t>
            </a:r>
            <a:r>
              <a:rPr lang="en-GB" sz="1600" b="1" i="1" dirty="0"/>
              <a:t>Gender Studies and the New Academic Governance. Global Challenges, Glocal Dynamics, and Local Impacts. </a:t>
            </a:r>
            <a:r>
              <a:rPr lang="en-GB" sz="1600" b="1" dirty="0"/>
              <a:t>Wiesbaden: Springer VS.</a:t>
            </a:r>
            <a:endParaRPr lang="en-GB" sz="1600" dirty="0"/>
          </a:p>
          <a:p>
            <a:pPr algn="l">
              <a:buClr>
                <a:srgbClr val="0000FF"/>
              </a:buClr>
            </a:pPr>
            <a:endParaRPr lang="en-GB" sz="1600" b="1" dirty="0">
              <a:solidFill>
                <a:srgbClr val="0000FF"/>
              </a:solidFill>
            </a:endParaRPr>
          </a:p>
          <a:p>
            <a:pPr>
              <a:buClr>
                <a:srgbClr val="0000FF"/>
              </a:buClr>
            </a:pPr>
            <a:r>
              <a:rPr lang="en-GB" sz="1800" b="1" dirty="0" smtClean="0">
                <a:solidFill>
                  <a:srgbClr val="0000FF"/>
                </a:solidFill>
              </a:rPr>
              <a:t>www.sussex.ac.uk/education/cheer</a:t>
            </a:r>
            <a:endParaRPr lang="en-GB" sz="1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35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(4)</Template>
  <TotalTime>4348</TotalTime>
  <Words>720</Words>
  <Application>Microsoft Office PowerPoint</Application>
  <PresentationFormat>On-screen Show (4:3)</PresentationFormat>
  <Paragraphs>209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Arial</vt:lpstr>
      <vt:lpstr>Calibri</vt:lpstr>
      <vt:lpstr>Georgia</vt:lpstr>
      <vt:lpstr>Wingdings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Document</vt:lpstr>
      <vt:lpstr>Entangling Gender and Neoliberalism in the  Global Academy</vt:lpstr>
      <vt:lpstr>PowerPoint Presentation</vt:lpstr>
      <vt:lpstr>PowerPoint Presentation</vt:lpstr>
      <vt:lpstr>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Women Vice-Chancellors:  Leading or Being Led?</vt:lpstr>
      <vt:lpstr>PowerPoint Presentation</vt:lpstr>
      <vt:lpstr>Gender:  More than a Demographic Variable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Stanley</dc:creator>
  <cp:lastModifiedBy>Heather Stanley</cp:lastModifiedBy>
  <cp:revision>386</cp:revision>
  <dcterms:created xsi:type="dcterms:W3CDTF">2016-06-09T09:36:01Z</dcterms:created>
  <dcterms:modified xsi:type="dcterms:W3CDTF">2018-05-10T15:50:07Z</dcterms:modified>
</cp:coreProperties>
</file>