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04" r:id="rId3"/>
    <p:sldId id="305" r:id="rId4"/>
    <p:sldId id="313" r:id="rId5"/>
    <p:sldId id="306" r:id="rId6"/>
    <p:sldId id="307" r:id="rId7"/>
    <p:sldId id="308" r:id="rId8"/>
    <p:sldId id="309" r:id="rId9"/>
    <p:sldId id="273" r:id="rId10"/>
    <p:sldId id="297" r:id="rId11"/>
    <p:sldId id="302" r:id="rId12"/>
    <p:sldId id="301" r:id="rId13"/>
    <p:sldId id="311" r:id="rId14"/>
    <p:sldId id="310" r:id="rId15"/>
    <p:sldId id="314" r:id="rId16"/>
    <p:sldId id="315" r:id="rId17"/>
    <p:sldId id="298" r:id="rId18"/>
    <p:sldId id="299" r:id="rId19"/>
    <p:sldId id="303" r:id="rId20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33" autoAdjust="0"/>
  </p:normalViewPr>
  <p:slideViewPr>
    <p:cSldViewPr snapToGrid="0" snapToObjects="1">
      <p:cViewPr varScale="1">
        <p:scale>
          <a:sx n="116" d="100"/>
          <a:sy n="116" d="100"/>
        </p:scale>
        <p:origin x="14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29/04/2015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21FBB-2528-B541-9AA9-8751724A935A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2F72-975A-9C4F-A804-3ADAD0D95C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5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29" y="274638"/>
            <a:ext cx="8752843" cy="1068097"/>
          </a:xfrm>
        </p:spPr>
        <p:txBody>
          <a:bodyPr>
            <a:noAutofit/>
          </a:bodyPr>
          <a:lstStyle/>
          <a:p>
            <a:pPr algn="l"/>
            <a:r>
              <a:rPr lang="en-GB" b="1" dirty="0"/>
              <a:t>Lost Leaders: Women in the </a:t>
            </a:r>
            <a:br>
              <a:rPr lang="en-GB" b="1" dirty="0"/>
            </a:br>
            <a:r>
              <a:rPr lang="en-GB" b="1" dirty="0"/>
              <a:t>Global Academy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 flipH="1">
            <a:off x="457200" y="2174873"/>
            <a:ext cx="4040188" cy="599588"/>
          </a:xfrm>
        </p:spPr>
        <p:txBody>
          <a:bodyPr>
            <a:normAutofit fontScale="70000" lnSpcReduction="20000"/>
          </a:bodyPr>
          <a:lstStyle/>
          <a:p>
            <a:r>
              <a:rPr lang="en-GB" sz="4100" dirty="0">
                <a:solidFill>
                  <a:srgbClr val="FFFFFF"/>
                </a:solidFill>
              </a:rPr>
              <a:t>Professor Louise Morley</a:t>
            </a:r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31019" y="2529850"/>
            <a:ext cx="4040188" cy="2397542"/>
          </a:xfrm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FontTx/>
              <a:buNone/>
              <a:defRPr/>
            </a:pPr>
            <a:r>
              <a:rPr lang="en-GB" b="1" dirty="0"/>
              <a:t>Centre for </a:t>
            </a:r>
            <a:r>
              <a:rPr lang="en-GB" b="1" dirty="0" smtClean="0"/>
              <a:t>Higher Education</a:t>
            </a:r>
          </a:p>
          <a:p>
            <a:pPr>
              <a:buFontTx/>
              <a:buNone/>
              <a:defRPr/>
            </a:pPr>
            <a:r>
              <a:rPr lang="en-GB" b="1" dirty="0" smtClean="0"/>
              <a:t>and Equity Research </a:t>
            </a:r>
            <a:r>
              <a:rPr lang="en-GB" b="1" dirty="0"/>
              <a:t>(CHEER</a:t>
            </a:r>
            <a:r>
              <a:rPr lang="en-GB" b="1" dirty="0" smtClean="0"/>
              <a:t>)</a:t>
            </a:r>
          </a:p>
          <a:p>
            <a:pPr>
              <a:buFontTx/>
              <a:buNone/>
              <a:defRPr/>
            </a:pPr>
            <a:r>
              <a:rPr lang="en-GB" b="1" dirty="0" smtClean="0"/>
              <a:t>University </a:t>
            </a:r>
            <a:r>
              <a:rPr lang="en-GB" b="1" dirty="0"/>
              <a:t>of Sussex, UK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62951" y="6180965"/>
            <a:ext cx="4305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66FF"/>
                </a:solidFill>
              </a:rPr>
              <a:t>http://www.sussex.ac.uk/education/cheer</a:t>
            </a: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Content Placeholder 4"/>
          <p:cNvPicPr>
            <a:picLocks noGrp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209" b="-28209"/>
          <a:stretch>
            <a:fillRect/>
          </a:stretch>
        </p:blipFill>
        <p:spPr bwMode="auto">
          <a:xfrm>
            <a:off x="4535150" y="1342735"/>
            <a:ext cx="4414184" cy="4130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188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Women Vice-Chancellors: Leading or Being Led?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17873" y="2103976"/>
            <a:ext cx="7687007" cy="4263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394478"/>
              </p:ext>
            </p:extLst>
          </p:nvPr>
        </p:nvGraphicFramePr>
        <p:xfrm>
          <a:off x="457201" y="1600200"/>
          <a:ext cx="8229601" cy="4602162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349684"/>
                <a:gridCol w="1196507"/>
                <a:gridCol w="1415867"/>
                <a:gridCol w="1415867"/>
                <a:gridCol w="1507991"/>
                <a:gridCol w="1343685"/>
              </a:tblGrid>
              <a:tr h="233918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 FIN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 UK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KWT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HONG</a:t>
                      </a:r>
                    </a:p>
                    <a:p>
                      <a:r>
                        <a:rPr lang="en-US" sz="3600" dirty="0" smtClean="0"/>
                        <a:t>KONG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JAPAN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INDIA</a:t>
                      </a:r>
                      <a:endParaRPr lang="en-US" sz="3600" dirty="0"/>
                    </a:p>
                  </a:txBody>
                  <a:tcPr/>
                </a:tc>
              </a:tr>
              <a:tr h="2262982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25%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17%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 3%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 0%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2.3%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3%</a:t>
                      </a:r>
                      <a:endParaRPr lang="en-US" sz="3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909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543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Making Women Intelligible as </a:t>
            </a:r>
            <a:r>
              <a:rPr lang="en-US" b="1" dirty="0" smtClean="0"/>
              <a:t>Leaders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742815" y="1600200"/>
            <a:ext cx="5263335" cy="4833745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500" b="1" dirty="0"/>
              <a:t>What is it that people don’t see?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500" b="1" dirty="0"/>
              <a:t>Why don’t they see it?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500" b="1" dirty="0"/>
              <a:t>What do current practices reveal and obscure</a:t>
            </a:r>
            <a:r>
              <a:rPr lang="en-US" sz="3500" b="1" dirty="0" smtClean="0"/>
              <a:t>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GB" sz="3500" b="1" dirty="0"/>
              <a:t>Women leaders = contextual discontinuity/ </a:t>
            </a:r>
            <a:r>
              <a:rPr lang="en-US" sz="3500" b="1" dirty="0"/>
              <a:t>interruptive in their shock quality.</a:t>
            </a:r>
            <a:endParaRPr lang="en-GB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7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8" r="28218"/>
          <a:stretch>
            <a:fillRect/>
          </a:stretch>
        </p:blipFill>
        <p:spPr>
          <a:xfrm>
            <a:off x="457200" y="1600200"/>
            <a:ext cx="3286125" cy="4525963"/>
          </a:xfrm>
        </p:spPr>
      </p:pic>
      <p:sp>
        <p:nvSpPr>
          <p:cNvPr id="7" name="Rectangle 6"/>
          <p:cNvSpPr/>
          <p:nvPr/>
        </p:nvSpPr>
        <p:spPr>
          <a:xfrm flipH="1">
            <a:off x="443413" y="6126163"/>
            <a:ext cx="3299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E74CFF"/>
                </a:solidFill>
              </a:rPr>
              <a:t>Aminata Touré, Prime Minister of Senegal, 2012</a:t>
            </a:r>
            <a:r>
              <a:rPr lang="en-GB" b="1" dirty="0">
                <a:solidFill>
                  <a:srgbClr val="E74CFF"/>
                </a:solidFill>
              </a:rPr>
              <a:t> </a:t>
            </a:r>
            <a:endParaRPr lang="en-US" b="1" dirty="0">
              <a:solidFill>
                <a:srgbClr val="E74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95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6067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Leadership Potential</a:t>
            </a:r>
            <a:endParaRPr lang="en-US" sz="4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1048" y="1219944"/>
            <a:ext cx="4628393" cy="5097020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FF66FF"/>
              </a:buClr>
              <a:defRPr/>
            </a:pPr>
            <a:r>
              <a:rPr lang="en-US" sz="4800" b="1" dirty="0" smtClean="0">
                <a:solidFill>
                  <a:srgbClr val="FFFFFF"/>
                </a:solidFill>
              </a:rPr>
              <a:t>Observable</a:t>
            </a:r>
          </a:p>
          <a:p>
            <a:pPr>
              <a:buClr>
                <a:srgbClr val="FF66FF"/>
              </a:buClr>
              <a:defRPr/>
            </a:pPr>
            <a:r>
              <a:rPr lang="en-US" sz="4800" b="1" dirty="0" smtClean="0">
                <a:solidFill>
                  <a:srgbClr val="FFFFFF"/>
                </a:solidFill>
              </a:rPr>
              <a:t>Separate </a:t>
            </a:r>
          </a:p>
          <a:p>
            <a:pPr>
              <a:buClr>
                <a:srgbClr val="FF66FF"/>
              </a:buClr>
              <a:defRPr/>
            </a:pPr>
            <a:r>
              <a:rPr lang="en-US" sz="4800" b="1" dirty="0">
                <a:solidFill>
                  <a:srgbClr val="FFFFFF"/>
                </a:solidFill>
              </a:rPr>
              <a:t>S</a:t>
            </a:r>
            <a:r>
              <a:rPr lang="en-US" sz="4800" b="1" dirty="0" smtClean="0">
                <a:solidFill>
                  <a:srgbClr val="FFFFFF"/>
                </a:solidFill>
              </a:rPr>
              <a:t>tatic </a:t>
            </a:r>
            <a:r>
              <a:rPr lang="en-US" sz="4800" b="1" dirty="0">
                <a:solidFill>
                  <a:srgbClr val="FFFFFF"/>
                </a:solidFill>
              </a:rPr>
              <a:t>structure</a:t>
            </a:r>
            <a:r>
              <a:rPr lang="en-US" sz="4800" b="1" dirty="0" smtClean="0">
                <a:solidFill>
                  <a:srgbClr val="FFFFFF"/>
                </a:solidFill>
              </a:rPr>
              <a:t>?</a:t>
            </a:r>
          </a:p>
          <a:p>
            <a:pPr>
              <a:buClr>
                <a:srgbClr val="FF66FF"/>
              </a:buClr>
              <a:defRPr/>
            </a:pPr>
            <a:endParaRPr lang="en-US" sz="4800" b="1" dirty="0" smtClean="0">
              <a:solidFill>
                <a:srgbClr val="FFFFFF"/>
              </a:solidFill>
            </a:endParaRP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sz="4800" b="1" dirty="0" smtClean="0">
                <a:solidFill>
                  <a:srgbClr val="E74CFF"/>
                </a:solidFill>
              </a:rPr>
              <a:t>          OR</a:t>
            </a:r>
            <a:endParaRPr lang="en-US" sz="4800" b="1" dirty="0">
              <a:solidFill>
                <a:srgbClr val="E74CFF"/>
              </a:solidFill>
            </a:endParaRPr>
          </a:p>
          <a:p>
            <a:pPr>
              <a:buClr>
                <a:srgbClr val="FF66FF"/>
              </a:buClr>
              <a:defRPr/>
            </a:pPr>
            <a:endParaRPr lang="en-US" sz="48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4800" b="1" dirty="0" smtClean="0">
                <a:solidFill>
                  <a:srgbClr val="FFFFFF"/>
                </a:solidFill>
              </a:rPr>
              <a:t>Contingent</a:t>
            </a:r>
          </a:p>
          <a:p>
            <a:pPr>
              <a:buClr>
                <a:srgbClr val="FF66FF"/>
              </a:buClr>
              <a:defRPr/>
            </a:pPr>
            <a:r>
              <a:rPr lang="en-US" sz="4800" b="1" dirty="0" smtClean="0">
                <a:solidFill>
                  <a:srgbClr val="FFFFFF"/>
                </a:solidFill>
              </a:rPr>
              <a:t>Contextual</a:t>
            </a:r>
          </a:p>
          <a:p>
            <a:pPr>
              <a:buClr>
                <a:srgbClr val="FF66FF"/>
              </a:buClr>
              <a:defRPr/>
            </a:pPr>
            <a:r>
              <a:rPr lang="en-US" sz="4800" b="1" dirty="0" smtClean="0">
                <a:solidFill>
                  <a:srgbClr val="FFFFFF"/>
                </a:solidFill>
              </a:rPr>
              <a:t>Co</a:t>
            </a:r>
            <a:r>
              <a:rPr lang="en-US" sz="4800" b="1" dirty="0">
                <a:solidFill>
                  <a:srgbClr val="FFFFFF"/>
                </a:solidFill>
              </a:rPr>
              <a:t>-produced?</a:t>
            </a:r>
          </a:p>
          <a:p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3230" r="23230"/>
          <a:stretch>
            <a:fillRect/>
          </a:stretch>
        </p:blipFill>
        <p:spPr>
          <a:xfrm>
            <a:off x="457199" y="1219944"/>
            <a:ext cx="3703342" cy="490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43958"/>
          </a:xfrm>
        </p:spPr>
        <p:txBody>
          <a:bodyPr>
            <a:noAutofit/>
          </a:bodyPr>
          <a:lstStyle/>
          <a:p>
            <a:r>
              <a:rPr lang="en-US" b="1" dirty="0" smtClean="0"/>
              <a:t>A </a:t>
            </a:r>
            <a:r>
              <a:rPr lang="en-US" b="1" dirty="0"/>
              <a:t>Two-Way Gaze?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59525" y="551481"/>
            <a:ext cx="4927275" cy="6032867"/>
          </a:xfrm>
        </p:spPr>
        <p:txBody>
          <a:bodyPr>
            <a:normAutofit lnSpcReduction="10000"/>
          </a:bodyPr>
          <a:lstStyle/>
          <a:p>
            <a:pPr>
              <a:buClr>
                <a:schemeClr val="bg1">
                  <a:lumMod val="50000"/>
                  <a:lumOff val="50000"/>
                </a:schemeClr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How are women being seen </a:t>
            </a:r>
            <a:r>
              <a:rPr lang="en-US" b="1" i="1" dirty="0">
                <a:solidFill>
                  <a:srgbClr val="FFFFFF"/>
                </a:solidFill>
              </a:rPr>
              <a:t>e.g</a:t>
            </a:r>
            <a:r>
              <a:rPr lang="en-US" b="1" dirty="0">
                <a:solidFill>
                  <a:srgbClr val="FFFFFF"/>
                </a:solidFill>
              </a:rPr>
              <a:t>. as deficit men?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How are women viewing leadership </a:t>
            </a:r>
            <a:r>
              <a:rPr lang="en-US" b="1" i="1" dirty="0">
                <a:solidFill>
                  <a:srgbClr val="FFFFFF"/>
                </a:solidFill>
              </a:rPr>
              <a:t>e.g. </a:t>
            </a:r>
            <a:r>
              <a:rPr lang="en-US" b="1" dirty="0">
                <a:solidFill>
                  <a:srgbClr val="FFFFFF"/>
                </a:solidFill>
              </a:rPr>
              <a:t>unliveable lives</a:t>
            </a:r>
            <a:r>
              <a:rPr lang="en-US" b="1" dirty="0" smtClean="0">
                <a:solidFill>
                  <a:srgbClr val="FFFFFF"/>
                </a:solidFill>
              </a:rPr>
              <a:t>?</a:t>
            </a:r>
          </a:p>
          <a:p>
            <a:pPr>
              <a:buClr>
                <a:srgbClr val="E74CFF"/>
              </a:buClr>
              <a:defRPr/>
            </a:pPr>
            <a:endParaRPr lang="en-US" b="1" dirty="0" smtClean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What narratives circulate about women’s capabilities?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What narratives circulate about leadership?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5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4" r="20144"/>
          <a:stretch>
            <a:fillRect/>
          </a:stretch>
        </p:blipFill>
        <p:spPr bwMode="auto">
          <a:xfrm>
            <a:off x="457200" y="1002694"/>
            <a:ext cx="2984854" cy="5123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27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5035"/>
          </a:xfrm>
        </p:spPr>
        <p:txBody>
          <a:bodyPr/>
          <a:lstStyle/>
          <a:p>
            <a:r>
              <a:rPr lang="en-GB" b="1" dirty="0"/>
              <a:t>Where are the Women?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68" y="1286790"/>
            <a:ext cx="4933332" cy="4839374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Adjunct/assistant roles</a:t>
            </a:r>
          </a:p>
          <a:p>
            <a:pPr>
              <a:buClr>
                <a:srgbClr val="FF66FF"/>
              </a:buClr>
              <a:buFontTx/>
              <a:buNone/>
              <a:defRPr/>
            </a:pPr>
            <a:r>
              <a:rPr lang="en-US" sz="1600" b="1" dirty="0">
                <a:solidFill>
                  <a:srgbClr val="FFFFFF"/>
                </a:solidFill>
              </a:rPr>
              <a:t>         </a:t>
            </a:r>
            <a:r>
              <a:rPr lang="en-US" sz="1600" b="1" dirty="0">
                <a:solidFill>
                  <a:srgbClr val="FF66FF"/>
                </a:solidFill>
              </a:rPr>
              <a:t>(Bagilhole and White, 2011; Davis, 1996).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‘Velvet ghettos’ </a:t>
            </a: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sz="1600" b="1" dirty="0">
                <a:solidFill>
                  <a:srgbClr val="FF66FF"/>
                </a:solidFill>
              </a:rPr>
              <a:t>         (Guillaume &amp; Pochic, 2009)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‘Glass cliffs’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sz="1600" b="1" dirty="0">
                <a:solidFill>
                  <a:srgbClr val="FF66FF"/>
                </a:solidFill>
              </a:rPr>
              <a:t>(Ryan &amp; Haslam, 2005)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sz="1600" b="1" dirty="0">
              <a:solidFill>
                <a:srgbClr val="00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Middle management: </a:t>
            </a:r>
          </a:p>
          <a:p>
            <a:pPr>
              <a:buClr>
                <a:srgbClr val="FF66FF"/>
              </a:buClr>
              <a:buFontTx/>
              <a:buNone/>
              <a:defRPr/>
            </a:pPr>
            <a:endParaRPr lang="en-US" sz="2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>
                <a:solidFill>
                  <a:srgbClr val="FFFFFF"/>
                </a:solidFill>
              </a:rPr>
              <a:t>quality assurance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>
                <a:solidFill>
                  <a:srgbClr val="FFFFFF"/>
                </a:solidFill>
              </a:rPr>
              <a:t>community engagement 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>
                <a:solidFill>
                  <a:srgbClr val="FFFFFF"/>
                </a:solidFill>
              </a:rPr>
              <a:t>marketing managers 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>
                <a:solidFill>
                  <a:srgbClr val="FFFFFF"/>
                </a:solidFill>
              </a:rPr>
              <a:t>communication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>
                <a:solidFill>
                  <a:srgbClr val="FFFFFF"/>
                </a:solidFill>
              </a:rPr>
              <a:t>human resource management</a:t>
            </a:r>
          </a:p>
          <a:p>
            <a:endParaRPr lang="en-US" dirty="0"/>
          </a:p>
        </p:txBody>
      </p:sp>
      <p:pic>
        <p:nvPicPr>
          <p:cNvPr id="5" name="Content Placeholder 6" descr="MPj0399350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" b="3460"/>
          <a:stretch>
            <a:fillRect/>
          </a:stretch>
        </p:blipFill>
        <p:spPr>
          <a:xfrm>
            <a:off x="457200" y="1286790"/>
            <a:ext cx="3586378" cy="4839373"/>
          </a:xfrm>
        </p:spPr>
      </p:pic>
    </p:spTree>
    <p:extLst>
      <p:ext uri="{BB962C8B-B14F-4D97-AF65-F5344CB8AC3E}">
        <p14:creationId xmlns:p14="http://schemas.microsoft.com/office/powerpoint/2010/main" val="398078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7651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Provocations?</a:t>
            </a:r>
            <a:endParaRPr lang="en-US" sz="4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5345" y="1036116"/>
            <a:ext cx="5597515" cy="5648502"/>
          </a:xfrm>
        </p:spPr>
        <p:txBody>
          <a:bodyPr>
            <a:normAutofit fontScale="92500"/>
          </a:bodyPr>
          <a:lstStyle/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G</a:t>
            </a:r>
            <a:r>
              <a:rPr lang="en-GB" b="1" dirty="0" smtClean="0"/>
              <a:t>ender escapes </a:t>
            </a:r>
            <a:r>
              <a:rPr lang="en-GB" b="1" dirty="0"/>
              <a:t>the policy logic of the turbulent global academy?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W</a:t>
            </a:r>
            <a:r>
              <a:rPr lang="en-GB" b="1" dirty="0" smtClean="0"/>
              <a:t>omen’s </a:t>
            </a:r>
            <a:r>
              <a:rPr lang="en-GB" b="1" dirty="0"/>
              <a:t>capital devalued/ misrecognised in the knowledge economy?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C</a:t>
            </a:r>
            <a:r>
              <a:rPr lang="en-GB" b="1" dirty="0" smtClean="0"/>
              <a:t>ultural </a:t>
            </a:r>
            <a:r>
              <a:rPr lang="en-GB" b="1" dirty="0"/>
              <a:t>scripts for leaders coalesce/collide with normative gender performances?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D</a:t>
            </a:r>
            <a:r>
              <a:rPr lang="en-GB" b="1" dirty="0" smtClean="0"/>
              <a:t>ecision</a:t>
            </a:r>
            <a:r>
              <a:rPr lang="en-GB" b="1" dirty="0"/>
              <a:t>-making and informal practices lack transparency/ accountability/ reproduce privilege? </a:t>
            </a:r>
          </a:p>
        </p:txBody>
      </p:sp>
      <p:pic>
        <p:nvPicPr>
          <p:cNvPr id="5" name="Picture 7" descr="MP900443329[1]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21" r="-17121"/>
          <a:stretch/>
        </p:blipFill>
        <p:spPr>
          <a:xfrm>
            <a:off x="457200" y="1203231"/>
            <a:ext cx="2968145" cy="5214001"/>
          </a:xfrm>
        </p:spPr>
      </p:pic>
    </p:spTree>
    <p:extLst>
      <p:ext uri="{BB962C8B-B14F-4D97-AF65-F5344CB8AC3E}">
        <p14:creationId xmlns:p14="http://schemas.microsoft.com/office/powerpoint/2010/main" val="303342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9436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Diversity = Representational Space?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0541" y="1153097"/>
            <a:ext cx="4526259" cy="534769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5000"/>
              </a:lnSpc>
              <a:buFontTx/>
              <a:buNone/>
              <a:defRPr/>
            </a:pPr>
            <a:r>
              <a:rPr lang="en-GB" b="1" dirty="0">
                <a:solidFill>
                  <a:srgbClr val="FF66FF"/>
                </a:solidFill>
              </a:rPr>
              <a:t>Norm-saturated (essentialised) policy narratives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endParaRPr lang="en-GB" b="1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Add under-represented groups 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  <a:defRPr/>
            </a:pPr>
            <a:r>
              <a:rPr lang="en-GB" b="1" dirty="0" smtClean="0">
                <a:solidFill>
                  <a:srgbClr val="FFFFFF"/>
                </a:solidFill>
              </a:rPr>
              <a:t>     into </a:t>
            </a:r>
            <a:r>
              <a:rPr lang="en-GB" b="1" dirty="0">
                <a:solidFill>
                  <a:srgbClr val="FFFFFF"/>
                </a:solidFill>
              </a:rPr>
              <a:t>current </a:t>
            </a:r>
            <a:r>
              <a:rPr lang="en-GB" b="1" dirty="0" smtClean="0">
                <a:solidFill>
                  <a:srgbClr val="FFFFFF"/>
                </a:solidFill>
              </a:rPr>
              <a:t>systems</a:t>
            </a:r>
            <a:endParaRPr lang="en-GB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FFFFFF"/>
                </a:solidFill>
              </a:rPr>
              <a:t>                          =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distributive justice/ smart economics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organisational and epistemic transformation.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Gender = demographic variable.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Diversity = business case?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Sociology of absences?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6" name="Content Placeholder 5" descr="IMG_0035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0" r="14950"/>
          <a:stretch>
            <a:fillRect/>
          </a:stretch>
        </p:blipFill>
        <p:spPr>
          <a:xfrm>
            <a:off x="457200" y="1153098"/>
            <a:ext cx="3536251" cy="497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1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4497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Evidence</a:t>
            </a:r>
            <a:endParaRPr lang="en-US" sz="6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5219" y="1251219"/>
            <a:ext cx="5562406" cy="5878924"/>
          </a:xfrm>
        </p:spPr>
        <p:txBody>
          <a:bodyPr>
            <a:normAutofit fontScale="62500" lnSpcReduction="20000"/>
          </a:bodyPr>
          <a:lstStyle/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FF66FF"/>
                </a:solidFill>
              </a:rPr>
              <a:t>South Asia</a:t>
            </a:r>
            <a:endParaRPr lang="en-US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b="1" dirty="0" smtClean="0">
                <a:solidFill>
                  <a:srgbClr val="FFFFFF"/>
                </a:solidFill>
              </a:rPr>
              <a:t>Literature/ Policy </a:t>
            </a:r>
            <a:r>
              <a:rPr lang="en-US" b="1" dirty="0">
                <a:solidFill>
                  <a:srgbClr val="FFFFFF"/>
                </a:solidFill>
              </a:rPr>
              <a:t>Review</a:t>
            </a: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Interviews- </a:t>
            </a:r>
            <a:r>
              <a:rPr lang="en-US" b="1" dirty="0" smtClean="0"/>
              <a:t>19 </a:t>
            </a:r>
            <a:r>
              <a:rPr lang="en-US" b="1" dirty="0"/>
              <a:t>women and </a:t>
            </a:r>
            <a:r>
              <a:rPr lang="en-US" b="1" dirty="0" smtClean="0"/>
              <a:t>11 men </a:t>
            </a:r>
            <a:endParaRPr lang="en-US" b="1" dirty="0"/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Afghanistan, Bangladesh, India, </a:t>
            </a:r>
            <a:r>
              <a:rPr lang="en-US" b="1" dirty="0" smtClean="0"/>
              <a:t>Nepal, Pakistan </a:t>
            </a:r>
            <a:r>
              <a:rPr lang="en-US" b="1" dirty="0"/>
              <a:t>and Sri Lanka</a:t>
            </a:r>
            <a:r>
              <a:rPr lang="en-US" b="1" dirty="0" smtClean="0"/>
              <a:t>.</a:t>
            </a: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>
                <a:solidFill>
                  <a:srgbClr val="FF66FF"/>
                </a:solidFill>
              </a:rPr>
              <a:t>Malaysia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36 Questionnaires/ 1 </a:t>
            </a:r>
            <a:r>
              <a:rPr lang="en-US" b="1" dirty="0" smtClean="0"/>
              <a:t>Focus </a:t>
            </a:r>
            <a:r>
              <a:rPr lang="en-US" b="1" dirty="0"/>
              <a:t>Group </a:t>
            </a:r>
          </a:p>
          <a:p>
            <a:pPr marL="0" indent="0">
              <a:spcBef>
                <a:spcPts val="1632"/>
              </a:spcBef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FF66FF"/>
                </a:solidFill>
              </a:rPr>
              <a:t>East </a:t>
            </a:r>
            <a:r>
              <a:rPr lang="en-US" b="1" dirty="0">
                <a:solidFill>
                  <a:srgbClr val="FF66FF"/>
                </a:solidFill>
              </a:rPr>
              <a:t>Asia and MENA</a:t>
            </a:r>
            <a:r>
              <a:rPr lang="en-GB" b="1" dirty="0">
                <a:solidFill>
                  <a:srgbClr val="FF66FF"/>
                </a:solidFill>
              </a:rPr>
              <a:t>                                                                          </a:t>
            </a:r>
          </a:p>
          <a:p>
            <a:pPr>
              <a:spcBef>
                <a:spcPts val="1632"/>
              </a:spcBef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20 Questionnaires/ 3 Discussion Groups  </a:t>
            </a:r>
            <a:r>
              <a:rPr lang="en-GB" b="1" dirty="0">
                <a:solidFill>
                  <a:srgbClr val="FFFFFF"/>
                </a:solidFill>
              </a:rPr>
              <a:t>Australia, China, Egypt, Hong Kong, Indonesia, Japan, Jordan, Kuwait, Malaysia, Morocco, Pakistan, Palestine, the Philippines, Singapore, Thailand and Turkey  </a:t>
            </a:r>
            <a:r>
              <a:rPr lang="en-US" sz="2000" b="1" dirty="0">
                <a:solidFill>
                  <a:srgbClr val="E74CFF"/>
                </a:solidFill>
              </a:rPr>
              <a:t>(Morley, 2014).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What makes leadership </a:t>
            </a:r>
            <a:r>
              <a:rPr lang="en-GB" b="1" dirty="0">
                <a:solidFill>
                  <a:srgbClr val="FF66FF"/>
                </a:solidFill>
              </a:rPr>
              <a:t>attractive/unattractive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rgbClr val="FFFFFF"/>
                </a:solidFill>
              </a:rPr>
              <a:t>to women? 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What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rgbClr val="FF66FF"/>
                </a:solidFill>
              </a:rPr>
              <a:t>enables/ supports </a:t>
            </a:r>
            <a:r>
              <a:rPr lang="en-GB" b="1" dirty="0">
                <a:solidFill>
                  <a:srgbClr val="FFFFFF"/>
                </a:solidFill>
              </a:rPr>
              <a:t>women to enter leadership positions?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Personal experiences of bein</a:t>
            </a:r>
            <a:r>
              <a:rPr lang="en-GB" b="1" dirty="0">
                <a:solidFill>
                  <a:schemeClr val="tx2"/>
                </a:solidFill>
              </a:rPr>
              <a:t>g </a:t>
            </a:r>
            <a:r>
              <a:rPr lang="en-GB" b="1" dirty="0">
                <a:solidFill>
                  <a:srgbClr val="FF66FF"/>
                </a:solidFill>
              </a:rPr>
              <a:t>enabled/ impeded </a:t>
            </a:r>
            <a:r>
              <a:rPr lang="en-GB" b="1" dirty="0">
                <a:solidFill>
                  <a:srgbClr val="FFFFFF"/>
                </a:solidFill>
              </a:rPr>
              <a:t>from entering leadership? </a:t>
            </a:r>
          </a:p>
          <a:p>
            <a:endParaRPr lang="en-US" dirty="0"/>
          </a:p>
        </p:txBody>
      </p:sp>
      <p:pic>
        <p:nvPicPr>
          <p:cNvPr id="5" name="Content Placeholder 5" descr="j0227558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457200" y="1600200"/>
            <a:ext cx="2700801" cy="4525963"/>
          </a:xfrm>
        </p:spPr>
      </p:pic>
    </p:spTree>
    <p:extLst>
      <p:ext uri="{BB962C8B-B14F-4D97-AF65-F5344CB8AC3E}">
        <p14:creationId xmlns:p14="http://schemas.microsoft.com/office/powerpoint/2010/main" val="143443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2064"/>
          </a:xfrm>
        </p:spPr>
        <p:txBody>
          <a:bodyPr/>
          <a:lstStyle/>
          <a:p>
            <a:r>
              <a:rPr lang="en-US" b="1" dirty="0"/>
              <a:t>Narrating Difference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81637" y="1600200"/>
            <a:ext cx="4897964" cy="4525963"/>
          </a:xfrm>
        </p:spPr>
        <p:txBody>
          <a:bodyPr>
            <a:normAutofit fontScale="85000" lnSpcReduction="20000"/>
          </a:bodyPr>
          <a:lstStyle/>
          <a:p>
            <a:pPr lvl="0">
              <a:buClr>
                <a:srgbClr val="E74CFF"/>
              </a:buClr>
            </a:pPr>
            <a:r>
              <a:rPr lang="en-US" b="1" dirty="0"/>
              <a:t>Recruitment and Selection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(Political/lacking transparency)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Passionate attachment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(Disciplines/ research)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Authority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(Does not ‘stick’ to women)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Gendered Divisions of Labour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(Women = domestic domain)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Exclusionary Networks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(Male Domination/ sexual propriety)</a:t>
            </a:r>
          </a:p>
          <a:p>
            <a:pPr>
              <a:buClr>
                <a:srgbClr val="E74CFF"/>
              </a:buClr>
            </a:pPr>
            <a:r>
              <a:rPr lang="en-US" b="1" dirty="0">
                <a:solidFill>
                  <a:srgbClr val="FFFFFF"/>
                </a:solidFill>
              </a:rPr>
              <a:t>Hostile </a:t>
            </a:r>
            <a:r>
              <a:rPr lang="en-US" b="1" dirty="0"/>
              <a:t>cultures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(Toxic/ stressful)</a:t>
            </a:r>
          </a:p>
          <a:p>
            <a:endParaRPr lang="en-US" dirty="0"/>
          </a:p>
        </p:txBody>
      </p:sp>
      <p:pic>
        <p:nvPicPr>
          <p:cNvPr id="7" name="Content Placeholder 6" descr="Nepal women IMG_2695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6" r="20256"/>
          <a:stretch>
            <a:fillRect/>
          </a:stretch>
        </p:blipFill>
        <p:spPr>
          <a:xfrm>
            <a:off x="457200" y="1600200"/>
            <a:ext cx="3352328" cy="4525963"/>
          </a:xfrm>
        </p:spPr>
      </p:pic>
    </p:spTree>
    <p:extLst>
      <p:ext uri="{BB962C8B-B14F-4D97-AF65-F5344CB8AC3E}">
        <p14:creationId xmlns:p14="http://schemas.microsoft.com/office/powerpoint/2010/main" val="69608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Attracts Women to Senior Leadership?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1342" y="2041240"/>
            <a:ext cx="3675457" cy="4084923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Power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Influence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Values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Rewards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Recognition</a:t>
            </a:r>
          </a:p>
          <a:p>
            <a:endParaRPr lang="en-US" sz="3600" dirty="0"/>
          </a:p>
        </p:txBody>
      </p:sp>
      <p:pic>
        <p:nvPicPr>
          <p:cNvPr id="5" name="Content Placeholder 5" descr="200415231-001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87" b="-378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27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Why is Senior Leadership Unattractive to Women?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90934" y="1600200"/>
            <a:ext cx="5153066" cy="489902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Neo-liberalism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Being ‘Other’ in male-dominated </a:t>
            </a:r>
            <a:r>
              <a:rPr lang="en-GB" b="1" dirty="0" smtClean="0"/>
              <a:t>cultures</a:t>
            </a:r>
            <a:endParaRPr lang="en-GB" b="1" dirty="0"/>
          </a:p>
          <a:p>
            <a:pPr marL="0" indent="0">
              <a:lnSpc>
                <a:spcPct val="105000"/>
              </a:lnSpc>
              <a:buClr>
                <a:srgbClr val="E74CFF"/>
              </a:buClr>
              <a:buNone/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Disrupting the symbolic </a:t>
            </a:r>
            <a:r>
              <a:rPr lang="en-GB" b="1" dirty="0" smtClean="0"/>
              <a:t>order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 smtClean="0"/>
              <a:t>Corruption/ Financialisation</a:t>
            </a:r>
            <a:endParaRPr lang="en-GB" b="1" dirty="0"/>
          </a:p>
          <a:p>
            <a:pPr marL="0" indent="0">
              <a:lnSpc>
                <a:spcPct val="105000"/>
              </a:lnSpc>
              <a:buClr>
                <a:srgbClr val="E74CFF"/>
              </a:buClr>
              <a:buNone/>
              <a:defRPr/>
            </a:pPr>
            <a:endParaRPr lang="en-GB" b="1" dirty="0"/>
          </a:p>
          <a:p>
            <a:pPr>
              <a:buClr>
                <a:srgbClr val="E74CFF"/>
              </a:buClr>
              <a:defRPr/>
            </a:pPr>
            <a:r>
              <a:rPr lang="en-GB" b="1" dirty="0" smtClean="0"/>
              <a:t>Pre-determined Scripts</a:t>
            </a:r>
          </a:p>
          <a:p>
            <a:pPr>
              <a:buClr>
                <a:srgbClr val="E74CFF"/>
              </a:buClr>
              <a:defRPr/>
            </a:pPr>
            <a:endParaRPr lang="en-GB" b="1" dirty="0"/>
          </a:p>
          <a:p>
            <a:pPr>
              <a:buClr>
                <a:srgbClr val="E74CFF"/>
              </a:buClr>
              <a:defRPr/>
            </a:pPr>
            <a:r>
              <a:rPr lang="en-GB" b="1" dirty="0" smtClean="0"/>
              <a:t>Do w</a:t>
            </a:r>
            <a:r>
              <a:rPr lang="en-US" b="1" dirty="0" smtClean="0"/>
              <a:t>omen </a:t>
            </a:r>
            <a:r>
              <a:rPr lang="en-US" b="1" dirty="0"/>
              <a:t>lack capital</a:t>
            </a:r>
            <a:r>
              <a:rPr lang="en-US" b="1" dirty="0">
                <a:solidFill>
                  <a:srgbClr val="E74CFF"/>
                </a:solidFill>
              </a:rPr>
              <a:t> (economic, political, social and symbolic)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to redefine the requirements of the </a:t>
            </a:r>
            <a:r>
              <a:rPr lang="en-US" b="1" dirty="0" smtClean="0"/>
              <a:t>field?</a:t>
            </a:r>
            <a:endParaRPr lang="en-US" dirty="0"/>
          </a:p>
        </p:txBody>
      </p:sp>
      <p:pic>
        <p:nvPicPr>
          <p:cNvPr id="5" name="Content Placeholder 5" descr="MC900444668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9" b="6729"/>
          <a:stretch>
            <a:fillRect/>
          </a:stretch>
        </p:blipFill>
        <p:spPr>
          <a:xfrm>
            <a:off x="457200" y="1600200"/>
            <a:ext cx="3306976" cy="4525963"/>
          </a:xfrm>
        </p:spPr>
      </p:pic>
    </p:spTree>
    <p:extLst>
      <p:ext uri="{BB962C8B-B14F-4D97-AF65-F5344CB8AC3E}">
        <p14:creationId xmlns:p14="http://schemas.microsoft.com/office/powerpoint/2010/main" val="389007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Leadership = Installation of the Neo-liberal Gaze?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75726" y="1600200"/>
            <a:ext cx="5111074" cy="4950725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66FF"/>
              </a:buClr>
            </a:pPr>
            <a:r>
              <a:rPr lang="en-US" b="1" dirty="0"/>
              <a:t>Knowledge = the New Capital/ Global Commodity</a:t>
            </a:r>
          </a:p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r>
              <a:rPr lang="en-US" b="1" dirty="0"/>
              <a:t>Financialisation/ Market Values</a:t>
            </a:r>
          </a:p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r>
              <a:rPr lang="en-US" b="1" dirty="0"/>
              <a:t>Audit/ Performance Management</a:t>
            </a:r>
          </a:p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r>
              <a:rPr lang="en-US" b="1" dirty="0"/>
              <a:t>Prestige Economy/ League Tables</a:t>
            </a:r>
          </a:p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r>
              <a:rPr lang="en-US" b="1" dirty="0"/>
              <a:t>Instrumentalisation/ Mobilisation/Utility of Research e.g. Impact, Rates of Return</a:t>
            </a:r>
          </a:p>
          <a:p>
            <a:endParaRPr lang="en-US" dirty="0"/>
          </a:p>
        </p:txBody>
      </p:sp>
      <p:pic>
        <p:nvPicPr>
          <p:cNvPr id="5" name="Content Placeholder 4" descr="200128087-001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6" r="23526"/>
          <a:stretch>
            <a:fillRect/>
          </a:stretch>
        </p:blipFill>
        <p:spPr>
          <a:xfrm>
            <a:off x="457200" y="1600200"/>
            <a:ext cx="2901309" cy="4525963"/>
          </a:xfrm>
        </p:spPr>
      </p:pic>
    </p:spTree>
    <p:extLst>
      <p:ext uri="{BB962C8B-B14F-4D97-AF65-F5344CB8AC3E}">
        <p14:creationId xmlns:p14="http://schemas.microsoft.com/office/powerpoint/2010/main" val="78081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845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/>
              <a:t>Affective </a:t>
            </a:r>
            <a:r>
              <a:rPr lang="en-US" b="1" dirty="0" smtClean="0"/>
              <a:t>Economy of </a:t>
            </a:r>
            <a:r>
              <a:rPr lang="en-US" b="1" dirty="0"/>
              <a:t>Identity Work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2689" y="1600200"/>
            <a:ext cx="4994111" cy="491730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Working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with resistance, recalcitrance, truculence, ugly feelings. 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Colonising </a:t>
            </a:r>
            <a:r>
              <a:rPr lang="en-US" b="1" dirty="0">
                <a:solidFill>
                  <a:srgbClr val="FFFFFF"/>
                </a:solidFill>
              </a:rPr>
              <a:t>colleagues’ subjectivities towards the goals of managerially inspired discourses.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US" b="1" dirty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Managing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self-doubt, conflict, anxiety, disappointment &amp; occupational stress.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US" b="1" dirty="0">
                <a:solidFill>
                  <a:srgbClr val="00FFFF"/>
                </a:solidFill>
              </a:rPr>
              <a:t>                      </a:t>
            </a:r>
            <a:r>
              <a:rPr lang="en-US" b="1" dirty="0">
                <a:solidFill>
                  <a:srgbClr val="FF66FF"/>
                </a:solidFill>
              </a:rPr>
              <a:t>  =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 smtClean="0">
                <a:solidFill>
                  <a:srgbClr val="FF66FF"/>
                </a:solidFill>
              </a:rPr>
              <a:t>Restricting</a:t>
            </a:r>
            <a:r>
              <a:rPr lang="en-US" b="1" dirty="0" smtClean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not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Building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capacity and creativity.</a:t>
            </a:r>
            <a:r>
              <a:rPr lang="en-GB" b="1" dirty="0">
                <a:solidFill>
                  <a:srgbClr val="FFFFFF"/>
                </a:solidFill>
              </a:rPr>
              <a:t> </a:t>
            </a:r>
            <a:endParaRPr lang="en-US" b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6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r="5384"/>
          <a:stretch>
            <a:fillRect/>
          </a:stretch>
        </p:blipFill>
        <p:spPr bwMode="auto">
          <a:xfrm>
            <a:off x="457200" y="1600200"/>
            <a:ext cx="2984854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736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G</a:t>
            </a:r>
            <a:r>
              <a:rPr lang="en-GB" b="1" dirty="0"/>
              <a:t>endered Pathways: Research/ Prestige Economy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93197" y="1186520"/>
            <a:ext cx="4793603" cy="5414540"/>
          </a:xfrm>
        </p:spPr>
        <p:txBody>
          <a:bodyPr>
            <a:normAutofit fontScale="55000" lnSpcReduction="20000"/>
          </a:bodyPr>
          <a:lstStyle/>
          <a:p>
            <a:pPr>
              <a:buClr>
                <a:srgbClr val="FF66FF"/>
              </a:buClr>
              <a:buFontTx/>
              <a:buNone/>
              <a:defRPr/>
            </a:pPr>
            <a:r>
              <a:rPr lang="en-GB" sz="3300" b="1" dirty="0">
                <a:solidFill>
                  <a:srgbClr val="FF66FF"/>
                </a:solidFill>
              </a:rPr>
              <a:t>Women less likely to be: </a:t>
            </a:r>
            <a:endParaRPr lang="en-GB" sz="3300" b="1" dirty="0" smtClean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  <a:buFontTx/>
              <a:buNone/>
              <a:defRPr/>
            </a:pPr>
            <a:endParaRPr lang="en-GB" sz="33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300" b="1" dirty="0">
                <a:solidFill>
                  <a:srgbClr val="FFFFFF"/>
                </a:solidFill>
              </a:rPr>
              <a:t>Journal editors/cited in top-rated journals </a:t>
            </a:r>
            <a:r>
              <a:rPr lang="en-GB" sz="3300" b="1" dirty="0">
                <a:solidFill>
                  <a:srgbClr val="FF66FF"/>
                </a:solidFill>
              </a:rPr>
              <a:t>(Tight, 2008). 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300" b="1" dirty="0">
                <a:solidFill>
                  <a:srgbClr val="FFFFFF"/>
                </a:solidFill>
              </a:rPr>
              <a:t>Principal investigators </a:t>
            </a:r>
            <a:r>
              <a:rPr lang="en-GB" sz="3300" b="1" dirty="0">
                <a:solidFill>
                  <a:srgbClr val="FF66FF"/>
                </a:solidFill>
              </a:rPr>
              <a:t>(EC, 2011)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300" b="1" dirty="0">
                <a:solidFill>
                  <a:srgbClr val="FFFFFF"/>
                </a:solidFill>
              </a:rPr>
              <a:t>On research boards</a:t>
            </a:r>
            <a:endParaRPr lang="en-GB" sz="3300" b="1" dirty="0">
              <a:solidFill>
                <a:srgbClr val="00FFFF"/>
              </a:solidFill>
            </a:endParaRP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300" b="1" dirty="0">
                <a:solidFill>
                  <a:srgbClr val="FFFFFF"/>
                </a:solidFill>
              </a:rPr>
              <a:t>Awarded large grants </a:t>
            </a:r>
            <a:r>
              <a:rPr lang="en-GB" sz="3300" b="1" dirty="0">
                <a:solidFill>
                  <a:srgbClr val="FF66FF"/>
                </a:solidFill>
              </a:rPr>
              <a:t>(Husu, 2014)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300" b="1" dirty="0">
                <a:solidFill>
                  <a:srgbClr val="FFFFFF"/>
                </a:solidFill>
              </a:rPr>
              <a:t>Awarded research prizes</a:t>
            </a:r>
            <a:r>
              <a:rPr lang="en-GB" sz="3300" b="1" dirty="0">
                <a:solidFill>
                  <a:srgbClr val="00FFFF"/>
                </a:solidFill>
              </a:rPr>
              <a:t> </a:t>
            </a:r>
            <a:r>
              <a:rPr lang="en-GB" sz="3300" b="1" dirty="0" smtClean="0">
                <a:solidFill>
                  <a:srgbClr val="FF66FF"/>
                </a:solidFill>
              </a:rPr>
              <a:t> </a:t>
            </a:r>
            <a:r>
              <a:rPr lang="en-GB" sz="3300" b="1" dirty="0">
                <a:solidFill>
                  <a:srgbClr val="FF66FF"/>
                </a:solidFill>
              </a:rPr>
              <a:t>(Nikiforova, 2011)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3300" b="1" dirty="0"/>
              <a:t>Be conference keynote speakers </a:t>
            </a:r>
            <a:r>
              <a:rPr lang="en-GB" sz="3300" b="1" dirty="0">
                <a:solidFill>
                  <a:srgbClr val="FF66FF"/>
                </a:solidFill>
              </a:rPr>
              <a:t>(</a:t>
            </a:r>
            <a:r>
              <a:rPr lang="en-US" sz="3300" b="1" dirty="0">
                <a:solidFill>
                  <a:srgbClr val="FF66FF"/>
                </a:solidFill>
              </a:rPr>
              <a:t>Schroeder et al., 2013</a:t>
            </a:r>
            <a:r>
              <a:rPr lang="en-GB" sz="3300" b="1" dirty="0">
                <a:solidFill>
                  <a:srgbClr val="FF66FF"/>
                </a:solidFill>
              </a:rPr>
              <a:t> )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3300" b="1" dirty="0">
              <a:solidFill>
                <a:srgbClr val="FF66FF"/>
              </a:solidFill>
            </a:endParaRP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sz="3300" b="1" dirty="0">
                <a:solidFill>
                  <a:srgbClr val="FF66FF"/>
                </a:solidFill>
              </a:rPr>
              <a:t>Women likely to be: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3300" b="1" dirty="0">
                <a:solidFill>
                  <a:srgbClr val="FFFFFF"/>
                </a:solidFill>
              </a:rPr>
              <a:t>Cast as unreliable knowers </a:t>
            </a:r>
            <a:r>
              <a:rPr lang="en-GB" sz="3300" b="1" dirty="0">
                <a:solidFill>
                  <a:srgbClr val="FF66FF"/>
                </a:solidFill>
              </a:rPr>
              <a:t>(Longino, 2010). 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3300" b="1" dirty="0"/>
              <a:t>Tasked with inward-facing responsibilities</a:t>
            </a:r>
            <a:r>
              <a:rPr lang="en-GB" sz="3300" b="1" dirty="0" smtClean="0"/>
              <a:t>.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sz="3300" b="1" dirty="0"/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3300" b="1" dirty="0">
                <a:solidFill>
                  <a:srgbClr val="FF66FF"/>
                </a:solidFill>
              </a:rPr>
              <a:t>Research resources/opportunities: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300" b="1" dirty="0">
                <a:solidFill>
                  <a:srgbClr val="FFFFFF"/>
                </a:solidFill>
              </a:rPr>
              <a:t>Competitively structured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300" b="1" dirty="0">
                <a:solidFill>
                  <a:srgbClr val="FFFFFF"/>
                </a:solidFill>
              </a:rPr>
              <a:t>Replicate/reproduce gender hierarchies.</a:t>
            </a:r>
            <a:endParaRPr lang="en-GB" sz="3300" b="1" dirty="0">
              <a:solidFill>
                <a:srgbClr val="00FFFF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4" descr="IMG_1421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>
          <a:xfrm>
            <a:off x="457200" y="1600200"/>
            <a:ext cx="3435997" cy="4525963"/>
          </a:xfrm>
        </p:spPr>
      </p:pic>
    </p:spTree>
    <p:extLst>
      <p:ext uri="{BB962C8B-B14F-4D97-AF65-F5344CB8AC3E}">
        <p14:creationId xmlns:p14="http://schemas.microsoft.com/office/powerpoint/2010/main" val="274171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189"/>
          </a:xfrm>
        </p:spPr>
        <p:txBody>
          <a:bodyPr/>
          <a:lstStyle/>
          <a:p>
            <a:r>
              <a:rPr lang="en-US" b="1" dirty="0"/>
              <a:t>Rejection, Refusal and Reluctance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66FF"/>
                </a:solidFill>
              </a:rPr>
              <a:t>Rejection (Misrecognition)</a:t>
            </a:r>
            <a:endParaRPr lang="en-US" b="1" dirty="0">
              <a:solidFill>
                <a:srgbClr val="FF66FF"/>
              </a:solidFill>
            </a:endParaRP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UK</a:t>
            </a:r>
            <a:r>
              <a:rPr lang="en-US" b="1" dirty="0"/>
              <a:t>- women 2.5 times likely to be unsuccessful </a:t>
            </a:r>
            <a:r>
              <a:rPr lang="en-GB" b="1" dirty="0"/>
              <a:t>in applications for senior posts </a:t>
            </a:r>
            <a:r>
              <a:rPr lang="en-GB" sz="2300" b="1" dirty="0">
                <a:solidFill>
                  <a:srgbClr val="FF66FF"/>
                </a:solidFill>
              </a:rPr>
              <a:t>(Manfredi et al, 2014)</a:t>
            </a:r>
          </a:p>
          <a:p>
            <a:endParaRPr lang="en-GB" b="1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rgbClr val="FF66FF"/>
                </a:solidFill>
              </a:rPr>
              <a:t>Refusal (Attachment to Discipline)</a:t>
            </a:r>
          </a:p>
          <a:p>
            <a:endParaRPr lang="en-GB" b="1" dirty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b="1" i="1" dirty="0"/>
              <a:t>I find it difficult to control people…I know this so every time I am offered this position I say no…You are not trained to do that kind of thing, you know - we have only been trained in working in our </a:t>
            </a:r>
            <a:r>
              <a:rPr lang="en-GB" b="1" i="1" dirty="0" smtClean="0"/>
              <a:t>discipline</a:t>
            </a:r>
          </a:p>
          <a:p>
            <a:pPr marL="0" indent="0">
              <a:buNone/>
            </a:pPr>
            <a:r>
              <a:rPr lang="en-GB" b="1" i="1" dirty="0" smtClean="0"/>
              <a:t> </a:t>
            </a:r>
            <a:r>
              <a:rPr lang="en-GB" sz="2300" b="1" dirty="0">
                <a:solidFill>
                  <a:srgbClr val="FF66FF"/>
                </a:solidFill>
              </a:rPr>
              <a:t>(Female Professor, Sri Lanka).</a:t>
            </a:r>
          </a:p>
          <a:p>
            <a:endParaRPr lang="en-GB" b="1" dirty="0">
              <a:solidFill>
                <a:srgbClr val="FF66FF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6790"/>
            <a:ext cx="4038600" cy="483937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66FF"/>
                </a:solidFill>
              </a:rPr>
              <a:t>Reluctance (Gendered Cultures)</a:t>
            </a:r>
          </a:p>
          <a:p>
            <a:pPr marL="0" indent="0">
              <a:buNone/>
            </a:pPr>
            <a:endParaRPr lang="en-GB" b="1" dirty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b="1" i="1" dirty="0" smtClean="0"/>
              <a:t>The </a:t>
            </a:r>
            <a:r>
              <a:rPr lang="en-GB" b="1" i="1" dirty="0"/>
              <a:t>mentality of your male colleagues. That’s a deterrent like I said he’ll call you pushy, he’ll call you vicious you know and all that because a woman at the leadership or a woman boss is not readily acceptable</a:t>
            </a:r>
            <a:r>
              <a:rPr lang="en-GB" sz="2300" b="1" i="1" dirty="0">
                <a:solidFill>
                  <a:srgbClr val="FF66FF"/>
                </a:solidFill>
              </a:rPr>
              <a:t>. </a:t>
            </a:r>
            <a:endParaRPr lang="en-GB" sz="2300" b="1" i="1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sz="2300" b="1" dirty="0" smtClean="0">
                <a:solidFill>
                  <a:srgbClr val="FF66FF"/>
                </a:solidFill>
              </a:rPr>
              <a:t>(Female </a:t>
            </a:r>
            <a:r>
              <a:rPr lang="en-GB" sz="2300" b="1" dirty="0">
                <a:solidFill>
                  <a:srgbClr val="FF66FF"/>
                </a:solidFill>
              </a:rPr>
              <a:t>Pro Vice- Chancellor, Bangladesh)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GB" b="1" i="1" dirty="0"/>
              <a:t>The men they also do not like the female to be a leader, that I have also faced the problem…They want to see the male as the leader, not the female. </a:t>
            </a:r>
          </a:p>
          <a:p>
            <a:pPr marL="0" indent="0">
              <a:buNone/>
            </a:pPr>
            <a:r>
              <a:rPr lang="en-GB" sz="2300" b="1" dirty="0">
                <a:solidFill>
                  <a:srgbClr val="E74CFF"/>
                </a:solidFill>
              </a:rPr>
              <a:t>(</a:t>
            </a:r>
            <a:r>
              <a:rPr lang="en-US" sz="2300" b="1" dirty="0">
                <a:solidFill>
                  <a:srgbClr val="E74CFF"/>
                </a:solidFill>
              </a:rPr>
              <a:t>Female Dean, Nepal)</a:t>
            </a:r>
            <a:endParaRPr lang="en-GB" sz="2300" b="1" dirty="0">
              <a:solidFill>
                <a:srgbClr val="E74C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99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125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/>
              <a:t>Enablers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0287" y="791784"/>
            <a:ext cx="5459597" cy="7389979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Clr>
                <a:srgbClr val="FF66FF"/>
              </a:buClr>
              <a:buNone/>
              <a:defRPr/>
            </a:pPr>
            <a:r>
              <a:rPr lang="en-GB" sz="1800" b="1" dirty="0">
                <a:solidFill>
                  <a:srgbClr val="FF66FF"/>
                </a:solidFill>
              </a:rPr>
              <a:t>Legislative Frameworks and Policy Contexts 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Gender Mainstreaming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Gender Budgeting/ Auditing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Gender Impact Assessment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Affirmative </a:t>
            </a:r>
            <a:r>
              <a:rPr lang="en-GB" sz="1600" b="1" dirty="0" smtClean="0"/>
              <a:t>Action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 smtClean="0"/>
              <a:t>Work/Life Balance</a:t>
            </a:r>
            <a:endParaRPr lang="en-GB" sz="1600" b="1" dirty="0"/>
          </a:p>
          <a:p>
            <a:pPr marL="0" indent="0">
              <a:lnSpc>
                <a:spcPct val="115000"/>
              </a:lnSpc>
              <a:buClr>
                <a:srgbClr val="FF66FF"/>
              </a:buClr>
              <a:buNone/>
              <a:defRPr/>
            </a:pPr>
            <a:r>
              <a:rPr lang="en-GB" sz="1800" b="1" dirty="0">
                <a:solidFill>
                  <a:srgbClr val="FF66FF"/>
                </a:solidFill>
              </a:rPr>
              <a:t>Professional Development/ Investment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Capacity-Building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Mentorship, Advice and Sponsorship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Women-only Leadership Development  e.g. </a:t>
            </a:r>
            <a:r>
              <a:rPr lang="en-GB" sz="1600" b="1" dirty="0">
                <a:solidFill>
                  <a:srgbClr val="FFFFFF"/>
                </a:solidFill>
              </a:rPr>
              <a:t>Aurora/ ACU </a:t>
            </a:r>
            <a:r>
              <a:rPr lang="en-GB" sz="1600" b="1" dirty="0" smtClean="0">
                <a:solidFill>
                  <a:srgbClr val="FFFFFF"/>
                </a:solidFill>
              </a:rPr>
              <a:t>Programme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 smtClean="0">
                <a:solidFill>
                  <a:srgbClr val="FFFFFF"/>
                </a:solidFill>
              </a:rPr>
              <a:t>International Networks</a:t>
            </a:r>
            <a:endParaRPr lang="en-GB" sz="1600" b="1" dirty="0"/>
          </a:p>
          <a:p>
            <a:pPr marL="0" indent="0">
              <a:lnSpc>
                <a:spcPct val="115000"/>
              </a:lnSpc>
              <a:buClr>
                <a:srgbClr val="FF66FF"/>
              </a:buClr>
              <a:buNone/>
              <a:defRPr/>
            </a:pPr>
            <a:r>
              <a:rPr lang="en-GB" sz="1800" b="1" dirty="0">
                <a:solidFill>
                  <a:srgbClr val="FF66FF"/>
                </a:solidFill>
              </a:rPr>
              <a:t>Accountability/ Sanctions/ Rewards</a:t>
            </a:r>
            <a:endParaRPr lang="en-GB" sz="1800" b="1" i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i="1" dirty="0">
                <a:solidFill>
                  <a:srgbClr val="FFFFFF"/>
                </a:solidFill>
              </a:rPr>
              <a:t>Excellentia</a:t>
            </a:r>
            <a:r>
              <a:rPr lang="en-GB" sz="1600" b="1" dirty="0">
                <a:solidFill>
                  <a:srgbClr val="FFFFFF"/>
                </a:solidFill>
              </a:rPr>
              <a:t>, Austria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 smtClean="0">
                <a:solidFill>
                  <a:srgbClr val="FFFFFF"/>
                </a:solidFill>
              </a:rPr>
              <a:t>Athena </a:t>
            </a:r>
            <a:r>
              <a:rPr lang="en-GB" sz="1600" b="1" dirty="0">
                <a:solidFill>
                  <a:srgbClr val="FFFFFF"/>
                </a:solidFill>
              </a:rPr>
              <a:t>Swan/ Gender Charter Marks, UK</a:t>
            </a:r>
            <a:r>
              <a:rPr lang="en-GB" sz="1600" b="1" dirty="0">
                <a:solidFill>
                  <a:srgbClr val="00FFFF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rgbClr val="FF66FF"/>
                </a:solidFill>
              </a:rPr>
              <a:t>Evidence</a:t>
            </a:r>
          </a:p>
          <a:p>
            <a:pPr>
              <a:buClr>
                <a:srgbClr val="E74CFF"/>
              </a:buClr>
              <a:buFont typeface="Wingdings" charset="2"/>
              <a:buChar char="ü"/>
            </a:pPr>
            <a:r>
              <a:rPr lang="en-GB" sz="1600" b="1" dirty="0" smtClean="0"/>
              <a:t>Research</a:t>
            </a:r>
            <a:r>
              <a:rPr lang="en-GB" sz="1600" b="1" dirty="0"/>
              <a:t>/ Gender-Disaggregated </a:t>
            </a:r>
            <a:r>
              <a:rPr lang="en-GB" sz="1600" b="1" dirty="0" smtClean="0"/>
              <a:t>Statistics</a:t>
            </a:r>
            <a:endParaRPr lang="en-GB" sz="1600" b="1" dirty="0"/>
          </a:p>
          <a:p>
            <a:endParaRPr lang="en-US" sz="2400" dirty="0"/>
          </a:p>
        </p:txBody>
      </p:sp>
      <p:pic>
        <p:nvPicPr>
          <p:cNvPr id="5" name="Content Placeholder 4" descr="MP90040254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4" r="-1964"/>
          <a:stretch>
            <a:fillRect/>
          </a:stretch>
        </p:blipFill>
        <p:spPr>
          <a:xfrm>
            <a:off x="457200" y="1020763"/>
            <a:ext cx="2808662" cy="544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9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821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Moving On: What are We Asking Women to Lead?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60689" y="1086250"/>
            <a:ext cx="4926111" cy="5347695"/>
          </a:xfrm>
        </p:spPr>
        <p:txBody>
          <a:bodyPr>
            <a:normAutofit fontScale="32500" lnSpcReduction="20000"/>
          </a:bodyPr>
          <a:lstStyle/>
          <a:p>
            <a:pPr marL="0" indent="0">
              <a:buClr>
                <a:srgbClr val="E74CFF"/>
              </a:buClr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5100" b="1" dirty="0">
                <a:solidFill>
                  <a:srgbClr val="FF66FF"/>
                </a:solidFill>
              </a:rPr>
              <a:t>Change</a:t>
            </a:r>
            <a:endParaRPr lang="en-US" sz="5100" b="1" dirty="0"/>
          </a:p>
          <a:p>
            <a:pPr>
              <a:buClr>
                <a:srgbClr val="E74CFF"/>
              </a:buClr>
            </a:pPr>
            <a:r>
              <a:rPr lang="en-US" sz="5100" b="1" dirty="0"/>
              <a:t>Not counting more women into existing structures/ </a:t>
            </a:r>
            <a:r>
              <a:rPr lang="en-US" sz="5100" b="1" dirty="0" smtClean="0"/>
              <a:t>scripts/systems/ gendered cultures.</a:t>
            </a:r>
            <a:endParaRPr lang="en-US" sz="5100" b="1" dirty="0"/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5100" b="1" dirty="0" smtClean="0"/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sz="5100" b="1" dirty="0" smtClean="0">
                <a:solidFill>
                  <a:srgbClr val="FF66FF"/>
                </a:solidFill>
              </a:rPr>
              <a:t>Can Leadership: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5100" b="1" dirty="0" smtClean="0"/>
              <a:t> narratives</a:t>
            </a:r>
            <a:endParaRPr lang="en-GB" sz="5100" b="1" dirty="0"/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5100" b="1" dirty="0"/>
              <a:t> technologies 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5100" b="1" dirty="0"/>
              <a:t> practices 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5100" b="1" dirty="0"/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sz="5100" b="1" dirty="0"/>
              <a:t>Be more than discursive performances/repetitions of: 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5100" b="1" dirty="0"/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100" b="1" dirty="0"/>
              <a:t> values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sz="5100" b="1" dirty="0"/>
              <a:t> regulative norms</a:t>
            </a:r>
            <a:r>
              <a:rPr lang="en-GB" sz="5100" b="1" dirty="0"/>
              <a:t> 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sz="5100" b="1" dirty="0" smtClean="0"/>
              <a:t>of the neo</a:t>
            </a:r>
            <a:r>
              <a:rPr lang="en-GB" sz="5100" b="1" dirty="0"/>
              <a:t>-</a:t>
            </a:r>
            <a:r>
              <a:rPr lang="en-GB" sz="5100" b="1" dirty="0" smtClean="0"/>
              <a:t>liberal global academy?</a:t>
            </a:r>
            <a:endParaRPr lang="en-GB" sz="5100" b="1" dirty="0"/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5100" b="1" dirty="0" smtClean="0">
              <a:solidFill>
                <a:srgbClr val="FF66FF"/>
              </a:solidFill>
            </a:endParaRP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US" sz="5100" b="1" dirty="0" smtClean="0">
                <a:solidFill>
                  <a:srgbClr val="FF66FF"/>
                </a:solidFill>
              </a:rPr>
              <a:t>Need </a:t>
            </a:r>
            <a:r>
              <a:rPr lang="en-US" sz="5100" b="1" dirty="0">
                <a:solidFill>
                  <a:srgbClr val="FF66FF"/>
                </a:solidFill>
              </a:rPr>
              <a:t>for</a:t>
            </a:r>
            <a:endParaRPr lang="en-US" sz="5100" b="1" dirty="0"/>
          </a:p>
          <a:p>
            <a:pPr>
              <a:buClr>
                <a:srgbClr val="E74CFF"/>
              </a:buClr>
            </a:pPr>
            <a:r>
              <a:rPr lang="en-US" sz="5100" b="1" dirty="0" smtClean="0"/>
              <a:t>Re-visioning </a:t>
            </a:r>
            <a:r>
              <a:rPr lang="en-US" sz="5100" b="1" dirty="0"/>
              <a:t>of </a:t>
            </a:r>
            <a:r>
              <a:rPr lang="en-US" sz="5100" b="1" dirty="0" smtClean="0"/>
              <a:t>Leadership</a:t>
            </a:r>
          </a:p>
          <a:p>
            <a:pPr>
              <a:buClr>
                <a:srgbClr val="E74CFF"/>
              </a:buClr>
            </a:pPr>
            <a:r>
              <a:rPr lang="en-US" sz="5100" b="1" dirty="0"/>
              <a:t>G</a:t>
            </a:r>
            <a:r>
              <a:rPr lang="en-US" sz="5100" b="1" dirty="0" smtClean="0"/>
              <a:t>enerative, generous and gender-free.</a:t>
            </a:r>
            <a:endParaRPr lang="en-US" sz="5100" b="1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9" r="24779"/>
          <a:stretch/>
        </p:blipFill>
        <p:spPr bwMode="auto">
          <a:xfrm>
            <a:off x="457200" y="1600200"/>
            <a:ext cx="3155041" cy="4833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61188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2524"/>
          </a:xfrm>
        </p:spPr>
        <p:txBody>
          <a:bodyPr/>
          <a:lstStyle/>
          <a:p>
            <a:r>
              <a:rPr lang="en-US" b="1" dirty="0"/>
              <a:t>Follow Up?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37162"/>
            <a:ext cx="5200328" cy="5328043"/>
          </a:xfrm>
        </p:spPr>
        <p:txBody>
          <a:bodyPr>
            <a:normAutofit fontScale="40000" lnSpcReduction="20000"/>
          </a:bodyPr>
          <a:lstStyle/>
          <a:p>
            <a:pPr>
              <a:buClr>
                <a:srgbClr val="E74CFF"/>
              </a:buClr>
            </a:pPr>
            <a:r>
              <a:rPr lang="en-US" sz="3400" b="1" dirty="0"/>
              <a:t>Morley, L. &amp; Crossouard, B. (2015) </a:t>
            </a:r>
            <a:r>
              <a:rPr lang="en-GB" sz="3400" b="1" i="1" dirty="0"/>
              <a:t>Women in Higher Education Leadership in South Asia: Rejection, Refusal, Reluctance, Revisioning</a:t>
            </a:r>
            <a:r>
              <a:rPr lang="en-GB" sz="3400" b="1" dirty="0"/>
              <a:t>. Pakistan: British Council.</a:t>
            </a:r>
            <a:r>
              <a:rPr lang="en-US" sz="3400" b="1" dirty="0"/>
              <a:t> </a:t>
            </a:r>
          </a:p>
          <a:p>
            <a:pPr>
              <a:buClr>
                <a:srgbClr val="E74CFF"/>
              </a:buClr>
            </a:pPr>
            <a:endParaRPr lang="en-US" sz="3400" b="1" dirty="0"/>
          </a:p>
          <a:p>
            <a:pPr>
              <a:buClr>
                <a:srgbClr val="E74CFF"/>
              </a:buClr>
            </a:pPr>
            <a:r>
              <a:rPr lang="en-US" sz="3400" b="1" dirty="0"/>
              <a:t>Morley, L. et al. (in press, 2015) </a:t>
            </a:r>
            <a:r>
              <a:rPr lang="en-GB" sz="3400" b="1" dirty="0"/>
              <a:t>Managing Modern Malaysia: Women in Higher Education Leadership. In, </a:t>
            </a:r>
            <a:r>
              <a:rPr lang="en-AU" sz="3400" b="1" dirty="0"/>
              <a:t>Eggins, H. </a:t>
            </a:r>
            <a:r>
              <a:rPr lang="en-AU" sz="3400" b="1" dirty="0" smtClean="0"/>
              <a:t>(</a:t>
            </a:r>
            <a:r>
              <a:rPr lang="en-AU" sz="3400" b="1" dirty="0"/>
              <a:t>Ed) </a:t>
            </a:r>
            <a:r>
              <a:rPr lang="en-GB" sz="3400" b="1" i="1" dirty="0"/>
              <a:t>The Changing Role of Women in Higher Education: Academic and Leadership Challenges</a:t>
            </a:r>
            <a:r>
              <a:rPr lang="en-GB" sz="3400" b="1" dirty="0"/>
              <a:t>. Dordrecht: Springer Publications. </a:t>
            </a:r>
          </a:p>
          <a:p>
            <a:pPr marL="0" indent="0">
              <a:buClr>
                <a:srgbClr val="E74CFF"/>
              </a:buClr>
              <a:buFontTx/>
              <a:buNone/>
              <a:defRPr/>
            </a:pPr>
            <a:endParaRPr lang="en-GB" sz="3400" b="1" dirty="0">
              <a:solidFill>
                <a:schemeClr val="tx2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3400" b="1" dirty="0">
                <a:solidFill>
                  <a:srgbClr val="FFFFFF"/>
                </a:solidFill>
              </a:rPr>
              <a:t>Morley, L. (I2014) Lost Leaders: Women in the Global Academy. </a:t>
            </a:r>
            <a:r>
              <a:rPr lang="en-GB" sz="3400" b="1" i="1" dirty="0">
                <a:solidFill>
                  <a:srgbClr val="FFFFFF"/>
                </a:solidFill>
              </a:rPr>
              <a:t>Higher Education Research and Development </a:t>
            </a:r>
            <a:r>
              <a:rPr lang="en-US" sz="3400" b="1" dirty="0">
                <a:solidFill>
                  <a:srgbClr val="FFFFFF"/>
                </a:solidFill>
              </a:rPr>
              <a:t>33 (1) 111–125.</a:t>
            </a:r>
            <a:r>
              <a:rPr lang="en-GB" sz="3400" b="1" dirty="0">
                <a:solidFill>
                  <a:srgbClr val="FFFFFF"/>
                </a:solidFill>
              </a:rPr>
              <a:t> </a:t>
            </a:r>
            <a:endParaRPr lang="en-GB" sz="3400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endParaRPr lang="en-GB" sz="34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3400" b="1" dirty="0">
                <a:solidFill>
                  <a:srgbClr val="FFFFFF"/>
                </a:solidFill>
              </a:rPr>
              <a:t>Morley, L. (2013) "The Rules of the Game: Women and the Leaderist Turn in Higher Education " </a:t>
            </a:r>
            <a:r>
              <a:rPr lang="en-GB" sz="3400" b="1" i="1" dirty="0">
                <a:solidFill>
                  <a:srgbClr val="FFFFFF"/>
                </a:solidFill>
              </a:rPr>
              <a:t>Gender and Education</a:t>
            </a:r>
            <a:r>
              <a:rPr lang="en-GB" sz="3400" b="1" dirty="0">
                <a:solidFill>
                  <a:srgbClr val="FFFFFF"/>
                </a:solidFill>
              </a:rPr>
              <a:t>. 25(1):116-131.</a:t>
            </a:r>
          </a:p>
          <a:p>
            <a:pPr>
              <a:buClr>
                <a:srgbClr val="E74CFF"/>
              </a:buClr>
              <a:defRPr/>
            </a:pPr>
            <a:endParaRPr lang="en-GB" sz="34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3400" b="1" dirty="0">
                <a:solidFill>
                  <a:srgbClr val="FFFFFF"/>
                </a:solidFill>
              </a:rPr>
              <a:t>Morley, L. (2013) Women and Higher Education Leadership: Absences and Aspirations. </a:t>
            </a:r>
            <a:r>
              <a:rPr lang="en-GB" sz="3400" b="1" i="1" dirty="0">
                <a:solidFill>
                  <a:srgbClr val="FFFFFF"/>
                </a:solidFill>
              </a:rPr>
              <a:t>Stimulus Paper for the Leadership Foundation for Higher Education.</a:t>
            </a:r>
          </a:p>
          <a:p>
            <a:pPr>
              <a:buClr>
                <a:srgbClr val="E74CFF"/>
              </a:buClr>
              <a:defRPr/>
            </a:pPr>
            <a:endParaRPr lang="en-GB" sz="3400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3400" b="1" dirty="0">
                <a:solidFill>
                  <a:srgbClr val="FFFFFF"/>
                </a:solidFill>
              </a:rPr>
              <a:t>Morley, L. (2013) International Trends in Women</a:t>
            </a:r>
            <a:r>
              <a:rPr lang="ja-JP" altLang="en-GB" sz="3400" b="1" dirty="0">
                <a:solidFill>
                  <a:srgbClr val="FFFFFF"/>
                </a:solidFill>
              </a:rPr>
              <a:t>’</a:t>
            </a:r>
            <a:r>
              <a:rPr lang="en-GB" sz="3400" b="1" dirty="0">
                <a:solidFill>
                  <a:srgbClr val="FFFFFF"/>
                </a:solidFill>
              </a:rPr>
              <a:t>s Leadership in Higher Education In, T. Gore, and Stiasny, M (eds) </a:t>
            </a:r>
            <a:r>
              <a:rPr lang="en-GB" sz="3400" b="1" i="1" dirty="0">
                <a:solidFill>
                  <a:srgbClr val="FFFFFF"/>
                </a:solidFill>
              </a:rPr>
              <a:t>Going Global</a:t>
            </a:r>
            <a:r>
              <a:rPr lang="en-GB" sz="3400" b="1" dirty="0">
                <a:solidFill>
                  <a:srgbClr val="FFFFFF"/>
                </a:solidFill>
              </a:rPr>
              <a:t>. London, Emerald Press.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0" r="21520"/>
          <a:stretch/>
        </p:blipFill>
        <p:spPr bwMode="auto">
          <a:xfrm>
            <a:off x="5937930" y="1237162"/>
            <a:ext cx="2748870" cy="4889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27242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1060</Words>
  <Application>Microsoft Office PowerPoint</Application>
  <PresentationFormat>On-screen Show (4:3)</PresentationFormat>
  <Paragraphs>226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ＭＳ Ｐゴシック</vt:lpstr>
      <vt:lpstr>Arial</vt:lpstr>
      <vt:lpstr>Calibri</vt:lpstr>
      <vt:lpstr>Wingdings</vt:lpstr>
      <vt:lpstr> Black </vt:lpstr>
      <vt:lpstr>Lost Leaders: Women in the  Global Academy</vt:lpstr>
      <vt:lpstr>Women Vice-Chancellors: Leading or Being Led?</vt:lpstr>
      <vt:lpstr>Making Women Intelligible as Leaders?</vt:lpstr>
      <vt:lpstr>Leadership Potential</vt:lpstr>
      <vt:lpstr>A Two-Way Gaze?</vt:lpstr>
      <vt:lpstr>Where are the Women?</vt:lpstr>
      <vt:lpstr>Provocations?</vt:lpstr>
      <vt:lpstr>Diversity = Representational Space?</vt:lpstr>
      <vt:lpstr>Evidence</vt:lpstr>
      <vt:lpstr>Narrating Difference</vt:lpstr>
      <vt:lpstr>What Attracts Women to Senior Leadership?</vt:lpstr>
      <vt:lpstr>Why is Senior Leadership Unattractive to Women?</vt:lpstr>
      <vt:lpstr>Leadership = Installation of the Neo-liberal Gaze?</vt:lpstr>
      <vt:lpstr>The Affective Economy of Identity Work </vt:lpstr>
      <vt:lpstr>Gendered Pathways: Research/ Prestige Economy </vt:lpstr>
      <vt:lpstr>Rejection, Refusal and Reluctance</vt:lpstr>
      <vt:lpstr>Enablers </vt:lpstr>
      <vt:lpstr>Moving On: What are We Asking Women to Lead?</vt:lpstr>
      <vt:lpstr>Follow Up?</vt:lpstr>
    </vt:vector>
  </TitlesOfParts>
  <Company>Univesrity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249</cp:revision>
  <cp:lastPrinted>2014-01-28T09:55:20Z</cp:lastPrinted>
  <dcterms:created xsi:type="dcterms:W3CDTF">2014-01-26T18:11:45Z</dcterms:created>
  <dcterms:modified xsi:type="dcterms:W3CDTF">2015-04-29T07:36:58Z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