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2"/>
  </p:notesMasterIdLst>
  <p:sldIdLst>
    <p:sldId id="256" r:id="rId2"/>
    <p:sldId id="257" r:id="rId3"/>
    <p:sldId id="258" r:id="rId4"/>
    <p:sldId id="270" r:id="rId5"/>
    <p:sldId id="271" r:id="rId6"/>
    <p:sldId id="264" r:id="rId7"/>
    <p:sldId id="272" r:id="rId8"/>
    <p:sldId id="276" r:id="rId9"/>
    <p:sldId id="277" r:id="rId10"/>
    <p:sldId id="265" r:id="rId11"/>
    <p:sldId id="266" r:id="rId12"/>
    <p:sldId id="261" r:id="rId13"/>
    <p:sldId id="267" r:id="rId14"/>
    <p:sldId id="274" r:id="rId15"/>
    <p:sldId id="268" r:id="rId16"/>
    <p:sldId id="269" r:id="rId17"/>
    <p:sldId id="260" r:id="rId18"/>
    <p:sldId id="262" r:id="rId19"/>
    <p:sldId id="275" r:id="rId20"/>
    <p:sldId id="263" r:id="rId21"/>
  </p:sldIdLst>
  <p:sldSz cx="9144000" cy="6858000" type="screen4x3"/>
  <p:notesSz cx="6794500" cy="9906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1EE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413" autoAdjust="0"/>
    <p:restoredTop sz="96433" autoAdjust="0"/>
  </p:normalViewPr>
  <p:slideViewPr>
    <p:cSldViewPr snapToGrid="0" snapToObjects="1">
      <p:cViewPr varScale="1">
        <p:scale>
          <a:sx n="116" d="100"/>
          <a:sy n="116" d="100"/>
        </p:scale>
        <p:origin x="1476" y="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4283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48645" y="0"/>
            <a:ext cx="2944283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AC79F74-DFB6-B144-A40E-6B60C0327A85}" type="datetimeFigureOut">
              <a:rPr lang="en-US" smtClean="0"/>
              <a:t>3/14/2016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20750" y="742950"/>
            <a:ext cx="4953000" cy="37147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9450" y="4705350"/>
            <a:ext cx="5435600" cy="44577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408981"/>
            <a:ext cx="2944283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48645" y="9408981"/>
            <a:ext cx="2944283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D5F810B-2B78-A44D-BDE2-3739736054B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1245808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D5F810B-2B78-A44D-BDE2-3739736054B3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4893717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D5F810B-2B78-A44D-BDE2-3739736054B3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4722975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D5F810B-2B78-A44D-BDE2-3739736054B3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6497704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D5F810B-2B78-A44D-BDE2-3739736054B3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3924960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D5F810B-2B78-A44D-BDE2-3739736054B3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082379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D5F810B-2B78-A44D-BDE2-3739736054B3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465760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D5F810B-2B78-A44D-BDE2-3739736054B3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113476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D5F810B-2B78-A44D-BDE2-3739736054B3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4726212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D5F810B-2B78-A44D-BDE2-3739736054B3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7643196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D5F810B-2B78-A44D-BDE2-3739736054B3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95210872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D5F810B-2B78-A44D-BDE2-3739736054B3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05462902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D5F810B-2B78-A44D-BDE2-3739736054B3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09323494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D5F810B-2B78-A44D-BDE2-3739736054B3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2082571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D5F810B-2B78-A44D-BDE2-3739736054B3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68497910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D5F810B-2B78-A44D-BDE2-3739736054B3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53102599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D5F810B-2B78-A44D-BDE2-3739736054B3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3442372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D5F810B-2B78-A44D-BDE2-3739736054B3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2631046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D5F810B-2B78-A44D-BDE2-3739736054B3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09810927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D5F810B-2B78-A44D-BDE2-3739736054B3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16798962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D5F810B-2B78-A44D-BDE2-3739736054B3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2562379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GB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FECD78-3C8E-49F2-8FAB-59489D168ABB}" type="datetimeFigureOut">
              <a:rPr lang="en-US" smtClean="0"/>
              <a:t>3/14/2016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56013-B943-42BA-886F-6F9D4EB85E9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0201993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FECD78-3C8E-49F2-8FAB-59489D168ABB}" type="datetimeFigureOut">
              <a:rPr lang="en-US" smtClean="0"/>
              <a:t>3/14/2016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56013-B943-42BA-886F-6F9D4EB85E9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7593337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FECD78-3C8E-49F2-8FAB-59489D168ABB}" type="datetimeFigureOut">
              <a:rPr lang="en-US" smtClean="0"/>
              <a:t>3/14/2016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56013-B943-42BA-886F-6F9D4EB85E9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9895260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FECD78-3C8E-49F2-8FAB-59489D168ABB}" type="datetimeFigureOut">
              <a:rPr lang="en-US" smtClean="0"/>
              <a:t>3/14/2016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56013-B943-42BA-886F-6F9D4EB85E9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430161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FECD78-3C8E-49F2-8FAB-59489D168ABB}" type="datetimeFigureOut">
              <a:rPr lang="en-US" smtClean="0"/>
              <a:t>3/14/2016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56013-B943-42BA-886F-6F9D4EB85E9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1794092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FECD78-3C8E-49F2-8FAB-59489D168ABB}" type="datetimeFigureOut">
              <a:rPr lang="en-US" smtClean="0"/>
              <a:t>3/14/2016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56013-B943-42BA-886F-6F9D4EB85E9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5606772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FECD78-3C8E-49F2-8FAB-59489D168ABB}" type="datetimeFigureOut">
              <a:rPr lang="en-US" smtClean="0"/>
              <a:t>3/14/2016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56013-B943-42BA-886F-6F9D4EB85E9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4912879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FECD78-3C8E-49F2-8FAB-59489D168ABB}" type="datetimeFigureOut">
              <a:rPr lang="en-US" smtClean="0"/>
              <a:t>3/14/2016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56013-B943-42BA-886F-6F9D4EB85E9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3011619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GB" smtClean="0"/>
              <a:t>Drag picture to placeholder or click icon to add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FECD78-3C8E-49F2-8FAB-59489D168ABB}" type="datetimeFigureOut">
              <a:rPr lang="en-US" smtClean="0"/>
              <a:t>3/14/2016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56013-B943-42BA-886F-6F9D4EB85E9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0657455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FECD78-3C8E-49F2-8FAB-59489D168ABB}" type="datetimeFigureOut">
              <a:rPr lang="en-US" smtClean="0"/>
              <a:t>3/14/2016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56013-B943-42BA-886F-6F9D4EB85E9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4949823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FECD78-3C8E-49F2-8FAB-59489D168ABB}" type="datetimeFigureOut">
              <a:rPr lang="en-US" smtClean="0"/>
              <a:t>3/14/2016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56013-B943-42BA-886F-6F9D4EB85E9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794122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BFECD78-3C8E-49F2-8FAB-59489D168ABB}" type="datetimeFigureOut">
              <a:rPr lang="en-US" smtClean="0"/>
              <a:t>3/14/2016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FB56013-B943-42BA-886F-6F9D4EB85E9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57711237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gif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395412"/>
            <a:ext cx="7772400" cy="1470025"/>
          </a:xfrm>
        </p:spPr>
        <p:txBody>
          <a:bodyPr>
            <a:normAutofit fontScale="90000"/>
          </a:bodyPr>
          <a:lstStyle/>
          <a:p>
            <a:r>
              <a:rPr lang="en-US" dirty="0">
                <a:solidFill>
                  <a:srgbClr val="FF1EEF"/>
                </a:solidFill>
              </a:rPr>
              <a:t>Doing research in a feminist </a:t>
            </a:r>
            <a:r>
              <a:rPr lang="en-US" dirty="0" smtClean="0">
                <a:solidFill>
                  <a:srgbClr val="FF1EEF"/>
                </a:solidFill>
              </a:rPr>
              <a:t>way? </a:t>
            </a:r>
            <a:r>
              <a:rPr lang="en-US" dirty="0" err="1">
                <a:solidFill>
                  <a:srgbClr val="FF1EEF"/>
                </a:solidFill>
              </a:rPr>
              <a:t>Utilising</a:t>
            </a:r>
            <a:r>
              <a:rPr lang="en-US" dirty="0">
                <a:solidFill>
                  <a:srgbClr val="FF1EEF"/>
                </a:solidFill>
              </a:rPr>
              <a:t> feminist methods in empirical </a:t>
            </a:r>
            <a:r>
              <a:rPr lang="en-US" dirty="0" smtClean="0">
                <a:solidFill>
                  <a:srgbClr val="FF1EEF"/>
                </a:solidFill>
              </a:rPr>
              <a:t>research</a:t>
            </a:r>
            <a:br>
              <a:rPr lang="en-US" dirty="0" smtClean="0">
                <a:solidFill>
                  <a:srgbClr val="FF1EEF"/>
                </a:solidFill>
              </a:rPr>
            </a:br>
            <a:r>
              <a:rPr lang="en-US" dirty="0" smtClean="0">
                <a:solidFill>
                  <a:srgbClr val="FF1EEF"/>
                </a:solidFill>
              </a:rPr>
              <a:t/>
            </a:r>
            <a:br>
              <a:rPr lang="en-US" dirty="0" smtClean="0">
                <a:solidFill>
                  <a:srgbClr val="FF1EEF"/>
                </a:solidFill>
              </a:rPr>
            </a:br>
            <a:r>
              <a:rPr lang="en-US" sz="2700" dirty="0" smtClean="0">
                <a:solidFill>
                  <a:srgbClr val="FF1EEF"/>
                </a:solidFill>
              </a:rPr>
              <a:t>Umea Doctoral Seminar, </a:t>
            </a:r>
            <a:br>
              <a:rPr lang="en-US" sz="2700" dirty="0" smtClean="0">
                <a:solidFill>
                  <a:srgbClr val="FF1EEF"/>
                </a:solidFill>
              </a:rPr>
            </a:br>
            <a:r>
              <a:rPr lang="en-US" sz="2700" dirty="0" smtClean="0">
                <a:solidFill>
                  <a:srgbClr val="FF1EEF"/>
                </a:solidFill>
              </a:rPr>
              <a:t>Tuesday 15</a:t>
            </a:r>
            <a:r>
              <a:rPr lang="en-US" sz="2700" baseline="30000" dirty="0" smtClean="0">
                <a:solidFill>
                  <a:srgbClr val="FF1EEF"/>
                </a:solidFill>
              </a:rPr>
              <a:t>th</a:t>
            </a:r>
            <a:r>
              <a:rPr lang="en-US" sz="2700" dirty="0" smtClean="0">
                <a:solidFill>
                  <a:srgbClr val="FF1EEF"/>
                </a:solidFill>
              </a:rPr>
              <a:t> March 2016, 11:00-12:30</a:t>
            </a:r>
            <a:endParaRPr lang="en-US" sz="2700" dirty="0">
              <a:solidFill>
                <a:srgbClr val="FF1EEF"/>
              </a:solidFill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46743" y="4762500"/>
            <a:ext cx="6400800" cy="1752600"/>
          </a:xfrm>
        </p:spPr>
        <p:txBody>
          <a:bodyPr>
            <a:noAutofit/>
          </a:bodyPr>
          <a:lstStyle/>
          <a:p>
            <a:pPr algn="l"/>
            <a:r>
              <a:rPr lang="en-US" sz="2400" dirty="0" err="1" smtClean="0">
                <a:solidFill>
                  <a:srgbClr val="FF1EEF"/>
                </a:solidFill>
              </a:rPr>
              <a:t>Tamsin</a:t>
            </a:r>
            <a:r>
              <a:rPr lang="en-US" sz="2400" dirty="0" smtClean="0">
                <a:solidFill>
                  <a:srgbClr val="FF1EEF"/>
                </a:solidFill>
              </a:rPr>
              <a:t> Hinton-Smith, Senior Lecturer in </a:t>
            </a:r>
            <a:r>
              <a:rPr lang="en-US" sz="2400" dirty="0">
                <a:solidFill>
                  <a:srgbClr val="FF1EEF"/>
                </a:solidFill>
              </a:rPr>
              <a:t>H</a:t>
            </a:r>
            <a:r>
              <a:rPr lang="en-US" sz="2400" dirty="0" smtClean="0">
                <a:solidFill>
                  <a:srgbClr val="FF1EEF"/>
                </a:solidFill>
              </a:rPr>
              <a:t>igher Education and Co-Director, Sussex Centre for Gender Studies</a:t>
            </a:r>
          </a:p>
          <a:p>
            <a:pPr algn="l"/>
            <a:r>
              <a:rPr lang="en-US" sz="2400" dirty="0" err="1" smtClean="0">
                <a:solidFill>
                  <a:srgbClr val="FF1EEF"/>
                </a:solidFill>
              </a:rPr>
              <a:t>j.t.hinton-smith@sussex.ac.uk</a:t>
            </a:r>
            <a:endParaRPr lang="en-US" sz="2400" dirty="0">
              <a:solidFill>
                <a:srgbClr val="FF1EE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962540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FF1EEF"/>
                </a:solidFill>
              </a:rPr>
              <a:t>What this session will explore…</a:t>
            </a:r>
            <a:endParaRPr lang="en-US" dirty="0">
              <a:solidFill>
                <a:srgbClr val="FF1EEF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413000"/>
            <a:ext cx="8229600" cy="4154714"/>
          </a:xfrm>
        </p:spPr>
        <p:txBody>
          <a:bodyPr/>
          <a:lstStyle/>
          <a:p>
            <a:r>
              <a:rPr lang="en-US" dirty="0" smtClean="0">
                <a:solidFill>
                  <a:srgbClr val="FF1EEF"/>
                </a:solidFill>
              </a:rPr>
              <a:t>Perceived relevance of feminist perspectives to our own research – including the perhaps unanticipated</a:t>
            </a:r>
          </a:p>
          <a:p>
            <a:r>
              <a:rPr lang="en-US" dirty="0">
                <a:solidFill>
                  <a:srgbClr val="FF1EEF"/>
                </a:solidFill>
              </a:rPr>
              <a:t>A quick (non-exhaustive) tour of feminism and </a:t>
            </a:r>
            <a:r>
              <a:rPr lang="en-US" dirty="0" smtClean="0">
                <a:solidFill>
                  <a:srgbClr val="FF1EEF"/>
                </a:solidFill>
              </a:rPr>
              <a:t>methodology</a:t>
            </a:r>
          </a:p>
          <a:p>
            <a:r>
              <a:rPr lang="en-US" dirty="0" smtClean="0">
                <a:solidFill>
                  <a:srgbClr val="FF1EEF"/>
                </a:solidFill>
              </a:rPr>
              <a:t>Reading-based </a:t>
            </a:r>
            <a:r>
              <a:rPr lang="en-US" dirty="0" err="1" smtClean="0">
                <a:solidFill>
                  <a:srgbClr val="FF1EEF"/>
                </a:solidFill>
              </a:rPr>
              <a:t>Freewriting</a:t>
            </a:r>
            <a:r>
              <a:rPr lang="en-US" dirty="0" smtClean="0">
                <a:solidFill>
                  <a:srgbClr val="FF1EEF"/>
                </a:solidFill>
              </a:rPr>
              <a:t> activity </a:t>
            </a:r>
          </a:p>
          <a:p>
            <a:r>
              <a:rPr lang="en-US" dirty="0" smtClean="0">
                <a:solidFill>
                  <a:srgbClr val="FF1EEF"/>
                </a:solidFill>
              </a:rPr>
              <a:t>Feedback and take-home reflections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16859269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FF1EEF"/>
                </a:solidFill>
              </a:rPr>
              <a:t>What are we all doing??</a:t>
            </a:r>
            <a:endParaRPr lang="en-US" dirty="0">
              <a:solidFill>
                <a:srgbClr val="FF1EEF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FF1EEF"/>
                </a:solidFill>
              </a:rPr>
              <a:t>Explicitly feminist research?</a:t>
            </a:r>
          </a:p>
          <a:p>
            <a:endParaRPr lang="en-US" dirty="0" smtClean="0">
              <a:solidFill>
                <a:srgbClr val="FF1EEF"/>
              </a:solidFill>
            </a:endParaRPr>
          </a:p>
          <a:p>
            <a:r>
              <a:rPr lang="en-US" dirty="0" err="1" smtClean="0">
                <a:solidFill>
                  <a:srgbClr val="FF1EEF"/>
                </a:solidFill>
              </a:rPr>
              <a:t>Operationalising</a:t>
            </a:r>
            <a:r>
              <a:rPr lang="en-US" dirty="0" smtClean="0">
                <a:solidFill>
                  <a:srgbClr val="FF1EEF"/>
                </a:solidFill>
              </a:rPr>
              <a:t> understandings of feminist and gender research </a:t>
            </a:r>
          </a:p>
          <a:p>
            <a:endParaRPr lang="en-US" dirty="0" smtClean="0">
              <a:solidFill>
                <a:srgbClr val="FF1EEF"/>
              </a:solidFill>
            </a:endParaRPr>
          </a:p>
          <a:p>
            <a:r>
              <a:rPr lang="en-US" dirty="0" smtClean="0">
                <a:solidFill>
                  <a:srgbClr val="FF1EEF"/>
                </a:solidFill>
              </a:rPr>
              <a:t>Unanticipated relevance of feminist methodological approaches?</a:t>
            </a:r>
            <a:endParaRPr lang="en-US" dirty="0">
              <a:solidFill>
                <a:srgbClr val="FF1EE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730280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>
                <a:solidFill>
                  <a:srgbClr val="FF1EEF"/>
                </a:solidFill>
              </a:rPr>
              <a:t>A quick (non-exhaustive) tour of feminism and </a:t>
            </a:r>
            <a:r>
              <a:rPr lang="en-US" dirty="0" smtClean="0">
                <a:solidFill>
                  <a:srgbClr val="FF1EEF"/>
                </a:solidFill>
              </a:rPr>
              <a:t>methodology including…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pPr lvl="0"/>
            <a:r>
              <a:rPr lang="en-GB" dirty="0" smtClean="0">
                <a:solidFill>
                  <a:srgbClr val="FF1EEF"/>
                </a:solidFill>
              </a:rPr>
              <a:t>Feminist research pays particular attention to how identities and subjectivities are involved in the research process, for example:</a:t>
            </a:r>
          </a:p>
          <a:p>
            <a:pPr lvl="1"/>
            <a:r>
              <a:rPr lang="en-GB" dirty="0" smtClean="0">
                <a:solidFill>
                  <a:srgbClr val="FF1EEF"/>
                </a:solidFill>
              </a:rPr>
              <a:t>The </a:t>
            </a:r>
            <a:r>
              <a:rPr lang="en-GB" dirty="0">
                <a:solidFill>
                  <a:srgbClr val="FF1EEF"/>
                </a:solidFill>
              </a:rPr>
              <a:t>power dynamics of the research relationship</a:t>
            </a:r>
          </a:p>
          <a:p>
            <a:pPr lvl="1"/>
            <a:endParaRPr lang="en-GB" dirty="0">
              <a:solidFill>
                <a:srgbClr val="FF1EEF"/>
              </a:solidFill>
            </a:endParaRPr>
          </a:p>
          <a:p>
            <a:r>
              <a:rPr lang="en-GB" dirty="0" smtClean="0">
                <a:solidFill>
                  <a:srgbClr val="FF1EEF"/>
                </a:solidFill>
              </a:rPr>
              <a:t>Feminist research recognises knowledge </a:t>
            </a:r>
            <a:r>
              <a:rPr lang="en-GB" dirty="0">
                <a:solidFill>
                  <a:srgbClr val="FF1EEF"/>
                </a:solidFill>
              </a:rPr>
              <a:t>as an </a:t>
            </a:r>
            <a:r>
              <a:rPr lang="en-GB" dirty="0" err="1">
                <a:solidFill>
                  <a:srgbClr val="FF1EEF"/>
                </a:solidFill>
              </a:rPr>
              <a:t>intersubjective</a:t>
            </a:r>
            <a:r>
              <a:rPr lang="en-GB" dirty="0">
                <a:solidFill>
                  <a:srgbClr val="FF1EEF"/>
                </a:solidFill>
              </a:rPr>
              <a:t> </a:t>
            </a:r>
            <a:r>
              <a:rPr lang="en-GB" dirty="0" smtClean="0">
                <a:solidFill>
                  <a:srgbClr val="FF1EEF"/>
                </a:solidFill>
              </a:rPr>
              <a:t>negotiation, e.g.</a:t>
            </a:r>
            <a:endParaRPr lang="en-GB" dirty="0">
              <a:solidFill>
                <a:srgbClr val="FF1EEF"/>
              </a:solidFill>
            </a:endParaRPr>
          </a:p>
          <a:p>
            <a:pPr lvl="1"/>
            <a:r>
              <a:rPr lang="en-GB" dirty="0">
                <a:solidFill>
                  <a:srgbClr val="FF1EEF"/>
                </a:solidFill>
              </a:rPr>
              <a:t>The emotional impact of the research on research participants and the researcher </a:t>
            </a:r>
            <a:endParaRPr lang="en-GB" dirty="0" smtClean="0">
              <a:solidFill>
                <a:srgbClr val="FF1EEF"/>
              </a:solidFill>
            </a:endParaRPr>
          </a:p>
          <a:p>
            <a:pPr lvl="1"/>
            <a:endParaRPr lang="en-GB" dirty="0">
              <a:solidFill>
                <a:srgbClr val="FF1EEF"/>
              </a:solidFill>
            </a:endParaRPr>
          </a:p>
          <a:p>
            <a:pPr lvl="0"/>
            <a:r>
              <a:rPr lang="en-GB" dirty="0">
                <a:solidFill>
                  <a:srgbClr val="FF1EEF"/>
                </a:solidFill>
              </a:rPr>
              <a:t>Feminist research frequently has political undertones and sets out to help and empower </a:t>
            </a:r>
          </a:p>
          <a:p>
            <a:endParaRPr lang="en-GB" dirty="0">
              <a:solidFill>
                <a:srgbClr val="FF1EEF"/>
              </a:solidFill>
            </a:endParaRPr>
          </a:p>
          <a:p>
            <a:r>
              <a:rPr lang="en-US" dirty="0" smtClean="0">
                <a:solidFill>
                  <a:srgbClr val="FF1EEF"/>
                </a:solidFill>
              </a:rPr>
              <a:t>(Contemporary!) feminist research </a:t>
            </a:r>
            <a:r>
              <a:rPr lang="en-US" dirty="0" err="1" smtClean="0">
                <a:solidFill>
                  <a:srgbClr val="FF1EEF"/>
                </a:solidFill>
              </a:rPr>
              <a:t>recognises</a:t>
            </a:r>
            <a:r>
              <a:rPr lang="en-US" dirty="0" smtClean="0">
                <a:solidFill>
                  <a:srgbClr val="FF1EEF"/>
                </a:solidFill>
              </a:rPr>
              <a:t> the researcher’s </a:t>
            </a:r>
            <a:r>
              <a:rPr lang="en-US" dirty="0">
                <a:solidFill>
                  <a:srgbClr val="FF1EEF"/>
                </a:solidFill>
              </a:rPr>
              <a:t>responsibility </a:t>
            </a:r>
            <a:r>
              <a:rPr lang="en-US" dirty="0" smtClean="0">
                <a:solidFill>
                  <a:srgbClr val="FF1EEF"/>
                </a:solidFill>
              </a:rPr>
              <a:t>to </a:t>
            </a:r>
            <a:r>
              <a:rPr lang="en-US" dirty="0">
                <a:solidFill>
                  <a:srgbClr val="FF1EEF"/>
                </a:solidFill>
              </a:rPr>
              <a:t>exercise cultural </a:t>
            </a:r>
            <a:r>
              <a:rPr lang="en-US" dirty="0" smtClean="0">
                <a:solidFill>
                  <a:srgbClr val="FF1EEF"/>
                </a:solidFill>
              </a:rPr>
              <a:t>sensitivity</a:t>
            </a:r>
            <a:endParaRPr lang="en-GB" dirty="0">
              <a:solidFill>
                <a:srgbClr val="FF1EEF"/>
              </a:solidFill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199374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422032"/>
            <a:ext cx="8229600" cy="6154614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en-GB" dirty="0" smtClean="0"/>
          </a:p>
          <a:p>
            <a:pPr marL="0" indent="0">
              <a:buNone/>
            </a:pPr>
            <a:endParaRPr lang="en-GB" dirty="0" smtClean="0"/>
          </a:p>
          <a:p>
            <a:pPr marL="0" indent="0">
              <a:buNone/>
            </a:pPr>
            <a:endParaRPr lang="en-GB" dirty="0"/>
          </a:p>
          <a:p>
            <a:pPr marL="0" indent="0">
              <a:buNone/>
            </a:pPr>
            <a:endParaRPr lang="en-GB" dirty="0" smtClean="0"/>
          </a:p>
          <a:p>
            <a:pPr marL="0" indent="0">
              <a:buNone/>
            </a:pPr>
            <a:r>
              <a:rPr lang="en-GB" dirty="0" smtClean="0">
                <a:solidFill>
                  <a:srgbClr val="FF1EEF"/>
                </a:solidFill>
              </a:rPr>
              <a:t>‘doing </a:t>
            </a:r>
            <a:r>
              <a:rPr lang="en-GB" dirty="0">
                <a:solidFill>
                  <a:srgbClr val="FF1EEF"/>
                </a:solidFill>
              </a:rPr>
              <a:t>rapport’ and ‘faking-friendship’ as perceived ‘skills’ in conducting qualitative </a:t>
            </a:r>
            <a:r>
              <a:rPr lang="en-GB" dirty="0" smtClean="0">
                <a:solidFill>
                  <a:srgbClr val="FF1EEF"/>
                </a:solidFill>
              </a:rPr>
              <a:t>research</a:t>
            </a:r>
          </a:p>
          <a:p>
            <a:pPr marL="0" indent="0">
              <a:buNone/>
            </a:pPr>
            <a:endParaRPr lang="en-GB" sz="2000" dirty="0">
              <a:solidFill>
                <a:srgbClr val="FF1EEF"/>
              </a:solidFill>
            </a:endParaRPr>
          </a:p>
          <a:p>
            <a:pPr marL="0" indent="0">
              <a:buNone/>
            </a:pPr>
            <a:endParaRPr lang="en-GB" sz="2000" dirty="0" smtClean="0">
              <a:solidFill>
                <a:srgbClr val="FF1EEF"/>
              </a:solidFill>
            </a:endParaRPr>
          </a:p>
          <a:p>
            <a:pPr marL="0" indent="0">
              <a:buNone/>
            </a:pPr>
            <a:r>
              <a:rPr lang="en-GB" sz="2000" dirty="0" err="1" smtClean="0">
                <a:solidFill>
                  <a:srgbClr val="FF1EEF"/>
                </a:solidFill>
              </a:rPr>
              <a:t>Duncombe</a:t>
            </a:r>
            <a:r>
              <a:rPr lang="en-GB" sz="2000" dirty="0">
                <a:solidFill>
                  <a:srgbClr val="FF1EEF"/>
                </a:solidFill>
              </a:rPr>
              <a:t>, J. and Jessop, J. (2012) ‘Doing rapport’ and the ethics of faking friendship. In: </a:t>
            </a:r>
            <a:r>
              <a:rPr lang="en-GB" sz="2000" dirty="0" smtClean="0">
                <a:solidFill>
                  <a:srgbClr val="FF1EEF"/>
                </a:solidFill>
              </a:rPr>
              <a:t>Miller</a:t>
            </a:r>
            <a:r>
              <a:rPr lang="en-GB" sz="2000" dirty="0">
                <a:solidFill>
                  <a:srgbClr val="FF1EEF"/>
                </a:solidFill>
              </a:rPr>
              <a:t>, T. </a:t>
            </a:r>
            <a:r>
              <a:rPr lang="en-GB" sz="2000" i="1" dirty="0">
                <a:solidFill>
                  <a:srgbClr val="FF1EEF"/>
                </a:solidFill>
              </a:rPr>
              <a:t>Ethics in qualitative research.</a:t>
            </a:r>
            <a:r>
              <a:rPr lang="en-GB" sz="2000" dirty="0">
                <a:solidFill>
                  <a:srgbClr val="FF1EEF"/>
                </a:solidFill>
              </a:rPr>
              <a:t> Los Angeles and London: Sage, 2nd </a:t>
            </a:r>
            <a:r>
              <a:rPr lang="en-GB" sz="2000" dirty="0" err="1">
                <a:solidFill>
                  <a:srgbClr val="FF1EEF"/>
                </a:solidFill>
              </a:rPr>
              <a:t>edn</a:t>
            </a:r>
            <a:r>
              <a:rPr lang="en-GB" sz="2000" dirty="0">
                <a:solidFill>
                  <a:srgbClr val="FF1EEF"/>
                </a:solidFill>
              </a:rPr>
              <a:t>.; 108-121. </a:t>
            </a:r>
          </a:p>
          <a:p>
            <a:endParaRPr lang="en-GB" sz="2000" dirty="0"/>
          </a:p>
        </p:txBody>
      </p:sp>
    </p:spTree>
    <p:extLst>
      <p:ext uri="{BB962C8B-B14F-4D97-AF65-F5344CB8AC3E}">
        <p14:creationId xmlns:p14="http://schemas.microsoft.com/office/powerpoint/2010/main" val="25807281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325562"/>
          </a:xfrm>
        </p:spPr>
        <p:txBody>
          <a:bodyPr>
            <a:normAutofit fontScale="90000"/>
          </a:bodyPr>
          <a:lstStyle/>
          <a:p>
            <a:r>
              <a:rPr lang="en-GB" dirty="0" smtClean="0">
                <a:solidFill>
                  <a:srgbClr val="FF1EEF"/>
                </a:solidFill>
              </a:rPr>
              <a:t>Benefits of feminist </a:t>
            </a:r>
            <a:r>
              <a:rPr lang="en-GB" dirty="0">
                <a:solidFill>
                  <a:srgbClr val="FF1EEF"/>
                </a:solidFill>
              </a:rPr>
              <a:t>methodological </a:t>
            </a:r>
            <a:r>
              <a:rPr lang="en-GB" dirty="0" smtClean="0">
                <a:solidFill>
                  <a:srgbClr val="FF1EEF"/>
                </a:solidFill>
              </a:rPr>
              <a:t>insights to </a:t>
            </a:r>
            <a:r>
              <a:rPr lang="en-GB" i="1" dirty="0" smtClean="0">
                <a:solidFill>
                  <a:srgbClr val="FF1EEF"/>
                </a:solidFill>
              </a:rPr>
              <a:t>all</a:t>
            </a:r>
            <a:r>
              <a:rPr lang="en-GB" dirty="0" smtClean="0">
                <a:solidFill>
                  <a:srgbClr val="FF1EEF"/>
                </a:solidFill>
              </a:rPr>
              <a:t> research:</a:t>
            </a:r>
            <a:r>
              <a:rPr lang="en-GB" dirty="0">
                <a:solidFill>
                  <a:srgbClr val="FF1EEF"/>
                </a:solidFill>
              </a:rPr>
              <a:t/>
            </a:r>
            <a:br>
              <a:rPr lang="en-GB" dirty="0">
                <a:solidFill>
                  <a:srgbClr val="FF1EEF"/>
                </a:solidFill>
              </a:rPr>
            </a:br>
            <a:endParaRPr lang="en-US" dirty="0">
              <a:solidFill>
                <a:srgbClr val="FF1EEF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759856"/>
            <a:ext cx="8229600" cy="4880429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en-GB" u="sng" dirty="0" smtClean="0">
                <a:solidFill>
                  <a:srgbClr val="FF1EEF"/>
                </a:solidFill>
              </a:rPr>
              <a:t>Key contributions include:</a:t>
            </a:r>
            <a:endParaRPr lang="en-GB" u="sng" dirty="0">
              <a:solidFill>
                <a:srgbClr val="FF1EEF"/>
              </a:solidFill>
            </a:endParaRPr>
          </a:p>
          <a:p>
            <a:r>
              <a:rPr lang="en-GB" dirty="0">
                <a:solidFill>
                  <a:srgbClr val="FF1EEF"/>
                </a:solidFill>
              </a:rPr>
              <a:t>Exposing </a:t>
            </a:r>
            <a:r>
              <a:rPr lang="en-GB" dirty="0" err="1">
                <a:solidFill>
                  <a:srgbClr val="FF1EEF"/>
                </a:solidFill>
              </a:rPr>
              <a:t>androcentrism</a:t>
            </a:r>
            <a:r>
              <a:rPr lang="en-GB" dirty="0">
                <a:solidFill>
                  <a:srgbClr val="FF1EEF"/>
                </a:solidFill>
              </a:rPr>
              <a:t> of focus and approaches in disciplines</a:t>
            </a:r>
            <a:endParaRPr lang="en-US" dirty="0">
              <a:solidFill>
                <a:srgbClr val="FF1EEF"/>
              </a:solidFill>
            </a:endParaRPr>
          </a:p>
          <a:p>
            <a:pPr lvl="0"/>
            <a:r>
              <a:rPr lang="en-GB" dirty="0" smtClean="0">
                <a:solidFill>
                  <a:srgbClr val="FF1EEF"/>
                </a:solidFill>
              </a:rPr>
              <a:t>Critique </a:t>
            </a:r>
            <a:r>
              <a:rPr lang="en-GB" dirty="0">
                <a:solidFill>
                  <a:srgbClr val="FF1EEF"/>
                </a:solidFill>
              </a:rPr>
              <a:t>of ‘gender-blind’ </a:t>
            </a:r>
            <a:r>
              <a:rPr lang="en-GB" dirty="0" smtClean="0">
                <a:solidFill>
                  <a:srgbClr val="FF1EEF"/>
                </a:solidFill>
              </a:rPr>
              <a:t>research</a:t>
            </a:r>
          </a:p>
          <a:p>
            <a:pPr lvl="0"/>
            <a:r>
              <a:rPr lang="en-GB" dirty="0" smtClean="0">
                <a:solidFill>
                  <a:srgbClr val="FF1EEF"/>
                </a:solidFill>
              </a:rPr>
              <a:t>Early </a:t>
            </a:r>
            <a:r>
              <a:rPr lang="en-GB" dirty="0">
                <a:solidFill>
                  <a:srgbClr val="FF1EEF"/>
                </a:solidFill>
              </a:rPr>
              <a:t>focus on </a:t>
            </a:r>
            <a:r>
              <a:rPr lang="en-GB" dirty="0" smtClean="0">
                <a:solidFill>
                  <a:srgbClr val="FF1EEF"/>
                </a:solidFill>
              </a:rPr>
              <a:t>exclusion</a:t>
            </a:r>
            <a:endParaRPr lang="en-GB" dirty="0">
              <a:solidFill>
                <a:srgbClr val="FF1EEF"/>
              </a:solidFill>
            </a:endParaRPr>
          </a:p>
          <a:p>
            <a:pPr lvl="0"/>
            <a:r>
              <a:rPr lang="en-GB" dirty="0">
                <a:solidFill>
                  <a:srgbClr val="FF1EEF"/>
                </a:solidFill>
              </a:rPr>
              <a:t>Developed focus on:</a:t>
            </a:r>
          </a:p>
          <a:p>
            <a:pPr lvl="1"/>
            <a:r>
              <a:rPr lang="en-GB" dirty="0">
                <a:solidFill>
                  <a:srgbClr val="FF1EEF"/>
                </a:solidFill>
              </a:rPr>
              <a:t>oppressive practices in research </a:t>
            </a:r>
            <a:r>
              <a:rPr lang="en-GB" dirty="0" smtClean="0">
                <a:solidFill>
                  <a:srgbClr val="FF1EEF"/>
                </a:solidFill>
              </a:rPr>
              <a:t>process</a:t>
            </a:r>
            <a:endParaRPr lang="en-GB" dirty="0">
              <a:solidFill>
                <a:srgbClr val="FF1EEF"/>
              </a:solidFill>
            </a:endParaRPr>
          </a:p>
          <a:p>
            <a:pPr lvl="1"/>
            <a:r>
              <a:rPr lang="en-GB" dirty="0">
                <a:solidFill>
                  <a:srgbClr val="FF1EEF"/>
                </a:solidFill>
              </a:rPr>
              <a:t>oppressive ends of </a:t>
            </a:r>
            <a:r>
              <a:rPr lang="en-GB" dirty="0" smtClean="0">
                <a:solidFill>
                  <a:srgbClr val="FF1EEF"/>
                </a:solidFill>
              </a:rPr>
              <a:t>research</a:t>
            </a:r>
            <a:endParaRPr lang="en-GB" dirty="0">
              <a:solidFill>
                <a:srgbClr val="FF1EEF"/>
              </a:solidFill>
            </a:endParaRPr>
          </a:p>
          <a:p>
            <a:pPr lvl="1"/>
            <a:r>
              <a:rPr lang="en-GB" dirty="0">
                <a:solidFill>
                  <a:srgbClr val="FF1EEF"/>
                </a:solidFill>
              </a:rPr>
              <a:t>Research should be on, for, and by/with subordinate groups.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4935171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63346" y="1072978"/>
            <a:ext cx="3017308" cy="4525963"/>
          </a:xfrm>
        </p:spPr>
      </p:pic>
    </p:spTree>
    <p:extLst>
      <p:ext uri="{BB962C8B-B14F-4D97-AF65-F5344CB8AC3E}">
        <p14:creationId xmlns:p14="http://schemas.microsoft.com/office/powerpoint/2010/main" val="37449857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74638"/>
            <a:ext cx="8229600" cy="6302008"/>
          </a:xfrm>
        </p:spPr>
        <p:txBody>
          <a:bodyPr>
            <a:normAutofit fontScale="92500" lnSpcReduction="20000"/>
          </a:bodyPr>
          <a:lstStyle/>
          <a:p>
            <a:r>
              <a:rPr lang="en-GB" dirty="0" smtClean="0">
                <a:solidFill>
                  <a:srgbClr val="FF1EEF"/>
                </a:solidFill>
              </a:rPr>
              <a:t>Critique of ‘feminist </a:t>
            </a:r>
            <a:r>
              <a:rPr lang="en-GB" dirty="0">
                <a:solidFill>
                  <a:srgbClr val="FF1EEF"/>
                </a:solidFill>
              </a:rPr>
              <a:t>as </a:t>
            </a:r>
            <a:r>
              <a:rPr lang="en-GB" dirty="0" smtClean="0">
                <a:solidFill>
                  <a:srgbClr val="FF1EEF"/>
                </a:solidFill>
              </a:rPr>
              <a:t>tourist model ’ (p.518)</a:t>
            </a:r>
          </a:p>
          <a:p>
            <a:pPr marL="0" indent="0">
              <a:buNone/>
            </a:pPr>
            <a:r>
              <a:rPr lang="en-GB" dirty="0" smtClean="0">
                <a:solidFill>
                  <a:srgbClr val="FF1EEF"/>
                </a:solidFill>
              </a:rPr>
              <a:t> </a:t>
            </a:r>
            <a:r>
              <a:rPr lang="en-GB" sz="2800" dirty="0">
                <a:solidFill>
                  <a:srgbClr val="FF1EEF"/>
                </a:solidFill>
              </a:rPr>
              <a:t>Mohanty, C. (2003) “Under </a:t>
            </a:r>
            <a:r>
              <a:rPr lang="en-GB" sz="2800" dirty="0" err="1">
                <a:solidFill>
                  <a:srgbClr val="FF1EEF"/>
                </a:solidFill>
              </a:rPr>
              <a:t>wstern</a:t>
            </a:r>
            <a:r>
              <a:rPr lang="en-GB" sz="2800" dirty="0">
                <a:solidFill>
                  <a:srgbClr val="FF1EEF"/>
                </a:solidFill>
              </a:rPr>
              <a:t> eyes” revisited: Feminist solidarity through anti-capitalist struggles.’ </a:t>
            </a:r>
            <a:r>
              <a:rPr lang="en-GB" sz="2800" i="1" dirty="0">
                <a:solidFill>
                  <a:srgbClr val="FF1EEF"/>
                </a:solidFill>
              </a:rPr>
              <a:t>Signs</a:t>
            </a:r>
            <a:r>
              <a:rPr lang="en-GB" sz="2800" dirty="0">
                <a:solidFill>
                  <a:srgbClr val="FF1EEF"/>
                </a:solidFill>
              </a:rPr>
              <a:t> 28(2): </a:t>
            </a:r>
            <a:r>
              <a:rPr lang="en-GB" sz="2800" dirty="0" smtClean="0">
                <a:solidFill>
                  <a:srgbClr val="FF1EEF"/>
                </a:solidFill>
              </a:rPr>
              <a:t>499-535</a:t>
            </a:r>
          </a:p>
          <a:p>
            <a:pPr marL="0" indent="0">
              <a:buNone/>
            </a:pPr>
            <a:endParaRPr lang="en-GB" dirty="0" smtClean="0">
              <a:solidFill>
                <a:srgbClr val="FF1EEF"/>
              </a:solidFill>
            </a:endParaRPr>
          </a:p>
          <a:p>
            <a:r>
              <a:rPr lang="en-GB" dirty="0">
                <a:solidFill>
                  <a:srgbClr val="FF1EEF"/>
                </a:solidFill>
              </a:rPr>
              <a:t>R</a:t>
            </a:r>
            <a:r>
              <a:rPr lang="en-GB" dirty="0" smtClean="0">
                <a:solidFill>
                  <a:srgbClr val="FF1EEF"/>
                </a:solidFill>
              </a:rPr>
              <a:t>esearcher </a:t>
            </a:r>
            <a:r>
              <a:rPr lang="en-GB" dirty="0">
                <a:solidFill>
                  <a:srgbClr val="FF1EEF"/>
                </a:solidFill>
              </a:rPr>
              <a:t>as ‘traveller’ rather than tourist, ‘wandering together with’ participants in the process of arriving at insight (</a:t>
            </a:r>
            <a:r>
              <a:rPr lang="en-GB" dirty="0" err="1">
                <a:solidFill>
                  <a:srgbClr val="FF1EEF"/>
                </a:solidFill>
              </a:rPr>
              <a:t>Kvale</a:t>
            </a:r>
            <a:r>
              <a:rPr lang="en-GB" dirty="0">
                <a:solidFill>
                  <a:srgbClr val="FF1EEF"/>
                </a:solidFill>
              </a:rPr>
              <a:t>, 1996: 4). </a:t>
            </a:r>
          </a:p>
          <a:p>
            <a:pPr marL="0" indent="0">
              <a:buNone/>
            </a:pPr>
            <a:r>
              <a:rPr lang="en-GB" sz="2800" dirty="0" err="1" smtClean="0">
                <a:solidFill>
                  <a:srgbClr val="FF1EEF"/>
                </a:solidFill>
              </a:rPr>
              <a:t>Kvale</a:t>
            </a:r>
            <a:r>
              <a:rPr lang="en-GB" sz="2800" dirty="0" smtClean="0">
                <a:solidFill>
                  <a:srgbClr val="FF1EEF"/>
                </a:solidFill>
              </a:rPr>
              <a:t> </a:t>
            </a:r>
            <a:r>
              <a:rPr lang="en-GB" sz="2800" dirty="0">
                <a:solidFill>
                  <a:srgbClr val="FF1EEF"/>
                </a:solidFill>
              </a:rPr>
              <a:t>S (1996) </a:t>
            </a:r>
            <a:r>
              <a:rPr lang="en-GB" sz="2800" i="1" dirty="0" err="1">
                <a:solidFill>
                  <a:srgbClr val="FF1EEF"/>
                </a:solidFill>
              </a:rPr>
              <a:t>InterViews</a:t>
            </a:r>
            <a:r>
              <a:rPr lang="en-GB" sz="2800" i="1" dirty="0">
                <a:solidFill>
                  <a:srgbClr val="FF1EEF"/>
                </a:solidFill>
              </a:rPr>
              <a:t>: An Introduction to Qualitative Research Interviewing</a:t>
            </a:r>
            <a:r>
              <a:rPr lang="en-GB" sz="2800" dirty="0">
                <a:solidFill>
                  <a:srgbClr val="FF1EEF"/>
                </a:solidFill>
              </a:rPr>
              <a:t>. London: Sage. </a:t>
            </a:r>
            <a:endParaRPr lang="en-GB" sz="2800" dirty="0" smtClean="0">
              <a:solidFill>
                <a:srgbClr val="FF1EEF"/>
              </a:solidFill>
            </a:endParaRPr>
          </a:p>
          <a:p>
            <a:pPr marL="0" indent="0">
              <a:buNone/>
            </a:pPr>
            <a:endParaRPr lang="en-GB" sz="2800" dirty="0" smtClean="0">
              <a:solidFill>
                <a:srgbClr val="FF1EEF"/>
              </a:solidFill>
            </a:endParaRPr>
          </a:p>
          <a:p>
            <a:r>
              <a:rPr lang="en-GB" dirty="0" smtClean="0">
                <a:solidFill>
                  <a:srgbClr val="FF1EEF"/>
                </a:solidFill>
              </a:rPr>
              <a:t>‘Speaking nearby’ rather than ‘for’ marginalised groups</a:t>
            </a:r>
            <a:endParaRPr lang="en-GB" dirty="0">
              <a:solidFill>
                <a:srgbClr val="FF1EEF"/>
              </a:solidFill>
            </a:endParaRPr>
          </a:p>
          <a:p>
            <a:pPr marL="0" indent="0">
              <a:buNone/>
            </a:pPr>
            <a:r>
              <a:rPr lang="en-GB" sz="2800" dirty="0">
                <a:solidFill>
                  <a:srgbClr val="FF1EEF"/>
                </a:solidFill>
              </a:rPr>
              <a:t>Chen, N. (1992). Speaking Nearby: A Conversation with Trinh T. Minh–ha. </a:t>
            </a:r>
            <a:r>
              <a:rPr lang="en-GB" sz="2800" i="1" dirty="0">
                <a:solidFill>
                  <a:srgbClr val="FF1EEF"/>
                </a:solidFill>
              </a:rPr>
              <a:t>Visual Anthropology Review </a:t>
            </a:r>
            <a:r>
              <a:rPr lang="en-GB" sz="2800" dirty="0">
                <a:solidFill>
                  <a:srgbClr val="FF1EEF"/>
                </a:solidFill>
              </a:rPr>
              <a:t>8(1), pp. 82-91.</a:t>
            </a:r>
          </a:p>
          <a:p>
            <a:pPr marL="0" indent="0">
              <a:buNone/>
            </a:pPr>
            <a:endParaRPr lang="en-GB" sz="2800" dirty="0">
              <a:solidFill>
                <a:srgbClr val="FF1EE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608757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0591" y="766120"/>
            <a:ext cx="7005843" cy="5360044"/>
          </a:xfrm>
        </p:spPr>
      </p:pic>
    </p:spTree>
    <p:extLst>
      <p:ext uri="{BB962C8B-B14F-4D97-AF65-F5344CB8AC3E}">
        <p14:creationId xmlns:p14="http://schemas.microsoft.com/office/powerpoint/2010/main" val="31246409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dirty="0">
                <a:solidFill>
                  <a:srgbClr val="FF1EEF"/>
                </a:solidFill>
              </a:rPr>
              <a:t>Critique of objectivity:</a:t>
            </a:r>
            <a:br>
              <a:rPr lang="en-GB" dirty="0">
                <a:solidFill>
                  <a:srgbClr val="FF1EEF"/>
                </a:solidFill>
              </a:rPr>
            </a:br>
            <a:endParaRPr lang="en-US" dirty="0">
              <a:solidFill>
                <a:srgbClr val="FF1EEF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 dirty="0"/>
          </a:p>
          <a:p>
            <a:pPr lvl="0"/>
            <a:r>
              <a:rPr lang="en-GB" sz="3000" dirty="0">
                <a:solidFill>
                  <a:srgbClr val="FF1EEF"/>
                </a:solidFill>
              </a:rPr>
              <a:t>Objectivity as a masculine concept. </a:t>
            </a:r>
          </a:p>
          <a:p>
            <a:pPr lvl="0"/>
            <a:r>
              <a:rPr lang="en-GB" sz="3000" dirty="0">
                <a:solidFill>
                  <a:srgbClr val="FF1EEF"/>
                </a:solidFill>
              </a:rPr>
              <a:t>Objectification of researched. </a:t>
            </a:r>
          </a:p>
          <a:p>
            <a:pPr lvl="0"/>
            <a:r>
              <a:rPr lang="en-GB" sz="3000" dirty="0">
                <a:solidFill>
                  <a:srgbClr val="FF1EEF"/>
                </a:solidFill>
              </a:rPr>
              <a:t>Researcher as ‘expert’. </a:t>
            </a:r>
          </a:p>
          <a:p>
            <a:pPr lvl="0"/>
            <a:r>
              <a:rPr lang="en-GB" sz="3000" dirty="0">
                <a:solidFill>
                  <a:srgbClr val="FF1EEF"/>
                </a:solidFill>
              </a:rPr>
              <a:t>Objectivity as unattainable.</a:t>
            </a:r>
          </a:p>
          <a:p>
            <a:r>
              <a:rPr lang="en-GB" sz="3000" i="1" dirty="0">
                <a:solidFill>
                  <a:srgbClr val="FF1EEF"/>
                </a:solidFill>
              </a:rPr>
              <a:t>But</a:t>
            </a:r>
            <a:r>
              <a:rPr lang="en-GB" sz="3000" dirty="0">
                <a:solidFill>
                  <a:srgbClr val="FF1EEF"/>
                </a:solidFill>
              </a:rPr>
              <a:t> research can be </a:t>
            </a:r>
            <a:r>
              <a:rPr lang="en-GB" sz="3000" u="sng" dirty="0">
                <a:solidFill>
                  <a:srgbClr val="FF1EEF"/>
                </a:solidFill>
              </a:rPr>
              <a:t>honest</a:t>
            </a:r>
            <a:r>
              <a:rPr lang="en-GB" sz="3000" dirty="0">
                <a:solidFill>
                  <a:srgbClr val="FF1EEF"/>
                </a:solidFill>
              </a:rPr>
              <a:t> and </a:t>
            </a:r>
            <a:r>
              <a:rPr lang="en-GB" sz="3000" u="sng" dirty="0">
                <a:solidFill>
                  <a:srgbClr val="FF1EEF"/>
                </a:solidFill>
              </a:rPr>
              <a:t>systematic</a:t>
            </a:r>
            <a:endParaRPr lang="en-GB" sz="3000" dirty="0">
              <a:solidFill>
                <a:srgbClr val="FF1EE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930619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dirty="0">
                <a:solidFill>
                  <a:srgbClr val="FF1EEF"/>
                </a:solidFill>
              </a:rPr>
              <a:t>Awareness of power relations:</a:t>
            </a:r>
            <a:r>
              <a:rPr lang="en-GB" dirty="0"/>
              <a:t/>
            </a:r>
            <a:br>
              <a:rPr lang="en-GB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037492"/>
            <a:ext cx="8071338" cy="5521570"/>
          </a:xfrm>
        </p:spPr>
        <p:txBody>
          <a:bodyPr>
            <a:normAutofit fontScale="85000" lnSpcReduction="10000"/>
          </a:bodyPr>
          <a:lstStyle/>
          <a:p>
            <a:endParaRPr lang="en-GB" dirty="0"/>
          </a:p>
          <a:p>
            <a:pPr lvl="0"/>
            <a:r>
              <a:rPr lang="en-GB" dirty="0">
                <a:solidFill>
                  <a:srgbClr val="FF1EEF"/>
                </a:solidFill>
              </a:rPr>
              <a:t>Research relationship as shot through with </a:t>
            </a:r>
            <a:r>
              <a:rPr lang="en-GB" dirty="0" smtClean="0">
                <a:solidFill>
                  <a:srgbClr val="FF1EEF"/>
                </a:solidFill>
              </a:rPr>
              <a:t>power</a:t>
            </a:r>
            <a:endParaRPr lang="en-GB" dirty="0">
              <a:solidFill>
                <a:srgbClr val="FF1EEF"/>
              </a:solidFill>
            </a:endParaRPr>
          </a:p>
          <a:p>
            <a:pPr lvl="1"/>
            <a:r>
              <a:rPr lang="en-GB" dirty="0">
                <a:solidFill>
                  <a:srgbClr val="FF1EEF"/>
                </a:solidFill>
              </a:rPr>
              <a:t>Feminism and reinvention of the research </a:t>
            </a:r>
            <a:r>
              <a:rPr lang="en-GB" dirty="0" smtClean="0">
                <a:solidFill>
                  <a:srgbClr val="FF1EEF"/>
                </a:solidFill>
              </a:rPr>
              <a:t>relationship</a:t>
            </a:r>
            <a:endParaRPr lang="en-GB" dirty="0">
              <a:solidFill>
                <a:srgbClr val="FF1EEF"/>
              </a:solidFill>
            </a:endParaRPr>
          </a:p>
          <a:p>
            <a:pPr lvl="0"/>
            <a:r>
              <a:rPr lang="en-GB" dirty="0">
                <a:solidFill>
                  <a:srgbClr val="FF1EEF"/>
                </a:solidFill>
              </a:rPr>
              <a:t>The complexity of power relations - the potential for </a:t>
            </a:r>
            <a:r>
              <a:rPr lang="en-GB" dirty="0" smtClean="0">
                <a:solidFill>
                  <a:srgbClr val="FF1EEF"/>
                </a:solidFill>
              </a:rPr>
              <a:t>inversion</a:t>
            </a:r>
          </a:p>
          <a:p>
            <a:r>
              <a:rPr lang="en-GB" dirty="0" smtClean="0">
                <a:solidFill>
                  <a:srgbClr val="FF1EEF"/>
                </a:solidFill>
              </a:rPr>
              <a:t>- </a:t>
            </a:r>
            <a:r>
              <a:rPr lang="en-GB" sz="2800" dirty="0" smtClean="0">
                <a:solidFill>
                  <a:srgbClr val="FF1EEF"/>
                </a:solidFill>
              </a:rPr>
              <a:t>LAC mentoring &amp; knowledge-flow (O’Shea</a:t>
            </a:r>
            <a:r>
              <a:rPr lang="en-GB" sz="2800" dirty="0">
                <a:solidFill>
                  <a:srgbClr val="FF1EEF"/>
                </a:solidFill>
              </a:rPr>
              <a:t>, S. (2015) </a:t>
            </a:r>
            <a:r>
              <a:rPr lang="en-GB" sz="2800" dirty="0" smtClean="0">
                <a:solidFill>
                  <a:srgbClr val="FF1EEF"/>
                </a:solidFill>
              </a:rPr>
              <a:t>‘Avoiding </a:t>
            </a:r>
            <a:r>
              <a:rPr lang="en-GB" sz="2800" dirty="0">
                <a:solidFill>
                  <a:srgbClr val="FF1EEF"/>
                </a:solidFill>
              </a:rPr>
              <a:t>the manufacture of ‘sameness’: first-in-family students, cultural capital and the higher education environment</a:t>
            </a:r>
            <a:r>
              <a:rPr lang="en-GB" sz="2800" dirty="0" smtClean="0">
                <a:solidFill>
                  <a:srgbClr val="FF1EEF"/>
                </a:solidFill>
              </a:rPr>
              <a:t>.’ </a:t>
            </a:r>
            <a:r>
              <a:rPr lang="en-GB" sz="2800" i="1" dirty="0">
                <a:solidFill>
                  <a:srgbClr val="FF1EEF"/>
                </a:solidFill>
              </a:rPr>
              <a:t>Higher Education</a:t>
            </a:r>
            <a:r>
              <a:rPr lang="en-GB" sz="2800" dirty="0">
                <a:solidFill>
                  <a:srgbClr val="FF1EEF"/>
                </a:solidFill>
              </a:rPr>
              <a:t>, p. 1-20. </a:t>
            </a:r>
          </a:p>
          <a:p>
            <a:r>
              <a:rPr lang="en-GB" dirty="0">
                <a:solidFill>
                  <a:srgbClr val="FF1EEF"/>
                </a:solidFill>
              </a:rPr>
              <a:t>Power and </a:t>
            </a:r>
            <a:r>
              <a:rPr lang="en-GB" dirty="0" smtClean="0">
                <a:solidFill>
                  <a:srgbClr val="FF1EEF"/>
                </a:solidFill>
              </a:rPr>
              <a:t>responsibility (</a:t>
            </a:r>
            <a:r>
              <a:rPr lang="en-US" dirty="0" smtClean="0">
                <a:solidFill>
                  <a:srgbClr val="FF1EEF"/>
                </a:solidFill>
              </a:rPr>
              <a:t>Guillemin</a:t>
            </a:r>
            <a:r>
              <a:rPr lang="en-US" dirty="0">
                <a:solidFill>
                  <a:srgbClr val="FF1EEF"/>
                </a:solidFill>
              </a:rPr>
              <a:t>, M. &amp;  Gillam, L. (2004)  ‘Ethics, Reflexivity, and ''Ethically Important Moments'' in Research.’ In </a:t>
            </a:r>
            <a:r>
              <a:rPr lang="en-US" i="1" dirty="0">
                <a:solidFill>
                  <a:srgbClr val="FF1EEF"/>
                </a:solidFill>
              </a:rPr>
              <a:t>Qualitative Inquiry</a:t>
            </a:r>
            <a:r>
              <a:rPr lang="en-US" dirty="0">
                <a:solidFill>
                  <a:srgbClr val="FF1EEF"/>
                </a:solidFill>
              </a:rPr>
              <a:t> 10: 261</a:t>
            </a:r>
            <a:r>
              <a:rPr lang="en-US" dirty="0" smtClean="0">
                <a:solidFill>
                  <a:srgbClr val="FF1EEF"/>
                </a:solidFill>
              </a:rPr>
              <a:t>.)</a:t>
            </a:r>
            <a:endParaRPr lang="en-GB" dirty="0">
              <a:solidFill>
                <a:srgbClr val="FF1EEF"/>
              </a:solidFill>
            </a:endParaRPr>
          </a:p>
          <a:p>
            <a:pPr lvl="0"/>
            <a:endParaRPr lang="en-GB" dirty="0">
              <a:solidFill>
                <a:srgbClr val="FF1EEF"/>
              </a:solidFill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975680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>
                <a:solidFill>
                  <a:srgbClr val="FF1EEF"/>
                </a:solidFill>
              </a:rPr>
              <a:t>The relevance of power to our research (including methodologies)</a:t>
            </a:r>
            <a:endParaRPr lang="en-US" dirty="0">
              <a:solidFill>
                <a:srgbClr val="FF1EEF"/>
              </a:solidFill>
            </a:endParaRPr>
          </a:p>
        </p:txBody>
      </p:sp>
      <p:pic>
        <p:nvPicPr>
          <p:cNvPr id="6" name="Content Placeholder 5" descr="audrelordeoppressions.jpg"/>
          <p:cNvPicPr>
            <a:picLocks noGrp="1" noChangeAspect="1"/>
          </p:cNvPicPr>
          <p:nvPr>
            <p:ph idx="1"/>
          </p:nvPr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80814" r="-80814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2261649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dirty="0">
                <a:solidFill>
                  <a:srgbClr val="FF1EEF"/>
                </a:solidFill>
              </a:rPr>
              <a:t>Personal experience:</a:t>
            </a:r>
            <a:br>
              <a:rPr lang="en-GB" dirty="0">
                <a:solidFill>
                  <a:srgbClr val="FF1EEF"/>
                </a:solidFill>
              </a:rPr>
            </a:br>
            <a:endParaRPr lang="en-US" dirty="0">
              <a:solidFill>
                <a:srgbClr val="FF1EEF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lvl="0"/>
            <a:r>
              <a:rPr lang="en-GB" sz="3000" dirty="0" smtClean="0">
                <a:solidFill>
                  <a:srgbClr val="FF1EEF"/>
                </a:solidFill>
              </a:rPr>
              <a:t>The </a:t>
            </a:r>
            <a:r>
              <a:rPr lang="en-GB" sz="3000" dirty="0">
                <a:solidFill>
                  <a:srgbClr val="FF1EEF"/>
                </a:solidFill>
              </a:rPr>
              <a:t>personal is </a:t>
            </a:r>
            <a:r>
              <a:rPr lang="en-GB" sz="3000" dirty="0" smtClean="0">
                <a:solidFill>
                  <a:srgbClr val="FF1EEF"/>
                </a:solidFill>
              </a:rPr>
              <a:t>political</a:t>
            </a:r>
            <a:endParaRPr lang="en-GB" sz="3000" dirty="0">
              <a:solidFill>
                <a:srgbClr val="FF1EEF"/>
              </a:solidFill>
            </a:endParaRPr>
          </a:p>
          <a:p>
            <a:pPr lvl="0"/>
            <a:r>
              <a:rPr lang="en-GB" sz="3000" dirty="0">
                <a:solidFill>
                  <a:srgbClr val="FF1EEF"/>
                </a:solidFill>
              </a:rPr>
              <a:t>Rejection of excessively ‘rational’ research </a:t>
            </a:r>
            <a:r>
              <a:rPr lang="en-GB" sz="3000" dirty="0" smtClean="0">
                <a:solidFill>
                  <a:srgbClr val="FF1EEF"/>
                </a:solidFill>
              </a:rPr>
              <a:t>approaches</a:t>
            </a:r>
            <a:endParaRPr lang="en-GB" sz="3000" dirty="0">
              <a:solidFill>
                <a:srgbClr val="FF1EEF"/>
              </a:solidFill>
            </a:endParaRPr>
          </a:p>
          <a:p>
            <a:pPr lvl="0"/>
            <a:r>
              <a:rPr lang="en-GB" sz="3000" dirty="0">
                <a:solidFill>
                  <a:srgbClr val="FF1EEF"/>
                </a:solidFill>
              </a:rPr>
              <a:t>Power to participants as knowledge </a:t>
            </a:r>
            <a:r>
              <a:rPr lang="en-GB" sz="3000" dirty="0" smtClean="0">
                <a:solidFill>
                  <a:srgbClr val="FF1EEF"/>
                </a:solidFill>
              </a:rPr>
              <a:t>agents</a:t>
            </a:r>
            <a:endParaRPr lang="en-GB" sz="3000" dirty="0">
              <a:solidFill>
                <a:srgbClr val="FF1EEF"/>
              </a:solidFill>
            </a:endParaRPr>
          </a:p>
          <a:p>
            <a:pPr lvl="0"/>
            <a:r>
              <a:rPr lang="en-GB" sz="3000" dirty="0">
                <a:solidFill>
                  <a:srgbClr val="FF1EEF"/>
                </a:solidFill>
              </a:rPr>
              <a:t>Significance of researcher’s </a:t>
            </a:r>
            <a:r>
              <a:rPr lang="en-GB" sz="3000" dirty="0" smtClean="0">
                <a:solidFill>
                  <a:srgbClr val="FF1EEF"/>
                </a:solidFill>
              </a:rPr>
              <a:t>experience</a:t>
            </a:r>
            <a:endParaRPr lang="en-GB" sz="3000" dirty="0">
              <a:solidFill>
                <a:srgbClr val="FF1EEF"/>
              </a:solidFill>
            </a:endParaRPr>
          </a:p>
          <a:p>
            <a:pPr marL="0" indent="0">
              <a:buNone/>
            </a:pPr>
            <a:r>
              <a:rPr lang="en-GB" sz="3000" i="1" dirty="0">
                <a:solidFill>
                  <a:srgbClr val="FF1EEF"/>
                </a:solidFill>
              </a:rPr>
              <a:t>But:</a:t>
            </a:r>
            <a:endParaRPr lang="en-GB" sz="3000" dirty="0">
              <a:solidFill>
                <a:srgbClr val="FF1EEF"/>
              </a:solidFill>
            </a:endParaRPr>
          </a:p>
          <a:p>
            <a:pPr lvl="0"/>
            <a:r>
              <a:rPr lang="en-GB" dirty="0">
                <a:solidFill>
                  <a:srgbClr val="FF1EEF"/>
                </a:solidFill>
              </a:rPr>
              <a:t> Experience not an end in </a:t>
            </a:r>
            <a:r>
              <a:rPr lang="en-GB" dirty="0" smtClean="0">
                <a:solidFill>
                  <a:srgbClr val="FF1EEF"/>
                </a:solidFill>
              </a:rPr>
              <a:t>itself</a:t>
            </a:r>
            <a:endParaRPr lang="en-GB" dirty="0">
              <a:solidFill>
                <a:srgbClr val="FF1EEF"/>
              </a:solidFill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521856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marL="0" indent="0" defTabSz="457200">
              <a:spcBef>
                <a:spcPts val="0"/>
              </a:spcBef>
              <a:buNone/>
              <a:defRPr/>
            </a:pPr>
            <a:r>
              <a:rPr lang="en-GB" dirty="0">
                <a:solidFill>
                  <a:srgbClr val="FF1EEF"/>
                </a:solidFill>
              </a:rPr>
              <a:t>Scott et al. (2012) have noted a ‘flurry of reflexive, confessional tales about experiences in the field… emerging in contrast to the empiricist repertoire that had provided formal, sanitised accounts of data collection’ (p.716). </a:t>
            </a:r>
          </a:p>
          <a:p>
            <a:endParaRPr lang="en-US" dirty="0">
              <a:solidFill>
                <a:srgbClr val="FF1EEF"/>
              </a:solidFill>
            </a:endParaRPr>
          </a:p>
          <a:p>
            <a:endParaRPr lang="en-US" dirty="0">
              <a:solidFill>
                <a:srgbClr val="FF1EEF"/>
              </a:solidFill>
            </a:endParaRPr>
          </a:p>
          <a:p>
            <a:pPr marL="0" indent="0">
              <a:buNone/>
            </a:pPr>
            <a:r>
              <a:rPr lang="en-US" sz="2800" dirty="0">
                <a:solidFill>
                  <a:srgbClr val="FF1EEF"/>
                </a:solidFill>
              </a:rPr>
              <a:t>Scott, S. Hinton-Smith, T., </a:t>
            </a:r>
            <a:r>
              <a:rPr lang="en-US" sz="2800" dirty="0" err="1">
                <a:solidFill>
                  <a:srgbClr val="FF1EEF"/>
                </a:solidFill>
              </a:rPr>
              <a:t>Härmä</a:t>
            </a:r>
            <a:r>
              <a:rPr lang="en-US" sz="2800" dirty="0">
                <a:solidFill>
                  <a:srgbClr val="FF1EEF"/>
                </a:solidFill>
              </a:rPr>
              <a:t>, V. and Broome, K. (2012) ’The reluctant researcher: shyness in the field.’ </a:t>
            </a:r>
            <a:r>
              <a:rPr lang="en-US" sz="2800" i="1" dirty="0">
                <a:solidFill>
                  <a:srgbClr val="FF1EEF"/>
                </a:solidFill>
              </a:rPr>
              <a:t>Qualitative Research</a:t>
            </a:r>
            <a:r>
              <a:rPr lang="en-US" sz="2800" dirty="0">
                <a:solidFill>
                  <a:srgbClr val="FF1EEF"/>
                </a:solidFill>
              </a:rPr>
              <a:t> 12(6) 715-734</a:t>
            </a:r>
            <a:endParaRPr lang="en-GB" sz="2800" dirty="0">
              <a:solidFill>
                <a:srgbClr val="FF1EEF"/>
              </a:solidFill>
            </a:endParaRP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8347737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dirty="0">
                <a:solidFill>
                  <a:srgbClr val="FF1EEF"/>
                </a:solidFill>
              </a:rPr>
              <a:t>Including the researcher:</a:t>
            </a:r>
            <a:br>
              <a:rPr lang="en-GB" dirty="0">
                <a:solidFill>
                  <a:srgbClr val="FF1EEF"/>
                </a:solidFill>
              </a:rPr>
            </a:br>
            <a:endParaRPr lang="en-US" dirty="0">
              <a:solidFill>
                <a:srgbClr val="FF1EEF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 dirty="0" smtClean="0">
                <a:solidFill>
                  <a:srgbClr val="FF1EEF"/>
                </a:solidFill>
              </a:rPr>
              <a:t>Researcher </a:t>
            </a:r>
            <a:r>
              <a:rPr lang="en-GB" dirty="0">
                <a:solidFill>
                  <a:srgbClr val="FF1EEF"/>
                </a:solidFill>
              </a:rPr>
              <a:t>reflexivity - research design, conduct and </a:t>
            </a:r>
            <a:r>
              <a:rPr lang="en-GB" dirty="0" smtClean="0">
                <a:solidFill>
                  <a:srgbClr val="FF1EEF"/>
                </a:solidFill>
              </a:rPr>
              <a:t>analysis</a:t>
            </a:r>
            <a:endParaRPr lang="en-GB" dirty="0">
              <a:solidFill>
                <a:srgbClr val="FF1EEF"/>
              </a:solidFill>
            </a:endParaRPr>
          </a:p>
          <a:p>
            <a:pPr lvl="0"/>
            <a:r>
              <a:rPr lang="en-GB" dirty="0">
                <a:solidFill>
                  <a:srgbClr val="FF1EEF"/>
                </a:solidFill>
              </a:rPr>
              <a:t>Critique of ‘hygienic’ research write-up.</a:t>
            </a:r>
          </a:p>
          <a:p>
            <a:pPr lvl="0"/>
            <a:r>
              <a:rPr lang="en-GB" dirty="0">
                <a:solidFill>
                  <a:srgbClr val="FF1EEF"/>
                </a:solidFill>
              </a:rPr>
              <a:t>Contrast with real </a:t>
            </a:r>
            <a:r>
              <a:rPr lang="en-GB" dirty="0" smtClean="0">
                <a:solidFill>
                  <a:srgbClr val="FF1EEF"/>
                </a:solidFill>
              </a:rPr>
              <a:t>research</a:t>
            </a:r>
            <a:endParaRPr lang="en-GB" dirty="0">
              <a:solidFill>
                <a:srgbClr val="FF1EEF"/>
              </a:solidFill>
            </a:endParaRPr>
          </a:p>
          <a:p>
            <a:pPr lvl="0"/>
            <a:r>
              <a:rPr lang="en-GB" dirty="0">
                <a:solidFill>
                  <a:srgbClr val="FF1EEF"/>
                </a:solidFill>
              </a:rPr>
              <a:t>Strength of acknowledging </a:t>
            </a:r>
            <a:r>
              <a:rPr lang="en-GB" dirty="0" smtClean="0">
                <a:solidFill>
                  <a:srgbClr val="FF1EEF"/>
                </a:solidFill>
              </a:rPr>
              <a:t>problems</a:t>
            </a:r>
            <a:endParaRPr lang="en-GB" dirty="0">
              <a:solidFill>
                <a:srgbClr val="FF1EEF"/>
              </a:solidFill>
            </a:endParaRPr>
          </a:p>
          <a:p>
            <a:pPr lvl="0"/>
            <a:r>
              <a:rPr lang="en-GB" dirty="0">
                <a:solidFill>
                  <a:srgbClr val="FF1EEF"/>
                </a:solidFill>
              </a:rPr>
              <a:t>Creation of shared meanings through negotiation with research </a:t>
            </a:r>
            <a:r>
              <a:rPr lang="en-GB" dirty="0" smtClean="0">
                <a:solidFill>
                  <a:srgbClr val="FF1EEF"/>
                </a:solidFill>
              </a:rPr>
              <a:t>participants</a:t>
            </a:r>
            <a:endParaRPr lang="en-GB" dirty="0">
              <a:solidFill>
                <a:srgbClr val="FF1EEF"/>
              </a:solidFill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270996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/>
          <p:cNvSpPr>
            <a:spLocks noGrp="1"/>
          </p:cNvSpPr>
          <p:nvPr>
            <p:ph sz="half" idx="1"/>
          </p:nvPr>
        </p:nvSpPr>
        <p:spPr>
          <a:xfrm>
            <a:off x="457200" y="279810"/>
            <a:ext cx="4038600" cy="5846354"/>
          </a:xfrm>
        </p:spPr>
        <p:txBody>
          <a:bodyPr>
            <a:normAutofit fontScale="92500"/>
          </a:bodyPr>
          <a:lstStyle/>
          <a:p>
            <a:pPr marL="0" indent="0" fontAlgn="base">
              <a:buNone/>
            </a:pPr>
            <a:r>
              <a:rPr lang="en-GB" i="1" u="sng" dirty="0">
                <a:solidFill>
                  <a:srgbClr val="FF1EEF"/>
                </a:solidFill>
              </a:rPr>
              <a:t>Textbook interviewing</a:t>
            </a:r>
            <a:endParaRPr lang="en-GB" u="sng" dirty="0">
              <a:solidFill>
                <a:srgbClr val="FF1EEF"/>
              </a:solidFill>
            </a:endParaRPr>
          </a:p>
          <a:p>
            <a:pPr fontAlgn="base"/>
            <a:r>
              <a:rPr lang="en-GB" dirty="0">
                <a:solidFill>
                  <a:srgbClr val="FF1EEF"/>
                </a:solidFill>
              </a:rPr>
              <a:t>One-way, interviewee passive</a:t>
            </a:r>
          </a:p>
          <a:p>
            <a:pPr fontAlgn="base"/>
            <a:r>
              <a:rPr lang="en-GB" dirty="0">
                <a:solidFill>
                  <a:srgbClr val="FF1EEF"/>
                </a:solidFill>
              </a:rPr>
              <a:t>Interviewee as objectified data</a:t>
            </a:r>
          </a:p>
          <a:p>
            <a:pPr fontAlgn="base"/>
            <a:r>
              <a:rPr lang="en-GB" dirty="0">
                <a:solidFill>
                  <a:srgbClr val="FF1EEF"/>
                </a:solidFill>
              </a:rPr>
              <a:t>Content to be quantified</a:t>
            </a:r>
          </a:p>
          <a:p>
            <a:pPr fontAlgn="base"/>
            <a:r>
              <a:rPr lang="en-GB" dirty="0">
                <a:solidFill>
                  <a:srgbClr val="FF1EEF"/>
                </a:solidFill>
              </a:rPr>
              <a:t>Rapport = loss of objectivity</a:t>
            </a:r>
          </a:p>
          <a:p>
            <a:pPr fontAlgn="base"/>
            <a:r>
              <a:rPr lang="en-GB" dirty="0">
                <a:solidFill>
                  <a:srgbClr val="FF1EEF"/>
                </a:solidFill>
              </a:rPr>
              <a:t>Neutrality – keep researcher out </a:t>
            </a:r>
          </a:p>
          <a:p>
            <a:pPr fontAlgn="base"/>
            <a:r>
              <a:rPr lang="en-GB" dirty="0">
                <a:solidFill>
                  <a:srgbClr val="FF1EEF"/>
                </a:solidFill>
              </a:rPr>
              <a:t>Value-free</a:t>
            </a:r>
          </a:p>
          <a:p>
            <a:pPr fontAlgn="base"/>
            <a:r>
              <a:rPr lang="en-GB" dirty="0">
                <a:solidFill>
                  <a:srgbClr val="FF1EEF"/>
                </a:solidFill>
              </a:rPr>
              <a:t>Academic dissemination</a:t>
            </a:r>
          </a:p>
          <a:p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half" idx="2"/>
          </p:nvPr>
        </p:nvSpPr>
        <p:spPr>
          <a:xfrm>
            <a:off x="4648200" y="279810"/>
            <a:ext cx="4038600" cy="5846353"/>
          </a:xfrm>
        </p:spPr>
        <p:txBody>
          <a:bodyPr>
            <a:normAutofit fontScale="92500"/>
          </a:bodyPr>
          <a:lstStyle/>
          <a:p>
            <a:pPr marL="0" indent="0" fontAlgn="base">
              <a:buNone/>
            </a:pPr>
            <a:r>
              <a:rPr lang="en-GB" i="1" u="sng" dirty="0" smtClean="0">
                <a:solidFill>
                  <a:srgbClr val="FF1EEF"/>
                </a:solidFill>
              </a:rPr>
              <a:t>Feminist </a:t>
            </a:r>
            <a:r>
              <a:rPr lang="en-GB" i="1" u="sng" dirty="0">
                <a:solidFill>
                  <a:srgbClr val="FF1EEF"/>
                </a:solidFill>
              </a:rPr>
              <a:t>interviewing</a:t>
            </a:r>
            <a:endParaRPr lang="en-GB" u="sng" dirty="0">
              <a:solidFill>
                <a:srgbClr val="FF1EEF"/>
              </a:solidFill>
            </a:endParaRPr>
          </a:p>
          <a:p>
            <a:pPr fontAlgn="base"/>
            <a:r>
              <a:rPr lang="en-GB" dirty="0">
                <a:solidFill>
                  <a:srgbClr val="FF1EEF"/>
                </a:solidFill>
              </a:rPr>
              <a:t>Two-way, interviewee active</a:t>
            </a:r>
          </a:p>
          <a:p>
            <a:pPr fontAlgn="base"/>
            <a:r>
              <a:rPr lang="en-GB" dirty="0">
                <a:solidFill>
                  <a:srgbClr val="FF1EEF"/>
                </a:solidFill>
              </a:rPr>
              <a:t>Interviewee as knowledge agent</a:t>
            </a:r>
          </a:p>
          <a:p>
            <a:pPr fontAlgn="base"/>
            <a:r>
              <a:rPr lang="en-GB" dirty="0">
                <a:solidFill>
                  <a:srgbClr val="FF1EEF"/>
                </a:solidFill>
              </a:rPr>
              <a:t>Meanings to be analysed </a:t>
            </a:r>
          </a:p>
          <a:p>
            <a:pPr fontAlgn="base"/>
            <a:r>
              <a:rPr lang="en-GB" dirty="0">
                <a:solidFill>
                  <a:srgbClr val="FF1EEF"/>
                </a:solidFill>
              </a:rPr>
              <a:t>Rapport aids </a:t>
            </a:r>
            <a:r>
              <a:rPr lang="en-GB" dirty="0" smtClean="0">
                <a:solidFill>
                  <a:srgbClr val="FF1EEF"/>
                </a:solidFill>
              </a:rPr>
              <a:t>investigation</a:t>
            </a:r>
            <a:endParaRPr lang="en-GB" dirty="0">
              <a:solidFill>
                <a:srgbClr val="FF1EEF"/>
              </a:solidFill>
            </a:endParaRPr>
          </a:p>
          <a:p>
            <a:pPr fontAlgn="base"/>
            <a:r>
              <a:rPr lang="en-GB" dirty="0">
                <a:solidFill>
                  <a:srgbClr val="FF1EEF"/>
                </a:solidFill>
              </a:rPr>
              <a:t>Openness/controlled informality</a:t>
            </a:r>
          </a:p>
          <a:p>
            <a:pPr fontAlgn="base"/>
            <a:r>
              <a:rPr lang="en-GB" dirty="0">
                <a:solidFill>
                  <a:srgbClr val="FF1EEF"/>
                </a:solidFill>
              </a:rPr>
              <a:t>Politically committed </a:t>
            </a:r>
          </a:p>
          <a:p>
            <a:pPr fontAlgn="base"/>
            <a:r>
              <a:rPr lang="en-GB" dirty="0">
                <a:solidFill>
                  <a:srgbClr val="FF1EEF"/>
                </a:solidFill>
              </a:rPr>
              <a:t>Use of research to empower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354449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FF1EEF"/>
                </a:solidFill>
              </a:rPr>
              <a:t>Practical activity based on readings</a:t>
            </a:r>
            <a:endParaRPr lang="en-US" dirty="0">
              <a:solidFill>
                <a:srgbClr val="FF1EEF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b="1" dirty="0" smtClean="0">
                <a:solidFill>
                  <a:srgbClr val="FF1EEF"/>
                </a:solidFill>
              </a:rPr>
              <a:t>Mohanty, C. (2003) “Under </a:t>
            </a:r>
            <a:r>
              <a:rPr lang="en-GB" b="1" dirty="0" err="1" smtClean="0">
                <a:solidFill>
                  <a:srgbClr val="FF1EEF"/>
                </a:solidFill>
              </a:rPr>
              <a:t>wstern</a:t>
            </a:r>
            <a:r>
              <a:rPr lang="en-GB" b="1" dirty="0" smtClean="0">
                <a:solidFill>
                  <a:srgbClr val="FF1EEF"/>
                </a:solidFill>
              </a:rPr>
              <a:t> eyes” revisited: Feminist solidarity through anti-capitalist struggles.’ </a:t>
            </a:r>
            <a:r>
              <a:rPr lang="en-GB" b="1" i="1" dirty="0" smtClean="0">
                <a:solidFill>
                  <a:srgbClr val="FF1EEF"/>
                </a:solidFill>
              </a:rPr>
              <a:t>Signs</a:t>
            </a:r>
            <a:r>
              <a:rPr lang="en-GB" b="1" dirty="0" smtClean="0">
                <a:solidFill>
                  <a:srgbClr val="FF1EEF"/>
                </a:solidFill>
              </a:rPr>
              <a:t> 28(2): 499-535</a:t>
            </a:r>
          </a:p>
          <a:p>
            <a:endParaRPr lang="en-GB" b="1" dirty="0" smtClean="0">
              <a:solidFill>
                <a:srgbClr val="FF1EEF"/>
              </a:solidFill>
            </a:endParaRPr>
          </a:p>
          <a:p>
            <a:r>
              <a:rPr lang="en-GB" b="1" dirty="0" err="1" smtClean="0">
                <a:solidFill>
                  <a:srgbClr val="FF1EEF"/>
                </a:solidFill>
              </a:rPr>
              <a:t>Oprea</a:t>
            </a:r>
            <a:r>
              <a:rPr lang="en-GB" b="1" dirty="0">
                <a:solidFill>
                  <a:srgbClr val="FF1EEF"/>
                </a:solidFill>
              </a:rPr>
              <a:t>, A. (2004) </a:t>
            </a:r>
            <a:r>
              <a:rPr lang="en-GB" b="1" dirty="0" err="1">
                <a:solidFill>
                  <a:srgbClr val="FF1EEF"/>
                </a:solidFill>
              </a:rPr>
              <a:t>‘Re</a:t>
            </a:r>
            <a:r>
              <a:rPr lang="en-GB" b="1" dirty="0">
                <a:solidFill>
                  <a:srgbClr val="FF1EEF"/>
                </a:solidFill>
              </a:rPr>
              <a:t>-envisioning Social Justice from Ground Up: Including the Experiences of </a:t>
            </a:r>
            <a:r>
              <a:rPr lang="en-GB" b="1" dirty="0" smtClean="0">
                <a:solidFill>
                  <a:srgbClr val="FF1EEF"/>
                </a:solidFill>
              </a:rPr>
              <a:t>Romani </a:t>
            </a:r>
            <a:r>
              <a:rPr lang="en-GB" b="1" dirty="0">
                <a:solidFill>
                  <a:srgbClr val="FF1EEF"/>
                </a:solidFill>
              </a:rPr>
              <a:t>Women.’ </a:t>
            </a:r>
            <a:r>
              <a:rPr lang="en-GB" b="1" i="1" dirty="0">
                <a:solidFill>
                  <a:srgbClr val="FF1EEF"/>
                </a:solidFill>
              </a:rPr>
              <a:t>Essex Human Rights Review </a:t>
            </a:r>
            <a:r>
              <a:rPr lang="en-GB" b="1" dirty="0">
                <a:solidFill>
                  <a:srgbClr val="FF1EEF"/>
                </a:solidFill>
              </a:rPr>
              <a:t>1(1), pp.29-39. 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757537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err="1" smtClean="0">
                <a:solidFill>
                  <a:srgbClr val="FF1EEF"/>
                </a:solidFill>
              </a:rPr>
              <a:t>Freewriting</a:t>
            </a:r>
            <a:r>
              <a:rPr lang="en-US" dirty="0" smtClean="0">
                <a:solidFill>
                  <a:srgbClr val="FF1EEF"/>
                </a:solidFill>
              </a:rPr>
              <a:t> the relevance of feminist perspectives to our own research</a:t>
            </a:r>
            <a:endParaRPr lang="en-US" dirty="0">
              <a:solidFill>
                <a:srgbClr val="FF1EEF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009151"/>
            <a:ext cx="8229600" cy="4525963"/>
          </a:xfrm>
        </p:spPr>
        <p:txBody>
          <a:bodyPr>
            <a:normAutofit lnSpcReduction="10000"/>
          </a:bodyPr>
          <a:lstStyle/>
          <a:p>
            <a:r>
              <a:rPr lang="en-US" dirty="0">
                <a:solidFill>
                  <a:srgbClr val="FF1EEF"/>
                </a:solidFill>
              </a:rPr>
              <a:t>To what extent does your research currently incorporate methodological elements that are either consciously feminist, or inline with feminist methodological values? </a:t>
            </a:r>
            <a:endParaRPr lang="en-US" dirty="0" smtClean="0">
              <a:solidFill>
                <a:srgbClr val="FF1EEF"/>
              </a:solidFill>
            </a:endParaRPr>
          </a:p>
          <a:p>
            <a:endParaRPr lang="en-GB" dirty="0">
              <a:solidFill>
                <a:srgbClr val="FF1EEF"/>
              </a:solidFill>
            </a:endParaRPr>
          </a:p>
          <a:p>
            <a:r>
              <a:rPr lang="en-US" dirty="0" smtClean="0">
                <a:solidFill>
                  <a:srgbClr val="FF1EEF"/>
                </a:solidFill>
              </a:rPr>
              <a:t>How are/might </a:t>
            </a:r>
            <a:r>
              <a:rPr lang="en-US" dirty="0">
                <a:solidFill>
                  <a:srgbClr val="FF1EEF"/>
                </a:solidFill>
              </a:rPr>
              <a:t>feminist epistemological perspectives and methodologies be </a:t>
            </a:r>
            <a:r>
              <a:rPr lang="en-US" i="1" dirty="0" smtClean="0">
                <a:solidFill>
                  <a:srgbClr val="FF1EEF"/>
                </a:solidFill>
              </a:rPr>
              <a:t>further </a:t>
            </a:r>
            <a:r>
              <a:rPr lang="en-US" dirty="0" smtClean="0">
                <a:solidFill>
                  <a:srgbClr val="FF1EEF"/>
                </a:solidFill>
              </a:rPr>
              <a:t>relevant </a:t>
            </a:r>
            <a:r>
              <a:rPr lang="en-US" dirty="0">
                <a:solidFill>
                  <a:srgbClr val="FF1EEF"/>
                </a:solidFill>
              </a:rPr>
              <a:t>to your </a:t>
            </a:r>
            <a:r>
              <a:rPr lang="en-US" dirty="0" smtClean="0">
                <a:solidFill>
                  <a:srgbClr val="FF1EEF"/>
                </a:solidFill>
              </a:rPr>
              <a:t>research</a:t>
            </a:r>
            <a:r>
              <a:rPr lang="en-US" dirty="0">
                <a:solidFill>
                  <a:srgbClr val="FF1EEF"/>
                </a:solidFill>
              </a:rPr>
              <a:t>? </a:t>
            </a:r>
            <a:r>
              <a:rPr lang="en-US" dirty="0" smtClean="0">
                <a:solidFill>
                  <a:srgbClr val="FF1EEF"/>
                </a:solidFill>
              </a:rPr>
              <a:t>Does incorporation of these </a:t>
            </a:r>
            <a:r>
              <a:rPr lang="en-US" dirty="0">
                <a:solidFill>
                  <a:srgbClr val="FF1EEF"/>
                </a:solidFill>
              </a:rPr>
              <a:t>imply any changes </a:t>
            </a:r>
            <a:r>
              <a:rPr lang="en-US" dirty="0" smtClean="0">
                <a:solidFill>
                  <a:srgbClr val="FF1EEF"/>
                </a:solidFill>
              </a:rPr>
              <a:t>to your approach</a:t>
            </a:r>
            <a:r>
              <a:rPr lang="en-US" dirty="0">
                <a:solidFill>
                  <a:srgbClr val="FF1EEF"/>
                </a:solidFill>
              </a:rPr>
              <a:t>?</a:t>
            </a:r>
            <a:endParaRPr lang="en-GB" dirty="0">
              <a:solidFill>
                <a:srgbClr val="FF1EEF"/>
              </a:solidFill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163222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>
                <a:solidFill>
                  <a:srgbClr val="FF1EEF"/>
                </a:solidFill>
              </a:rPr>
              <a:t>Small group discussion</a:t>
            </a:r>
            <a:endParaRPr lang="en-GB" dirty="0">
              <a:solidFill>
                <a:srgbClr val="FF1EEF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GB" dirty="0" smtClean="0">
                <a:solidFill>
                  <a:srgbClr val="FF1EEF"/>
                </a:solidFill>
              </a:rPr>
              <a:t>How did you find the freewriting  process?</a:t>
            </a:r>
          </a:p>
          <a:p>
            <a:r>
              <a:rPr lang="en-GB" dirty="0" smtClean="0">
                <a:solidFill>
                  <a:srgbClr val="FF1EEF"/>
                </a:solidFill>
              </a:rPr>
              <a:t>Have you used this before and are there any new ways you think it could be useful for your HE practice? (planning research and writing; collecting data; teaching?)</a:t>
            </a:r>
          </a:p>
          <a:p>
            <a:r>
              <a:rPr lang="en-GB" dirty="0" smtClean="0">
                <a:solidFill>
                  <a:srgbClr val="FF1EEF"/>
                </a:solidFill>
              </a:rPr>
              <a:t>What ideas did the process generate for you, including but not restricted to, your current research and the relevance of feminist methodological approaches to this</a:t>
            </a:r>
            <a:endParaRPr lang="en-GB" dirty="0">
              <a:solidFill>
                <a:srgbClr val="FF1EE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174862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FF1EEF"/>
                </a:solidFill>
              </a:rPr>
              <a:t>Take-home thoughts?</a:t>
            </a:r>
            <a:endParaRPr lang="en-US" dirty="0">
              <a:solidFill>
                <a:srgbClr val="FF1EEF"/>
              </a:solidFill>
            </a:endParaRPr>
          </a:p>
        </p:txBody>
      </p:sp>
      <p:pic>
        <p:nvPicPr>
          <p:cNvPr id="4" name="Content Placeholder 3" descr="box-bag.jpeg"/>
          <p:cNvPicPr>
            <a:picLocks noGrp="1" noChangeAspect="1"/>
          </p:cNvPicPr>
          <p:nvPr>
            <p:ph idx="1"/>
          </p:nvPr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7564" r="-17564"/>
          <a:stretch>
            <a:fillRect/>
          </a:stretch>
        </p:blipFill>
        <p:spPr>
          <a:xfrm>
            <a:off x="1817914" y="2108201"/>
            <a:ext cx="6030448" cy="3316514"/>
          </a:xfrm>
        </p:spPr>
      </p:pic>
    </p:spTree>
    <p:extLst>
      <p:ext uri="{BB962C8B-B14F-4D97-AF65-F5344CB8AC3E}">
        <p14:creationId xmlns:p14="http://schemas.microsoft.com/office/powerpoint/2010/main" val="18409437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 Black 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 Black .thmx</Template>
  <TotalTime>6132</TotalTime>
  <Words>979</Words>
  <Application>Microsoft Office PowerPoint</Application>
  <PresentationFormat>On-screen Show (4:3)</PresentationFormat>
  <Paragraphs>130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 Black </vt:lpstr>
      <vt:lpstr>Doing research in a feminist way? Utilising feminist methods in empirical research  Umea Doctoral Seminar,  Tuesday 15th March 2016, 11:00-12:30</vt:lpstr>
      <vt:lpstr>What this session will explore…</vt:lpstr>
      <vt:lpstr>What are we all doing??</vt:lpstr>
      <vt:lpstr>A quick (non-exhaustive) tour of feminism and methodology including…</vt:lpstr>
      <vt:lpstr>PowerPoint Presentation</vt:lpstr>
      <vt:lpstr>Benefits of feminist methodological insights to all research: </vt:lpstr>
      <vt:lpstr>PowerPoint Presentation</vt:lpstr>
      <vt:lpstr>PowerPoint Presentation</vt:lpstr>
      <vt:lpstr>PowerPoint Presentation</vt:lpstr>
      <vt:lpstr>Critique of objectivity: </vt:lpstr>
      <vt:lpstr>Awareness of power relations: </vt:lpstr>
      <vt:lpstr>The relevance of power to our research (including methodologies)</vt:lpstr>
      <vt:lpstr>Personal experience: </vt:lpstr>
      <vt:lpstr>PowerPoint Presentation</vt:lpstr>
      <vt:lpstr>Including the researcher: </vt:lpstr>
      <vt:lpstr>PowerPoint Presentation</vt:lpstr>
      <vt:lpstr>Practical activity based on readings</vt:lpstr>
      <vt:lpstr>Freewriting the relevance of feminist perspectives to our own research</vt:lpstr>
      <vt:lpstr>Small group discussion</vt:lpstr>
      <vt:lpstr>Take-home thoughts?</vt:lpstr>
    </vt:vector>
  </TitlesOfParts>
  <Company>Patesy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Simon Pates</dc:creator>
  <cp:lastModifiedBy>Heather Stanley</cp:lastModifiedBy>
  <cp:revision>33</cp:revision>
  <cp:lastPrinted>2016-03-14T11:25:26Z</cp:lastPrinted>
  <dcterms:created xsi:type="dcterms:W3CDTF">2016-03-02T13:13:58Z</dcterms:created>
  <dcterms:modified xsi:type="dcterms:W3CDTF">2016-03-14T11:56:47Z</dcterms:modified>
</cp:coreProperties>
</file>