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4" r:id="rId2"/>
    <p:sldId id="257" r:id="rId3"/>
    <p:sldId id="262" r:id="rId4"/>
    <p:sldId id="258" r:id="rId5"/>
    <p:sldId id="259" r:id="rId6"/>
    <p:sldId id="260" r:id="rId7"/>
    <p:sldId id="264" r:id="rId8"/>
    <p:sldId id="263" r:id="rId9"/>
    <p:sldId id="265" r:id="rId10"/>
    <p:sldId id="266" r:id="rId11"/>
    <p:sldId id="268" r:id="rId12"/>
    <p:sldId id="273" r:id="rId13"/>
    <p:sldId id="269" r:id="rId14"/>
    <p:sldId id="270" r:id="rId15"/>
  </p:sldIdLst>
  <p:sldSz cx="9144000" cy="6858000" type="screen4x3"/>
  <p:notesSz cx="6858000" cy="9144000"/>
  <p:defaultTextStyle>
    <a:lvl1pPr>
      <a:defRPr sz="2400">
        <a:latin typeface="+mn-lt"/>
        <a:ea typeface="+mn-ea"/>
        <a:cs typeface="+mn-cs"/>
        <a:sym typeface="Avenir Roman"/>
      </a:defRPr>
    </a:lvl1pPr>
    <a:lvl2pPr>
      <a:defRPr sz="2400">
        <a:latin typeface="+mn-lt"/>
        <a:ea typeface="+mn-ea"/>
        <a:cs typeface="+mn-cs"/>
        <a:sym typeface="Avenir Roman"/>
      </a:defRPr>
    </a:lvl2pPr>
    <a:lvl3pPr>
      <a:defRPr sz="2400">
        <a:latin typeface="+mn-lt"/>
        <a:ea typeface="+mn-ea"/>
        <a:cs typeface="+mn-cs"/>
        <a:sym typeface="Avenir Roman"/>
      </a:defRPr>
    </a:lvl3pPr>
    <a:lvl4pPr>
      <a:defRPr sz="2400">
        <a:latin typeface="+mn-lt"/>
        <a:ea typeface="+mn-ea"/>
        <a:cs typeface="+mn-cs"/>
        <a:sym typeface="Avenir Roman"/>
      </a:defRPr>
    </a:lvl4pPr>
    <a:lvl5pPr>
      <a:defRPr sz="2400">
        <a:latin typeface="+mn-lt"/>
        <a:ea typeface="+mn-ea"/>
        <a:cs typeface="+mn-cs"/>
        <a:sym typeface="Avenir Roman"/>
      </a:defRPr>
    </a:lvl5pPr>
    <a:lvl6pPr>
      <a:defRPr sz="2400">
        <a:latin typeface="+mn-lt"/>
        <a:ea typeface="+mn-ea"/>
        <a:cs typeface="+mn-cs"/>
        <a:sym typeface="Avenir Roman"/>
      </a:defRPr>
    </a:lvl6pPr>
    <a:lvl7pPr>
      <a:defRPr sz="2400">
        <a:latin typeface="+mn-lt"/>
        <a:ea typeface="+mn-ea"/>
        <a:cs typeface="+mn-cs"/>
        <a:sym typeface="Avenir Roman"/>
      </a:defRPr>
    </a:lvl7pPr>
    <a:lvl8pPr>
      <a:defRPr sz="2400">
        <a:latin typeface="+mn-lt"/>
        <a:ea typeface="+mn-ea"/>
        <a:cs typeface="+mn-cs"/>
        <a:sym typeface="Avenir Roman"/>
      </a:defRPr>
    </a:lvl8pPr>
    <a:lvl9pPr>
      <a:defRPr sz="2400">
        <a:latin typeface="+mn-lt"/>
        <a:ea typeface="+mn-ea"/>
        <a:cs typeface="+mn-cs"/>
        <a:sym typeface="Avenir Roman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5028"/>
    <a:srgbClr val="008000"/>
    <a:srgbClr val="FF7D38"/>
    <a:srgbClr val="F7C40B"/>
    <a:srgbClr val="F76107"/>
    <a:srgbClr val="F7A50A"/>
    <a:srgbClr val="F79507"/>
    <a:srgbClr val="F77A23"/>
    <a:srgbClr val="28FF08"/>
    <a:srgbClr val="FF3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DBDB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F8F8F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F8F8F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F8F8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CDA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52" autoAdjust="0"/>
  </p:normalViewPr>
  <p:slideViewPr>
    <p:cSldViewPr snapToGrid="0" snapToObjects="1"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6488811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7557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1"/>
            <a:ext cx="8229600" cy="132556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257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529" y="29257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01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9715"/>
            <a:ext cx="8229600" cy="132556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t>4/29/2016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74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1325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pic>
        <p:nvPicPr>
          <p:cNvPr id="4" name="image2.jpeg"/>
          <p:cNvPicPr/>
          <p:nvPr userDrawn="1"/>
        </p:nvPicPr>
        <p:blipFill>
          <a:blip r:embed="rId5">
            <a:extLst/>
          </a:blip>
          <a:srcRect l="2" r="2"/>
          <a:stretch>
            <a:fillRect/>
          </a:stretch>
        </p:blipFill>
        <p:spPr>
          <a:xfrm>
            <a:off x="-1" y="0"/>
            <a:ext cx="9145590" cy="685958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ransition spd="med"/>
  <p:timing>
    <p:tnLst>
      <p:par>
        <p:cTn id="1" dur="indefinite" restart="never" nodeType="tmRoot"/>
      </p:par>
    </p:tnLst>
  </p:timing>
  <p:txStyles>
    <p:titleStyle>
      <a:lvl1pPr algn="ctr">
        <a:defRPr sz="4400">
          <a:latin typeface="Arial"/>
          <a:ea typeface="Arial"/>
          <a:cs typeface="Arial"/>
          <a:sym typeface="Arial"/>
        </a:defRPr>
      </a:lvl1pPr>
      <a:lvl2pPr algn="ctr">
        <a:defRPr sz="4400">
          <a:latin typeface="Arial"/>
          <a:ea typeface="Arial"/>
          <a:cs typeface="Arial"/>
          <a:sym typeface="Arial"/>
        </a:defRPr>
      </a:lvl2pPr>
      <a:lvl3pPr algn="ctr">
        <a:defRPr sz="4400">
          <a:latin typeface="Arial"/>
          <a:ea typeface="Arial"/>
          <a:cs typeface="Arial"/>
          <a:sym typeface="Arial"/>
        </a:defRPr>
      </a:lvl3pPr>
      <a:lvl4pPr algn="ctr">
        <a:defRPr sz="4400">
          <a:latin typeface="Arial"/>
          <a:ea typeface="Arial"/>
          <a:cs typeface="Arial"/>
          <a:sym typeface="Arial"/>
        </a:defRPr>
      </a:lvl4pPr>
      <a:lvl5pPr algn="ctr">
        <a:defRPr sz="4400">
          <a:latin typeface="Arial"/>
          <a:ea typeface="Arial"/>
          <a:cs typeface="Arial"/>
          <a:sym typeface="Arial"/>
        </a:defRPr>
      </a:lvl5pPr>
      <a:lvl6pPr algn="ctr">
        <a:defRPr sz="4400">
          <a:latin typeface="Arial"/>
          <a:ea typeface="Arial"/>
          <a:cs typeface="Arial"/>
          <a:sym typeface="Arial"/>
        </a:defRPr>
      </a:lvl6pPr>
      <a:lvl7pPr algn="ctr">
        <a:defRPr sz="4400">
          <a:latin typeface="Arial"/>
          <a:ea typeface="Arial"/>
          <a:cs typeface="Arial"/>
          <a:sym typeface="Arial"/>
        </a:defRPr>
      </a:lvl7pPr>
      <a:lvl8pPr algn="ctr">
        <a:defRPr sz="4400">
          <a:latin typeface="Arial"/>
          <a:ea typeface="Arial"/>
          <a:cs typeface="Arial"/>
          <a:sym typeface="Arial"/>
        </a:defRPr>
      </a:lvl8pPr>
      <a:lvl9pPr algn="ctr">
        <a:defRPr sz="4400">
          <a:latin typeface="Arial"/>
          <a:ea typeface="Arial"/>
          <a:cs typeface="Arial"/>
          <a:sym typeface="Arial"/>
        </a:defRPr>
      </a:lvl9pPr>
    </p:titleStyle>
    <p:bodyStyle>
      <a:lvl1pPr marL="342900" indent="-342900">
        <a:spcBef>
          <a:spcPts val="700"/>
        </a:spcBef>
        <a:buSzPct val="100000"/>
        <a:buFont typeface="Times Roman"/>
        <a:buChar char="»"/>
        <a:defRPr sz="3200">
          <a:latin typeface="Arial"/>
          <a:ea typeface="Arial"/>
          <a:cs typeface="Arial"/>
          <a:sym typeface="Arial"/>
        </a:defRPr>
      </a:lvl1pPr>
      <a:lvl2pPr>
        <a:spcBef>
          <a:spcPts val="700"/>
        </a:spcBef>
        <a:buFont typeface="Times Roman"/>
        <a:defRPr sz="3200">
          <a:latin typeface="Arial"/>
          <a:ea typeface="Arial"/>
          <a:cs typeface="Arial"/>
          <a:sym typeface="Arial"/>
        </a:defRPr>
      </a:lvl2pPr>
      <a:lvl3pPr>
        <a:spcBef>
          <a:spcPts val="700"/>
        </a:spcBef>
        <a:buFont typeface="Times Roman"/>
        <a:defRPr sz="3200">
          <a:latin typeface="Arial"/>
          <a:ea typeface="Arial"/>
          <a:cs typeface="Arial"/>
          <a:sym typeface="Arial"/>
        </a:defRPr>
      </a:lvl3pPr>
      <a:lvl4pPr marL="1737360" indent="-365760">
        <a:spcBef>
          <a:spcPts val="700"/>
        </a:spcBef>
        <a:buSzPct val="100000"/>
        <a:buFont typeface="Times Roman"/>
        <a:buChar char="–"/>
        <a:defRPr sz="3200">
          <a:latin typeface="Arial"/>
          <a:ea typeface="Arial"/>
          <a:cs typeface="Arial"/>
          <a:sym typeface="Arial"/>
        </a:defRPr>
      </a:lvl4pPr>
      <a:lvl5pPr marL="2235200" indent="-406400">
        <a:spcBef>
          <a:spcPts val="700"/>
        </a:spcBef>
        <a:buSzPct val="100000"/>
        <a:buFont typeface="Times Roman"/>
        <a:buChar char="»"/>
        <a:defRPr sz="3200">
          <a:latin typeface="Arial"/>
          <a:ea typeface="Arial"/>
          <a:cs typeface="Arial"/>
          <a:sym typeface="Arial"/>
        </a:defRPr>
      </a:lvl5pPr>
      <a:lvl6pPr marL="2692400" indent="-406400">
        <a:spcBef>
          <a:spcPts val="700"/>
        </a:spcBef>
        <a:buSzPct val="100000"/>
        <a:buFont typeface="Times Roman"/>
        <a:buChar char="•"/>
        <a:defRPr sz="3200">
          <a:latin typeface="Arial"/>
          <a:ea typeface="Arial"/>
          <a:cs typeface="Arial"/>
          <a:sym typeface="Arial"/>
        </a:defRPr>
      </a:lvl6pPr>
      <a:lvl7pPr marL="3149600" indent="-406400">
        <a:spcBef>
          <a:spcPts val="700"/>
        </a:spcBef>
        <a:buSzPct val="100000"/>
        <a:buFont typeface="Times Roman"/>
        <a:buChar char="•"/>
        <a:defRPr sz="3200">
          <a:latin typeface="Arial"/>
          <a:ea typeface="Arial"/>
          <a:cs typeface="Arial"/>
          <a:sym typeface="Arial"/>
        </a:defRPr>
      </a:lvl7pPr>
      <a:lvl8pPr marL="3606800" indent="-406400">
        <a:spcBef>
          <a:spcPts val="700"/>
        </a:spcBef>
        <a:buSzPct val="100000"/>
        <a:buFont typeface="Times Roman"/>
        <a:buChar char="•"/>
        <a:defRPr sz="3200">
          <a:latin typeface="Arial"/>
          <a:ea typeface="Arial"/>
          <a:cs typeface="Arial"/>
          <a:sym typeface="Arial"/>
        </a:defRPr>
      </a:lvl8pPr>
      <a:lvl9pPr marL="4064000" indent="-406400">
        <a:spcBef>
          <a:spcPts val="700"/>
        </a:spcBef>
        <a:buSzPct val="100000"/>
        <a:buFont typeface="Times Roman"/>
        <a:buChar char="•"/>
        <a:defRPr sz="3200">
          <a:latin typeface="Arial"/>
          <a:ea typeface="Arial"/>
          <a:cs typeface="Arial"/>
          <a:sym typeface="Arial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4038600" y="5562600"/>
            <a:ext cx="1219200" cy="76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lnSpc>
                <a:spcPct val="140000"/>
              </a:lnSpc>
              <a:defRPr sz="1800"/>
            </a:pPr>
            <a:r>
              <a:rPr sz="1200">
                <a:solidFill>
                  <a:srgbClr val="99CC00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TITLE:</a:t>
            </a:r>
            <a:endParaRPr sz="1200">
              <a:solidFill>
                <a:srgbClr val="4273B8"/>
              </a:solidFill>
              <a:latin typeface="Tahoma Negreta"/>
              <a:ea typeface="Tahoma Negreta"/>
              <a:cs typeface="Tahoma Negreta"/>
              <a:sym typeface="Tahoma Negreta"/>
            </a:endParaRPr>
          </a:p>
          <a:p>
            <a:pPr lvl="0">
              <a:lnSpc>
                <a:spcPct val="140000"/>
              </a:lnSpc>
              <a:defRPr sz="1800"/>
            </a:pPr>
            <a:r>
              <a:rPr sz="1200">
                <a:solidFill>
                  <a:srgbClr val="99CC00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LOCATION:</a:t>
            </a:r>
            <a:endParaRPr sz="1200">
              <a:solidFill>
                <a:srgbClr val="4273B8"/>
              </a:solidFill>
              <a:latin typeface="Tahoma Negreta"/>
              <a:ea typeface="Tahoma Negreta"/>
              <a:cs typeface="Tahoma Negreta"/>
              <a:sym typeface="Tahoma Negreta"/>
            </a:endParaRPr>
          </a:p>
          <a:p>
            <a:pPr lvl="0">
              <a:lnSpc>
                <a:spcPct val="140000"/>
              </a:lnSpc>
              <a:defRPr sz="1800"/>
            </a:pPr>
            <a:r>
              <a:rPr sz="1200">
                <a:solidFill>
                  <a:srgbClr val="99CC00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DATE:</a:t>
            </a:r>
          </a:p>
        </p:txBody>
      </p:sp>
      <p:sp>
        <p:nvSpPr>
          <p:cNvPr id="15" name="Shape 15"/>
          <p:cNvSpPr/>
          <p:nvPr/>
        </p:nvSpPr>
        <p:spPr>
          <a:xfrm>
            <a:off x="5715000" y="5562600"/>
            <a:ext cx="3124200" cy="76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lnSpc>
                <a:spcPct val="140000"/>
              </a:lnSpc>
              <a:defRPr sz="1800"/>
            </a:pPr>
            <a:r>
              <a:rPr sz="1200">
                <a:latin typeface="Tahoma Negreta"/>
                <a:ea typeface="Tahoma Negreta"/>
                <a:cs typeface="Tahoma Negreta"/>
                <a:sym typeface="Tahoma Negreta"/>
              </a:rPr>
              <a:t>XXXXXX</a:t>
            </a:r>
          </a:p>
          <a:p>
            <a:pPr lvl="0">
              <a:lnSpc>
                <a:spcPct val="140000"/>
              </a:lnSpc>
              <a:defRPr sz="1800"/>
            </a:pPr>
            <a:r>
              <a:rPr sz="1200">
                <a:latin typeface="Tahoma Negreta"/>
                <a:ea typeface="Tahoma Negreta"/>
                <a:cs typeface="Tahoma Negreta"/>
                <a:sym typeface="Tahoma Negreta"/>
              </a:rPr>
              <a:t>XXXXXX</a:t>
            </a:r>
          </a:p>
          <a:p>
            <a:pPr lvl="0">
              <a:lnSpc>
                <a:spcPct val="140000"/>
              </a:lnSpc>
              <a:defRPr sz="1800"/>
            </a:pPr>
            <a:r>
              <a:rPr sz="1200">
                <a:latin typeface="Tahoma Negreta"/>
                <a:ea typeface="Tahoma Negreta"/>
                <a:cs typeface="Tahoma Negreta"/>
                <a:sym typeface="Tahoma Negreta"/>
              </a:rPr>
              <a:t>XXXXXX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84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5345976"/>
            <a:ext cx="5203304" cy="120032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Aurora Alumni Conference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Wednesday 27 April 2016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Radisson Blu Portman, London </a:t>
            </a:r>
            <a:r>
              <a:rPr lang="en-GB" sz="1800" dirty="0" smtClean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404523545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2.jpeg"/>
          <p:cNvPicPr/>
          <p:nvPr/>
        </p:nvPicPr>
        <p:blipFill>
          <a:blip r:embed="rId2">
            <a:extLst/>
          </a:blip>
          <a:srcRect l="2" r="2"/>
          <a:stretch>
            <a:fillRect/>
          </a:stretch>
        </p:blipFill>
        <p:spPr>
          <a:xfrm>
            <a:off x="-1" y="0"/>
            <a:ext cx="9145590" cy="685958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070" y="1589698"/>
            <a:ext cx="8001730" cy="1069539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rmAutofit/>
          </a:bodyPr>
          <a:lstStyle/>
          <a:p>
            <a:pPr lvl="0" defTabSz="832103">
              <a:lnSpc>
                <a:spcPct val="80000"/>
              </a:lnSpc>
              <a:defRPr sz="1800"/>
            </a:pPr>
            <a:r>
              <a:rPr lang="en-GB" sz="40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Diversifying Higher Education Leadership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690559"/>
            <a:ext cx="4038600" cy="3435604"/>
          </a:xfrm>
        </p:spPr>
        <p:txBody>
          <a:bodyPr/>
          <a:lstStyle/>
          <a:p>
            <a:pPr>
              <a:buNone/>
              <a:defRPr/>
            </a:pPr>
            <a:endParaRPr lang="en-GB" sz="2400" b="1" dirty="0" smtClean="0">
              <a:solidFill>
                <a:srgbClr val="FF3D08"/>
              </a:solidFill>
              <a:latin typeface="Tahoma"/>
              <a:cs typeface="Tahoma"/>
            </a:endParaRPr>
          </a:p>
          <a:p>
            <a:pPr>
              <a:buNone/>
              <a:defRPr/>
            </a:pPr>
            <a:r>
              <a:rPr lang="en-GB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 Louise Morley</a:t>
            </a:r>
            <a:endParaRPr lang="en-GB" sz="2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  <a:defRPr/>
            </a:pPr>
            <a:endParaRPr lang="en-GB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buNone/>
              <a:defRPr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CHEER</a:t>
            </a:r>
            <a:endParaRPr lang="en-GB" sz="18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buFontTx/>
              <a:buNone/>
              <a:defRPr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(Centre </a:t>
            </a:r>
            <a:r>
              <a:rPr lang="en-GB" sz="1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Education and</a:t>
            </a:r>
          </a:p>
          <a:p>
            <a:pPr algn="l">
              <a:buFontTx/>
              <a:buNone/>
              <a:defRPr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Equity Research)</a:t>
            </a:r>
          </a:p>
          <a:p>
            <a:pPr algn="l">
              <a:buFontTx/>
              <a:buNone/>
              <a:defRPr/>
            </a:pPr>
            <a:r>
              <a:rPr lang="en-GB" sz="18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</a:t>
            </a:r>
            <a:r>
              <a:rPr lang="en-GB" sz="1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Sussex, UK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3D08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19" name="Shape 19"/>
          <p:cNvSpPr/>
          <p:nvPr/>
        </p:nvSpPr>
        <p:spPr>
          <a:xfrm>
            <a:off x="381000" y="3733800"/>
            <a:ext cx="7772400" cy="325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lvl="0" indent="-342900">
              <a:lnSpc>
                <a:spcPct val="110000"/>
              </a:lnSpc>
              <a:defRPr sz="1800"/>
            </a:pPr>
            <a:endParaRPr sz="1400" dirty="0">
              <a:solidFill>
                <a:srgbClr val="FF660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381000" y="4876800"/>
            <a:ext cx="777240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None/>
              <a:defRPr/>
            </a:pPr>
            <a:endParaRPr lang="en-US" sz="1600" dirty="0"/>
          </a:p>
        </p:txBody>
      </p:sp>
      <p:sp>
        <p:nvSpPr>
          <p:cNvPr id="21" name="Shape 21"/>
          <p:cNvSpPr/>
          <p:nvPr/>
        </p:nvSpPr>
        <p:spPr>
          <a:xfrm>
            <a:off x="381000" y="3124200"/>
            <a:ext cx="8229600" cy="410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marL="342900" indent="-342900">
              <a:spcBef>
                <a:spcPts val="1100"/>
              </a:spcBef>
              <a:defRPr sz="3100" baseline="300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z="1800" baseline="0"/>
            </a:pPr>
            <a:endParaRPr sz="3100" baseline="30000" dirty="0"/>
          </a:p>
        </p:txBody>
      </p:sp>
      <p:sp>
        <p:nvSpPr>
          <p:cNvPr id="9" name="Rectangle 8"/>
          <p:cNvSpPr/>
          <p:nvPr/>
        </p:nvSpPr>
        <p:spPr>
          <a:xfrm>
            <a:off x="2562951" y="6180965"/>
            <a:ext cx="51956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http://www.sussex.ac.uk/education/cheer</a:t>
            </a:r>
          </a:p>
        </p:txBody>
      </p:sp>
      <p:pic>
        <p:nvPicPr>
          <p:cNvPr id="10" name="Content Placeholder 4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654" b="-39654"/>
          <a:stretch>
            <a:fillRect/>
          </a:stretch>
        </p:blipFill>
        <p:spPr bwMode="auto">
          <a:xfrm>
            <a:off x="4587240" y="2055112"/>
            <a:ext cx="4038600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446025"/>
            <a:ext cx="8229600" cy="104253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8000"/>
                </a:solidFill>
                <a:latin typeface="Tahoma"/>
                <a:cs typeface="Tahoma"/>
              </a:rPr>
              <a:t>Women Vice-Chancellors: Leading or Being Led?</a:t>
            </a:r>
            <a:endParaRPr lang="en-US" sz="3200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873" y="2103976"/>
            <a:ext cx="7687007" cy="426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78579"/>
              </p:ext>
            </p:extLst>
          </p:nvPr>
        </p:nvGraphicFramePr>
        <p:xfrm>
          <a:off x="324090" y="2662177"/>
          <a:ext cx="8472668" cy="395502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89549"/>
                <a:gridCol w="1231845"/>
                <a:gridCol w="1457685"/>
                <a:gridCol w="1457685"/>
                <a:gridCol w="1552531"/>
                <a:gridCol w="1383373"/>
              </a:tblGrid>
              <a:tr h="201025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NOR</a:t>
                      </a:r>
                      <a:endParaRPr lang="en-US" sz="2400" dirty="0"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US    </a:t>
                      </a:r>
                      <a:endParaRPr lang="en-US" sz="2400" dirty="0"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BC50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UK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INDIA</a:t>
                      </a:r>
                      <a:endParaRPr lang="en-US" sz="2400" dirty="0"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BC50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JAPAN</a:t>
                      </a:r>
                      <a:endParaRPr lang="en-US" sz="2400" dirty="0"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HONG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Tahoma"/>
                          <a:cs typeface="Tahoma"/>
                        </a:rPr>
                        <a:t>KONG</a:t>
                      </a:r>
                      <a:endParaRPr lang="en-US" sz="2400" dirty="0"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BC5028"/>
                    </a:solidFill>
                  </a:tcPr>
                </a:tc>
              </a:tr>
              <a:tr h="19447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31.8%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1"/>
                        </a:solidFill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26%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BC502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   17%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  3%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BC502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 2.3%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 0%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Tahoma"/>
                        <a:cs typeface="Tahoma"/>
                      </a:endParaRPr>
                    </a:p>
                  </a:txBody>
                  <a:tcPr anchor="ctr">
                    <a:solidFill>
                      <a:srgbClr val="BC5028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10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72407" y="1586820"/>
            <a:ext cx="6091724" cy="1138189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8000"/>
                </a:solidFill>
                <a:latin typeface="Tahoma"/>
                <a:cs typeface="Tahoma"/>
              </a:rPr>
              <a:t>Making Women Intelligible as </a:t>
            </a:r>
            <a:r>
              <a:rPr lang="en-US" sz="3200" b="1" dirty="0" smtClean="0">
                <a:solidFill>
                  <a:srgbClr val="008000"/>
                </a:solidFill>
                <a:latin typeface="Tahoma"/>
                <a:cs typeface="Tahoma"/>
              </a:rPr>
              <a:t>Leaders</a:t>
            </a:r>
            <a:r>
              <a:rPr lang="en-US" sz="3200" b="1" dirty="0">
                <a:solidFill>
                  <a:srgbClr val="008000"/>
                </a:solidFill>
                <a:latin typeface="Tahoma"/>
                <a:cs typeface="Tahoma"/>
              </a:rPr>
              <a:t>?</a:t>
            </a:r>
            <a:endParaRPr lang="en-US" sz="3200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453196" y="2806466"/>
            <a:ext cx="5504192" cy="388358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tx1"/>
                </a:solidFill>
                <a:latin typeface="Tahoma"/>
                <a:cs typeface="Tahoma"/>
              </a:rPr>
              <a:t>What is it that people don’t see</a:t>
            </a:r>
            <a:r>
              <a:rPr lang="en-US" sz="2400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  <a:endParaRPr lang="en-US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tx1"/>
                </a:solidFill>
                <a:latin typeface="Tahoma"/>
                <a:cs typeface="Tahoma"/>
              </a:rPr>
              <a:t>Why don’t they see it</a:t>
            </a:r>
            <a:r>
              <a:rPr lang="en-US" sz="2400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  <a:endParaRPr lang="en-US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tx1"/>
                </a:solidFill>
                <a:latin typeface="Tahoma"/>
                <a:cs typeface="Tahoma"/>
              </a:rPr>
              <a:t>What do current practices reveal and obscure</a:t>
            </a:r>
            <a:r>
              <a:rPr lang="en-US" sz="2400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  <a:endParaRPr lang="en-US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Women leaders = contextual discontinuity</a:t>
            </a:r>
            <a:r>
              <a:rPr lang="en-GB" sz="2400" b="1" dirty="0" smtClean="0">
                <a:solidFill>
                  <a:schemeClr val="tx1"/>
                </a:solidFill>
                <a:latin typeface="Tahoma"/>
                <a:cs typeface="Tahoma"/>
              </a:rPr>
              <a:t>/</a:t>
            </a:r>
            <a:r>
              <a:rPr lang="en-US" sz="2400" b="1" dirty="0" smtClean="0">
                <a:solidFill>
                  <a:schemeClr val="tx1"/>
                </a:solidFill>
                <a:latin typeface="Tahoma"/>
                <a:cs typeface="Tahoma"/>
              </a:rPr>
              <a:t>interruptive </a:t>
            </a:r>
            <a:r>
              <a:rPr lang="en-US" sz="2400" b="1" dirty="0">
                <a:solidFill>
                  <a:schemeClr val="tx1"/>
                </a:solidFill>
                <a:latin typeface="Tahoma"/>
                <a:cs typeface="Tahoma"/>
              </a:rPr>
              <a:t>in their shock quality.</a:t>
            </a:r>
            <a:endParaRPr lang="en-GB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2400" b="1" dirty="0">
              <a:latin typeface="Tahoma"/>
              <a:cs typeface="Tahoma"/>
            </a:endParaRPr>
          </a:p>
          <a:p>
            <a:pPr marL="0" indent="0">
              <a:buNone/>
            </a:pPr>
            <a:endParaRPr lang="en-US" sz="2400" dirty="0">
              <a:latin typeface="Tahoma"/>
              <a:cs typeface="Tahoma"/>
            </a:endParaRPr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8" r="28218"/>
          <a:stretch>
            <a:fillRect/>
          </a:stretch>
        </p:blipFill>
        <p:spPr>
          <a:xfrm>
            <a:off x="205274" y="1586820"/>
            <a:ext cx="3032447" cy="4525963"/>
          </a:xfrm>
        </p:spPr>
      </p:pic>
      <p:sp>
        <p:nvSpPr>
          <p:cNvPr id="7" name="Rectangle 6"/>
          <p:cNvSpPr/>
          <p:nvPr/>
        </p:nvSpPr>
        <p:spPr>
          <a:xfrm flipH="1">
            <a:off x="205274" y="6194240"/>
            <a:ext cx="3299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8000"/>
                </a:solidFill>
              </a:rPr>
              <a:t>Aminata Touré, Prime Minister of Senegal, </a:t>
            </a:r>
            <a:r>
              <a:rPr lang="en-US" sz="1800" b="1" dirty="0" smtClean="0">
                <a:solidFill>
                  <a:srgbClr val="008000"/>
                </a:solidFill>
              </a:rPr>
              <a:t>2013-14</a:t>
            </a:r>
            <a:r>
              <a:rPr lang="en-GB" sz="1800" b="1" dirty="0" smtClean="0">
                <a:solidFill>
                  <a:srgbClr val="008000"/>
                </a:solidFill>
              </a:rPr>
              <a:t> </a:t>
            </a:r>
            <a:endParaRPr lang="en-US" sz="1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P900443329[1]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7" r="4806" b="6614"/>
          <a:stretch/>
        </p:blipFill>
        <p:spPr>
          <a:xfrm>
            <a:off x="251926" y="1779587"/>
            <a:ext cx="2612636" cy="474251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55" y="1539551"/>
            <a:ext cx="8229600" cy="735309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8000"/>
                </a:solidFill>
                <a:latin typeface="Tahoma"/>
                <a:cs typeface="Tahoma"/>
              </a:rPr>
              <a:t>Leadership Potential</a:t>
            </a:r>
            <a:endParaRPr lang="en-US" sz="4800" b="1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05674" y="2575248"/>
            <a:ext cx="5583768" cy="3741715"/>
          </a:xfrm>
        </p:spPr>
        <p:txBody>
          <a:bodyPr>
            <a:normAutofit fontScale="55000" lnSpcReduction="20000"/>
          </a:bodyPr>
          <a:lstStyle/>
          <a:p>
            <a:pPr>
              <a:buFont typeface="Wingdings" charset="2"/>
              <a:buChar char="§"/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Observable</a:t>
            </a:r>
          </a:p>
          <a:p>
            <a:pPr>
              <a:buFont typeface="Wingdings" charset="2"/>
              <a:buChar char="§"/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Separate </a:t>
            </a:r>
          </a:p>
          <a:p>
            <a:pPr>
              <a:buFont typeface="Wingdings" charset="2"/>
              <a:buChar char="§"/>
              <a:defRPr/>
            </a:pPr>
            <a:r>
              <a:rPr lang="en-US" sz="4800" b="1" dirty="0">
                <a:solidFill>
                  <a:schemeClr val="tx1"/>
                </a:solidFill>
                <a:latin typeface="Tahoma"/>
                <a:cs typeface="Tahoma"/>
              </a:rPr>
              <a:t>S</a:t>
            </a: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tatic </a:t>
            </a:r>
            <a:r>
              <a:rPr lang="en-US" sz="4800" b="1" dirty="0">
                <a:solidFill>
                  <a:schemeClr val="tx1"/>
                </a:solidFill>
                <a:latin typeface="Tahoma"/>
                <a:cs typeface="Tahoma"/>
              </a:rPr>
              <a:t>structure</a:t>
            </a: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</a:p>
          <a:p>
            <a:pPr marL="0" indent="0">
              <a:buNone/>
              <a:defRPr/>
            </a:pPr>
            <a:endParaRPr lang="en-US" sz="2600" b="1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0" indent="0">
              <a:buNone/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	   </a:t>
            </a:r>
            <a:r>
              <a:rPr lang="en-US" sz="4800" b="1" dirty="0" smtClean="0">
                <a:solidFill>
                  <a:srgbClr val="008000"/>
                </a:solidFill>
                <a:latin typeface="Tahoma"/>
                <a:cs typeface="Tahoma"/>
              </a:rPr>
              <a:t>OR</a:t>
            </a:r>
          </a:p>
          <a:p>
            <a:pPr marL="0" indent="0">
              <a:buNone/>
              <a:defRPr/>
            </a:pPr>
            <a:endParaRPr lang="en-US" sz="29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charset="2"/>
              <a:buChar char="§"/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Contingent</a:t>
            </a:r>
          </a:p>
          <a:p>
            <a:pPr>
              <a:buFont typeface="Wingdings" charset="2"/>
              <a:buChar char="§"/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Contextual</a:t>
            </a:r>
          </a:p>
          <a:p>
            <a:pPr>
              <a:buFont typeface="Wingdings" charset="2"/>
              <a:buChar char="§"/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Tahoma"/>
                <a:cs typeface="Tahoma"/>
              </a:rPr>
              <a:t>Co</a:t>
            </a:r>
            <a:r>
              <a:rPr lang="en-US" sz="4800" b="1" dirty="0">
                <a:solidFill>
                  <a:schemeClr val="tx1"/>
                </a:solidFill>
                <a:latin typeface="Tahoma"/>
                <a:cs typeface="Tahoma"/>
              </a:rPr>
              <a:t>-produced?</a:t>
            </a:r>
          </a:p>
          <a:p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30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80" y="1548881"/>
            <a:ext cx="5987920" cy="718597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Tahoma"/>
                <a:cs typeface="Tahoma"/>
              </a:rPr>
              <a:t>A </a:t>
            </a:r>
            <a:r>
              <a:rPr lang="en-US" b="1" dirty="0">
                <a:solidFill>
                  <a:srgbClr val="008000"/>
                </a:solidFill>
                <a:latin typeface="Tahoma"/>
                <a:cs typeface="Tahoma"/>
              </a:rPr>
              <a:t>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9525" y="2528596"/>
            <a:ext cx="4927275" cy="418011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How </a:t>
            </a:r>
            <a:r>
              <a:rPr lang="en-US" b="1" dirty="0">
                <a:solidFill>
                  <a:schemeClr val="tx1"/>
                </a:solidFill>
                <a:latin typeface="Tahoma"/>
                <a:cs typeface="Tahoma"/>
              </a:rPr>
              <a:t>are women being seen </a:t>
            </a:r>
            <a:r>
              <a:rPr lang="en-US" b="1" i="1" dirty="0">
                <a:solidFill>
                  <a:schemeClr val="tx1"/>
                </a:solidFill>
                <a:latin typeface="Tahoma"/>
                <a:cs typeface="Tahoma"/>
              </a:rPr>
              <a:t>e.g</a:t>
            </a:r>
            <a:r>
              <a:rPr lang="en-US" b="1" dirty="0">
                <a:solidFill>
                  <a:schemeClr val="tx1"/>
                </a:solidFill>
                <a:latin typeface="Tahoma"/>
                <a:cs typeface="Tahoma"/>
              </a:rPr>
              <a:t>. as deficit men</a:t>
            </a: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  <a:endParaRPr lang="en-US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charset="2"/>
              <a:buChar char="§"/>
              <a:defRPr/>
            </a:pPr>
            <a:r>
              <a:rPr lang="en-US" b="1" dirty="0">
                <a:solidFill>
                  <a:schemeClr val="tx1"/>
                </a:solidFill>
                <a:latin typeface="Tahoma"/>
                <a:cs typeface="Tahoma"/>
              </a:rPr>
              <a:t>How are women viewing leadership </a:t>
            </a:r>
            <a:r>
              <a:rPr lang="en-US" b="1" i="1" dirty="0">
                <a:solidFill>
                  <a:schemeClr val="tx1"/>
                </a:solidFill>
                <a:latin typeface="Tahoma"/>
                <a:cs typeface="Tahoma"/>
              </a:rPr>
              <a:t>e.g. </a:t>
            </a:r>
            <a:r>
              <a:rPr lang="en-US" b="1" dirty="0">
                <a:solidFill>
                  <a:schemeClr val="tx1"/>
                </a:solidFill>
                <a:latin typeface="Tahoma"/>
                <a:cs typeface="Tahoma"/>
              </a:rPr>
              <a:t>unliveable lives</a:t>
            </a: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</a:p>
          <a:p>
            <a:pPr>
              <a:buFont typeface="Wingdings" charset="2"/>
              <a:buChar char="§"/>
              <a:defRPr/>
            </a:pPr>
            <a:r>
              <a:rPr lang="en-US" b="1" dirty="0">
                <a:solidFill>
                  <a:schemeClr val="tx1"/>
                </a:solidFill>
                <a:latin typeface="Tahoma"/>
                <a:cs typeface="Tahoma"/>
              </a:rPr>
              <a:t>What narratives circulate </a:t>
            </a: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about:</a:t>
            </a:r>
          </a:p>
          <a:p>
            <a:pPr marL="0" indent="0">
              <a:buNone/>
              <a:defRPr/>
            </a:pPr>
            <a:endParaRPr lang="en-US" sz="11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charset="2"/>
              <a:buChar char="ü"/>
              <a:defRPr/>
            </a:pP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women’s </a:t>
            </a:r>
            <a:r>
              <a:rPr lang="en-US" b="1" dirty="0">
                <a:solidFill>
                  <a:schemeClr val="tx1"/>
                </a:solidFill>
                <a:latin typeface="Tahoma"/>
                <a:cs typeface="Tahoma"/>
              </a:rPr>
              <a:t>capabilities</a:t>
            </a: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  <a:endParaRPr lang="en-US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Font typeface="Wingdings" charset="2"/>
              <a:buChar char="ü"/>
              <a:defRPr/>
            </a:pPr>
            <a:r>
              <a:rPr lang="en-US" b="1" dirty="0" smtClean="0">
                <a:solidFill>
                  <a:schemeClr val="tx1"/>
                </a:solidFill>
                <a:latin typeface="Tahoma"/>
                <a:cs typeface="Tahoma"/>
              </a:rPr>
              <a:t>leadership?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 bwMode="auto">
          <a:xfrm>
            <a:off x="167951" y="1651518"/>
            <a:ext cx="3274103" cy="5057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71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7" descr="MP90044314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2" r="32722"/>
          <a:stretch>
            <a:fillRect/>
          </a:stretch>
        </p:blipFill>
        <p:spPr>
          <a:xfrm>
            <a:off x="177282" y="2253802"/>
            <a:ext cx="3200400" cy="439627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74" y="1533137"/>
            <a:ext cx="8229600" cy="726126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solidFill>
                  <a:srgbClr val="008000"/>
                </a:solidFill>
                <a:latin typeface="Tahoma"/>
                <a:cs typeface="Tahoma"/>
              </a:rPr>
              <a:t>Diversity </a:t>
            </a:r>
            <a:r>
              <a:rPr lang="en-GB" sz="3200" b="1" dirty="0">
                <a:solidFill>
                  <a:srgbClr val="008000"/>
                </a:solidFill>
                <a:latin typeface="Tahoma"/>
                <a:cs typeface="Tahoma"/>
              </a:rPr>
              <a:t>= Representational Space</a:t>
            </a:r>
            <a:r>
              <a:rPr lang="en-GB" sz="3200" b="1" dirty="0" smtClean="0">
                <a:solidFill>
                  <a:srgbClr val="008000"/>
                </a:solidFill>
                <a:latin typeface="Tahoma"/>
                <a:cs typeface="Tahoma"/>
              </a:rPr>
              <a:t>?</a:t>
            </a:r>
            <a:r>
              <a:rPr lang="en-GB" sz="3200" b="1" dirty="0" smtClean="0">
                <a:solidFill>
                  <a:srgbClr val="FF3D08"/>
                </a:solidFill>
                <a:latin typeface="Tahoma"/>
                <a:cs typeface="Tahoma"/>
              </a:rPr>
              <a:t/>
            </a:r>
            <a:br>
              <a:rPr lang="en-GB" sz="3200" b="1" dirty="0" smtClean="0">
                <a:solidFill>
                  <a:srgbClr val="FF3D08"/>
                </a:solidFill>
                <a:latin typeface="Tahoma"/>
                <a:cs typeface="Tahoma"/>
              </a:rPr>
            </a:br>
            <a:endParaRPr lang="en-US" sz="3200" dirty="0">
              <a:solidFill>
                <a:srgbClr val="FF3D08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279" y="2024743"/>
            <a:ext cx="5349096" cy="462533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  <a:buClr>
                <a:srgbClr val="FF3D08"/>
              </a:buClr>
              <a:buFontTx/>
              <a:buNone/>
              <a:defRPr/>
            </a:pPr>
            <a:endParaRPr lang="en-GB" sz="1800" b="1" dirty="0" smtClean="0">
              <a:solidFill>
                <a:srgbClr val="28FF08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 smtClean="0">
                <a:solidFill>
                  <a:schemeClr val="tx1"/>
                </a:solidFill>
                <a:latin typeface="Tahoma"/>
                <a:cs typeface="Tahoma"/>
              </a:rPr>
              <a:t>Norm</a:t>
            </a: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-saturated </a:t>
            </a:r>
            <a:r>
              <a:rPr lang="en-GB" sz="2400" b="1" dirty="0">
                <a:solidFill>
                  <a:srgbClr val="008000"/>
                </a:solidFill>
                <a:latin typeface="Tahoma"/>
                <a:cs typeface="Tahoma"/>
              </a:rPr>
              <a:t>(</a:t>
            </a:r>
            <a:r>
              <a:rPr lang="en-GB" sz="2400" b="1" dirty="0" smtClean="0">
                <a:solidFill>
                  <a:srgbClr val="008000"/>
                </a:solidFill>
                <a:latin typeface="Tahoma"/>
                <a:cs typeface="Tahoma"/>
              </a:rPr>
              <a:t>essentialising/homogenising) </a:t>
            </a: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policy narratives</a:t>
            </a:r>
          </a:p>
          <a:p>
            <a:pPr marL="0" indent="0">
              <a:lnSpc>
                <a:spcPct val="105000"/>
              </a:lnSpc>
              <a:buNone/>
              <a:defRPr/>
            </a:pPr>
            <a:endParaRPr lang="en-GB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Add under-represented </a:t>
            </a:r>
            <a:r>
              <a:rPr lang="en-GB" sz="2400" b="1" dirty="0" smtClean="0">
                <a:solidFill>
                  <a:schemeClr val="tx1"/>
                </a:solidFill>
                <a:latin typeface="Tahoma"/>
                <a:cs typeface="Tahoma"/>
              </a:rPr>
              <a:t>groups into </a:t>
            </a: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current </a:t>
            </a:r>
            <a:r>
              <a:rPr lang="en-GB" sz="2400" b="1" dirty="0" smtClean="0">
                <a:solidFill>
                  <a:schemeClr val="tx1"/>
                </a:solidFill>
                <a:latin typeface="Tahoma"/>
                <a:cs typeface="Tahoma"/>
              </a:rPr>
              <a:t>systems</a:t>
            </a:r>
            <a:endParaRPr lang="en-GB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0" indent="0">
              <a:lnSpc>
                <a:spcPct val="105000"/>
              </a:lnSpc>
              <a:buNone/>
              <a:defRPr/>
            </a:pPr>
            <a:r>
              <a:rPr lang="en-GB" sz="2400" b="1" dirty="0" smtClean="0">
                <a:solidFill>
                  <a:schemeClr val="tx1"/>
                </a:solidFill>
                <a:latin typeface="Tahoma"/>
                <a:cs typeface="Tahoma"/>
              </a:rPr>
              <a:t>                         </a:t>
            </a: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=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distributive justice/ smart economics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organisational and epistemic transformation.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endParaRPr lang="en-GB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Gender = demographic </a:t>
            </a:r>
            <a:r>
              <a:rPr lang="en-GB" sz="2400" b="1" dirty="0" smtClean="0">
                <a:solidFill>
                  <a:schemeClr val="tx1"/>
                </a:solidFill>
                <a:latin typeface="Tahoma"/>
                <a:cs typeface="Tahoma"/>
              </a:rPr>
              <a:t>variable</a:t>
            </a:r>
            <a:endParaRPr lang="en-GB" sz="24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Diversity = business case?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2400" b="1" dirty="0">
                <a:solidFill>
                  <a:schemeClr val="tx1"/>
                </a:solidFill>
                <a:latin typeface="Tahoma"/>
                <a:cs typeface="Tahoma"/>
              </a:rPr>
              <a:t>Sociology of absences?</a:t>
            </a:r>
            <a:endParaRPr lang="en-US" sz="2400" dirty="0">
              <a:solidFill>
                <a:schemeClr val="tx1"/>
              </a:solidFill>
              <a:latin typeface="Tahoma"/>
              <a:cs typeface="Tahoma"/>
            </a:endParaRPr>
          </a:p>
          <a:p>
            <a:endParaRPr lang="en-US" sz="2000" dirty="0">
              <a:solidFill>
                <a:schemeClr val="tx1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764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6505" y="1380930"/>
            <a:ext cx="5784980" cy="895739"/>
          </a:xfrm>
        </p:spPr>
        <p:txBody>
          <a:bodyPr/>
          <a:lstStyle/>
          <a:p>
            <a:r>
              <a:rPr lang="en-US" sz="4800" b="1" dirty="0" smtClean="0">
                <a:solidFill>
                  <a:srgbClr val="008000"/>
                </a:solidFill>
                <a:latin typeface="Tahoma"/>
                <a:cs typeface="Tahoma"/>
              </a:rPr>
              <a:t>Diversity</a:t>
            </a:r>
            <a:endParaRPr lang="en-US" sz="4800" b="1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2501" y="2101320"/>
            <a:ext cx="5306266" cy="4534430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Values, not just Bodies</a:t>
            </a:r>
          </a:p>
          <a:p>
            <a:pPr>
              <a:buFont typeface="Wingdings" charset="2"/>
              <a:buChar char="§"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A Verb + a Noun</a:t>
            </a:r>
          </a:p>
          <a:p>
            <a:pPr>
              <a:buFont typeface="Wingdings" charset="2"/>
              <a:buChar char="§"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Gender = social practice: </a:t>
            </a:r>
          </a:p>
          <a:p>
            <a:pPr>
              <a:buFont typeface="Wingdings" charset="2"/>
              <a:buChar char="ü"/>
            </a:pPr>
            <a:r>
              <a:rPr lang="en-US" sz="2200" b="1" dirty="0">
                <a:solidFill>
                  <a:schemeClr val="tx1"/>
                </a:solidFill>
                <a:latin typeface="Tahoma"/>
                <a:cs typeface="Tahoma"/>
              </a:rPr>
              <a:t>P</a:t>
            </a: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roduced </a:t>
            </a:r>
          </a:p>
          <a:p>
            <a:pPr>
              <a:buFont typeface="Wingdings" charset="2"/>
              <a:buChar char="ü"/>
            </a:pPr>
            <a:r>
              <a:rPr lang="en-US" sz="2200" b="1" dirty="0">
                <a:solidFill>
                  <a:schemeClr val="tx1"/>
                </a:solidFill>
                <a:latin typeface="Tahoma"/>
                <a:cs typeface="Tahoma"/>
              </a:rPr>
              <a:t>R</a:t>
            </a: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eproduced </a:t>
            </a:r>
          </a:p>
          <a:p>
            <a:pPr>
              <a:buFont typeface="Wingdings" charset="2"/>
              <a:buChar char="ü"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Relayed</a:t>
            </a:r>
          </a:p>
          <a:p>
            <a:pPr>
              <a:buFont typeface="Wingdings" charset="2"/>
              <a:buChar char="ü"/>
            </a:pPr>
            <a:r>
              <a:rPr lang="en-US" sz="2200" b="1" dirty="0">
                <a:solidFill>
                  <a:schemeClr val="tx1"/>
                </a:solidFill>
                <a:latin typeface="Tahoma"/>
                <a:cs typeface="Tahoma"/>
              </a:rPr>
              <a:t>N</a:t>
            </a: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egotiated </a:t>
            </a:r>
          </a:p>
          <a:p>
            <a:pPr>
              <a:buFont typeface="Wingdings" charset="2"/>
              <a:buChar char="ü"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Reshaped</a:t>
            </a:r>
          </a:p>
          <a:p>
            <a:pPr>
              <a:buFont typeface="Wingdings" charset="2"/>
              <a:buChar char="ü"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Contested</a:t>
            </a:r>
            <a:endParaRPr lang="en-US" sz="2200" b="1" dirty="0" smtClean="0">
              <a:solidFill>
                <a:srgbClr val="28FF08"/>
              </a:solidFill>
              <a:latin typeface="Tahoma"/>
              <a:cs typeface="Tahoma"/>
            </a:endParaRPr>
          </a:p>
          <a:p>
            <a:pPr marL="0" indent="0">
              <a:buClr>
                <a:srgbClr val="FF3D08"/>
              </a:buClr>
              <a:buNone/>
            </a:pPr>
            <a:r>
              <a:rPr lang="en-US" sz="2200" b="1" dirty="0" smtClean="0">
                <a:solidFill>
                  <a:schemeClr val="tx1"/>
                </a:solidFill>
                <a:latin typeface="Tahoma"/>
                <a:cs typeface="Tahoma"/>
              </a:rPr>
              <a:t>Via quotidian transactions/practices.</a:t>
            </a:r>
          </a:p>
          <a:p>
            <a:endParaRPr lang="en-US" sz="2400" b="1" dirty="0" smtClean="0">
              <a:solidFill>
                <a:srgbClr val="28FF08"/>
              </a:solidFill>
              <a:latin typeface="Tahoma"/>
              <a:cs typeface="Tahoma"/>
            </a:endParaRPr>
          </a:p>
          <a:p>
            <a:pPr marL="0" indent="0">
              <a:buClr>
                <a:srgbClr val="FF3D08"/>
              </a:buClr>
              <a:buNone/>
            </a:pPr>
            <a:endParaRPr lang="en-US" sz="2400" b="1" dirty="0" smtClean="0">
              <a:solidFill>
                <a:srgbClr val="28FF08"/>
              </a:solidFill>
              <a:latin typeface="Tahoma"/>
              <a:cs typeface="Tahoma"/>
            </a:endParaRPr>
          </a:p>
          <a:p>
            <a:pPr>
              <a:buClr>
                <a:srgbClr val="FF3D08"/>
              </a:buClr>
            </a:pPr>
            <a:endParaRPr lang="en-US" sz="4000" b="1" dirty="0">
              <a:solidFill>
                <a:srgbClr val="28FF08"/>
              </a:solidFill>
              <a:latin typeface="Tahoma"/>
              <a:cs typeface="Tahoma"/>
            </a:endParaRPr>
          </a:p>
          <a:p>
            <a:pPr>
              <a:buClr>
                <a:srgbClr val="FF3D08"/>
              </a:buClr>
            </a:pPr>
            <a:endParaRPr lang="en-US" sz="4000" b="1" dirty="0">
              <a:solidFill>
                <a:srgbClr val="28FF08"/>
              </a:solidFill>
              <a:latin typeface="Tahoma"/>
              <a:cs typeface="Tahoma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8031" r="8031"/>
          <a:stretch>
            <a:fillRect/>
          </a:stretch>
        </p:blipFill>
        <p:spPr>
          <a:xfrm>
            <a:off x="145985" y="1925972"/>
            <a:ext cx="3169233" cy="4709778"/>
          </a:xfrm>
        </p:spPr>
      </p:pic>
    </p:spTree>
    <p:extLst>
      <p:ext uri="{BB962C8B-B14F-4D97-AF65-F5344CB8AC3E}">
        <p14:creationId xmlns:p14="http://schemas.microsoft.com/office/powerpoint/2010/main" val="373906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5550"/>
            <a:ext cx="8229600" cy="6066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8000"/>
                </a:solidFill>
                <a:latin typeface="Tahoma"/>
                <a:cs typeface="Tahoma"/>
              </a:rPr>
              <a:t>Researching Women in Leadership</a:t>
            </a:r>
            <a:endParaRPr lang="en-US" sz="3600" b="1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95550" y="2133600"/>
            <a:ext cx="6648450" cy="4413104"/>
          </a:xfrm>
        </p:spPr>
        <p:txBody>
          <a:bodyPr/>
          <a:lstStyle/>
          <a:p>
            <a:pPr marL="0" indent="0">
              <a:buClr>
                <a:srgbClr val="FF3D08"/>
              </a:buClr>
              <a:buNone/>
              <a:defRPr/>
            </a:pPr>
            <a:r>
              <a:rPr lang="en-US" sz="1600" b="1" dirty="0" smtClean="0">
                <a:solidFill>
                  <a:srgbClr val="008000"/>
                </a:solidFill>
                <a:latin typeface="Tahoma"/>
                <a:cs typeface="Tahoma"/>
              </a:rPr>
              <a:t>International Literature Reviews </a:t>
            </a:r>
            <a:r>
              <a:rPr lang="en-US" sz="1200" b="1" dirty="0" smtClean="0">
                <a:solidFill>
                  <a:srgbClr val="008000"/>
                </a:solidFill>
                <a:latin typeface="Tahoma"/>
                <a:cs typeface="Tahoma"/>
              </a:rPr>
              <a:t>(Morley, 2013)</a:t>
            </a:r>
          </a:p>
          <a:p>
            <a:pPr marL="0" indent="0">
              <a:buClr>
                <a:srgbClr val="FF3D08"/>
              </a:buClr>
              <a:buNone/>
              <a:defRPr/>
            </a:pPr>
            <a:r>
              <a:rPr lang="en-US" sz="1600" b="1" dirty="0" smtClean="0">
                <a:solidFill>
                  <a:srgbClr val="008000"/>
                </a:solidFill>
                <a:latin typeface="Tahoma"/>
                <a:cs typeface="Tahoma"/>
              </a:rPr>
              <a:t>South Asia Project</a:t>
            </a:r>
          </a:p>
          <a:p>
            <a:pPr>
              <a:buFont typeface="Wingdings" charset="2"/>
              <a:buChar char="§"/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Policy/ Statistical/ Literature Review</a:t>
            </a: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/Interviews- 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19 women and 11 men </a:t>
            </a:r>
            <a:r>
              <a:rPr lang="en-US" sz="1200" b="1" dirty="0" smtClean="0">
                <a:solidFill>
                  <a:srgbClr val="008000"/>
                </a:solidFill>
                <a:latin typeface="Tahoma"/>
                <a:cs typeface="Tahoma"/>
              </a:rPr>
              <a:t>(Morley &amp; Crossouard 2015, 2016)</a:t>
            </a:r>
          </a:p>
          <a:p>
            <a:pPr marL="0" indent="0">
              <a:buClr>
                <a:srgbClr val="FF3D08"/>
              </a:buClr>
              <a:buNone/>
              <a:defRPr/>
            </a:pPr>
            <a:r>
              <a:rPr lang="en-US" sz="1600" b="1" dirty="0" smtClean="0">
                <a:solidFill>
                  <a:srgbClr val="008000"/>
                </a:solidFill>
                <a:latin typeface="Tahoma"/>
                <a:cs typeface="Tahoma"/>
              </a:rPr>
              <a:t>Malaysia Project</a:t>
            </a:r>
            <a:endParaRPr lang="en-US" sz="1600" b="1" dirty="0">
              <a:solidFill>
                <a:srgbClr val="008000"/>
              </a:solidFill>
              <a:latin typeface="Tahoma"/>
              <a:cs typeface="Tahoma"/>
            </a:endParaRPr>
          </a:p>
          <a:p>
            <a:pPr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36 Questionnaires/ 1 Focus Group </a:t>
            </a:r>
            <a:r>
              <a:rPr lang="en-US" sz="1200" b="1" dirty="0" smtClean="0">
                <a:solidFill>
                  <a:srgbClr val="008000"/>
                </a:solidFill>
                <a:latin typeface="Tahoma"/>
                <a:cs typeface="Tahoma"/>
              </a:rPr>
              <a:t>(Morley et al 2016)</a:t>
            </a:r>
          </a:p>
          <a:p>
            <a:pPr marL="0" indent="0">
              <a:buClr>
                <a:srgbClr val="FF3D08"/>
              </a:buClr>
              <a:buNone/>
              <a:defRPr/>
            </a:pPr>
            <a:r>
              <a:rPr lang="en-US" sz="1600" b="1" dirty="0" smtClean="0">
                <a:solidFill>
                  <a:srgbClr val="008000"/>
                </a:solidFill>
                <a:latin typeface="Tahoma"/>
                <a:cs typeface="Tahoma"/>
              </a:rPr>
              <a:t>East </a:t>
            </a:r>
            <a:r>
              <a:rPr lang="en-US" sz="1600" b="1" dirty="0">
                <a:solidFill>
                  <a:srgbClr val="008000"/>
                </a:solidFill>
                <a:latin typeface="Tahoma"/>
                <a:cs typeface="Tahoma"/>
              </a:rPr>
              <a:t>Asia and MENA</a:t>
            </a: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 </a:t>
            </a:r>
            <a:r>
              <a:rPr lang="en-GB" sz="1600" b="1" dirty="0" smtClean="0">
                <a:solidFill>
                  <a:srgbClr val="008000"/>
                </a:solidFill>
                <a:latin typeface="Tahoma"/>
                <a:cs typeface="Tahoma"/>
              </a:rPr>
              <a:t>Project</a:t>
            </a:r>
            <a:r>
              <a:rPr lang="en-GB" sz="1600" b="1" dirty="0" smtClean="0">
                <a:solidFill>
                  <a:srgbClr val="FF3D08"/>
                </a:solidFill>
                <a:latin typeface="Tahoma"/>
                <a:cs typeface="Tahoma"/>
              </a:rPr>
              <a:t>                                                                        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20 </a:t>
            </a: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Questionnaires/ 3 Discussion 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Groups: </a:t>
            </a: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Australia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, China, Egypt, Hong Kong, Indonesia, Japan, Jordan, Kuwait, Malaysia, Morocco, Pakistan, Palestine, the Philippines, Singapore, Thailand, Turkey , UK </a:t>
            </a:r>
            <a:r>
              <a:rPr lang="en-US" sz="1200" b="1" dirty="0">
                <a:solidFill>
                  <a:srgbClr val="008000"/>
                </a:solidFill>
                <a:latin typeface="Tahoma"/>
                <a:cs typeface="Tahoma"/>
              </a:rPr>
              <a:t>(Morley, 2014)</a:t>
            </a:r>
            <a:r>
              <a:rPr lang="en-US" sz="1200" b="1" dirty="0" smtClean="0">
                <a:solidFill>
                  <a:srgbClr val="008000"/>
                </a:solidFill>
                <a:latin typeface="Tahoma"/>
                <a:cs typeface="Tahoma"/>
              </a:rPr>
              <a:t>.</a:t>
            </a:r>
            <a:endParaRPr lang="en-US" sz="1200" b="1" dirty="0">
              <a:solidFill>
                <a:srgbClr val="008000"/>
              </a:solidFill>
              <a:latin typeface="Tahoma"/>
              <a:cs typeface="Tahoma"/>
            </a:endParaRPr>
          </a:p>
          <a:p>
            <a:pPr>
              <a:buFont typeface="Wingdings" charset="2"/>
              <a:buChar char="ü"/>
              <a:defRPr/>
            </a:pP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What makes leadership </a:t>
            </a: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attractive/unattractive</a:t>
            </a:r>
            <a:r>
              <a:rPr lang="en-GB" sz="1600" b="1" dirty="0">
                <a:solidFill>
                  <a:srgbClr val="28FF08"/>
                </a:solidFill>
                <a:latin typeface="Tahoma"/>
                <a:cs typeface="Tahoma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to women? </a:t>
            </a:r>
          </a:p>
          <a:p>
            <a:pPr>
              <a:buFont typeface="Wingdings" charset="2"/>
              <a:buChar char="ü"/>
              <a:defRPr/>
            </a:pP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What </a:t>
            </a: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enables</a:t>
            </a:r>
            <a:r>
              <a:rPr lang="en-GB" sz="1600" b="1" dirty="0" smtClean="0">
                <a:solidFill>
                  <a:srgbClr val="008000"/>
                </a:solidFill>
                <a:latin typeface="Tahoma"/>
                <a:cs typeface="Tahoma"/>
              </a:rPr>
              <a:t>/supports</a:t>
            </a:r>
            <a:r>
              <a:rPr lang="en-GB" sz="1600" b="1" dirty="0" smtClean="0">
                <a:solidFill>
                  <a:srgbClr val="FF3D08"/>
                </a:solidFill>
                <a:latin typeface="Tahoma"/>
                <a:cs typeface="Tahoma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women to enter leadership positions?</a:t>
            </a:r>
          </a:p>
          <a:p>
            <a:pPr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Personal experiences 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of being enabled/ impeded from entering leadership?</a:t>
            </a:r>
            <a:r>
              <a:rPr lang="en-GB" sz="1600" b="1" dirty="0">
                <a:solidFill>
                  <a:srgbClr val="28FF08"/>
                </a:solidFill>
                <a:latin typeface="Tahoma"/>
                <a:cs typeface="Tahoma"/>
              </a:rPr>
              <a:t> </a:t>
            </a:r>
          </a:p>
          <a:p>
            <a:endParaRPr lang="en-US" dirty="0">
              <a:solidFill>
                <a:srgbClr val="28FF08"/>
              </a:solidFill>
            </a:endParaRPr>
          </a:p>
          <a:p>
            <a:endParaRPr lang="en-US" dirty="0">
              <a:solidFill>
                <a:srgbClr val="28FF08"/>
              </a:solidFill>
            </a:endParaRPr>
          </a:p>
        </p:txBody>
      </p:sp>
      <p:pic>
        <p:nvPicPr>
          <p:cNvPr id="5" name="Content Placeholder 4" descr="MP90040254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 b="9999"/>
          <a:stretch>
            <a:fillRect/>
          </a:stretch>
        </p:blipFill>
        <p:spPr>
          <a:xfrm>
            <a:off x="0" y="2133600"/>
            <a:ext cx="2403209" cy="44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0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113" y="1381125"/>
            <a:ext cx="8498824" cy="125695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8000"/>
                </a:solidFill>
                <a:latin typeface="Tahoma"/>
                <a:cs typeface="Tahoma"/>
              </a:rPr>
              <a:t>What Attracts Women to Senior Leadership?</a:t>
            </a:r>
            <a:endParaRPr lang="en-US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5617" y="2984216"/>
            <a:ext cx="3675457" cy="331181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  <a:defRPr/>
            </a:pPr>
            <a:r>
              <a:rPr lang="en-US" sz="3600" b="1" dirty="0">
                <a:solidFill>
                  <a:schemeClr val="tx1"/>
                </a:solidFill>
                <a:latin typeface="Tahoma"/>
                <a:cs typeface="Tahoma"/>
              </a:rPr>
              <a:t>Power</a:t>
            </a:r>
          </a:p>
          <a:p>
            <a:pPr>
              <a:buFont typeface="Wingdings" charset="2"/>
              <a:buChar char="§"/>
              <a:defRPr/>
            </a:pPr>
            <a:r>
              <a:rPr lang="en-US" sz="3600" b="1" dirty="0">
                <a:solidFill>
                  <a:schemeClr val="tx1"/>
                </a:solidFill>
                <a:latin typeface="Tahoma"/>
                <a:cs typeface="Tahoma"/>
              </a:rPr>
              <a:t>Influence</a:t>
            </a:r>
          </a:p>
          <a:p>
            <a:pPr>
              <a:buFont typeface="Wingdings" charset="2"/>
              <a:buChar char="§"/>
              <a:defRPr/>
            </a:pPr>
            <a:r>
              <a:rPr lang="en-US" sz="3600" b="1" dirty="0">
                <a:solidFill>
                  <a:schemeClr val="tx1"/>
                </a:solidFill>
                <a:latin typeface="Tahoma"/>
                <a:cs typeface="Tahoma"/>
              </a:rPr>
              <a:t>Values</a:t>
            </a:r>
          </a:p>
          <a:p>
            <a:pPr>
              <a:buFont typeface="Wingdings" charset="2"/>
              <a:buChar char="§"/>
              <a:defRPr/>
            </a:pPr>
            <a:r>
              <a:rPr lang="en-US" sz="3600" b="1" dirty="0">
                <a:solidFill>
                  <a:schemeClr val="tx1"/>
                </a:solidFill>
                <a:latin typeface="Tahoma"/>
                <a:cs typeface="Tahoma"/>
              </a:rPr>
              <a:t>Rewards</a:t>
            </a:r>
          </a:p>
          <a:p>
            <a:pPr>
              <a:buFont typeface="Wingdings" charset="2"/>
              <a:buChar char="§"/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Tahoma"/>
                <a:cs typeface="Tahoma"/>
              </a:rPr>
              <a:t>Recognition</a:t>
            </a:r>
            <a:endParaRPr lang="en-US" sz="3600" b="1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xfrm>
            <a:off x="332113" y="2752725"/>
            <a:ext cx="4030337" cy="3933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86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10" y="1427585"/>
            <a:ext cx="8229600" cy="1026367"/>
          </a:xfrm>
        </p:spPr>
        <p:txBody>
          <a:bodyPr>
            <a:normAutofit fontScale="90000"/>
          </a:bodyPr>
          <a:lstStyle/>
          <a:p>
            <a:r>
              <a:rPr lang="en-GB" sz="3200" b="1" dirty="0">
                <a:solidFill>
                  <a:srgbClr val="008000"/>
                </a:solidFill>
                <a:latin typeface="Tahoma"/>
                <a:cs typeface="Tahoma"/>
              </a:rPr>
              <a:t>Why is Senior Leadership Unattractive to Women?</a:t>
            </a:r>
            <a:endParaRPr lang="en-US" sz="3200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2931" y="2369976"/>
            <a:ext cx="6041069" cy="431373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5000"/>
              </a:lnSpc>
              <a:buClr>
                <a:srgbClr val="FF3D08"/>
              </a:buClr>
              <a:buNone/>
              <a:defRPr/>
            </a:pPr>
            <a:r>
              <a:rPr lang="en-GB" sz="6200" b="1" dirty="0" smtClean="0">
                <a:solidFill>
                  <a:srgbClr val="008000"/>
                </a:solidFill>
                <a:latin typeface="Tahoma"/>
                <a:cs typeface="Tahoma"/>
              </a:rPr>
              <a:t>Policy Context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6200" b="1" dirty="0" smtClean="0">
                <a:solidFill>
                  <a:schemeClr val="tx1"/>
                </a:solidFill>
                <a:latin typeface="Tahoma"/>
                <a:cs typeface="Tahoma"/>
              </a:rPr>
              <a:t>Neo</a:t>
            </a:r>
            <a:r>
              <a:rPr lang="en-GB" sz="6200" b="1" dirty="0">
                <a:solidFill>
                  <a:schemeClr val="tx1"/>
                </a:solidFill>
                <a:latin typeface="Tahoma"/>
                <a:cs typeface="Tahoma"/>
              </a:rPr>
              <a:t>-</a:t>
            </a:r>
            <a:r>
              <a:rPr lang="en-GB" sz="6200" b="1" dirty="0" smtClean="0">
                <a:solidFill>
                  <a:schemeClr val="tx1"/>
                </a:solidFill>
                <a:latin typeface="Tahoma"/>
                <a:cs typeface="Tahoma"/>
              </a:rPr>
              <a:t>liberalism/ Performance/Audit Cultures/Financialisation/Prestige Economy/Pre</a:t>
            </a:r>
            <a:r>
              <a:rPr lang="en-GB" sz="6200" b="1" dirty="0">
                <a:solidFill>
                  <a:schemeClr val="tx1"/>
                </a:solidFill>
                <a:latin typeface="Tahoma"/>
                <a:cs typeface="Tahoma"/>
              </a:rPr>
              <a:t>-determined </a:t>
            </a:r>
            <a:r>
              <a:rPr lang="en-GB" sz="6200" b="1" dirty="0" smtClean="0">
                <a:solidFill>
                  <a:schemeClr val="tx1"/>
                </a:solidFill>
                <a:latin typeface="Tahoma"/>
                <a:cs typeface="Tahoma"/>
              </a:rPr>
              <a:t>Scripts</a:t>
            </a:r>
            <a:endParaRPr lang="en-GB" sz="62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0" indent="0">
              <a:lnSpc>
                <a:spcPct val="105000"/>
              </a:lnSpc>
              <a:buClr>
                <a:srgbClr val="FF3D08"/>
              </a:buClr>
              <a:buNone/>
              <a:defRPr/>
            </a:pPr>
            <a:r>
              <a:rPr lang="en-GB" sz="6200" b="1" dirty="0" smtClean="0">
                <a:solidFill>
                  <a:srgbClr val="008000"/>
                </a:solidFill>
                <a:latin typeface="Tahoma"/>
                <a:cs typeface="Tahoma"/>
              </a:rPr>
              <a:t>Intellectual</a:t>
            </a:r>
            <a:endParaRPr lang="en-GB" sz="6200" b="1" dirty="0">
              <a:solidFill>
                <a:srgbClr val="008000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6200" b="1" dirty="0" smtClean="0">
                <a:solidFill>
                  <a:schemeClr val="tx1"/>
                </a:solidFill>
                <a:latin typeface="Tahoma"/>
                <a:cs typeface="Tahoma"/>
              </a:rPr>
              <a:t>Passionate commitment to research/ academic discipline</a:t>
            </a:r>
            <a:endParaRPr lang="en-GB" sz="62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0" indent="0">
              <a:lnSpc>
                <a:spcPct val="105000"/>
              </a:lnSpc>
              <a:buClr>
                <a:srgbClr val="FF3D08"/>
              </a:buClr>
              <a:buNone/>
              <a:defRPr/>
            </a:pPr>
            <a:r>
              <a:rPr lang="en-GB" sz="6200" b="1" dirty="0">
                <a:solidFill>
                  <a:srgbClr val="008000"/>
                </a:solidFill>
                <a:latin typeface="Tahoma"/>
                <a:cs typeface="Tahoma"/>
              </a:rPr>
              <a:t>The Affective Economy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GB" sz="6200" b="1" dirty="0">
                <a:solidFill>
                  <a:schemeClr val="tx1"/>
                </a:solidFill>
                <a:latin typeface="Tahoma"/>
                <a:cs typeface="Tahoma"/>
              </a:rPr>
              <a:t>Being ‘Other’ in male-dominated cultures </a:t>
            </a:r>
            <a:endParaRPr lang="en-GB" sz="6200" b="1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US" sz="6200" b="1" dirty="0" smtClean="0">
                <a:solidFill>
                  <a:schemeClr val="tx1"/>
                </a:solidFill>
                <a:latin typeface="Tahoma"/>
                <a:cs typeface="Tahoma"/>
              </a:rPr>
              <a:t>Rejection </a:t>
            </a:r>
            <a:r>
              <a:rPr lang="en-GB" sz="6200" b="1" dirty="0" smtClean="0">
                <a:solidFill>
                  <a:schemeClr val="tx1"/>
                </a:solidFill>
                <a:latin typeface="Tahoma"/>
                <a:cs typeface="Tahoma"/>
              </a:rPr>
              <a:t>Disrupting </a:t>
            </a:r>
            <a:r>
              <a:rPr lang="en-GB" sz="6200" b="1" dirty="0">
                <a:solidFill>
                  <a:schemeClr val="tx1"/>
                </a:solidFill>
                <a:latin typeface="Tahoma"/>
                <a:cs typeface="Tahoma"/>
              </a:rPr>
              <a:t>the symbolic order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US" sz="6200" b="1" dirty="0">
                <a:solidFill>
                  <a:schemeClr val="tx1"/>
                </a:solidFill>
                <a:latin typeface="Tahoma"/>
                <a:cs typeface="Tahoma"/>
              </a:rPr>
              <a:t>Working with resistance, recalcitrance, truculence, ugly </a:t>
            </a:r>
            <a:r>
              <a:rPr lang="en-US" sz="6200" b="1" dirty="0" smtClean="0">
                <a:solidFill>
                  <a:schemeClr val="tx1"/>
                </a:solidFill>
                <a:latin typeface="Tahoma"/>
                <a:cs typeface="Tahoma"/>
              </a:rPr>
              <a:t>feelings </a:t>
            </a:r>
          </a:p>
          <a:p>
            <a:pPr marL="0" indent="0">
              <a:lnSpc>
                <a:spcPct val="105000"/>
              </a:lnSpc>
              <a:buClr>
                <a:srgbClr val="FF3D08"/>
              </a:buClr>
              <a:buNone/>
              <a:defRPr/>
            </a:pPr>
            <a:r>
              <a:rPr lang="en-US" sz="6200" b="1" dirty="0" smtClean="0">
                <a:solidFill>
                  <a:srgbClr val="008000"/>
                </a:solidFill>
                <a:latin typeface="Tahoma"/>
                <a:cs typeface="Tahoma"/>
              </a:rPr>
              <a:t>Unhealthy</a:t>
            </a: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US" sz="6200" b="1" dirty="0" smtClean="0">
                <a:solidFill>
                  <a:schemeClr val="tx1"/>
                </a:solidFill>
                <a:latin typeface="Tahoma"/>
                <a:cs typeface="Tahoma"/>
              </a:rPr>
              <a:t>Restricting </a:t>
            </a:r>
          </a:p>
          <a:p>
            <a:pPr marL="0" indent="0">
              <a:lnSpc>
                <a:spcPct val="105000"/>
              </a:lnSpc>
              <a:buNone/>
              <a:defRPr/>
            </a:pPr>
            <a:r>
              <a:rPr lang="en-US" sz="6200" b="1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en-US" sz="6200" b="1" dirty="0" smtClean="0">
                <a:solidFill>
                  <a:schemeClr val="tx1"/>
                </a:solidFill>
                <a:latin typeface="Tahoma"/>
                <a:cs typeface="Tahoma"/>
              </a:rPr>
              <a:t>            not</a:t>
            </a:r>
            <a:endParaRPr lang="en-US" sz="62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lnSpc>
                <a:spcPct val="105000"/>
              </a:lnSpc>
              <a:buFont typeface="Wingdings" charset="2"/>
              <a:buChar char="§"/>
              <a:defRPr/>
            </a:pPr>
            <a:r>
              <a:rPr lang="en-US" sz="6200" b="1" dirty="0">
                <a:solidFill>
                  <a:schemeClr val="tx1"/>
                </a:solidFill>
                <a:latin typeface="Tahoma"/>
                <a:cs typeface="Tahoma"/>
              </a:rPr>
              <a:t>Building capacity and creativity.</a:t>
            </a:r>
            <a:r>
              <a:rPr lang="en-GB" sz="6200" b="1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endParaRPr lang="en-US" sz="6200" b="1" dirty="0">
              <a:solidFill>
                <a:schemeClr val="tx1"/>
              </a:solidFill>
              <a:latin typeface="Tahoma"/>
              <a:cs typeface="Tahoma"/>
            </a:endParaRPr>
          </a:p>
          <a:p>
            <a:endParaRPr lang="en-US" dirty="0">
              <a:solidFill>
                <a:srgbClr val="28FF08"/>
              </a:solidFill>
            </a:endParaRPr>
          </a:p>
          <a:p>
            <a:pPr>
              <a:lnSpc>
                <a:spcPct val="105000"/>
              </a:lnSpc>
              <a:buClr>
                <a:srgbClr val="FF3D08"/>
              </a:buClr>
              <a:buFont typeface="Wingdings" charset="2"/>
              <a:buChar char="§"/>
              <a:defRPr/>
            </a:pPr>
            <a:endParaRPr lang="en-US" b="1" dirty="0">
              <a:solidFill>
                <a:srgbClr val="28FF08"/>
              </a:solidFill>
            </a:endParaRPr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215323" y="2192693"/>
            <a:ext cx="2646959" cy="4481689"/>
          </a:xfrm>
        </p:spPr>
      </p:pic>
    </p:spTree>
    <p:extLst>
      <p:ext uri="{BB962C8B-B14F-4D97-AF65-F5344CB8AC3E}">
        <p14:creationId xmlns:p14="http://schemas.microsoft.com/office/powerpoint/2010/main" val="306115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945224"/>
            <a:ext cx="9004042" cy="169804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8519" y="1342959"/>
            <a:ext cx="7772400" cy="793750"/>
          </a:xfrm>
        </p:spPr>
        <p:txBody>
          <a:bodyPr/>
          <a:lstStyle/>
          <a:p>
            <a:r>
              <a:rPr lang="en-US" b="1" dirty="0">
                <a:solidFill>
                  <a:srgbClr val="008000"/>
                </a:solidFill>
                <a:latin typeface="Tahoma"/>
                <a:cs typeface="Tahoma"/>
              </a:rPr>
              <a:t>Provocations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89248" y="1968758"/>
            <a:ext cx="8565503" cy="2695835"/>
          </a:xfrm>
        </p:spPr>
        <p:txBody>
          <a:bodyPr/>
          <a:lstStyle/>
          <a:p>
            <a:pPr marL="285750" indent="-285750">
              <a:lnSpc>
                <a:spcPct val="115000"/>
              </a:lnSpc>
              <a:buFont typeface="Arial"/>
              <a:buChar char="•"/>
              <a:defRPr/>
            </a:pP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Gender </a:t>
            </a:r>
          </a:p>
          <a:p>
            <a:pPr marL="0" indent="0">
              <a:lnSpc>
                <a:spcPct val="115000"/>
              </a:lnSpc>
              <a:buClr>
                <a:srgbClr val="FF3D08"/>
              </a:buClr>
              <a:buNone/>
              <a:defRPr/>
            </a:pP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Escapes the policy logic of the turbulent global academy?</a:t>
            </a:r>
          </a:p>
          <a:p>
            <a:pPr marL="285750" indent="-285750">
              <a:lnSpc>
                <a:spcPct val="115000"/>
              </a:lnSpc>
              <a:buFont typeface="Arial"/>
              <a:buChar char="•"/>
              <a:defRPr/>
            </a:pP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Women’s capital </a:t>
            </a:r>
          </a:p>
          <a:p>
            <a:pPr marL="0" indent="0">
              <a:lnSpc>
                <a:spcPct val="115000"/>
              </a:lnSpc>
              <a:buClr>
                <a:srgbClr val="FF3D08"/>
              </a:buClr>
              <a:buNone/>
              <a:defRPr/>
            </a:pP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Devalued</a:t>
            </a: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/misrecognised 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in the knowledge economy?</a:t>
            </a:r>
          </a:p>
          <a:p>
            <a:pPr marL="285750" indent="-285750">
              <a:lnSpc>
                <a:spcPct val="115000"/>
              </a:lnSpc>
              <a:buFont typeface="Arial"/>
              <a:buChar char="•"/>
              <a:defRPr/>
            </a:pP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Cultural scripts for leaders </a:t>
            </a:r>
          </a:p>
          <a:p>
            <a:pPr marL="0" indent="0">
              <a:lnSpc>
                <a:spcPct val="115000"/>
              </a:lnSpc>
              <a:buClr>
                <a:srgbClr val="FF3D08"/>
              </a:buClr>
              <a:buNone/>
              <a:defRPr/>
            </a:pP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Coalesce/collide with normative gender performances?</a:t>
            </a:r>
          </a:p>
          <a:p>
            <a:pPr marL="285750" indent="-285750">
              <a:lnSpc>
                <a:spcPct val="115000"/>
              </a:lnSpc>
              <a:buFont typeface="Arial"/>
              <a:buChar char="•"/>
              <a:defRPr/>
            </a:pPr>
            <a:r>
              <a:rPr lang="en-GB" sz="1600" b="1" dirty="0">
                <a:solidFill>
                  <a:srgbClr val="008000"/>
                </a:solidFill>
                <a:latin typeface="Tahoma"/>
                <a:cs typeface="Tahoma"/>
              </a:rPr>
              <a:t>Decision-making and informal practices </a:t>
            </a:r>
          </a:p>
          <a:p>
            <a:pPr marL="0" indent="0">
              <a:lnSpc>
                <a:spcPct val="115000"/>
              </a:lnSpc>
              <a:buClr>
                <a:srgbClr val="FF3D08"/>
              </a:buClr>
              <a:buNone/>
              <a:defRPr/>
            </a:pP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Lack transparency</a:t>
            </a: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/accountability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/reproduce privilege? </a:t>
            </a:r>
            <a:endParaRPr lang="en-US" sz="1600" dirty="0">
              <a:solidFill>
                <a:schemeClr val="tx1"/>
              </a:solidFill>
              <a:latin typeface="Tahoma"/>
              <a:cs typeface="Tahoma"/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612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9" y="4706195"/>
            <a:ext cx="8151067" cy="200608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67972"/>
            <a:ext cx="7772400" cy="628779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8000"/>
                </a:solidFill>
                <a:latin typeface="Tahoma"/>
                <a:cs typeface="Tahoma"/>
              </a:rPr>
              <a:t>Reimagining Higher Education</a:t>
            </a:r>
            <a:endParaRPr lang="en-US" sz="3600" b="1" dirty="0">
              <a:solidFill>
                <a:srgbClr val="008000"/>
              </a:solidFill>
              <a:latin typeface="Tahoma"/>
              <a:cs typeface="Tahom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body" idx="1"/>
          </p:nvPr>
        </p:nvSpPr>
        <p:spPr>
          <a:xfrm>
            <a:off x="190501" y="2084292"/>
            <a:ext cx="8692242" cy="2487708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Who </a:t>
            </a: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Should Lead?</a:t>
            </a:r>
          </a:p>
          <a:p>
            <a:pPr>
              <a:buFont typeface="Wingdings" charset="2"/>
              <a:buChar char="§"/>
            </a:pP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What Do We Wish to Lead?</a:t>
            </a:r>
          </a:p>
          <a:p>
            <a:pPr>
              <a:buFont typeface="Wingdings" charset="2"/>
              <a:buChar char="§"/>
            </a:pP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What is Our Vision of the University of the Future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?</a:t>
            </a:r>
            <a:endParaRPr lang="en-GB" sz="1600" b="1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0" indent="0">
              <a:buNone/>
              <a:defRPr/>
            </a:pP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How </a:t>
            </a:r>
            <a:r>
              <a:rPr lang="en-GB" sz="1600" b="1" dirty="0">
                <a:solidFill>
                  <a:schemeClr val="tx1"/>
                </a:solidFill>
                <a:latin typeface="Tahoma"/>
                <a:cs typeface="Tahoma"/>
              </a:rPr>
              <a:t>do </a:t>
            </a: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we </a:t>
            </a:r>
            <a:r>
              <a:rPr lang="en-GB" sz="1600" b="1" dirty="0" smtClean="0">
                <a:solidFill>
                  <a:srgbClr val="008000"/>
                </a:solidFill>
                <a:latin typeface="Tahoma"/>
                <a:cs typeface="Tahoma"/>
              </a:rPr>
              <a:t>transform</a:t>
            </a:r>
            <a:r>
              <a:rPr lang="en-GB" sz="1600" b="1" dirty="0" smtClean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leadership narratives/ discourses/ practices</a:t>
            </a:r>
          </a:p>
          <a:p>
            <a:pPr>
              <a:buFont typeface="Wingdings" charset="2"/>
              <a:buChar char="§"/>
            </a:pP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Generative</a:t>
            </a:r>
          </a:p>
          <a:p>
            <a:pPr>
              <a:buFont typeface="Wingdings" charset="2"/>
              <a:buChar char="§"/>
            </a:pP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Generous </a:t>
            </a:r>
          </a:p>
          <a:p>
            <a:pPr>
              <a:buFont typeface="Wingdings" charset="2"/>
              <a:buChar char="§"/>
            </a:pP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G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ender</a:t>
            </a:r>
            <a:r>
              <a:rPr lang="en-US" sz="1600" b="1" dirty="0">
                <a:solidFill>
                  <a:schemeClr val="tx1"/>
                </a:solidFill>
                <a:latin typeface="Tahoma"/>
                <a:cs typeface="Tahoma"/>
              </a:rPr>
              <a:t>-</a:t>
            </a:r>
            <a:r>
              <a:rPr lang="en-US" sz="1600" b="1" dirty="0" smtClean="0">
                <a:solidFill>
                  <a:schemeClr val="tx1"/>
                </a:solidFill>
                <a:latin typeface="Tahoma"/>
                <a:cs typeface="Tahoma"/>
              </a:rPr>
              <a:t>free</a:t>
            </a:r>
            <a:endParaRPr lang="en-US" sz="1600" b="1" dirty="0">
              <a:solidFill>
                <a:schemeClr val="tx1"/>
              </a:solidFill>
              <a:latin typeface="Tahoma"/>
              <a:cs typeface="Tahoma"/>
            </a:endParaRPr>
          </a:p>
          <a:p>
            <a:pPr>
              <a:buClr>
                <a:srgbClr val="FF3D08"/>
              </a:buClr>
              <a:buFont typeface="Wingdings" charset="2"/>
              <a:buChar char="§"/>
            </a:pPr>
            <a:endParaRPr lang="en-US" sz="2000" dirty="0">
              <a:solidFill>
                <a:srgbClr val="28FF08"/>
              </a:solidFill>
              <a:latin typeface="Tahoma"/>
              <a:cs typeface="Tahoma"/>
            </a:endParaRPr>
          </a:p>
          <a:p>
            <a:pPr>
              <a:buClr>
                <a:srgbClr val="FF3D08"/>
              </a:buClr>
              <a:buFont typeface="Wingdings" charset="2"/>
              <a:buChar char="§"/>
              <a:defRPr/>
            </a:pPr>
            <a:endParaRPr lang="en-US" sz="2000" b="1" dirty="0" smtClean="0">
              <a:solidFill>
                <a:srgbClr val="28FF08"/>
              </a:solidFill>
              <a:latin typeface="Tahoma"/>
              <a:cs typeface="Tahoma"/>
            </a:endParaRPr>
          </a:p>
          <a:p>
            <a:pPr>
              <a:buClr>
                <a:srgbClr val="FF3D08"/>
              </a:buClr>
              <a:buFont typeface="Wingdings" charset="2"/>
              <a:buChar char="§"/>
              <a:defRPr/>
            </a:pPr>
            <a:endParaRPr lang="en-US" sz="2000" b="1" dirty="0">
              <a:solidFill>
                <a:srgbClr val="28FF08"/>
              </a:solidFill>
              <a:latin typeface="Tahoma"/>
              <a:cs typeface="Tahoma"/>
            </a:endParaRPr>
          </a:p>
          <a:p>
            <a:pPr>
              <a:buClr>
                <a:srgbClr val="FF3D08"/>
              </a:buClr>
              <a:buFont typeface="Wingdings" charset="2"/>
              <a:buChar char="§"/>
            </a:pPr>
            <a:endParaRPr lang="en-US" sz="2000" dirty="0">
              <a:solidFill>
                <a:srgbClr val="28FF08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514445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1408923"/>
            <a:ext cx="8229600" cy="83042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Follow Up?</a:t>
            </a:r>
            <a:endParaRPr lang="en-US" dirty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54000" y="2248483"/>
            <a:ext cx="8890000" cy="4460227"/>
          </a:xfrm>
        </p:spPr>
        <p:txBody>
          <a:bodyPr>
            <a:normAutofit fontScale="25000" lnSpcReduction="20000"/>
          </a:bodyPr>
          <a:lstStyle/>
          <a:p>
            <a:pPr lvl="0">
              <a:buFont typeface="Wingdings" charset="2"/>
              <a:buChar char="§"/>
            </a:pP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and Crossouard, B. (2016). "Gender in the Neoliberalised Global Academy: the Affective Economy of Women and Leadership in South Asia." </a:t>
            </a:r>
            <a:r>
              <a:rPr lang="en-US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British Journal of Sociology of Education</a:t>
            </a: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37(1): 149-168</a:t>
            </a:r>
            <a:r>
              <a:rPr lang="en-US" sz="6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6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charset="2"/>
              <a:buChar char="§"/>
            </a:pPr>
            <a:r>
              <a:rPr lang="en-US" sz="6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</a:t>
            </a: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L. et al. (in press, </a:t>
            </a:r>
            <a:r>
              <a:rPr lang="en-US" sz="6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2016) 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Managing Modern Malaysia: Women in Higher Education Leadership. In, </a:t>
            </a:r>
            <a:r>
              <a:rPr lang="en-AU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Eggins, H. </a:t>
            </a:r>
            <a:r>
              <a:rPr lang="en-AU" sz="6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AU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Ed) </a:t>
            </a:r>
            <a:r>
              <a:rPr lang="en-GB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Changing Role of Women in Higher Education: Academic and Leadership Challenges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Dordrecht: Springer Publications. </a:t>
            </a:r>
            <a:endParaRPr lang="en-GB" sz="64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charset="2"/>
              <a:buChar char="§"/>
            </a:pP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&amp; Crossouard, B. (2015) </a:t>
            </a:r>
            <a:r>
              <a:rPr lang="en-GB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Women in Higher Education Leadership in South Asia: Rejection, Refusal, Reluctance, Revisioning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Pakistan: British Council.</a:t>
            </a: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GB" sz="64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Font typeface="Wingdings" charset="2"/>
              <a:buChar char="§"/>
            </a:pP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(2015). Troubling Intra-actions: Gender, Neo-liberalism and Research in the Global Academy. </a:t>
            </a:r>
            <a:r>
              <a:rPr lang="en-US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Journal of Education Policy </a:t>
            </a: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31(1): 28-45</a:t>
            </a:r>
            <a:r>
              <a:rPr lang="en-US" sz="6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6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charset="2"/>
              <a:buChar char="§"/>
              <a:defRPr/>
            </a:pP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(I2014) Lost Leaders: Women in the Global Academy. </a:t>
            </a:r>
            <a:r>
              <a:rPr lang="en-GB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Education Research and Development </a:t>
            </a:r>
            <a:r>
              <a:rPr lang="en-US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 (1) 111–125.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buFont typeface="Wingdings" charset="2"/>
              <a:buChar char="§"/>
              <a:defRPr/>
            </a:pP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(2013) "The Rules of the Game: Women and the Leaderist Turn in Higher Education " </a:t>
            </a:r>
            <a:r>
              <a:rPr lang="en-GB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Gender and Education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25(1):116-131</a:t>
            </a:r>
            <a:r>
              <a:rPr lang="en-GB" sz="6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6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charset="2"/>
              <a:buChar char="§"/>
              <a:defRPr/>
            </a:pP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(2013) Women and Higher Education Leadership: Absences and Aspirations. </a:t>
            </a:r>
            <a:r>
              <a:rPr lang="en-GB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Stimulus Paper for the Leadership Foundation for Higher Education</a:t>
            </a:r>
            <a:r>
              <a:rPr lang="en-GB" sz="6400" b="1" i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6400" b="1" i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charset="2"/>
              <a:buChar char="§"/>
              <a:defRPr/>
            </a:pP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Morley, L. (2013) International Trends in Women</a:t>
            </a:r>
            <a:r>
              <a:rPr lang="ja-JP" altLang="en-GB" sz="6400" b="1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’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 Leadership in Higher Education In, T. Gore, and Stiasny, M (eds) </a:t>
            </a:r>
            <a:r>
              <a:rPr lang="en-GB" sz="64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Going Global</a:t>
            </a:r>
            <a:r>
              <a:rPr lang="en-GB" sz="6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London, Emerald Press.</a:t>
            </a:r>
          </a:p>
          <a:p>
            <a:pPr>
              <a:buClr>
                <a:srgbClr val="FF3D08"/>
              </a:buClr>
              <a:buFont typeface="Wingdings" charset="2"/>
              <a:buChar char="§"/>
            </a:pPr>
            <a:endParaRPr lang="en-US" b="1" dirty="0">
              <a:solidFill>
                <a:srgbClr val="28FF08"/>
              </a:solidFill>
            </a:endParaRPr>
          </a:p>
          <a:p>
            <a:pPr>
              <a:buClr>
                <a:srgbClr val="FF3D08"/>
              </a:buClr>
              <a:buFont typeface="Wingdings" charset="2"/>
              <a:buChar char="§"/>
            </a:pPr>
            <a:endParaRPr lang="en-US" b="1" dirty="0">
              <a:solidFill>
                <a:srgbClr val="28FF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2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640</Words>
  <Application>Microsoft Office PowerPoint</Application>
  <PresentationFormat>On-screen Show (4:3)</PresentationFormat>
  <Paragraphs>140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Avenir Roman</vt:lpstr>
      <vt:lpstr>Tahoma Negreta</vt:lpstr>
      <vt:lpstr>Times Roman</vt:lpstr>
      <vt:lpstr>Arial</vt:lpstr>
      <vt:lpstr>Tahoma</vt:lpstr>
      <vt:lpstr>Wingdings</vt:lpstr>
      <vt:lpstr>Default</vt:lpstr>
      <vt:lpstr>PowerPoint Presentation</vt:lpstr>
      <vt:lpstr>Diversifying Higher Education Leadership </vt:lpstr>
      <vt:lpstr>Women Vice-Chancellors: Leading or Being Led?</vt:lpstr>
      <vt:lpstr>Making Women Intelligible as Leaders?</vt:lpstr>
      <vt:lpstr>Leadership Potential</vt:lpstr>
      <vt:lpstr>A Two-Way Gaze?</vt:lpstr>
      <vt:lpstr>Diversity = Representational Space? </vt:lpstr>
      <vt:lpstr>Diversity</vt:lpstr>
      <vt:lpstr>Researching Women in Leadership</vt:lpstr>
      <vt:lpstr>What Attracts Women to Senior Leadership?</vt:lpstr>
      <vt:lpstr>Why is Senior Leadership Unattractive to Women?</vt:lpstr>
      <vt:lpstr>Provocations</vt:lpstr>
      <vt:lpstr>Reimagining Higher Education</vt:lpstr>
      <vt:lpstr>Follow Up?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Duggal</dc:creator>
  <cp:lastModifiedBy>Heather Stanley</cp:lastModifiedBy>
  <cp:revision>83</cp:revision>
  <dcterms:modified xsi:type="dcterms:W3CDTF">2016-04-29T08:36:11Z</dcterms:modified>
</cp:coreProperties>
</file>