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2"/>
  </p:notesMasterIdLst>
  <p:sldIdLst>
    <p:sldId id="26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088" autoAdjust="0"/>
    <p:restoredTop sz="77020" autoAdjust="0"/>
  </p:normalViewPr>
  <p:slideViewPr>
    <p:cSldViewPr snapToGrid="0">
      <p:cViewPr varScale="1">
        <p:scale>
          <a:sx n="88" d="100"/>
          <a:sy n="88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8CE240-4D39-424A-AEB1-176ED35EFF77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4E12523-437D-40D1-A94B-3644D72FD339}">
      <dgm:prSet phldrT="[Text]" custT="1"/>
      <dgm:spPr/>
      <dgm:t>
        <a:bodyPr/>
        <a:lstStyle/>
        <a:p>
          <a:r>
            <a:rPr lang="en-GB" sz="2800" dirty="0" smtClean="0"/>
            <a:t>Prevent using a narrow logic for pedagogic complexity</a:t>
          </a:r>
          <a:endParaRPr lang="en-GB" sz="2800" dirty="0"/>
        </a:p>
      </dgm:t>
    </dgm:pt>
    <dgm:pt modelId="{5DDCCCA6-EAF4-4E0B-B33C-FE9C23352F63}" type="parTrans" cxnId="{23EFDB60-E066-44C0-ABC1-E85BE01A6D59}">
      <dgm:prSet/>
      <dgm:spPr/>
      <dgm:t>
        <a:bodyPr/>
        <a:lstStyle/>
        <a:p>
          <a:endParaRPr lang="en-GB"/>
        </a:p>
      </dgm:t>
    </dgm:pt>
    <dgm:pt modelId="{A0D9F27F-C438-4F88-AB7F-E4BABED55BE3}" type="sibTrans" cxnId="{23EFDB60-E066-44C0-ABC1-E85BE01A6D59}">
      <dgm:prSet/>
      <dgm:spPr/>
      <dgm:t>
        <a:bodyPr/>
        <a:lstStyle/>
        <a:p>
          <a:endParaRPr lang="en-GB"/>
        </a:p>
      </dgm:t>
    </dgm:pt>
    <dgm:pt modelId="{ACB931C3-6CC9-45DC-B35F-93EA25D9A14B}">
      <dgm:prSet phldrT="[Text]" custT="1"/>
      <dgm:spPr/>
      <dgm:t>
        <a:bodyPr/>
        <a:lstStyle/>
        <a:p>
          <a:r>
            <a:rPr lang="en-GB" sz="2800" dirty="0" smtClean="0"/>
            <a:t>‘Objective’ judgement based on contextual, reflexive policing </a:t>
          </a:r>
          <a:endParaRPr lang="en-GB" sz="2800" dirty="0"/>
        </a:p>
      </dgm:t>
    </dgm:pt>
    <dgm:pt modelId="{DA3F59E3-32ED-4B58-8F58-2779C4ACC350}" type="parTrans" cxnId="{BE247AA4-2323-476E-8745-A02014CA98B6}">
      <dgm:prSet/>
      <dgm:spPr/>
      <dgm:t>
        <a:bodyPr/>
        <a:lstStyle/>
        <a:p>
          <a:endParaRPr lang="en-GB"/>
        </a:p>
      </dgm:t>
    </dgm:pt>
    <dgm:pt modelId="{D68FF4D9-28CB-4B67-85D5-8350BD03497A}" type="sibTrans" cxnId="{BE247AA4-2323-476E-8745-A02014CA98B6}">
      <dgm:prSet/>
      <dgm:spPr/>
      <dgm:t>
        <a:bodyPr/>
        <a:lstStyle/>
        <a:p>
          <a:endParaRPr lang="en-GB"/>
        </a:p>
      </dgm:t>
    </dgm:pt>
    <dgm:pt modelId="{B7603E30-2F47-455D-8278-D0F825436136}">
      <dgm:prSet phldrT="[Text]" custT="1"/>
      <dgm:spPr/>
      <dgm:t>
        <a:bodyPr/>
        <a:lstStyle/>
        <a:p>
          <a:r>
            <a:rPr lang="en-GB" sz="2800" dirty="0" smtClean="0"/>
            <a:t>Critical thinking  as speaking mind but also minding speech</a:t>
          </a:r>
          <a:endParaRPr lang="en-GB" sz="2800" dirty="0"/>
        </a:p>
      </dgm:t>
    </dgm:pt>
    <dgm:pt modelId="{38027441-6C9A-4F65-A180-2ECDCB03E2A5}" type="sibTrans" cxnId="{98C409AD-62A0-40E1-B7DC-BB778443AECC}">
      <dgm:prSet/>
      <dgm:spPr/>
      <dgm:t>
        <a:bodyPr/>
        <a:lstStyle/>
        <a:p>
          <a:endParaRPr lang="en-GB"/>
        </a:p>
      </dgm:t>
    </dgm:pt>
    <dgm:pt modelId="{50DCF5CC-7C4D-4C91-A6A4-FEC7B27B2044}" type="parTrans" cxnId="{98C409AD-62A0-40E1-B7DC-BB778443AECC}">
      <dgm:prSet/>
      <dgm:spPr/>
      <dgm:t>
        <a:bodyPr/>
        <a:lstStyle/>
        <a:p>
          <a:endParaRPr lang="en-GB"/>
        </a:p>
      </dgm:t>
    </dgm:pt>
    <dgm:pt modelId="{F96CF929-3F06-4AF0-9683-3D89813691D4}" type="pres">
      <dgm:prSet presAssocID="{2D8CE240-4D39-424A-AEB1-176ED35EFF7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70B1172-AD1D-446D-9FE3-CABD10D32714}" type="pres">
      <dgm:prSet presAssocID="{14E12523-437D-40D1-A94B-3644D72FD339}" presName="compNode" presStyleCnt="0"/>
      <dgm:spPr/>
    </dgm:pt>
    <dgm:pt modelId="{ED9DE0B2-55F6-44C0-8FF6-CC91F4DDC8DB}" type="pres">
      <dgm:prSet presAssocID="{14E12523-437D-40D1-A94B-3644D72FD339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  <dgm:pt modelId="{094983B8-A92D-48D0-BC41-674E5849ED2C}" type="pres">
      <dgm:prSet presAssocID="{14E12523-437D-40D1-A94B-3644D72FD339}" presName="textRec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670F220-AF5F-433B-BC78-C510BDB1DEBE}" type="pres">
      <dgm:prSet presAssocID="{A0D9F27F-C438-4F88-AB7F-E4BABED55BE3}" presName="sibTrans" presStyleLbl="sibTrans2D1" presStyleIdx="0" presStyleCnt="0"/>
      <dgm:spPr/>
      <dgm:t>
        <a:bodyPr/>
        <a:lstStyle/>
        <a:p>
          <a:endParaRPr lang="en-GB"/>
        </a:p>
      </dgm:t>
    </dgm:pt>
    <dgm:pt modelId="{F2A27CC2-595B-4A9F-A1DC-63FCA09A2DD3}" type="pres">
      <dgm:prSet presAssocID="{ACB931C3-6CC9-45DC-B35F-93EA25D9A14B}" presName="compNode" presStyleCnt="0"/>
      <dgm:spPr/>
    </dgm:pt>
    <dgm:pt modelId="{AD6121D8-15ED-48A5-BE03-F0775708E93D}" type="pres">
      <dgm:prSet presAssocID="{ACB931C3-6CC9-45DC-B35F-93EA25D9A14B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2B161CB2-0344-4881-89E1-AD6C2C16F6FE}" type="pres">
      <dgm:prSet presAssocID="{ACB931C3-6CC9-45DC-B35F-93EA25D9A14B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C9FD40-BC8F-49C0-8BEA-7F47F86DC47B}" type="pres">
      <dgm:prSet presAssocID="{D68FF4D9-28CB-4B67-85D5-8350BD03497A}" presName="sibTrans" presStyleLbl="sibTrans2D1" presStyleIdx="0" presStyleCnt="0"/>
      <dgm:spPr/>
      <dgm:t>
        <a:bodyPr/>
        <a:lstStyle/>
        <a:p>
          <a:endParaRPr lang="en-GB"/>
        </a:p>
      </dgm:t>
    </dgm:pt>
    <dgm:pt modelId="{399C1813-FF17-40F0-B167-615C128D1035}" type="pres">
      <dgm:prSet presAssocID="{B7603E30-2F47-455D-8278-D0F825436136}" presName="compNode" presStyleCnt="0"/>
      <dgm:spPr/>
    </dgm:pt>
    <dgm:pt modelId="{F3F5343D-A5DD-4C79-8B7E-053041C70AC5}" type="pres">
      <dgm:prSet presAssocID="{B7603E30-2F47-455D-8278-D0F825436136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2C521907-FED7-4345-9DA9-1F610300CBC7}" type="pres">
      <dgm:prSet presAssocID="{B7603E30-2F47-455D-8278-D0F825436136}" presName="textRec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9875CBE-B69F-433D-941C-B24F89E03FAF}" type="presOf" srcId="{A0D9F27F-C438-4F88-AB7F-E4BABED55BE3}" destId="{5670F220-AF5F-433B-BC78-C510BDB1DEBE}" srcOrd="0" destOrd="0" presId="urn:microsoft.com/office/officeart/2005/8/layout/pList1"/>
    <dgm:cxn modelId="{BE247AA4-2323-476E-8745-A02014CA98B6}" srcId="{2D8CE240-4D39-424A-AEB1-176ED35EFF77}" destId="{ACB931C3-6CC9-45DC-B35F-93EA25D9A14B}" srcOrd="1" destOrd="0" parTransId="{DA3F59E3-32ED-4B58-8F58-2779C4ACC350}" sibTransId="{D68FF4D9-28CB-4B67-85D5-8350BD03497A}"/>
    <dgm:cxn modelId="{98C409AD-62A0-40E1-B7DC-BB778443AECC}" srcId="{2D8CE240-4D39-424A-AEB1-176ED35EFF77}" destId="{B7603E30-2F47-455D-8278-D0F825436136}" srcOrd="2" destOrd="0" parTransId="{50DCF5CC-7C4D-4C91-A6A4-FEC7B27B2044}" sibTransId="{38027441-6C9A-4F65-A180-2ECDCB03E2A5}"/>
    <dgm:cxn modelId="{9FD376D8-EE71-4826-A404-90C8D9F51C5E}" type="presOf" srcId="{14E12523-437D-40D1-A94B-3644D72FD339}" destId="{094983B8-A92D-48D0-BC41-674E5849ED2C}" srcOrd="0" destOrd="0" presId="urn:microsoft.com/office/officeart/2005/8/layout/pList1"/>
    <dgm:cxn modelId="{83A289B8-421D-4EAF-93ED-5CFA30199B5B}" type="presOf" srcId="{2D8CE240-4D39-424A-AEB1-176ED35EFF77}" destId="{F96CF929-3F06-4AF0-9683-3D89813691D4}" srcOrd="0" destOrd="0" presId="urn:microsoft.com/office/officeart/2005/8/layout/pList1"/>
    <dgm:cxn modelId="{AC30F166-348F-4314-B468-31A1686C1902}" type="presOf" srcId="{B7603E30-2F47-455D-8278-D0F825436136}" destId="{2C521907-FED7-4345-9DA9-1F610300CBC7}" srcOrd="0" destOrd="0" presId="urn:microsoft.com/office/officeart/2005/8/layout/pList1"/>
    <dgm:cxn modelId="{7ED1A5E6-2C83-4E27-89FE-16A76D7E812E}" type="presOf" srcId="{D68FF4D9-28CB-4B67-85D5-8350BD03497A}" destId="{DDC9FD40-BC8F-49C0-8BEA-7F47F86DC47B}" srcOrd="0" destOrd="0" presId="urn:microsoft.com/office/officeart/2005/8/layout/pList1"/>
    <dgm:cxn modelId="{23EFDB60-E066-44C0-ABC1-E85BE01A6D59}" srcId="{2D8CE240-4D39-424A-AEB1-176ED35EFF77}" destId="{14E12523-437D-40D1-A94B-3644D72FD339}" srcOrd="0" destOrd="0" parTransId="{5DDCCCA6-EAF4-4E0B-B33C-FE9C23352F63}" sibTransId="{A0D9F27F-C438-4F88-AB7F-E4BABED55BE3}"/>
    <dgm:cxn modelId="{7CDF0439-C602-4EAB-BE4D-D7825D8B2BD9}" type="presOf" srcId="{ACB931C3-6CC9-45DC-B35F-93EA25D9A14B}" destId="{2B161CB2-0344-4881-89E1-AD6C2C16F6FE}" srcOrd="0" destOrd="0" presId="urn:microsoft.com/office/officeart/2005/8/layout/pList1"/>
    <dgm:cxn modelId="{242B6319-97DA-430C-9D97-DEDDF38E2578}" type="presParOf" srcId="{F96CF929-3F06-4AF0-9683-3D89813691D4}" destId="{170B1172-AD1D-446D-9FE3-CABD10D32714}" srcOrd="0" destOrd="0" presId="urn:microsoft.com/office/officeart/2005/8/layout/pList1"/>
    <dgm:cxn modelId="{46F1CCF7-496B-4E2F-AF68-D5DDD63011C1}" type="presParOf" srcId="{170B1172-AD1D-446D-9FE3-CABD10D32714}" destId="{ED9DE0B2-55F6-44C0-8FF6-CC91F4DDC8DB}" srcOrd="0" destOrd="0" presId="urn:microsoft.com/office/officeart/2005/8/layout/pList1"/>
    <dgm:cxn modelId="{415E4CEB-6BC0-4D43-995B-7EA3733FB805}" type="presParOf" srcId="{170B1172-AD1D-446D-9FE3-CABD10D32714}" destId="{094983B8-A92D-48D0-BC41-674E5849ED2C}" srcOrd="1" destOrd="0" presId="urn:microsoft.com/office/officeart/2005/8/layout/pList1"/>
    <dgm:cxn modelId="{61754E2F-8E5A-4186-A829-EB64555779A5}" type="presParOf" srcId="{F96CF929-3F06-4AF0-9683-3D89813691D4}" destId="{5670F220-AF5F-433B-BC78-C510BDB1DEBE}" srcOrd="1" destOrd="0" presId="urn:microsoft.com/office/officeart/2005/8/layout/pList1"/>
    <dgm:cxn modelId="{AB5FFA87-9AB8-42D7-BBB1-BB135FE1794B}" type="presParOf" srcId="{F96CF929-3F06-4AF0-9683-3D89813691D4}" destId="{F2A27CC2-595B-4A9F-A1DC-63FCA09A2DD3}" srcOrd="2" destOrd="0" presId="urn:microsoft.com/office/officeart/2005/8/layout/pList1"/>
    <dgm:cxn modelId="{AC94273E-5B17-405C-BB36-91F8063D9345}" type="presParOf" srcId="{F2A27CC2-595B-4A9F-A1DC-63FCA09A2DD3}" destId="{AD6121D8-15ED-48A5-BE03-F0775708E93D}" srcOrd="0" destOrd="0" presId="urn:microsoft.com/office/officeart/2005/8/layout/pList1"/>
    <dgm:cxn modelId="{22CE057E-2C47-4CC1-9F7A-10ADAA9C0DAA}" type="presParOf" srcId="{F2A27CC2-595B-4A9F-A1DC-63FCA09A2DD3}" destId="{2B161CB2-0344-4881-89E1-AD6C2C16F6FE}" srcOrd="1" destOrd="0" presId="urn:microsoft.com/office/officeart/2005/8/layout/pList1"/>
    <dgm:cxn modelId="{5EC4D25A-0994-447C-8B0B-86F219318857}" type="presParOf" srcId="{F96CF929-3F06-4AF0-9683-3D89813691D4}" destId="{DDC9FD40-BC8F-49C0-8BEA-7F47F86DC47B}" srcOrd="3" destOrd="0" presId="urn:microsoft.com/office/officeart/2005/8/layout/pList1"/>
    <dgm:cxn modelId="{D9CB0615-4AC7-45E3-BA75-F2D1FAB7D014}" type="presParOf" srcId="{F96CF929-3F06-4AF0-9683-3D89813691D4}" destId="{399C1813-FF17-40F0-B167-615C128D1035}" srcOrd="4" destOrd="0" presId="urn:microsoft.com/office/officeart/2005/8/layout/pList1"/>
    <dgm:cxn modelId="{63D2B57D-1D49-4EC6-B59C-E4916DB87C92}" type="presParOf" srcId="{399C1813-FF17-40F0-B167-615C128D1035}" destId="{F3F5343D-A5DD-4C79-8B7E-053041C70AC5}" srcOrd="0" destOrd="0" presId="urn:microsoft.com/office/officeart/2005/8/layout/pList1"/>
    <dgm:cxn modelId="{FE9EE7A4-A28C-4DB9-B5EF-D9C5A9083B4A}" type="presParOf" srcId="{399C1813-FF17-40F0-B167-615C128D1035}" destId="{2C521907-FED7-4345-9DA9-1F610300CBC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DE0B2-55F6-44C0-8FF6-CC91F4DDC8DB}">
      <dsp:nvSpPr>
        <dsp:cNvPr id="0" name=""/>
        <dsp:cNvSpPr/>
      </dsp:nvSpPr>
      <dsp:spPr>
        <a:xfrm>
          <a:off x="1913" y="402120"/>
          <a:ext cx="3036306" cy="2092014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4983B8-A92D-48D0-BC41-674E5849ED2C}">
      <dsp:nvSpPr>
        <dsp:cNvPr id="0" name=""/>
        <dsp:cNvSpPr/>
      </dsp:nvSpPr>
      <dsp:spPr>
        <a:xfrm>
          <a:off x="1913" y="2494135"/>
          <a:ext cx="3036306" cy="1126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Prevent using a narrow logic for pedagogic complexity</a:t>
          </a:r>
          <a:endParaRPr lang="en-GB" sz="2800" kern="1200" dirty="0"/>
        </a:p>
      </dsp:txBody>
      <dsp:txXfrm>
        <a:off x="1913" y="2494135"/>
        <a:ext cx="3036306" cy="1126469"/>
      </dsp:txXfrm>
    </dsp:sp>
    <dsp:sp modelId="{AD6121D8-15ED-48A5-BE03-F0775708E93D}">
      <dsp:nvSpPr>
        <dsp:cNvPr id="0" name=""/>
        <dsp:cNvSpPr/>
      </dsp:nvSpPr>
      <dsp:spPr>
        <a:xfrm>
          <a:off x="3341977" y="402120"/>
          <a:ext cx="3036306" cy="2092014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161CB2-0344-4881-89E1-AD6C2C16F6FE}">
      <dsp:nvSpPr>
        <dsp:cNvPr id="0" name=""/>
        <dsp:cNvSpPr/>
      </dsp:nvSpPr>
      <dsp:spPr>
        <a:xfrm>
          <a:off x="3341977" y="2494135"/>
          <a:ext cx="3036306" cy="1126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‘Objective’ judgement based on contextual, reflexive policing </a:t>
          </a:r>
          <a:endParaRPr lang="en-GB" sz="2800" kern="1200" dirty="0"/>
        </a:p>
      </dsp:txBody>
      <dsp:txXfrm>
        <a:off x="3341977" y="2494135"/>
        <a:ext cx="3036306" cy="1126469"/>
      </dsp:txXfrm>
    </dsp:sp>
    <dsp:sp modelId="{F3F5343D-A5DD-4C79-8B7E-053041C70AC5}">
      <dsp:nvSpPr>
        <dsp:cNvPr id="0" name=""/>
        <dsp:cNvSpPr/>
      </dsp:nvSpPr>
      <dsp:spPr>
        <a:xfrm>
          <a:off x="6682042" y="402120"/>
          <a:ext cx="3036306" cy="2092014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521907-FED7-4345-9DA9-1F610300CBC7}">
      <dsp:nvSpPr>
        <dsp:cNvPr id="0" name=""/>
        <dsp:cNvSpPr/>
      </dsp:nvSpPr>
      <dsp:spPr>
        <a:xfrm>
          <a:off x="6682042" y="2494135"/>
          <a:ext cx="3036306" cy="1126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Critical thinking  as speaking mind but also minding speech</a:t>
          </a:r>
          <a:endParaRPr lang="en-GB" sz="2800" kern="1200" dirty="0"/>
        </a:p>
      </dsp:txBody>
      <dsp:txXfrm>
        <a:off x="6682042" y="2494135"/>
        <a:ext cx="3036306" cy="11264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47060-66C7-4DAD-9BAD-AD652DB3798E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CB0C5-7CA3-4D4B-AFC5-2F624AC67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94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12C02-6F9D-894C-A9C6-6138D12FCB1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946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CB0C5-7CA3-4D4B-AFC5-2F624AC673E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938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CB0C5-7CA3-4D4B-AFC5-2F624AC673E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672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CB0C5-7CA3-4D4B-AFC5-2F624AC673E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349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CB0C5-7CA3-4D4B-AFC5-2F624AC673E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717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CB0C5-7CA3-4D4B-AFC5-2F624AC673E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503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CB0C5-7CA3-4D4B-AFC5-2F624AC673E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516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CB0C5-7CA3-4D4B-AFC5-2F624AC673E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315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CB0C5-7CA3-4D4B-AFC5-2F624AC673E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765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57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44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447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231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8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06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83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610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42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21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28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81D8FB8-EDC4-4E1D-828D-6E851296FC41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C989017-500D-47C3-BEA4-B4590F87060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96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DC151-3A69-FD43-A8D5-8E3995255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433" y="943930"/>
            <a:ext cx="10580913" cy="3049571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Prevent/</a:t>
            </a:r>
            <a:r>
              <a:rPr lang="en-GB" sz="4800" b="1" dirty="0" err="1"/>
              <a:t>ing</a:t>
            </a:r>
            <a:r>
              <a:rPr lang="en-GB" sz="4800" b="1" dirty="0"/>
              <a:t> Criticality? Critical Thinking in the Politics Classroom </a:t>
            </a:r>
            <a:endParaRPr lang="en-US" sz="48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A450DC-20B0-0E4A-AED2-5D2C9FB588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Dr Emily Danvers</a:t>
            </a:r>
            <a:endParaRPr lang="en-GB" dirty="0"/>
          </a:p>
          <a:p>
            <a:r>
              <a:rPr lang="en-GB" dirty="0"/>
              <a:t>Department of Education, Centre for Higher Education and Equity Research (CHEER)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1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Re-thinking critically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Research into critical thinking and its application in pedagogic practice often presume a decontextualised </a:t>
            </a:r>
            <a:r>
              <a:rPr lang="en-GB" dirty="0"/>
              <a:t>critical ‘subject’ who applies a series of rational, cognitive processes to interrogate truth claims </a:t>
            </a:r>
            <a:r>
              <a:rPr lang="en-GB" dirty="0" smtClean="0"/>
              <a:t>objectively.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Who </a:t>
            </a:r>
            <a:r>
              <a:rPr lang="en-GB" dirty="0" smtClean="0"/>
              <a:t>is a critical thinker and </a:t>
            </a:r>
            <a:r>
              <a:rPr lang="en-GB" b="1" dirty="0" smtClean="0"/>
              <a:t>what</a:t>
            </a:r>
            <a:r>
              <a:rPr lang="en-GB" dirty="0" smtClean="0"/>
              <a:t> critical thinking is intersects with students’ identities and the socio-political context in which criticality is performed (Danvers, 2018)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The Counter-Terrorism </a:t>
            </a:r>
            <a:r>
              <a:rPr lang="en-GB" dirty="0"/>
              <a:t>and Security Act </a:t>
            </a:r>
            <a:r>
              <a:rPr lang="en-GB" dirty="0" smtClean="0"/>
              <a:t>2015 imposes </a:t>
            </a:r>
            <a:r>
              <a:rPr lang="en-GB" dirty="0"/>
              <a:t>a legal duty upon </a:t>
            </a:r>
            <a:r>
              <a:rPr lang="en-GB" dirty="0" smtClean="0"/>
              <a:t>UK universities to develop </a:t>
            </a:r>
            <a:r>
              <a:rPr lang="en-GB" dirty="0"/>
              <a:t>strategies and monitoring mechanisms to prevent students from being drawn into radicalisation and to report those deemed vulnerable (HEFCE, 2016). </a:t>
            </a:r>
            <a:r>
              <a:rPr lang="en-GB" dirty="0" smtClean="0"/>
              <a:t> </a:t>
            </a:r>
            <a:r>
              <a:rPr lang="en-GB" b="1" dirty="0" smtClean="0"/>
              <a:t>How </a:t>
            </a:r>
            <a:r>
              <a:rPr lang="en-GB" b="1" dirty="0"/>
              <a:t>might we re-think the context in which critical thinking takes place using </a:t>
            </a:r>
            <a:r>
              <a:rPr lang="en-GB" b="1" dirty="0" smtClean="0"/>
              <a:t>the Prevent Duty </a:t>
            </a:r>
            <a:r>
              <a:rPr lang="en-GB" b="1" dirty="0"/>
              <a:t>as an analytical </a:t>
            </a:r>
            <a:r>
              <a:rPr lang="en-GB" b="1" dirty="0" smtClean="0"/>
              <a:t>lens?</a:t>
            </a:r>
            <a:endParaRPr lang="en-GB" b="1" dirty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4706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provocations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Greer and Bell (2018) - Concerns around Prevent based on myths and misconceptions. Lack of evidence to support the claim that it jeopardises free inquiry and debate.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 smtClean="0"/>
              <a:t>But also </a:t>
            </a:r>
            <a:r>
              <a:rPr lang="en-GB" dirty="0" smtClean="0"/>
              <a:t>the </a:t>
            </a:r>
            <a:r>
              <a:rPr lang="en-GB" dirty="0"/>
              <a:t>securitisation of educational settings inevitably limits freedom of </a:t>
            </a:r>
            <a:r>
              <a:rPr lang="en-GB" dirty="0" smtClean="0"/>
              <a:t>expression (Taylor </a:t>
            </a:r>
            <a:r>
              <a:rPr lang="en-GB" dirty="0"/>
              <a:t>&amp; </a:t>
            </a:r>
            <a:r>
              <a:rPr lang="en-GB" dirty="0" err="1"/>
              <a:t>Soni</a:t>
            </a:r>
            <a:r>
              <a:rPr lang="en-GB" dirty="0"/>
              <a:t>, </a:t>
            </a:r>
            <a:r>
              <a:rPr lang="en-GB" dirty="0" smtClean="0"/>
              <a:t>2017; </a:t>
            </a:r>
            <a:r>
              <a:rPr lang="en-GB" dirty="0"/>
              <a:t>Saeed and </a:t>
            </a:r>
            <a:r>
              <a:rPr lang="en-GB" dirty="0" smtClean="0"/>
              <a:t>Johnson, 2016). Linked to teacher risk-avoidance and student silence, particularly among ‘suspect communities’ adding a racialised dynamic to its agenda (</a:t>
            </a:r>
            <a:r>
              <a:rPr lang="en-GB" dirty="0" err="1" smtClean="0"/>
              <a:t>McGarry</a:t>
            </a:r>
            <a:r>
              <a:rPr lang="en-GB" dirty="0" smtClean="0"/>
              <a:t> </a:t>
            </a:r>
            <a:r>
              <a:rPr lang="en-GB" dirty="0"/>
              <a:t>&amp; </a:t>
            </a:r>
            <a:r>
              <a:rPr lang="en-GB" dirty="0" err="1"/>
              <a:t>Mythen</a:t>
            </a:r>
            <a:r>
              <a:rPr lang="en-GB" dirty="0"/>
              <a:t>, </a:t>
            </a:r>
            <a:r>
              <a:rPr lang="en-GB" dirty="0" smtClean="0"/>
              <a:t>2015).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Prevent as a context in which to re-think critical thinking raises questions about: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Whose ideas/bodies are ‘at home’ within higher education (Ahmed, 2012)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What </a:t>
            </a:r>
            <a:r>
              <a:rPr lang="en-GB" dirty="0"/>
              <a:t>are the conditions of intelligibility that render certain moral </a:t>
            </a:r>
            <a:r>
              <a:rPr lang="en-GB" dirty="0" smtClean="0"/>
              <a:t>claims/debates legible </a:t>
            </a:r>
            <a:r>
              <a:rPr lang="en-GB" dirty="0"/>
              <a:t>and others mute</a:t>
            </a:r>
            <a:r>
              <a:rPr lang="en-GB" dirty="0" smtClean="0"/>
              <a:t>’? (Mahmood, 2009)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endParaRPr lang="en-GB" dirty="0"/>
          </a:p>
        </p:txBody>
      </p:sp>
      <p:pic>
        <p:nvPicPr>
          <p:cNvPr id="4098" name="Picture 2" descr="Image result for prevent du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783" y="384048"/>
            <a:ext cx="2583980" cy="132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52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research (in progress)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29733" y="2286000"/>
            <a:ext cx="4949275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Small-scale scoping research into the impacts of Prevent on ‘critical’ higher education teaching and learning practices. 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Semi-structured interviews with 15 academics of diverse backgrounds, career levels and in 3 institutions.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Focus on ‘Politics’ classrooms as a space in which ‘Prevent’ might substantively emerge and be contested.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Progress stalled but some early reflections.</a:t>
            </a:r>
          </a:p>
        </p:txBody>
      </p:sp>
      <p:pic>
        <p:nvPicPr>
          <p:cNvPr id="5124" name="Picture 4" descr="Image result for unfinished project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932" y="2514402"/>
            <a:ext cx="4893735" cy="356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15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ick box exerci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0"/>
          <a:stretch/>
        </p:blipFill>
        <p:spPr bwMode="auto">
          <a:xfrm>
            <a:off x="9747545" y="327802"/>
            <a:ext cx="2027852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7802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1. Instrumentalising logic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1400" y="2455332"/>
            <a:ext cx="9720071" cy="3877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Prevent operationalised alongside consumer/inclusion discourses as a ‘common-sense’ risk-averse logic for higher education pedagogies:</a:t>
            </a:r>
          </a:p>
          <a:p>
            <a:pPr marL="0" indent="0">
              <a:buNone/>
            </a:pPr>
            <a:endParaRPr lang="en-GB" dirty="0"/>
          </a:p>
          <a:p>
            <a:pPr marL="0" indent="0" algn="r">
              <a:buNone/>
            </a:pPr>
            <a:r>
              <a:rPr lang="en-GB" i="1" dirty="0" smtClean="0"/>
              <a:t>‘</a:t>
            </a:r>
            <a:r>
              <a:rPr lang="en-GB" i="1" dirty="0"/>
              <a:t>When the module was being evaluated, the concern from our Head of Department was that it would upset Muslims, and given that Muslims make up a constituent part of the post graduate student </a:t>
            </a:r>
            <a:r>
              <a:rPr lang="en-GB" i="1" dirty="0" smtClean="0"/>
              <a:t>body, </a:t>
            </a:r>
            <a:r>
              <a:rPr lang="en-GB" i="1" dirty="0"/>
              <a:t>it seemed to be self-defeating to have that kind of content </a:t>
            </a:r>
            <a:r>
              <a:rPr lang="en-GB" i="1" dirty="0" smtClean="0"/>
              <a:t>discussed…the </a:t>
            </a:r>
            <a:r>
              <a:rPr lang="en-GB" i="1" dirty="0"/>
              <a:t>ironic thing is that those modules have attracted a significant number of Muslim students who have taken part fully in those discussions have been a lot more comfortable dealing with those topics than anyone, any well-meaning politically correct academic would have given them credit </a:t>
            </a:r>
            <a:r>
              <a:rPr lang="en-GB" i="1" dirty="0" smtClean="0"/>
              <a:t>for’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670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2. Reflexivity and academic distaste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4832"/>
            <a:ext cx="10515600" cy="446535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Decisions around prevent provoked a reflexive ‘policing’ as they rubbed up against personal views, identities, social relations and pedagogies:</a:t>
            </a:r>
          </a:p>
          <a:p>
            <a:pPr marL="0" indent="0">
              <a:buNone/>
            </a:pPr>
            <a:endParaRPr lang="en-GB" dirty="0"/>
          </a:p>
          <a:p>
            <a:pPr marL="0" indent="0" algn="r">
              <a:buNone/>
            </a:pPr>
            <a:r>
              <a:rPr lang="en-GB" dirty="0" smtClean="0"/>
              <a:t>‘</a:t>
            </a:r>
            <a:r>
              <a:rPr lang="en-GB" i="1" dirty="0" smtClean="0"/>
              <a:t>The guy who was flagged up was someone who was expressing a lot of views that were unpalatable to us, as left wing academics, whereas the person who expressed a defence of violence extremism was, I suppose, just seen as being a bit of an eccentric and the thought was well, that’s a view which is unpalatable, but if we report this person, it looks like we’re being </a:t>
            </a:r>
            <a:r>
              <a:rPr lang="en-GB" i="1" dirty="0" err="1" smtClean="0"/>
              <a:t>Islamaphobic</a:t>
            </a:r>
            <a:r>
              <a:rPr lang="en-GB" i="1" dirty="0" smtClean="0"/>
              <a:t> or racist</a:t>
            </a:r>
            <a:r>
              <a:rPr lang="en-GB" dirty="0" smtClean="0"/>
              <a:t>’. </a:t>
            </a:r>
            <a:endParaRPr lang="en-GB" dirty="0"/>
          </a:p>
        </p:txBody>
      </p:sp>
      <p:pic>
        <p:nvPicPr>
          <p:cNvPr id="1030" name="Picture 6" descr="Image result for judgem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267" y="233165"/>
            <a:ext cx="2607733" cy="173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177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967" y="481806"/>
            <a:ext cx="10515600" cy="1325563"/>
          </a:xfrm>
        </p:spPr>
        <p:txBody>
          <a:bodyPr/>
          <a:lstStyle/>
          <a:p>
            <a:r>
              <a:rPr lang="en-GB" dirty="0" smtClean="0"/>
              <a:t>3. Speaking mind/minding speech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3967" y="2319938"/>
            <a:ext cx="10515600" cy="4114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Students and their critical thinking emerged in highly political (but often implicit) classroom contexts of both implicit and explicit rules alongside the encouraged ‘freedom’ to express:</a:t>
            </a:r>
          </a:p>
          <a:p>
            <a:pPr marL="0" indent="0" algn="r">
              <a:buNone/>
            </a:pPr>
            <a:endParaRPr lang="en-GB" i="1" dirty="0"/>
          </a:p>
          <a:p>
            <a:pPr marL="0" indent="0" algn="r">
              <a:buNone/>
            </a:pPr>
            <a:r>
              <a:rPr lang="en-GB" i="1" dirty="0" smtClean="0"/>
              <a:t>‘</a:t>
            </a:r>
            <a:r>
              <a:rPr lang="en-GB" i="1" dirty="0"/>
              <a:t>I'm a politically engaged sociologist and that means that, you know, I do wear my politics on my sleeve, but I also try and give the students the best sense of what I think the evidence show….So when it comes to evidence to the cause of terrorism for example, I don’t feel the need to sort of stress the official line as much </a:t>
            </a:r>
            <a:r>
              <a:rPr lang="en-GB" i="1" dirty="0" smtClean="0"/>
              <a:t>…</a:t>
            </a:r>
            <a:r>
              <a:rPr lang="en-GB" dirty="0" smtClean="0"/>
              <a:t> </a:t>
            </a:r>
            <a:r>
              <a:rPr lang="en-GB" i="1" dirty="0"/>
              <a:t>So I think to a certain extent I'm always trying to give students a balanced </a:t>
            </a:r>
            <a:r>
              <a:rPr lang="en-GB" i="1" dirty="0" smtClean="0"/>
              <a:t>view…And </a:t>
            </a:r>
            <a:r>
              <a:rPr lang="en-GB" i="1" dirty="0"/>
              <a:t>I'm certainly making an effort not to propagandise in the classroom’</a:t>
            </a:r>
            <a:endParaRPr lang="en-GB" dirty="0"/>
          </a:p>
        </p:txBody>
      </p:sp>
      <p:pic>
        <p:nvPicPr>
          <p:cNvPr id="6" name="Picture 4" descr="Image result for tightrop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2" t="23232" r="30785" b="24115"/>
          <a:stretch/>
        </p:blipFill>
        <p:spPr bwMode="auto">
          <a:xfrm>
            <a:off x="8856133" y="220961"/>
            <a:ext cx="3100529" cy="183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200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Reflections on the data</a:t>
            </a:r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873841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8628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Emerging thoughts and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Prevent as affectively loaded - self-policing </a:t>
            </a:r>
            <a:r>
              <a:rPr lang="en-GB" dirty="0"/>
              <a:t>of interview narratives </a:t>
            </a:r>
            <a:r>
              <a:rPr lang="en-GB" dirty="0" smtClean="0"/>
              <a:t>as indicative of sensitivities emerging from Prevent – from surveillance to concerns around ‘political correctness’.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Who/what gets legitimated and </a:t>
            </a:r>
            <a:r>
              <a:rPr lang="en-GB" dirty="0"/>
              <a:t>who/what is silenced within educational </a:t>
            </a:r>
            <a:r>
              <a:rPr lang="en-GB" dirty="0" smtClean="0"/>
              <a:t>spaces emerges through relations with broader structures of departmental politics, pedagogical relations, institutional cultures. Need to move beyond faculty accounts.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White students with problematic views pathologised as ‘troubled’, Muslim students as ‘dangerous’ - identity clearly shaped perceptions of both risk and vulnerability as well as whose views could be made legible/mute (Mahmood, 2009).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Specific parallels between Prevent and critical thinking in that they can be seen as neutral technologies but are contextual, contingent and shaped by who is ‘at home’ (Ahmed, 2012) in </a:t>
            </a:r>
            <a:r>
              <a:rPr lang="en-GB" smtClean="0"/>
              <a:t>higher education </a:t>
            </a:r>
            <a:r>
              <a:rPr lang="en-GB" dirty="0" smtClean="0"/>
              <a:t>institutions, disciplines </a:t>
            </a:r>
            <a:r>
              <a:rPr lang="en-GB" smtClean="0"/>
              <a:t>and classrooms.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975546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Ahmed, S. (2012) </a:t>
            </a:r>
            <a:r>
              <a:rPr lang="en-GB" i="1" dirty="0"/>
              <a:t>On Being Included: Racism and Diversity in Institutional Life.</a:t>
            </a:r>
            <a:r>
              <a:rPr lang="en-GB" dirty="0"/>
              <a:t> Durham NC: Duke University Press.</a:t>
            </a:r>
          </a:p>
          <a:p>
            <a:r>
              <a:rPr lang="en-GB" dirty="0" smtClean="0"/>
              <a:t>Danvers</a:t>
            </a:r>
            <a:r>
              <a:rPr lang="en-GB" dirty="0"/>
              <a:t>, </a:t>
            </a:r>
            <a:r>
              <a:rPr lang="en-GB" dirty="0" smtClean="0"/>
              <a:t>E.</a:t>
            </a:r>
            <a:r>
              <a:rPr lang="en-GB" dirty="0"/>
              <a:t> (2018) Who is the critical thinker in higher education? A feminist re-thinking. </a:t>
            </a:r>
            <a:r>
              <a:rPr lang="en-GB" i="1" dirty="0"/>
              <a:t>Teaching in Higher Education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smtClean="0"/>
              <a:t>Greer</a:t>
            </a:r>
            <a:r>
              <a:rPr lang="en-GB" dirty="0"/>
              <a:t>, S &amp; Bell, L </a:t>
            </a:r>
            <a:r>
              <a:rPr lang="en-GB" dirty="0" smtClean="0"/>
              <a:t>(2018). Counter-terrorist </a:t>
            </a:r>
            <a:r>
              <a:rPr lang="en-GB" dirty="0"/>
              <a:t>law in British Universities: A review of the 'Prevent' </a:t>
            </a:r>
            <a:r>
              <a:rPr lang="en-GB" dirty="0" smtClean="0"/>
              <a:t>debate. </a:t>
            </a:r>
            <a:r>
              <a:rPr lang="en-GB" i="1" dirty="0" smtClean="0"/>
              <a:t>Public Law</a:t>
            </a:r>
            <a:r>
              <a:rPr lang="en-GB" dirty="0" smtClean="0"/>
              <a:t>: 84-105.</a:t>
            </a:r>
          </a:p>
          <a:p>
            <a:r>
              <a:rPr lang="en-US" dirty="0"/>
              <a:t>HEFCE (2016). </a:t>
            </a:r>
            <a:r>
              <a:rPr lang="en-US" i="1" dirty="0"/>
              <a:t>Updated framework for the monitoring of the Prevent duty in higher education in England</a:t>
            </a:r>
            <a:r>
              <a:rPr lang="en-US" dirty="0"/>
              <a:t>. Bristol: HEFCE. </a:t>
            </a:r>
            <a:endParaRPr lang="en-GB" dirty="0"/>
          </a:p>
          <a:p>
            <a:r>
              <a:rPr lang="en-GB" dirty="0" smtClean="0"/>
              <a:t>Mahmood, S. (2009). Religious </a:t>
            </a:r>
            <a:r>
              <a:rPr lang="en-GB" dirty="0"/>
              <a:t>Reason and Secular Affect: An Incommensurable Divide?," </a:t>
            </a:r>
            <a:r>
              <a:rPr lang="en-GB" i="1" dirty="0"/>
              <a:t>Critical Inquiry </a:t>
            </a:r>
            <a:r>
              <a:rPr lang="en-GB" dirty="0" smtClean="0"/>
              <a:t>35 (4): 836-862. </a:t>
            </a:r>
          </a:p>
          <a:p>
            <a:r>
              <a:rPr lang="en-US" dirty="0" err="1" smtClean="0"/>
              <a:t>McGarry</a:t>
            </a:r>
            <a:r>
              <a:rPr lang="en-US" dirty="0"/>
              <a:t>, R., &amp; </a:t>
            </a:r>
            <a:r>
              <a:rPr lang="en-US" dirty="0" err="1"/>
              <a:t>Mythen</a:t>
            </a:r>
            <a:r>
              <a:rPr lang="en-US" dirty="0"/>
              <a:t>, G. (2015, 2nd March). Beware the security creep in British universities.</a:t>
            </a:r>
            <a:r>
              <a:rPr lang="en-US" i="1" dirty="0"/>
              <a:t> The Conversation</a:t>
            </a:r>
            <a:r>
              <a:rPr lang="en-US" dirty="0"/>
              <a:t>. Retrieved from </a:t>
            </a:r>
            <a:r>
              <a:rPr lang="en-US" dirty="0" smtClean="0"/>
              <a:t>beware-the-security-creep-into-british-universities-37867  </a:t>
            </a:r>
            <a:endParaRPr lang="en-GB" dirty="0"/>
          </a:p>
          <a:p>
            <a:r>
              <a:rPr lang="en-US" dirty="0"/>
              <a:t>Saeed, T., &amp; Johnson, D. (2016). Intelligence, Global Terrorism and Higher Education: </a:t>
            </a:r>
            <a:r>
              <a:rPr lang="en-US" dirty="0" err="1"/>
              <a:t>Neutralising</a:t>
            </a:r>
            <a:r>
              <a:rPr lang="en-US" dirty="0"/>
              <a:t> Threats or Alienating Allies? </a:t>
            </a:r>
            <a:r>
              <a:rPr lang="en-US" i="1" dirty="0"/>
              <a:t>British Journal of Educational Studies, 64</a:t>
            </a:r>
            <a:r>
              <a:rPr lang="en-US" dirty="0"/>
              <a:t>(1</a:t>
            </a:r>
            <a:r>
              <a:rPr lang="en-US" dirty="0" smtClean="0"/>
              <a:t>): </a:t>
            </a:r>
            <a:r>
              <a:rPr lang="en-US" dirty="0"/>
              <a:t>37-51. doi:10.1080/00071005.2015.1123216</a:t>
            </a:r>
            <a:endParaRPr lang="en-GB" dirty="0"/>
          </a:p>
          <a:p>
            <a:r>
              <a:rPr lang="en-US" dirty="0"/>
              <a:t>Taylor, L., &amp; </a:t>
            </a:r>
            <a:r>
              <a:rPr lang="en-US" dirty="0" err="1"/>
              <a:t>Soni</a:t>
            </a:r>
            <a:r>
              <a:rPr lang="en-US" dirty="0"/>
              <a:t>, A. (2017). Preventing </a:t>
            </a:r>
            <a:r>
              <a:rPr lang="en-US" dirty="0" err="1"/>
              <a:t>radicalisation</a:t>
            </a:r>
            <a:r>
              <a:rPr lang="en-US" dirty="0"/>
              <a:t>: a systematic review of literature considering the lived experiences of the UK’s Prevent strategy in educational settings. </a:t>
            </a:r>
            <a:r>
              <a:rPr lang="en-US" i="1" dirty="0"/>
              <a:t>Pastoral Care in Education, </a:t>
            </a:r>
            <a:r>
              <a:rPr lang="en-US" i="1" dirty="0" smtClean="0"/>
              <a:t>35</a:t>
            </a:r>
            <a:r>
              <a:rPr lang="en-US" dirty="0" smtClean="0"/>
              <a:t>(4): 241-252</a:t>
            </a:r>
            <a:r>
              <a:rPr lang="en-US" dirty="0"/>
              <a:t>. doi:10.1080/02643944.2017.1358296</a:t>
            </a:r>
            <a:endParaRPr lang="en-GB" dirty="0"/>
          </a:p>
          <a:p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72727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368</TotalTime>
  <Words>940</Words>
  <Application>Microsoft Office PowerPoint</Application>
  <PresentationFormat>Widescreen</PresentationFormat>
  <Paragraphs>58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Tw Cen MT</vt:lpstr>
      <vt:lpstr>Tw Cen MT Condensed</vt:lpstr>
      <vt:lpstr>Wingdings</vt:lpstr>
      <vt:lpstr>Wingdings 3</vt:lpstr>
      <vt:lpstr>Integral</vt:lpstr>
      <vt:lpstr>Prevent/ing Criticality? Critical Thinking in the Politics Classroom </vt:lpstr>
      <vt:lpstr>Re-thinking critically</vt:lpstr>
      <vt:lpstr>Research provocations</vt:lpstr>
      <vt:lpstr>The research (in progress)</vt:lpstr>
      <vt:lpstr>1. Instrumentalising logic</vt:lpstr>
      <vt:lpstr>2. Reflexivity and academic distaste</vt:lpstr>
      <vt:lpstr>3. Speaking mind/minding speech</vt:lpstr>
      <vt:lpstr>Reflections on the data</vt:lpstr>
      <vt:lpstr>Emerging thoughts and questions</vt:lpstr>
      <vt:lpstr>References</vt:lpstr>
    </vt:vector>
  </TitlesOfParts>
  <Company>University of Brighton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Danvers</dc:creator>
  <cp:lastModifiedBy>Heather Stanley</cp:lastModifiedBy>
  <cp:revision>38</cp:revision>
  <dcterms:created xsi:type="dcterms:W3CDTF">2018-04-04T08:16:26Z</dcterms:created>
  <dcterms:modified xsi:type="dcterms:W3CDTF">2018-04-23T07:58:58Z</dcterms:modified>
</cp:coreProperties>
</file>