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30"/>
  </p:notesMasterIdLst>
  <p:handoutMasterIdLst>
    <p:handoutMasterId r:id="rId31"/>
  </p:handoutMasterIdLst>
  <p:sldIdLst>
    <p:sldId id="256" r:id="rId10"/>
    <p:sldId id="342" r:id="rId11"/>
    <p:sldId id="347" r:id="rId12"/>
    <p:sldId id="341" r:id="rId13"/>
    <p:sldId id="343" r:id="rId14"/>
    <p:sldId id="344" r:id="rId15"/>
    <p:sldId id="345" r:id="rId16"/>
    <p:sldId id="346" r:id="rId17"/>
    <p:sldId id="348" r:id="rId18"/>
    <p:sldId id="349" r:id="rId19"/>
    <p:sldId id="350" r:id="rId20"/>
    <p:sldId id="351" r:id="rId21"/>
    <p:sldId id="352" r:id="rId22"/>
    <p:sldId id="355" r:id="rId23"/>
    <p:sldId id="356" r:id="rId24"/>
    <p:sldId id="357" r:id="rId25"/>
    <p:sldId id="353" r:id="rId26"/>
    <p:sldId id="354" r:id="rId27"/>
    <p:sldId id="358" r:id="rId28"/>
    <p:sldId id="34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114DDD"/>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6" autoAdjust="0"/>
    <p:restoredTop sz="96395" autoAdjust="0"/>
  </p:normalViewPr>
  <p:slideViewPr>
    <p:cSldViewPr snapToGrid="0" showGuides="1">
      <p:cViewPr varScale="1">
        <p:scale>
          <a:sx n="86" d="100"/>
          <a:sy n="86" d="100"/>
        </p:scale>
        <p:origin x="1243" y="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29/10/2021</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29/10/2021</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dirty="0"/>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a:t>Logo</a:t>
            </a:r>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048191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b="-61"/>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2426459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4550205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9867121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6410387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7403265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7277715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8393057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664463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0460024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40128586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740688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1954844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98784400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7203252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606998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823625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5654875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4109017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 id="2147484060"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newseventsimage_1582305954942_mainnews2012_x1.width-700.jpg" TargetMode="External"/><Relationship Id="rId2" Type="http://schemas.openxmlformats.org/officeDocument/2006/relationships/image" Target="../media/image11.jpeg"/><Relationship Id="rId1" Type="http://schemas.openxmlformats.org/officeDocument/2006/relationships/slideLayout" Target="../slideLayouts/slideLayout9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F0281619-Environmental_imbalance,_conceptual_illustration.jpg" TargetMode="External"/><Relationship Id="rId2" Type="http://schemas.openxmlformats.org/officeDocument/2006/relationships/image" Target="../media/image13.jpeg"/><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8.xml.rels><?xml version="1.0" encoding="UTF-8" standalone="yes"?>
<Relationships xmlns="http://schemas.openxmlformats.org/package/2006/relationships"><Relationship Id="rId3" Type="http://schemas.openxmlformats.org/officeDocument/2006/relationships/image" Target="https://i.guim.co.uk/img/media/8edc0da58907f60f2a762a0367ca98e39678fb89/0_270_5568_3341/master/5568.jpg?width=465&amp;quality=45&amp;auto=format&amp;fit=max&amp;dpr=2&amp;s=347cf70cb4f343b612babcbc9de38669" TargetMode="External"/><Relationship Id="rId2" Type="http://schemas.openxmlformats.org/officeDocument/2006/relationships/image" Target="../media/image15.jpeg"/><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3" Type="http://schemas.openxmlformats.org/officeDocument/2006/relationships/image" Target="file:////var/folders/pj/jf87lvcx1mv9rlvks4w0n0gc000byl/T/com.microsoft.Word/WebArchiveCopyPasteTempFiles/1*okmFoNWAvsvYdKPPOFXskg.jpeg" TargetMode="External"/><Relationship Id="rId2" Type="http://schemas.openxmlformats.org/officeDocument/2006/relationships/image" Target="../media/image16.jpeg"/><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3" Type="http://schemas.openxmlformats.org/officeDocument/2006/relationships/image" Target="https://digital.libf.ac.uk/wp-content/uploads/2021/07/financial-vulnerability-fintech--1024x408.jpg" TargetMode="External"/><Relationship Id="rId2" Type="http://schemas.openxmlformats.org/officeDocument/2006/relationships/image" Target="../media/image17.jpeg"/><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10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20.xml.rels><?xml version="1.0" encoding="UTF-8" standalone="yes"?>
<Relationships xmlns="http://schemas.openxmlformats.org/package/2006/relationships"><Relationship Id="rId3" Type="http://schemas.openxmlformats.org/officeDocument/2006/relationships/hyperlink" Target="http://www.sussex.ac.uk/education/" TargetMode="External"/><Relationship Id="rId2" Type="http://schemas.openxmlformats.org/officeDocument/2006/relationships/image" Target="../media/image26.jpeg"/><Relationship Id="rId1" Type="http://schemas.openxmlformats.org/officeDocument/2006/relationships/slideLayout" Target="../slideLayouts/slideLayout107.xml"/><Relationship Id="rId4" Type="http://schemas.openxmlformats.org/officeDocument/2006/relationships/hyperlink" Target="http://www.facebook.com/groups/CHEERSusse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2999" y="3364388"/>
            <a:ext cx="6858000" cy="624580"/>
          </a:xfrm>
        </p:spPr>
        <p:txBody>
          <a:bodyPr/>
          <a:lstStyle/>
          <a:p>
            <a:r>
              <a:rPr lang="en-GB" sz="2800" b="1" dirty="0"/>
              <a:t>Professor Louise Morley</a:t>
            </a:r>
          </a:p>
        </p:txBody>
      </p:sp>
      <p:sp>
        <p:nvSpPr>
          <p:cNvPr id="4" name="Title 3"/>
          <p:cNvSpPr>
            <a:spLocks noGrp="1"/>
          </p:cNvSpPr>
          <p:nvPr>
            <p:ph type="ctrTitle"/>
          </p:nvPr>
        </p:nvSpPr>
        <p:spPr>
          <a:xfrm>
            <a:off x="382385" y="748146"/>
            <a:ext cx="8345977" cy="2094807"/>
          </a:xfrm>
        </p:spPr>
        <p:txBody>
          <a:bodyPr>
            <a:normAutofit/>
          </a:bodyPr>
          <a:lstStyle/>
          <a:p>
            <a:pPr>
              <a:buClr>
                <a:srgbClr val="0000FF"/>
              </a:buClr>
            </a:pPr>
            <a:r>
              <a:rPr lang="en-GB" sz="4800" b="1" dirty="0"/>
              <a:t>Covid-19 and Higher Education: Never Let a Good Crisis Go to Waste!</a:t>
            </a:r>
            <a:endParaRPr lang="en-GB" sz="4800" b="1" dirty="0">
              <a:solidFill>
                <a:srgbClr val="0000FF"/>
              </a:solidFill>
            </a:endParaRPr>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a:t>CENTRE FOR HIGHER EDUCATION AND EQUITY RESEARCH</a:t>
            </a:r>
          </a:p>
        </p:txBody>
      </p:sp>
    </p:spTree>
    <p:extLst>
      <p:ext uri="{BB962C8B-B14F-4D97-AF65-F5344CB8AC3E}">
        <p14:creationId xmlns:p14="http://schemas.microsoft.com/office/powerpoint/2010/main" val="146159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B072FD-B890-DF4F-ABA1-F6E2196BCF01}"/>
              </a:ext>
            </a:extLst>
          </p:cNvPr>
          <p:cNvSpPr>
            <a:spLocks noGrp="1"/>
          </p:cNvSpPr>
          <p:nvPr>
            <p:ph type="ctrTitle"/>
          </p:nvPr>
        </p:nvSpPr>
        <p:spPr>
          <a:xfrm>
            <a:off x="189571" y="2442121"/>
            <a:ext cx="4333995" cy="5054835"/>
          </a:xfrm>
        </p:spPr>
        <p:txBody>
          <a:bodyPr>
            <a:normAutofit fontScale="90000"/>
          </a:bodyPr>
          <a:lstStyle/>
          <a:p>
            <a:pPr algn="l"/>
            <a:r>
              <a:rPr lang="en-GB" sz="1800" b="1" dirty="0">
                <a:solidFill>
                  <a:srgbClr val="0000FF"/>
                </a:solidFill>
                <a:latin typeface="+mn-lt"/>
              </a:rPr>
              <a:t>* </a:t>
            </a:r>
            <a:r>
              <a:rPr lang="en-GB" sz="1800" b="1" dirty="0">
                <a:latin typeface="+mn-lt"/>
              </a:rPr>
              <a:t>Inequalities</a:t>
            </a:r>
            <a:br>
              <a:rPr lang="en-GB" sz="1800" b="1" dirty="0">
                <a:latin typeface="+mn-lt"/>
              </a:rPr>
            </a:br>
            <a:r>
              <a:rPr lang="en-GB" sz="1800" b="1" dirty="0">
                <a:solidFill>
                  <a:srgbClr val="0000FF"/>
                </a:solidFill>
                <a:latin typeface="+mn-lt"/>
              </a:rPr>
              <a:t>* </a:t>
            </a:r>
            <a:r>
              <a:rPr lang="en-GB" sz="1800" b="1" dirty="0">
                <a:latin typeface="+mn-lt"/>
              </a:rPr>
              <a:t>Vulnerabilities </a:t>
            </a:r>
            <a:br>
              <a:rPr lang="en-GB" sz="1800" b="1" dirty="0">
                <a:latin typeface="+mn-lt"/>
              </a:rPr>
            </a:br>
            <a:r>
              <a:rPr lang="en-GB" sz="1800" b="1" dirty="0">
                <a:solidFill>
                  <a:srgbClr val="0000FF"/>
                </a:solidFill>
                <a:latin typeface="+mn-lt"/>
              </a:rPr>
              <a:t>*</a:t>
            </a:r>
            <a:r>
              <a:rPr lang="en-GB" sz="1800" b="1" dirty="0">
                <a:latin typeface="+mn-lt"/>
              </a:rPr>
              <a:t> Power asymmetries </a:t>
            </a:r>
            <a:br>
              <a:rPr lang="en-GB" sz="1800" b="1" dirty="0">
                <a:latin typeface="+mn-lt"/>
              </a:rPr>
            </a:br>
            <a:r>
              <a:rPr lang="en-GB" sz="1800" b="1" dirty="0">
                <a:solidFill>
                  <a:srgbClr val="0000FF"/>
                </a:solidFill>
                <a:latin typeface="+mn-lt"/>
              </a:rPr>
              <a:t>*</a:t>
            </a:r>
            <a:r>
              <a:rPr lang="en-GB" sz="1800" b="1" dirty="0">
                <a:latin typeface="+mn-lt"/>
              </a:rPr>
              <a:t> Exclusionary practices </a:t>
            </a:r>
            <a:br>
              <a:rPr lang="en-GB" sz="1800" b="1" dirty="0">
                <a:latin typeface="+mn-lt"/>
              </a:rPr>
            </a:br>
            <a:r>
              <a:rPr lang="en-GB" sz="1800" b="1" dirty="0">
                <a:solidFill>
                  <a:srgbClr val="0000FF"/>
                </a:solidFill>
                <a:latin typeface="+mn-lt"/>
              </a:rPr>
              <a:t>*</a:t>
            </a:r>
            <a:r>
              <a:rPr lang="en-GB" sz="1800" b="1" dirty="0">
                <a:latin typeface="+mn-lt"/>
              </a:rPr>
              <a:t> Affective antagonisms</a:t>
            </a:r>
            <a:br>
              <a:rPr lang="en-GB" sz="1800" b="1" dirty="0">
                <a:latin typeface="+mn-lt"/>
              </a:rPr>
            </a:br>
            <a:r>
              <a:rPr lang="en-GB" sz="1800" b="1" dirty="0">
                <a:solidFill>
                  <a:srgbClr val="0000FF"/>
                </a:solidFill>
                <a:latin typeface="+mn-lt"/>
              </a:rPr>
              <a:t>* </a:t>
            </a:r>
            <a:r>
              <a:rPr lang="en-GB" sz="1800" b="1" dirty="0">
                <a:latin typeface="+mn-lt"/>
              </a:rPr>
              <a:t>Violence </a:t>
            </a:r>
            <a:br>
              <a:rPr lang="en-GB" sz="1800" b="1" dirty="0">
                <a:latin typeface="+mn-lt"/>
              </a:rPr>
            </a:br>
            <a:r>
              <a:rPr lang="en-GB" sz="1800" b="1" dirty="0">
                <a:solidFill>
                  <a:srgbClr val="0000FF"/>
                </a:solidFill>
                <a:latin typeface="+mn-lt"/>
              </a:rPr>
              <a:t>* </a:t>
            </a:r>
            <a:r>
              <a:rPr lang="en-GB" sz="1800" b="1" dirty="0">
                <a:latin typeface="+mn-lt"/>
              </a:rPr>
              <a:t>Socio-material entanglements. </a:t>
            </a:r>
            <a:br>
              <a:rPr lang="en-GB" sz="1800" b="1" dirty="0">
                <a:latin typeface="+mn-lt"/>
              </a:rPr>
            </a:br>
            <a:r>
              <a:rPr lang="en-GB" sz="1800" b="1" dirty="0">
                <a:latin typeface="+mn-lt"/>
              </a:rPr>
              <a:t> </a:t>
            </a:r>
            <a:br>
              <a:rPr lang="en-GB" sz="1800" b="1" dirty="0">
                <a:latin typeface="+mn-lt"/>
              </a:rPr>
            </a:br>
            <a:r>
              <a:rPr lang="en-GB" sz="1800" b="1" dirty="0">
                <a:latin typeface="+mn-lt"/>
              </a:rPr>
              <a:t>It is not the agentic capacity of the virus that has caused the current chaos. </a:t>
            </a:r>
            <a:br>
              <a:rPr lang="en-GB" sz="1800" b="1" dirty="0">
                <a:latin typeface="+mn-lt"/>
              </a:rPr>
            </a:br>
            <a:r>
              <a:rPr lang="en-GB" sz="1800" b="1" dirty="0">
                <a:latin typeface="+mn-lt"/>
              </a:rPr>
              <a:t> </a:t>
            </a:r>
            <a:br>
              <a:rPr lang="en-GB" sz="1800" b="1" dirty="0">
                <a:latin typeface="+mn-lt"/>
              </a:rPr>
            </a:br>
            <a:r>
              <a:rPr lang="en-GB" sz="1800" b="1" dirty="0">
                <a:solidFill>
                  <a:srgbClr val="0000FF"/>
                </a:solidFill>
                <a:latin typeface="+mn-lt"/>
              </a:rPr>
              <a:t>Rather</a:t>
            </a:r>
            <a:br>
              <a:rPr lang="en-GB" sz="1800" b="1" dirty="0">
                <a:latin typeface="+mn-lt"/>
              </a:rPr>
            </a:br>
            <a:br>
              <a:rPr lang="en-GB" sz="1800" b="1" dirty="0">
                <a:latin typeface="+mn-lt"/>
              </a:rPr>
            </a:br>
            <a:r>
              <a:rPr lang="en-GB" sz="1800" b="1" dirty="0">
                <a:latin typeface="+mn-lt"/>
              </a:rPr>
              <a:t>The crisis has exposed a global vulnerability, and strengths and weaknesses of the dominant imaginaries and infrastructures underpinning the symbolic norms they represent </a:t>
            </a:r>
            <a:br>
              <a:rPr lang="en-GB" sz="1800" b="1" dirty="0">
                <a:latin typeface="+mn-lt"/>
              </a:rPr>
            </a:br>
            <a:r>
              <a:rPr lang="en-GB" sz="1300" b="1" dirty="0">
                <a:solidFill>
                  <a:srgbClr val="0000FF"/>
                </a:solidFill>
                <a:latin typeface="+mn-lt"/>
              </a:rPr>
              <a:t>(Fotaki et al, 2020; Morley &amp; Leyton, forthcoming).</a:t>
            </a:r>
            <a:br>
              <a:rPr lang="en-GB" sz="1600" dirty="0">
                <a:latin typeface="+mn-lt"/>
              </a:rPr>
            </a:br>
            <a:r>
              <a:rPr lang="en-GB" sz="1600" dirty="0">
                <a:latin typeface="+mn-lt"/>
              </a:rPr>
              <a:t> </a:t>
            </a:r>
            <a:br>
              <a:rPr lang="en-GB" sz="1600" dirty="0">
                <a:latin typeface="+mn-lt"/>
              </a:rPr>
            </a:br>
            <a:r>
              <a:rPr lang="en-GB" dirty="0"/>
              <a:t> </a:t>
            </a:r>
            <a:br>
              <a:rPr lang="en-GB" dirty="0"/>
            </a:br>
            <a:br>
              <a:rPr lang="en-GB" dirty="0"/>
            </a:br>
            <a:r>
              <a:rPr lang="en-GB" dirty="0"/>
              <a:t> </a:t>
            </a:r>
            <a:br>
              <a:rPr lang="en-GB" dirty="0"/>
            </a:br>
            <a:endParaRPr lang="en-US" dirty="0"/>
          </a:p>
        </p:txBody>
      </p:sp>
      <p:sp>
        <p:nvSpPr>
          <p:cNvPr id="5" name="Subtitle 4">
            <a:extLst>
              <a:ext uri="{FF2B5EF4-FFF2-40B4-BE49-F238E27FC236}">
                <a16:creationId xmlns:a16="http://schemas.microsoft.com/office/drawing/2014/main" id="{E8F8060E-AF98-494C-82F1-731D93634E5D}"/>
              </a:ext>
            </a:extLst>
          </p:cNvPr>
          <p:cNvSpPr>
            <a:spLocks noGrp="1"/>
          </p:cNvSpPr>
          <p:nvPr>
            <p:ph type="subTitle" idx="1"/>
          </p:nvPr>
        </p:nvSpPr>
        <p:spPr/>
        <p:txBody>
          <a:bodyPr>
            <a:normAutofit fontScale="25000" lnSpcReduction="20000"/>
          </a:bodyPr>
          <a:lstStyle/>
          <a:p>
            <a:endParaRPr lang="en-GB" b="1" dirty="0"/>
          </a:p>
          <a:p>
            <a:r>
              <a:rPr lang="en-GB" sz="11200" b="1" dirty="0">
                <a:solidFill>
                  <a:srgbClr val="0000FF"/>
                </a:solidFill>
              </a:rPr>
              <a:t>The Covid-19 Pandemic as a Non-Human Force:</a:t>
            </a:r>
            <a:r>
              <a:rPr lang="en-US" sz="11200" b="1" dirty="0">
                <a:solidFill>
                  <a:srgbClr val="0000FF"/>
                </a:solidFill>
              </a:rPr>
              <a:t> </a:t>
            </a:r>
            <a:r>
              <a:rPr lang="en-GB" sz="11200" b="1" dirty="0">
                <a:solidFill>
                  <a:srgbClr val="0000FF"/>
                </a:solidFill>
              </a:rPr>
              <a:t>Magnifier and Intensifier </a:t>
            </a:r>
            <a:endParaRPr lang="en-GB" sz="11200" dirty="0">
              <a:solidFill>
                <a:srgbClr val="0000FF"/>
              </a:solidFill>
            </a:endParaRPr>
          </a:p>
          <a:p>
            <a:r>
              <a:rPr lang="en-GB" dirty="0"/>
              <a:t> </a:t>
            </a:r>
          </a:p>
          <a:p>
            <a:endParaRPr lang="en-US" dirty="0"/>
          </a:p>
        </p:txBody>
      </p:sp>
      <p:sp>
        <p:nvSpPr>
          <p:cNvPr id="8" name="Rectangle 6">
            <a:extLst>
              <a:ext uri="{FF2B5EF4-FFF2-40B4-BE49-F238E27FC236}">
                <a16:creationId xmlns:a16="http://schemas.microsoft.com/office/drawing/2014/main" id="{83C0B656-CE89-E444-A9FD-68A8A126EE0A}"/>
              </a:ext>
            </a:extLst>
          </p:cNvPr>
          <p:cNvSpPr>
            <a:spLocks noChangeArrowheads="1"/>
          </p:cNvSpPr>
          <p:nvPr/>
        </p:nvSpPr>
        <p:spPr bwMode="auto">
          <a:xfrm>
            <a:off x="4523567" y="1940313"/>
            <a:ext cx="70736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1029" name="Picture 1" descr="/var/folders/pj/jf87lvcx1mv9rlvks4w0n0gc000byl/T/com.microsoft.Word/WebArchiveCopyPasteTempFiles/newseventsimage_1582305954942_mainnews2012_x1.width-700.jpg">
            <a:extLst>
              <a:ext uri="{FF2B5EF4-FFF2-40B4-BE49-F238E27FC236}">
                <a16:creationId xmlns:a16="http://schemas.microsoft.com/office/drawing/2014/main" id="{7530939B-5717-D143-BDAD-8EC168E81B37}"/>
              </a:ext>
            </a:extLst>
          </p:cNvPr>
          <p:cNvPicPr>
            <a:picLocks noChangeAspect="1" noChangeArrowheads="1"/>
          </p:cNvPicPr>
          <p:nvPr/>
        </p:nvPicPr>
        <p:blipFill>
          <a:blip r:embed="rId2" r:link="rId3">
            <a:extLst>
              <a:ext uri="{28A0092B-C50C-407E-A947-70E740481C1C}">
                <a14:useLocalDpi xmlns:a14="http://schemas.microsoft.com/office/drawing/2010/main"/>
              </a:ext>
            </a:extLst>
          </a:blip>
          <a:srcRect/>
          <a:stretch>
            <a:fillRect/>
          </a:stretch>
        </p:blipFill>
        <p:spPr bwMode="auto">
          <a:xfrm>
            <a:off x="4620434" y="1438506"/>
            <a:ext cx="4333995" cy="5307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27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81DE7969-6677-9F46-AE81-24937FD57F56}"/>
              </a:ext>
            </a:extLst>
          </p:cNvPr>
          <p:cNvSpPr>
            <a:spLocks noGrp="1"/>
          </p:cNvSpPr>
          <p:nvPr>
            <p:ph type="subTitle" idx="1"/>
          </p:nvPr>
        </p:nvSpPr>
        <p:spPr>
          <a:xfrm>
            <a:off x="780585" y="1393904"/>
            <a:ext cx="8106937" cy="3679902"/>
          </a:xfrm>
        </p:spPr>
        <p:txBody>
          <a:bodyPr/>
          <a:lstStyle/>
          <a:p>
            <a:pPr algn="l"/>
            <a:r>
              <a:rPr lang="en-GB" sz="3600" b="1" i="1" dirty="0"/>
              <a:t>The genre of crisis is itself a heightening interpretive genre, rhetorically</a:t>
            </a:r>
            <a:r>
              <a:rPr lang="en-GB" sz="3600" b="1" dirty="0"/>
              <a:t> </a:t>
            </a:r>
            <a:r>
              <a:rPr lang="en-GB" sz="3600" b="1" i="1" dirty="0"/>
              <a:t>turning an ongoing condition into an intensified situation in which</a:t>
            </a:r>
            <a:r>
              <a:rPr lang="en-GB" sz="3600" b="1" dirty="0"/>
              <a:t> </a:t>
            </a:r>
            <a:r>
              <a:rPr lang="en-GB" sz="3600" b="1" i="1" dirty="0"/>
              <a:t>extensive threats to survival are said to dominate the reproduction of life. </a:t>
            </a:r>
            <a:r>
              <a:rPr lang="en-GB" sz="1600" b="1" dirty="0">
                <a:solidFill>
                  <a:srgbClr val="0000FF"/>
                </a:solidFill>
              </a:rPr>
              <a:t>(2011: 7)</a:t>
            </a:r>
          </a:p>
          <a:p>
            <a:r>
              <a:rPr lang="en-GB" b="1" dirty="0"/>
              <a:t> </a:t>
            </a:r>
            <a:endParaRPr lang="en-GB" dirty="0"/>
          </a:p>
          <a:p>
            <a:endParaRPr lang="en-US" dirty="0"/>
          </a:p>
        </p:txBody>
      </p:sp>
      <p:sp>
        <p:nvSpPr>
          <p:cNvPr id="6" name="Title 5">
            <a:extLst>
              <a:ext uri="{FF2B5EF4-FFF2-40B4-BE49-F238E27FC236}">
                <a16:creationId xmlns:a16="http://schemas.microsoft.com/office/drawing/2014/main" id="{15133C0C-8E88-BF4C-96FC-D3EAD1116858}"/>
              </a:ext>
            </a:extLst>
          </p:cNvPr>
          <p:cNvSpPr>
            <a:spLocks noGrp="1"/>
          </p:cNvSpPr>
          <p:nvPr>
            <p:ph type="ctrTitle"/>
          </p:nvPr>
        </p:nvSpPr>
        <p:spPr>
          <a:xfrm>
            <a:off x="780585" y="976197"/>
            <a:ext cx="8229599" cy="1097930"/>
          </a:xfrm>
        </p:spPr>
        <p:txBody>
          <a:bodyPr>
            <a:normAutofit fontScale="90000"/>
          </a:bodyPr>
          <a:lstStyle/>
          <a:p>
            <a:pPr algn="l"/>
            <a:r>
              <a:rPr lang="en-GB" b="1" dirty="0">
                <a:solidFill>
                  <a:srgbClr val="0000FF"/>
                </a:solidFill>
              </a:rPr>
              <a:t>Berlant’s Prediction  </a:t>
            </a:r>
            <a:br>
              <a:rPr lang="en-GB" dirty="0"/>
            </a:br>
            <a:endParaRPr lang="en-US" dirty="0"/>
          </a:p>
        </p:txBody>
      </p:sp>
    </p:spTree>
    <p:extLst>
      <p:ext uri="{BB962C8B-B14F-4D97-AF65-F5344CB8AC3E}">
        <p14:creationId xmlns:p14="http://schemas.microsoft.com/office/powerpoint/2010/main" val="53468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72407EA2-773E-E343-8D61-F9F2C069165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58CF1FCC-28E7-694B-BE26-95C1363F1473}"/>
              </a:ext>
            </a:extLst>
          </p:cNvPr>
          <p:cNvSpPr>
            <a:spLocks noGrp="1"/>
          </p:cNvSpPr>
          <p:nvPr>
            <p:ph type="ctrTitle"/>
          </p:nvPr>
        </p:nvSpPr>
        <p:spPr>
          <a:xfrm>
            <a:off x="289932" y="337213"/>
            <a:ext cx="4148253" cy="5550631"/>
          </a:xfrm>
        </p:spPr>
        <p:txBody>
          <a:bodyPr>
            <a:normAutofit fontScale="90000"/>
          </a:bodyPr>
          <a:lstStyle/>
          <a:p>
            <a:pPr algn="l"/>
            <a:br>
              <a:rPr lang="en-GB" sz="1600" b="1" dirty="0">
                <a:latin typeface="+mn-lt"/>
              </a:rPr>
            </a:br>
            <a:br>
              <a:rPr lang="en-GB" sz="1600" b="1" dirty="0">
                <a:latin typeface="+mn-lt"/>
              </a:rPr>
            </a:br>
            <a:br>
              <a:rPr lang="en-GB" sz="1600" b="1" dirty="0">
                <a:latin typeface="+mn-lt"/>
              </a:rPr>
            </a:br>
            <a:br>
              <a:rPr lang="en-GB" sz="1600" b="1" dirty="0">
                <a:latin typeface="+mn-lt"/>
              </a:rPr>
            </a:br>
            <a:br>
              <a:rPr lang="en-GB" sz="1600" b="1" dirty="0">
                <a:latin typeface="+mn-lt"/>
              </a:rPr>
            </a:br>
            <a:br>
              <a:rPr lang="en-GB" sz="1600" b="1" dirty="0">
                <a:latin typeface="+mn-lt"/>
              </a:rPr>
            </a:br>
            <a:r>
              <a:rPr lang="en-GB" sz="2000" b="1" dirty="0">
                <a:latin typeface="+mn-lt"/>
              </a:rPr>
              <a:t>Ruthlessness and fragilities of the neoliberal economy revealed.</a:t>
            </a:r>
            <a:br>
              <a:rPr lang="en-GB" sz="2000" b="1" dirty="0">
                <a:latin typeface="+mn-lt"/>
              </a:rPr>
            </a:br>
            <a:br>
              <a:rPr lang="en-GB" sz="2000" b="1" dirty="0">
                <a:latin typeface="+mn-lt"/>
              </a:rPr>
            </a:br>
            <a:r>
              <a:rPr lang="en-GB" sz="2000" b="1" dirty="0">
                <a:solidFill>
                  <a:srgbClr val="0000FF"/>
                </a:solidFill>
                <a:latin typeface="+mn-lt"/>
              </a:rPr>
              <a:t>*</a:t>
            </a:r>
            <a:r>
              <a:rPr lang="en-GB" sz="2000" b="1" dirty="0">
                <a:latin typeface="+mn-lt"/>
              </a:rPr>
              <a:t> University closures</a:t>
            </a:r>
            <a:br>
              <a:rPr lang="en-GB" sz="2000" b="1" dirty="0">
                <a:latin typeface="+mn-lt"/>
              </a:rPr>
            </a:br>
            <a:r>
              <a:rPr lang="en-GB" sz="2000" b="1" dirty="0">
                <a:solidFill>
                  <a:srgbClr val="0000FF"/>
                </a:solidFill>
                <a:latin typeface="+mn-lt"/>
              </a:rPr>
              <a:t>* </a:t>
            </a:r>
            <a:r>
              <a:rPr lang="en-GB" sz="2000" b="1" dirty="0">
                <a:latin typeface="+mn-lt"/>
              </a:rPr>
              <a:t>Staff redundancies</a:t>
            </a:r>
            <a:br>
              <a:rPr lang="en-GB" sz="2000" b="1" dirty="0">
                <a:latin typeface="+mn-lt"/>
              </a:rPr>
            </a:br>
            <a:r>
              <a:rPr lang="en-GB" sz="2000" b="1" dirty="0">
                <a:solidFill>
                  <a:srgbClr val="0000FF"/>
                </a:solidFill>
                <a:latin typeface="+mn-lt"/>
              </a:rPr>
              <a:t>* </a:t>
            </a:r>
            <a:r>
              <a:rPr lang="en-GB" sz="2000" b="1" dirty="0">
                <a:latin typeface="+mn-lt"/>
              </a:rPr>
              <a:t>Increased privatisation </a:t>
            </a:r>
            <a:br>
              <a:rPr lang="en-GB" sz="2000" b="1" dirty="0">
                <a:latin typeface="+mn-lt"/>
              </a:rPr>
            </a:br>
            <a:r>
              <a:rPr lang="en-GB" sz="2000" b="1" dirty="0">
                <a:solidFill>
                  <a:srgbClr val="0000FF"/>
                </a:solidFill>
                <a:latin typeface="+mn-lt"/>
              </a:rPr>
              <a:t>*</a:t>
            </a:r>
            <a:r>
              <a:rPr lang="en-GB" sz="2000" b="1" dirty="0">
                <a:latin typeface="+mn-lt"/>
              </a:rPr>
              <a:t> Pandemic pedagogy </a:t>
            </a:r>
            <a:br>
              <a:rPr lang="en-GB" sz="2000" b="1" dirty="0">
                <a:latin typeface="+mn-lt"/>
              </a:rPr>
            </a:br>
            <a:r>
              <a:rPr lang="en-GB" sz="2000" b="1" dirty="0">
                <a:solidFill>
                  <a:srgbClr val="0000FF"/>
                </a:solidFill>
                <a:latin typeface="+mn-lt"/>
              </a:rPr>
              <a:t>* </a:t>
            </a:r>
            <a:r>
              <a:rPr lang="en-GB" sz="2000" b="1" dirty="0">
                <a:latin typeface="+mn-lt"/>
              </a:rPr>
              <a:t>Courses rapidly migrated online </a:t>
            </a:r>
            <a:br>
              <a:rPr lang="en-GB" sz="2000" b="1" dirty="0">
                <a:latin typeface="+mn-lt"/>
              </a:rPr>
            </a:br>
            <a:r>
              <a:rPr lang="en-GB" sz="2000" b="1" dirty="0">
                <a:solidFill>
                  <a:srgbClr val="0000FF"/>
                </a:solidFill>
                <a:latin typeface="+mn-lt"/>
              </a:rPr>
              <a:t>* </a:t>
            </a:r>
            <a:r>
              <a:rPr lang="en-GB" sz="2000" b="1" dirty="0">
                <a:latin typeface="+mn-lt"/>
              </a:rPr>
              <a:t>The Home =  The Workplace</a:t>
            </a:r>
            <a:br>
              <a:rPr lang="en-GB" sz="2000" b="1" dirty="0">
                <a:latin typeface="+mn-lt"/>
              </a:rPr>
            </a:br>
            <a:r>
              <a:rPr lang="en-GB" sz="2000" b="1" dirty="0">
                <a:solidFill>
                  <a:srgbClr val="0000FF"/>
                </a:solidFill>
                <a:latin typeface="+mn-lt"/>
              </a:rPr>
              <a:t>* </a:t>
            </a:r>
            <a:r>
              <a:rPr lang="en-GB" sz="2000" b="1" dirty="0">
                <a:latin typeface="+mn-lt"/>
              </a:rPr>
              <a:t>International mobility interrupted</a:t>
            </a:r>
            <a:br>
              <a:rPr lang="en-GB" sz="2000" b="1" dirty="0">
                <a:latin typeface="+mn-lt"/>
              </a:rPr>
            </a:br>
            <a:r>
              <a:rPr lang="en-GB" sz="2000" b="1" dirty="0">
                <a:solidFill>
                  <a:srgbClr val="0000FF"/>
                </a:solidFill>
                <a:latin typeface="+mn-lt"/>
              </a:rPr>
              <a:t>*</a:t>
            </a:r>
            <a:r>
              <a:rPr lang="en-GB" sz="2000" b="1" dirty="0">
                <a:latin typeface="+mn-lt"/>
              </a:rPr>
              <a:t> International students reimagined from commodities to biohazards.</a:t>
            </a:r>
            <a:br>
              <a:rPr lang="en-GB" sz="2000" b="1" dirty="0">
                <a:latin typeface="+mn-lt"/>
              </a:rPr>
            </a:br>
            <a:r>
              <a:rPr lang="en-GB" sz="2000" b="1" dirty="0">
                <a:latin typeface="+mn-lt"/>
              </a:rPr>
              <a:t> </a:t>
            </a:r>
            <a:br>
              <a:rPr lang="en-GB" sz="2000" b="1" dirty="0">
                <a:latin typeface="+mn-lt"/>
              </a:rPr>
            </a:br>
            <a:br>
              <a:rPr lang="en-GB" sz="1600" b="1" dirty="0">
                <a:latin typeface="+mn-lt"/>
              </a:rPr>
            </a:br>
            <a:endParaRPr lang="en-US" sz="1300" b="1" dirty="0">
              <a:solidFill>
                <a:srgbClr val="0000FF"/>
              </a:solidFill>
              <a:latin typeface="+mn-lt"/>
            </a:endParaRPr>
          </a:p>
        </p:txBody>
      </p:sp>
      <p:sp>
        <p:nvSpPr>
          <p:cNvPr id="5" name="Subtitle 4">
            <a:extLst>
              <a:ext uri="{FF2B5EF4-FFF2-40B4-BE49-F238E27FC236}">
                <a16:creationId xmlns:a16="http://schemas.microsoft.com/office/drawing/2014/main" id="{43E35223-33A2-F242-80DE-C867604541CD}"/>
              </a:ext>
            </a:extLst>
          </p:cNvPr>
          <p:cNvSpPr>
            <a:spLocks noGrp="1"/>
          </p:cNvSpPr>
          <p:nvPr>
            <p:ph type="subTitle" idx="1"/>
          </p:nvPr>
        </p:nvSpPr>
        <p:spPr/>
        <p:txBody>
          <a:bodyPr>
            <a:normAutofit fontScale="62500" lnSpcReduction="20000"/>
          </a:bodyPr>
          <a:lstStyle/>
          <a:p>
            <a:r>
              <a:rPr lang="en-GB" b="1" dirty="0">
                <a:solidFill>
                  <a:srgbClr val="0000FF"/>
                </a:solidFill>
              </a:rPr>
              <a:t>Higher Education Crisis Responses</a:t>
            </a:r>
            <a:endParaRPr lang="en-GB" dirty="0">
              <a:solidFill>
                <a:srgbClr val="0000FF"/>
              </a:solidFill>
            </a:endParaRPr>
          </a:p>
          <a:p>
            <a:endParaRPr lang="en-US" b="1" dirty="0"/>
          </a:p>
        </p:txBody>
      </p:sp>
    </p:spTree>
    <p:extLst>
      <p:ext uri="{BB962C8B-B14F-4D97-AF65-F5344CB8AC3E}">
        <p14:creationId xmlns:p14="http://schemas.microsoft.com/office/powerpoint/2010/main" val="412950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B175F32-E718-A347-A9CF-2183EBC41E70}"/>
              </a:ext>
            </a:extLst>
          </p:cNvPr>
          <p:cNvSpPr>
            <a:spLocks noGrp="1"/>
          </p:cNvSpPr>
          <p:nvPr>
            <p:ph type="pic" sz="quarter" idx="10"/>
          </p:nvPr>
        </p:nvSpPr>
        <p:spPr>
          <a:xfrm>
            <a:off x="9192436" y="2836019"/>
            <a:ext cx="2058330" cy="4408908"/>
          </a:xfrm>
        </p:spPr>
      </p:sp>
      <p:sp>
        <p:nvSpPr>
          <p:cNvPr id="4" name="Title 3">
            <a:extLst>
              <a:ext uri="{FF2B5EF4-FFF2-40B4-BE49-F238E27FC236}">
                <a16:creationId xmlns:a16="http://schemas.microsoft.com/office/drawing/2014/main" id="{E5D5B580-D67C-994B-922D-32715D466D50}"/>
              </a:ext>
            </a:extLst>
          </p:cNvPr>
          <p:cNvSpPr>
            <a:spLocks noGrp="1"/>
          </p:cNvSpPr>
          <p:nvPr>
            <p:ph type="ctrTitle"/>
          </p:nvPr>
        </p:nvSpPr>
        <p:spPr>
          <a:xfrm>
            <a:off x="200722" y="1715894"/>
            <a:ext cx="4226312" cy="4227706"/>
          </a:xfrm>
        </p:spPr>
        <p:txBody>
          <a:bodyPr>
            <a:normAutofit fontScale="90000"/>
          </a:bodyPr>
          <a:lstStyle/>
          <a:p>
            <a:pPr algn="l"/>
            <a:r>
              <a:rPr lang="en-GB" sz="1800" b="1" dirty="0">
                <a:latin typeface="+mn-lt"/>
              </a:rPr>
              <a:t> </a:t>
            </a:r>
            <a:br>
              <a:rPr lang="en-GB" sz="2000" b="1" dirty="0">
                <a:latin typeface="+mn-lt"/>
              </a:rPr>
            </a:br>
            <a:r>
              <a:rPr lang="en-GB" sz="2000" b="1" dirty="0">
                <a:solidFill>
                  <a:srgbClr val="0000FF"/>
                </a:solidFill>
                <a:latin typeface="+mn-lt"/>
              </a:rPr>
              <a:t>* </a:t>
            </a:r>
            <a:r>
              <a:rPr lang="en-GB" sz="2000" b="1" dirty="0">
                <a:latin typeface="+mn-lt"/>
              </a:rPr>
              <a:t>Casualised workers losing their contracts and the threat of hiring freezes </a:t>
            </a:r>
            <a:r>
              <a:rPr lang="en-GB" sz="1600" b="1" dirty="0">
                <a:solidFill>
                  <a:srgbClr val="0000FF"/>
                </a:solidFill>
                <a:latin typeface="+mn-lt"/>
              </a:rPr>
              <a:t>(Neilson 2021).</a:t>
            </a:r>
            <a:br>
              <a:rPr lang="en-GB" sz="2000" b="1" dirty="0">
                <a:latin typeface="+mn-lt"/>
              </a:rPr>
            </a:br>
            <a:r>
              <a:rPr lang="en-GB" sz="2000" b="1" dirty="0">
                <a:latin typeface="+mn-lt"/>
              </a:rPr>
              <a:t> </a:t>
            </a:r>
            <a:br>
              <a:rPr lang="en-GB" sz="2000" b="1" dirty="0">
                <a:latin typeface="+mn-lt"/>
              </a:rPr>
            </a:br>
            <a:r>
              <a:rPr lang="en-GB" sz="2000" b="1" dirty="0">
                <a:solidFill>
                  <a:srgbClr val="0000FF"/>
                </a:solidFill>
                <a:latin typeface="+mn-lt"/>
              </a:rPr>
              <a:t>* </a:t>
            </a:r>
            <a:r>
              <a:rPr lang="en-GB" sz="2000" b="1" dirty="0">
                <a:latin typeface="+mn-lt"/>
              </a:rPr>
              <a:t>Early, mid, and late-career scholars are threatened with compulsory redundancy in the UK, for example </a:t>
            </a:r>
            <a:r>
              <a:rPr lang="en-GB" sz="1600" b="1" dirty="0">
                <a:solidFill>
                  <a:srgbClr val="0000FF"/>
                </a:solidFill>
                <a:latin typeface="+mn-lt"/>
              </a:rPr>
              <a:t>(Fazackerley, 2021).</a:t>
            </a:r>
            <a:br>
              <a:rPr lang="en-GB" sz="2000" b="1" dirty="0">
                <a:latin typeface="+mn-lt"/>
              </a:rPr>
            </a:br>
            <a:br>
              <a:rPr lang="en-GB" sz="2000" b="1" dirty="0">
                <a:latin typeface="+mn-lt"/>
              </a:rPr>
            </a:br>
            <a:r>
              <a:rPr lang="en-GB" sz="2000" b="1" dirty="0">
                <a:solidFill>
                  <a:srgbClr val="0000FF"/>
                </a:solidFill>
                <a:latin typeface="+mn-lt"/>
              </a:rPr>
              <a:t>* </a:t>
            </a:r>
            <a:r>
              <a:rPr lang="en-GB" sz="2000" b="1" dirty="0">
                <a:latin typeface="+mn-lt"/>
              </a:rPr>
              <a:t>More than 17,000 people have lost their jobs, across all grades in Australian universities </a:t>
            </a:r>
            <a:r>
              <a:rPr lang="en-GB" sz="1600" b="1" dirty="0">
                <a:solidFill>
                  <a:srgbClr val="0000FF"/>
                </a:solidFill>
                <a:latin typeface="+mn-lt"/>
              </a:rPr>
              <a:t>(Zhou, 2021).</a:t>
            </a:r>
            <a:br>
              <a:rPr lang="en-GB" dirty="0"/>
            </a:br>
            <a:endParaRPr lang="en-US" dirty="0"/>
          </a:p>
        </p:txBody>
      </p:sp>
      <p:sp>
        <p:nvSpPr>
          <p:cNvPr id="5" name="Subtitle 4">
            <a:extLst>
              <a:ext uri="{FF2B5EF4-FFF2-40B4-BE49-F238E27FC236}">
                <a16:creationId xmlns:a16="http://schemas.microsoft.com/office/drawing/2014/main" id="{05769341-3F2F-134A-86A3-FCDBC285525E}"/>
              </a:ext>
            </a:extLst>
          </p:cNvPr>
          <p:cNvSpPr>
            <a:spLocks noGrp="1"/>
          </p:cNvSpPr>
          <p:nvPr>
            <p:ph type="subTitle" idx="1"/>
          </p:nvPr>
        </p:nvSpPr>
        <p:spPr/>
        <p:txBody>
          <a:bodyPr/>
          <a:lstStyle/>
          <a:p>
            <a:r>
              <a:rPr lang="en-US" b="1" dirty="0">
                <a:solidFill>
                  <a:srgbClr val="0000FF"/>
                </a:solidFill>
              </a:rPr>
              <a:t>Pandemic Precarity</a:t>
            </a:r>
          </a:p>
        </p:txBody>
      </p:sp>
      <p:sp>
        <p:nvSpPr>
          <p:cNvPr id="6" name="Rectangle 2">
            <a:extLst>
              <a:ext uri="{FF2B5EF4-FFF2-40B4-BE49-F238E27FC236}">
                <a16:creationId xmlns:a16="http://schemas.microsoft.com/office/drawing/2014/main" id="{8047DEFA-CA2F-844C-9EA0-E556E570050E}"/>
              </a:ext>
            </a:extLst>
          </p:cNvPr>
          <p:cNvSpPr>
            <a:spLocks noChangeArrowheads="1"/>
          </p:cNvSpPr>
          <p:nvPr/>
        </p:nvSpPr>
        <p:spPr bwMode="auto">
          <a:xfrm flipV="1">
            <a:off x="4572000" y="1427355"/>
            <a:ext cx="424414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4097" name="Picture 14" descr="Environmental imbalance, conceptual illustration">
            <a:extLst>
              <a:ext uri="{FF2B5EF4-FFF2-40B4-BE49-F238E27FC236}">
                <a16:creationId xmlns:a16="http://schemas.microsoft.com/office/drawing/2014/main" id="{FB799111-EC1B-574E-9415-572F7C187E97}"/>
              </a:ext>
            </a:extLst>
          </p:cNvPr>
          <p:cNvPicPr>
            <a:picLocks noChangeAspect="1" noChangeArrowheads="1"/>
          </p:cNvPicPr>
          <p:nvPr/>
        </p:nvPicPr>
        <p:blipFill>
          <a:blip r:embed="rId2" r:link="rId3" cstate="email">
            <a:extLst>
              <a:ext uri="{28A0092B-C50C-407E-A947-70E740481C1C}">
                <a14:useLocalDpi xmlns:a14="http://schemas.microsoft.com/office/drawing/2010/main"/>
              </a:ext>
            </a:extLst>
          </a:blip>
          <a:srcRect/>
          <a:stretch>
            <a:fillRect/>
          </a:stretch>
        </p:blipFill>
        <p:spPr bwMode="auto">
          <a:xfrm>
            <a:off x="4571999" y="1393902"/>
            <a:ext cx="4471640" cy="5341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98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E5CD342B-AC75-5F4C-A324-4DF28B94789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480E3EFF-9986-9348-8773-16564A6605A9}"/>
              </a:ext>
            </a:extLst>
          </p:cNvPr>
          <p:cNvSpPr>
            <a:spLocks noGrp="1"/>
          </p:cNvSpPr>
          <p:nvPr>
            <p:ph type="ctrTitle"/>
          </p:nvPr>
        </p:nvSpPr>
        <p:spPr>
          <a:xfrm>
            <a:off x="301083" y="1572323"/>
            <a:ext cx="4081345" cy="4449336"/>
          </a:xfrm>
        </p:spPr>
        <p:txBody>
          <a:bodyPr>
            <a:normAutofit fontScale="90000"/>
          </a:bodyPr>
          <a:lstStyle/>
          <a:p>
            <a:pPr algn="l"/>
            <a:r>
              <a:rPr lang="en-GB" sz="1800" b="1" dirty="0">
                <a:solidFill>
                  <a:srgbClr val="0000FF"/>
                </a:solidFill>
                <a:latin typeface="+mn-lt"/>
              </a:rPr>
              <a:t>Pandemic legitimated: </a:t>
            </a:r>
            <a:br>
              <a:rPr lang="en-GB" sz="1800" dirty="0">
                <a:latin typeface="+mn-lt"/>
              </a:rPr>
            </a:br>
            <a:br>
              <a:rPr lang="en-GB" sz="1800" dirty="0">
                <a:latin typeface="+mn-lt"/>
              </a:rPr>
            </a:br>
            <a:r>
              <a:rPr lang="en-GB" sz="1800" dirty="0">
                <a:solidFill>
                  <a:srgbClr val="0000FF"/>
                </a:solidFill>
                <a:latin typeface="+mn-lt"/>
              </a:rPr>
              <a:t>* </a:t>
            </a:r>
            <a:r>
              <a:rPr lang="en-GB" sz="1800" b="1" dirty="0">
                <a:latin typeface="+mn-lt"/>
              </a:rPr>
              <a:t>Austerity</a:t>
            </a:r>
            <a:br>
              <a:rPr lang="en-GB" sz="1800" b="1" dirty="0">
                <a:latin typeface="+mn-lt"/>
              </a:rPr>
            </a:br>
            <a:r>
              <a:rPr lang="en-GB" sz="1800" b="1" dirty="0">
                <a:solidFill>
                  <a:srgbClr val="0000FF"/>
                </a:solidFill>
                <a:latin typeface="+mn-lt"/>
              </a:rPr>
              <a:t>* </a:t>
            </a:r>
            <a:r>
              <a:rPr lang="en-GB" sz="1800" b="1" dirty="0">
                <a:latin typeface="+mn-lt"/>
              </a:rPr>
              <a:t>Purging</a:t>
            </a:r>
            <a:br>
              <a:rPr lang="en-GB" sz="1800" b="1" dirty="0">
                <a:latin typeface="+mn-lt"/>
              </a:rPr>
            </a:br>
            <a:r>
              <a:rPr lang="en-GB" sz="1800" b="1" dirty="0">
                <a:solidFill>
                  <a:srgbClr val="0000FF"/>
                </a:solidFill>
                <a:latin typeface="+mn-lt"/>
              </a:rPr>
              <a:t>* </a:t>
            </a:r>
            <a:r>
              <a:rPr lang="en-GB" sz="1800" b="1" dirty="0">
                <a:latin typeface="+mn-lt"/>
              </a:rPr>
              <a:t>Reshaping</a:t>
            </a:r>
            <a:br>
              <a:rPr lang="en-GB" sz="1800" b="1" dirty="0">
                <a:latin typeface="+mn-lt"/>
              </a:rPr>
            </a:br>
            <a:br>
              <a:rPr lang="en-GB" sz="1800" b="1" dirty="0">
                <a:latin typeface="+mn-lt"/>
              </a:rPr>
            </a:br>
            <a:r>
              <a:rPr lang="en-GB" sz="1800" b="1" dirty="0">
                <a:latin typeface="+mn-lt"/>
              </a:rPr>
              <a:t>The good life promised by engagement with the life of the mind, and its associated:</a:t>
            </a:r>
            <a:br>
              <a:rPr lang="en-GB" sz="1800" b="1" dirty="0">
                <a:latin typeface="+mn-lt"/>
              </a:rPr>
            </a:br>
            <a:r>
              <a:rPr lang="en-GB" sz="1800" b="1" dirty="0">
                <a:latin typeface="+mn-lt"/>
              </a:rPr>
              <a:t> </a:t>
            </a:r>
            <a:br>
              <a:rPr lang="en-GB" sz="1800" b="1" dirty="0">
                <a:latin typeface="+mn-lt"/>
              </a:rPr>
            </a:br>
            <a:r>
              <a:rPr lang="en-GB" sz="1800" b="1" dirty="0">
                <a:solidFill>
                  <a:srgbClr val="0000FF"/>
                </a:solidFill>
                <a:latin typeface="+mn-lt"/>
              </a:rPr>
              <a:t>* </a:t>
            </a:r>
            <a:r>
              <a:rPr lang="en-GB" sz="1800" b="1" dirty="0">
                <a:latin typeface="+mn-lt"/>
              </a:rPr>
              <a:t>Cosmopolitanism </a:t>
            </a:r>
            <a:br>
              <a:rPr lang="en-GB" sz="1800" b="1" dirty="0">
                <a:latin typeface="+mn-lt"/>
              </a:rPr>
            </a:br>
            <a:r>
              <a:rPr lang="en-GB" sz="1800" b="1" dirty="0">
                <a:solidFill>
                  <a:srgbClr val="0000FF"/>
                </a:solidFill>
                <a:latin typeface="+mn-lt"/>
              </a:rPr>
              <a:t>*</a:t>
            </a:r>
            <a:r>
              <a:rPr lang="en-GB" sz="1800" b="1" dirty="0">
                <a:latin typeface="+mn-lt"/>
              </a:rPr>
              <a:t> Credentialisation</a:t>
            </a:r>
            <a:br>
              <a:rPr lang="en-GB" sz="1800" b="1" dirty="0">
                <a:latin typeface="+mn-lt"/>
              </a:rPr>
            </a:br>
            <a:r>
              <a:rPr lang="en-GB" sz="1800" b="1" dirty="0">
                <a:solidFill>
                  <a:srgbClr val="0000FF"/>
                </a:solidFill>
                <a:latin typeface="+mn-lt"/>
              </a:rPr>
              <a:t>* </a:t>
            </a:r>
            <a:r>
              <a:rPr lang="en-GB" sz="1800" b="1" dirty="0">
                <a:latin typeface="+mn-lt"/>
              </a:rPr>
              <a:t>Social networking</a:t>
            </a:r>
            <a:br>
              <a:rPr lang="en-GB" sz="1800" b="1" dirty="0">
                <a:latin typeface="+mn-lt"/>
              </a:rPr>
            </a:br>
            <a:r>
              <a:rPr lang="en-GB" sz="1800" b="1" dirty="0">
                <a:solidFill>
                  <a:srgbClr val="0000FF"/>
                </a:solidFill>
                <a:latin typeface="+mn-lt"/>
              </a:rPr>
              <a:t>* </a:t>
            </a:r>
            <a:r>
              <a:rPr lang="en-GB" sz="1800" b="1" dirty="0">
                <a:latin typeface="+mn-lt"/>
              </a:rPr>
              <a:t>Employability </a:t>
            </a:r>
            <a:br>
              <a:rPr lang="en-GB" sz="1800" b="1" dirty="0">
                <a:latin typeface="+mn-lt"/>
              </a:rPr>
            </a:br>
            <a:r>
              <a:rPr lang="en-GB" sz="1800" b="1" dirty="0">
                <a:latin typeface="+mn-lt"/>
              </a:rPr>
              <a:t> </a:t>
            </a:r>
            <a:br>
              <a:rPr lang="en-GB" sz="1800" b="1" dirty="0">
                <a:latin typeface="+mn-lt"/>
              </a:rPr>
            </a:br>
            <a:r>
              <a:rPr lang="en-GB" sz="1800" b="1" dirty="0">
                <a:latin typeface="+mn-lt"/>
              </a:rPr>
              <a:t>Disrupted by the introduction of the new and unforeseen bodily fragilities and vulnerabilities. </a:t>
            </a:r>
            <a:br>
              <a:rPr lang="en-GB" dirty="0"/>
            </a:br>
            <a:endParaRPr lang="en-US" dirty="0"/>
          </a:p>
        </p:txBody>
      </p:sp>
      <p:sp>
        <p:nvSpPr>
          <p:cNvPr id="5" name="Subtitle 4">
            <a:extLst>
              <a:ext uri="{FF2B5EF4-FFF2-40B4-BE49-F238E27FC236}">
                <a16:creationId xmlns:a16="http://schemas.microsoft.com/office/drawing/2014/main" id="{B6184762-5224-7342-81A5-0A6B37FA53E8}"/>
              </a:ext>
            </a:extLst>
          </p:cNvPr>
          <p:cNvSpPr>
            <a:spLocks noGrp="1"/>
          </p:cNvSpPr>
          <p:nvPr>
            <p:ph type="subTitle" idx="1"/>
          </p:nvPr>
        </p:nvSpPr>
        <p:spPr/>
        <p:txBody>
          <a:bodyPr>
            <a:normAutofit fontScale="62500" lnSpcReduction="20000"/>
          </a:bodyPr>
          <a:lstStyle/>
          <a:p>
            <a:r>
              <a:rPr lang="en-GB" b="1" dirty="0">
                <a:solidFill>
                  <a:srgbClr val="0000FF"/>
                </a:solidFill>
              </a:rPr>
              <a:t>Higher Education in Survival Mode</a:t>
            </a:r>
            <a:endParaRPr lang="en-GB" dirty="0">
              <a:solidFill>
                <a:srgbClr val="0000FF"/>
              </a:solidFill>
            </a:endParaRPr>
          </a:p>
          <a:p>
            <a:endParaRPr lang="en-US" dirty="0"/>
          </a:p>
        </p:txBody>
      </p:sp>
    </p:spTree>
    <p:extLst>
      <p:ext uri="{BB962C8B-B14F-4D97-AF65-F5344CB8AC3E}">
        <p14:creationId xmlns:p14="http://schemas.microsoft.com/office/powerpoint/2010/main" val="4840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D4A83E14-9DEC-AC4A-856A-83DA2F0247C4}"/>
              </a:ext>
            </a:extLst>
          </p:cNvPr>
          <p:cNvSpPr>
            <a:spLocks noGrp="1"/>
          </p:cNvSpPr>
          <p:nvPr>
            <p:ph type="subTitle" idx="1"/>
          </p:nvPr>
        </p:nvSpPr>
        <p:spPr/>
        <p:txBody>
          <a:bodyPr>
            <a:normAutofit fontScale="25000" lnSpcReduction="20000"/>
          </a:bodyPr>
          <a:lstStyle/>
          <a:p>
            <a:endParaRPr lang="en-GB" sz="12800" b="1" dirty="0">
              <a:solidFill>
                <a:srgbClr val="0000FF"/>
              </a:solidFill>
            </a:endParaRPr>
          </a:p>
          <a:p>
            <a:endParaRPr lang="en-US" dirty="0"/>
          </a:p>
        </p:txBody>
      </p:sp>
      <p:sp>
        <p:nvSpPr>
          <p:cNvPr id="6" name="Title 5">
            <a:extLst>
              <a:ext uri="{FF2B5EF4-FFF2-40B4-BE49-F238E27FC236}">
                <a16:creationId xmlns:a16="http://schemas.microsoft.com/office/drawing/2014/main" id="{287DB311-6301-7543-A5E6-CD8EFBE2400B}"/>
              </a:ext>
            </a:extLst>
          </p:cNvPr>
          <p:cNvSpPr>
            <a:spLocks noGrp="1"/>
          </p:cNvSpPr>
          <p:nvPr>
            <p:ph type="ctrTitle"/>
          </p:nvPr>
        </p:nvSpPr>
        <p:spPr>
          <a:xfrm>
            <a:off x="256478" y="1"/>
            <a:ext cx="8586439" cy="2040672"/>
          </a:xfrm>
        </p:spPr>
        <p:txBody>
          <a:bodyPr>
            <a:normAutofit/>
          </a:bodyPr>
          <a:lstStyle/>
          <a:p>
            <a:r>
              <a:rPr lang="en-GB" sz="3100" b="1" dirty="0">
                <a:solidFill>
                  <a:srgbClr val="0000FF"/>
                </a:solidFill>
              </a:rPr>
              <a:t>Academics in the Epistemics of Obliteration </a:t>
            </a:r>
            <a:br>
              <a:rPr lang="en-GB" sz="9600" dirty="0">
                <a:solidFill>
                  <a:srgbClr val="0000FF"/>
                </a:solidFill>
              </a:rPr>
            </a:br>
            <a:endParaRPr lang="en-US" dirty="0"/>
          </a:p>
        </p:txBody>
      </p:sp>
      <p:sp>
        <p:nvSpPr>
          <p:cNvPr id="7" name="TextBox 6">
            <a:extLst>
              <a:ext uri="{FF2B5EF4-FFF2-40B4-BE49-F238E27FC236}">
                <a16:creationId xmlns:a16="http://schemas.microsoft.com/office/drawing/2014/main" id="{97D768F8-0FE4-4E40-B86D-50BE644476C9}"/>
              </a:ext>
            </a:extLst>
          </p:cNvPr>
          <p:cNvSpPr txBox="1"/>
          <p:nvPr/>
        </p:nvSpPr>
        <p:spPr>
          <a:xfrm>
            <a:off x="479503" y="1538868"/>
            <a:ext cx="3356517" cy="4062651"/>
          </a:xfrm>
          <a:prstGeom prst="rect">
            <a:avLst/>
          </a:prstGeom>
          <a:noFill/>
        </p:spPr>
        <p:txBody>
          <a:bodyPr wrap="square" rtlCol="0">
            <a:spAutoFit/>
          </a:bodyPr>
          <a:lstStyle/>
          <a:p>
            <a:r>
              <a:rPr lang="en-GB" sz="2400" b="1" dirty="0">
                <a:solidFill>
                  <a:schemeClr val="bg1"/>
                </a:solidFill>
              </a:rPr>
              <a:t>Academics gaining visibility and accolades as anointed public intellectuals through their scientific expertise, and professional flexibility in migrating courses online. </a:t>
            </a:r>
          </a:p>
          <a:p>
            <a:endParaRPr lang="en-US" dirty="0"/>
          </a:p>
        </p:txBody>
      </p:sp>
      <p:sp>
        <p:nvSpPr>
          <p:cNvPr id="8" name="Rectangle 7">
            <a:extLst>
              <a:ext uri="{FF2B5EF4-FFF2-40B4-BE49-F238E27FC236}">
                <a16:creationId xmlns:a16="http://schemas.microsoft.com/office/drawing/2014/main" id="{7904B947-96DE-A148-A27D-B675A0C653A6}"/>
              </a:ext>
            </a:extLst>
          </p:cNvPr>
          <p:cNvSpPr/>
          <p:nvPr/>
        </p:nvSpPr>
        <p:spPr>
          <a:xfrm>
            <a:off x="5096107" y="1541556"/>
            <a:ext cx="3166948" cy="2677656"/>
          </a:xfrm>
          <a:prstGeom prst="rect">
            <a:avLst/>
          </a:prstGeom>
        </p:spPr>
        <p:txBody>
          <a:bodyPr wrap="square">
            <a:spAutoFit/>
          </a:bodyPr>
          <a:lstStyle/>
          <a:p>
            <a:pPr>
              <a:spcAft>
                <a:spcPts val="0"/>
              </a:spcAft>
            </a:pPr>
            <a:r>
              <a:rPr lang="en-GB" sz="2400" b="1" dirty="0">
                <a:solidFill>
                  <a:schemeClr val="bg1"/>
                </a:solidFill>
                <a:ea typeface="DengXian" panose="02010600030101010101" pitchFamily="2" charset="-122"/>
                <a:cs typeface="Calibri" panose="020F0502020204030204" pitchFamily="34" charset="0"/>
              </a:rPr>
              <a:t>Academics as ungrievable, disposable bodies of little or no value in neoliberal universities’ cost-cutting exercises. </a:t>
            </a:r>
            <a:endParaRPr lang="en-GB" sz="2400" b="1" dirty="0">
              <a:solidFill>
                <a:schemeClr val="bg1"/>
              </a:solidFill>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34566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dissolve">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3867CC-FD1E-574E-A74D-4BADACA46A72}"/>
              </a:ext>
            </a:extLst>
          </p:cNvPr>
          <p:cNvSpPr>
            <a:spLocks noGrp="1"/>
          </p:cNvSpPr>
          <p:nvPr>
            <p:ph type="pic" sz="quarter" idx="10"/>
          </p:nvPr>
        </p:nvSpPr>
        <p:spPr>
          <a:xfrm>
            <a:off x="9129324" y="2908236"/>
            <a:ext cx="3387425" cy="8195652"/>
          </a:xfrm>
        </p:spPr>
      </p:sp>
      <p:sp>
        <p:nvSpPr>
          <p:cNvPr id="4" name="Title 3">
            <a:extLst>
              <a:ext uri="{FF2B5EF4-FFF2-40B4-BE49-F238E27FC236}">
                <a16:creationId xmlns:a16="http://schemas.microsoft.com/office/drawing/2014/main" id="{344F99CE-8C5D-7B40-9852-73E99BBB0918}"/>
              </a:ext>
            </a:extLst>
          </p:cNvPr>
          <p:cNvSpPr>
            <a:spLocks noGrp="1"/>
          </p:cNvSpPr>
          <p:nvPr>
            <p:ph type="ctrTitle"/>
          </p:nvPr>
        </p:nvSpPr>
        <p:spPr>
          <a:xfrm>
            <a:off x="245326" y="1594623"/>
            <a:ext cx="4278239" cy="3195511"/>
          </a:xfrm>
        </p:spPr>
        <p:txBody>
          <a:bodyPr>
            <a:normAutofit fontScale="90000"/>
          </a:bodyPr>
          <a:lstStyle/>
          <a:p>
            <a:pPr algn="l"/>
            <a:r>
              <a:rPr lang="en-GB" dirty="0"/>
              <a:t> </a:t>
            </a:r>
            <a:br>
              <a:rPr lang="en-GB" sz="1800" dirty="0">
                <a:latin typeface="+mn-lt"/>
              </a:rPr>
            </a:br>
            <a:br>
              <a:rPr lang="en-GB" sz="1800" dirty="0">
                <a:latin typeface="+mn-lt"/>
              </a:rPr>
            </a:br>
            <a:br>
              <a:rPr lang="en-GB" sz="1800" dirty="0">
                <a:latin typeface="+mn-lt"/>
              </a:rPr>
            </a:br>
            <a:br>
              <a:rPr lang="en-GB" sz="1800" b="1" dirty="0">
                <a:latin typeface="+mn-lt"/>
              </a:rPr>
            </a:br>
            <a:r>
              <a:rPr lang="en-GB" sz="1800" b="1" dirty="0">
                <a:solidFill>
                  <a:srgbClr val="0000FF"/>
                </a:solidFill>
                <a:latin typeface="+mn-lt"/>
              </a:rPr>
              <a:t>* </a:t>
            </a:r>
            <a:r>
              <a:rPr lang="en-GB" sz="1800" b="1" dirty="0">
                <a:latin typeface="+mn-lt"/>
              </a:rPr>
              <a:t>Victims of the disruption to face-to-face teaching and age-appropriate socialising </a:t>
            </a:r>
            <a:r>
              <a:rPr lang="en-GB" sz="1300" b="1" dirty="0">
                <a:solidFill>
                  <a:srgbClr val="0000FF"/>
                </a:solidFill>
                <a:latin typeface="+mn-lt"/>
              </a:rPr>
              <a:t>(Anderson, 2020). </a:t>
            </a:r>
            <a:br>
              <a:rPr lang="en-GB" sz="1800" b="1" dirty="0">
                <a:latin typeface="+mn-lt"/>
              </a:rPr>
            </a:br>
            <a:r>
              <a:rPr lang="en-GB" sz="1800" b="1" dirty="0">
                <a:solidFill>
                  <a:srgbClr val="0000FF"/>
                </a:solidFill>
                <a:latin typeface="+mn-lt"/>
              </a:rPr>
              <a:t>* </a:t>
            </a:r>
            <a:r>
              <a:rPr lang="en-GB" sz="1800" b="1" dirty="0">
                <a:latin typeface="+mn-lt"/>
              </a:rPr>
              <a:t>Vulnerable to mental health challenges </a:t>
            </a:r>
            <a:r>
              <a:rPr lang="en-GB" sz="1300" b="1" dirty="0">
                <a:solidFill>
                  <a:srgbClr val="0000FF"/>
                </a:solidFill>
                <a:latin typeface="+mn-lt"/>
              </a:rPr>
              <a:t>(Villani et al, 2021).</a:t>
            </a:r>
            <a:br>
              <a:rPr lang="en-GB" sz="1800" b="1" dirty="0">
                <a:latin typeface="+mn-lt"/>
              </a:rPr>
            </a:br>
            <a:r>
              <a:rPr lang="en-GB" sz="1800" b="1" dirty="0">
                <a:solidFill>
                  <a:srgbClr val="0000FF"/>
                </a:solidFill>
                <a:latin typeface="+mn-lt"/>
              </a:rPr>
              <a:t>* </a:t>
            </a:r>
            <a:r>
              <a:rPr lang="en-GB" sz="1800" b="1" dirty="0">
                <a:latin typeface="+mn-lt"/>
              </a:rPr>
              <a:t>Guilty of cavalier attitudes to lockdown, with pandemic partying widely reported </a:t>
            </a:r>
            <a:r>
              <a:rPr lang="en-GB" sz="1300" b="1" dirty="0">
                <a:solidFill>
                  <a:srgbClr val="0000FF"/>
                </a:solidFill>
                <a:latin typeface="+mn-lt"/>
              </a:rPr>
              <a:t>(Lyden, 2020). </a:t>
            </a:r>
            <a:br>
              <a:rPr lang="en-GB" sz="1800" b="1" dirty="0">
                <a:latin typeface="+mn-lt"/>
              </a:rPr>
            </a:br>
            <a:r>
              <a:rPr lang="en-GB" sz="1800" b="1" dirty="0">
                <a:solidFill>
                  <a:srgbClr val="0000FF"/>
                </a:solidFill>
                <a:latin typeface="+mn-lt"/>
              </a:rPr>
              <a:t>* </a:t>
            </a:r>
            <a:r>
              <a:rPr lang="en-GB" sz="1800" b="1" dirty="0">
                <a:latin typeface="+mn-lt"/>
              </a:rPr>
              <a:t>‘Invincibles’ with self-extinguishing tendencies, and belief in the invulnerability of the young </a:t>
            </a:r>
            <a:r>
              <a:rPr lang="en-GB" sz="1300" b="1" dirty="0">
                <a:solidFill>
                  <a:srgbClr val="0000FF"/>
                </a:solidFill>
                <a:latin typeface="+mn-lt"/>
              </a:rPr>
              <a:t>(Lam, 2021). </a:t>
            </a:r>
            <a:br>
              <a:rPr lang="en-GB" sz="1800" b="1" dirty="0">
                <a:latin typeface="+mn-lt"/>
              </a:rPr>
            </a:br>
            <a:r>
              <a:rPr lang="en-GB" sz="1800" b="1" dirty="0">
                <a:latin typeface="+mn-lt"/>
              </a:rPr>
              <a:t> </a:t>
            </a:r>
            <a:br>
              <a:rPr lang="en-GB" sz="1800" b="1" dirty="0">
                <a:latin typeface="+mn-lt"/>
              </a:rPr>
            </a:br>
            <a:r>
              <a:rPr lang="en-GB" sz="1600" b="1" i="1" dirty="0">
                <a:latin typeface="+mn-lt"/>
              </a:rPr>
              <a:t>Almost a third (31%) of students reported being dissatisfied with their academic experience since the start of the autumn term 2020;…Over half (55%) reported being dissatisfied with their social experience since the start of the autumn term 2020 </a:t>
            </a:r>
            <a:r>
              <a:rPr lang="en-GB" sz="1300" b="1" dirty="0">
                <a:solidFill>
                  <a:srgbClr val="0000FF"/>
                </a:solidFill>
                <a:latin typeface="+mn-lt"/>
              </a:rPr>
              <a:t>(ONS </a:t>
            </a:r>
            <a:r>
              <a:rPr lang="en-GB" sz="1400" b="1" dirty="0">
                <a:solidFill>
                  <a:srgbClr val="0000FF"/>
                </a:solidFill>
                <a:latin typeface="+mn-lt"/>
              </a:rPr>
              <a:t>UK survey</a:t>
            </a:r>
            <a:r>
              <a:rPr lang="en-GB" sz="1300" b="1" dirty="0">
                <a:solidFill>
                  <a:srgbClr val="0000FF"/>
                </a:solidFill>
                <a:latin typeface="+mn-lt"/>
              </a:rPr>
              <a:t>, 2021: np.) </a:t>
            </a:r>
            <a:br>
              <a:rPr lang="en-GB" sz="1800" b="1" dirty="0">
                <a:latin typeface="+mn-lt"/>
              </a:rPr>
            </a:br>
            <a:endParaRPr lang="en-US" sz="1800" b="1" dirty="0">
              <a:latin typeface="+mn-lt"/>
            </a:endParaRPr>
          </a:p>
        </p:txBody>
      </p:sp>
      <p:sp>
        <p:nvSpPr>
          <p:cNvPr id="5" name="Subtitle 4">
            <a:extLst>
              <a:ext uri="{FF2B5EF4-FFF2-40B4-BE49-F238E27FC236}">
                <a16:creationId xmlns:a16="http://schemas.microsoft.com/office/drawing/2014/main" id="{7D1C0D44-3024-9647-BD57-202F92A7DF28}"/>
              </a:ext>
            </a:extLst>
          </p:cNvPr>
          <p:cNvSpPr>
            <a:spLocks noGrp="1"/>
          </p:cNvSpPr>
          <p:nvPr>
            <p:ph type="subTitle" idx="1"/>
          </p:nvPr>
        </p:nvSpPr>
        <p:spPr>
          <a:xfrm>
            <a:off x="585399" y="337212"/>
            <a:ext cx="7958526" cy="1257411"/>
          </a:xfrm>
        </p:spPr>
        <p:txBody>
          <a:bodyPr>
            <a:normAutofit fontScale="85000" lnSpcReduction="20000"/>
          </a:bodyPr>
          <a:lstStyle/>
          <a:p>
            <a:endParaRPr lang="en-GB" sz="3500" b="1" dirty="0">
              <a:solidFill>
                <a:srgbClr val="0000FF"/>
              </a:solidFill>
            </a:endParaRPr>
          </a:p>
          <a:p>
            <a:r>
              <a:rPr lang="en-GB" sz="3900" b="1" dirty="0">
                <a:solidFill>
                  <a:srgbClr val="0000FF"/>
                </a:solidFill>
              </a:rPr>
              <a:t>Students: Dissatisfied Consumers?</a:t>
            </a:r>
            <a:endParaRPr lang="en-GB" sz="3900" dirty="0">
              <a:solidFill>
                <a:srgbClr val="0000FF"/>
              </a:solidFill>
            </a:endParaRPr>
          </a:p>
          <a:p>
            <a:endParaRPr lang="en-US" dirty="0"/>
          </a:p>
        </p:txBody>
      </p:sp>
      <p:sp>
        <p:nvSpPr>
          <p:cNvPr id="8" name="Rectangle 2">
            <a:extLst>
              <a:ext uri="{FF2B5EF4-FFF2-40B4-BE49-F238E27FC236}">
                <a16:creationId xmlns:a16="http://schemas.microsoft.com/office/drawing/2014/main" id="{C56ABD3E-B9EC-AA42-A0AC-82FA29F61C44}"/>
              </a:ext>
            </a:extLst>
          </p:cNvPr>
          <p:cNvSpPr>
            <a:spLocks noChangeArrowheads="1"/>
          </p:cNvSpPr>
          <p:nvPr/>
        </p:nvSpPr>
        <p:spPr bwMode="auto">
          <a:xfrm>
            <a:off x="4508889" y="1471961"/>
            <a:ext cx="698465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9" name="Rectangle 4">
            <a:extLst>
              <a:ext uri="{FF2B5EF4-FFF2-40B4-BE49-F238E27FC236}">
                <a16:creationId xmlns:a16="http://schemas.microsoft.com/office/drawing/2014/main" id="{E5EDB7B7-C020-E044-A322-D8A02B0AC223}"/>
              </a:ext>
            </a:extLst>
          </p:cNvPr>
          <p:cNvSpPr>
            <a:spLocks noChangeArrowheads="1"/>
          </p:cNvSpPr>
          <p:nvPr/>
        </p:nvSpPr>
        <p:spPr bwMode="auto">
          <a:xfrm>
            <a:off x="7298980" y="0"/>
            <a:ext cx="727555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2051" name="Picture 9" descr="Edinburgh University students protest at their mistreatment throughout the Covid-19 crisis, on 24 October.">
            <a:extLst>
              <a:ext uri="{FF2B5EF4-FFF2-40B4-BE49-F238E27FC236}">
                <a16:creationId xmlns:a16="http://schemas.microsoft.com/office/drawing/2014/main" id="{8D1C81FE-A9F6-F64E-9FE1-AADA06CFACD7}"/>
              </a:ext>
            </a:extLst>
          </p:cNvPr>
          <p:cNvPicPr>
            <a:picLocks noChangeAspect="1" noChangeArrowheads="1"/>
          </p:cNvPicPr>
          <p:nvPr/>
        </p:nvPicPr>
        <p:blipFill>
          <a:blip r:embed="rId2" r:link="rId3" cstate="email">
            <a:extLst>
              <a:ext uri="{28A0092B-C50C-407E-A947-70E740481C1C}">
                <a14:useLocalDpi xmlns:a14="http://schemas.microsoft.com/office/drawing/2010/main"/>
              </a:ext>
            </a:extLst>
          </a:blip>
          <a:srcRect/>
          <a:stretch>
            <a:fillRect/>
          </a:stretch>
        </p:blipFill>
        <p:spPr bwMode="auto">
          <a:xfrm>
            <a:off x="4572000" y="1471961"/>
            <a:ext cx="4557324" cy="5285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66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6A7016-1831-F249-8E8D-839777648D89}"/>
              </a:ext>
            </a:extLst>
          </p:cNvPr>
          <p:cNvSpPr>
            <a:spLocks noGrp="1"/>
          </p:cNvSpPr>
          <p:nvPr>
            <p:ph type="pic" sz="quarter" idx="10"/>
          </p:nvPr>
        </p:nvSpPr>
        <p:spPr>
          <a:xfrm>
            <a:off x="9192435" y="2841330"/>
            <a:ext cx="3453530" cy="3612460"/>
          </a:xfrm>
        </p:spPr>
      </p:sp>
      <p:sp>
        <p:nvSpPr>
          <p:cNvPr id="4" name="Title 3">
            <a:extLst>
              <a:ext uri="{FF2B5EF4-FFF2-40B4-BE49-F238E27FC236}">
                <a16:creationId xmlns:a16="http://schemas.microsoft.com/office/drawing/2014/main" id="{8545B7F6-3F07-2A4A-8C0B-312BA4810E92}"/>
              </a:ext>
            </a:extLst>
          </p:cNvPr>
          <p:cNvSpPr>
            <a:spLocks noGrp="1"/>
          </p:cNvSpPr>
          <p:nvPr>
            <p:ph type="ctrTitle"/>
          </p:nvPr>
        </p:nvSpPr>
        <p:spPr>
          <a:xfrm>
            <a:off x="345688" y="1639229"/>
            <a:ext cx="4070195" cy="4215161"/>
          </a:xfrm>
        </p:spPr>
        <p:txBody>
          <a:bodyPr>
            <a:normAutofit/>
          </a:bodyPr>
          <a:lstStyle/>
          <a:p>
            <a:pPr algn="l"/>
            <a:r>
              <a:rPr lang="en-GB" sz="2000" b="1" dirty="0">
                <a:solidFill>
                  <a:srgbClr val="0000FF"/>
                </a:solidFill>
                <a:latin typeface="+mn-lt"/>
              </a:rPr>
              <a:t>Despite long-term social disruption, including:</a:t>
            </a:r>
            <a:br>
              <a:rPr lang="en-GB" sz="2000" b="1" dirty="0">
                <a:latin typeface="+mn-lt"/>
              </a:rPr>
            </a:br>
            <a:br>
              <a:rPr lang="en-GB" sz="2000" b="1" dirty="0">
                <a:latin typeface="+mn-lt"/>
              </a:rPr>
            </a:br>
            <a:r>
              <a:rPr lang="en-GB" sz="2000" b="1" dirty="0">
                <a:solidFill>
                  <a:srgbClr val="0000FF"/>
                </a:solidFill>
                <a:latin typeface="+mn-lt"/>
              </a:rPr>
              <a:t>* </a:t>
            </a:r>
            <a:r>
              <a:rPr lang="en-GB" sz="2000" b="1" dirty="0">
                <a:latin typeface="+mn-lt"/>
              </a:rPr>
              <a:t>Increased sickness </a:t>
            </a:r>
            <a:br>
              <a:rPr lang="en-GB" sz="2000" b="1" dirty="0">
                <a:latin typeface="+mn-lt"/>
              </a:rPr>
            </a:br>
            <a:r>
              <a:rPr lang="en-GB" sz="2000" b="1" dirty="0">
                <a:solidFill>
                  <a:srgbClr val="0000FF"/>
                </a:solidFill>
                <a:latin typeface="+mn-lt"/>
              </a:rPr>
              <a:t>* </a:t>
            </a:r>
            <a:r>
              <a:rPr lang="en-GB" sz="2000" b="1" dirty="0">
                <a:latin typeface="+mn-lt"/>
              </a:rPr>
              <a:t>Unemployment </a:t>
            </a:r>
            <a:br>
              <a:rPr lang="en-GB" sz="2000" b="1" dirty="0">
                <a:latin typeface="+mn-lt"/>
              </a:rPr>
            </a:br>
            <a:r>
              <a:rPr lang="en-GB" sz="2000" b="1" dirty="0">
                <a:solidFill>
                  <a:srgbClr val="0000FF"/>
                </a:solidFill>
                <a:latin typeface="+mn-lt"/>
              </a:rPr>
              <a:t>*</a:t>
            </a:r>
            <a:r>
              <a:rPr lang="en-GB" sz="2000" b="1" dirty="0">
                <a:latin typeface="+mn-lt"/>
              </a:rPr>
              <a:t> Bereavement </a:t>
            </a:r>
            <a:br>
              <a:rPr lang="en-GB" sz="2000" b="1" dirty="0">
                <a:latin typeface="+mn-lt"/>
              </a:rPr>
            </a:br>
            <a:r>
              <a:rPr lang="en-GB" sz="2000" b="1" dirty="0">
                <a:solidFill>
                  <a:srgbClr val="0000FF"/>
                </a:solidFill>
                <a:latin typeface="+mn-lt"/>
              </a:rPr>
              <a:t>* </a:t>
            </a:r>
            <a:r>
              <a:rPr lang="en-GB" sz="2000" b="1" dirty="0">
                <a:latin typeface="+mn-lt"/>
              </a:rPr>
              <a:t>Mental health crises</a:t>
            </a:r>
            <a:br>
              <a:rPr lang="en-GB" sz="2000" b="1" dirty="0">
                <a:latin typeface="+mn-lt"/>
              </a:rPr>
            </a:br>
            <a:r>
              <a:rPr lang="en-GB" sz="2000" b="1" dirty="0">
                <a:solidFill>
                  <a:srgbClr val="0000FF"/>
                </a:solidFill>
                <a:latin typeface="+mn-lt"/>
              </a:rPr>
              <a:t>*</a:t>
            </a:r>
            <a:r>
              <a:rPr lang="en-GB" sz="2000" b="1" dirty="0">
                <a:latin typeface="+mn-lt"/>
              </a:rPr>
              <a:t> Financial insecurity</a:t>
            </a:r>
            <a:br>
              <a:rPr lang="en-GB" sz="2000" b="1" dirty="0">
                <a:latin typeface="+mn-lt"/>
              </a:rPr>
            </a:br>
            <a:br>
              <a:rPr lang="en-GB" sz="2000" b="1" dirty="0">
                <a:latin typeface="+mn-lt"/>
              </a:rPr>
            </a:br>
            <a:r>
              <a:rPr lang="en-GB" sz="2000" b="1" dirty="0">
                <a:latin typeface="+mn-lt"/>
              </a:rPr>
              <a:t>Business as usual, or toxic productivity, has triumphed in higher education </a:t>
            </a:r>
            <a:r>
              <a:rPr lang="en-GB" sz="1600" b="1" dirty="0">
                <a:solidFill>
                  <a:srgbClr val="0000FF"/>
                </a:solidFill>
                <a:latin typeface="+mn-lt"/>
              </a:rPr>
              <a:t>(Smith, 2020).</a:t>
            </a:r>
            <a:br>
              <a:rPr lang="en-GB" dirty="0"/>
            </a:br>
            <a:endParaRPr lang="en-US" dirty="0"/>
          </a:p>
        </p:txBody>
      </p:sp>
      <p:sp>
        <p:nvSpPr>
          <p:cNvPr id="5" name="Subtitle 4">
            <a:extLst>
              <a:ext uri="{FF2B5EF4-FFF2-40B4-BE49-F238E27FC236}">
                <a16:creationId xmlns:a16="http://schemas.microsoft.com/office/drawing/2014/main" id="{000374BD-2363-C549-9FD7-29DFAD79BF27}"/>
              </a:ext>
            </a:extLst>
          </p:cNvPr>
          <p:cNvSpPr>
            <a:spLocks noGrp="1"/>
          </p:cNvSpPr>
          <p:nvPr>
            <p:ph type="subTitle" idx="1"/>
          </p:nvPr>
        </p:nvSpPr>
        <p:spPr>
          <a:xfrm>
            <a:off x="585399" y="337213"/>
            <a:ext cx="7958526" cy="1302016"/>
          </a:xfrm>
        </p:spPr>
        <p:txBody>
          <a:bodyPr/>
          <a:lstStyle/>
          <a:p>
            <a:r>
              <a:rPr lang="en-GB" b="1" dirty="0">
                <a:solidFill>
                  <a:srgbClr val="0000FF"/>
                </a:solidFill>
              </a:rPr>
              <a:t>Toxic Productivity</a:t>
            </a:r>
            <a:endParaRPr lang="en-GB" dirty="0">
              <a:solidFill>
                <a:srgbClr val="0000FF"/>
              </a:solidFill>
            </a:endParaRPr>
          </a:p>
          <a:p>
            <a:endParaRPr lang="en-US" dirty="0"/>
          </a:p>
        </p:txBody>
      </p:sp>
      <p:sp>
        <p:nvSpPr>
          <p:cNvPr id="6" name="Rectangle 2">
            <a:extLst>
              <a:ext uri="{FF2B5EF4-FFF2-40B4-BE49-F238E27FC236}">
                <a16:creationId xmlns:a16="http://schemas.microsoft.com/office/drawing/2014/main" id="{9482A379-D4F7-CC4C-B88C-BFD349D0AEFF}"/>
              </a:ext>
            </a:extLst>
          </p:cNvPr>
          <p:cNvSpPr>
            <a:spLocks noChangeArrowheads="1"/>
          </p:cNvSpPr>
          <p:nvPr/>
        </p:nvSpPr>
        <p:spPr bwMode="auto">
          <a:xfrm>
            <a:off x="4572000" y="1405054"/>
            <a:ext cx="71209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5121" name="Picture 10" descr="/var/folders/pj/jf87lvcx1mv9rlvks4w0n0gc000byl/T/com.microsoft.Word/WebArchiveCopyPasteTempFiles/1*okmFoNWAvsvYdKPPOFXskg.jpeg">
            <a:extLst>
              <a:ext uri="{FF2B5EF4-FFF2-40B4-BE49-F238E27FC236}">
                <a16:creationId xmlns:a16="http://schemas.microsoft.com/office/drawing/2014/main" id="{B0CEA155-F080-1C49-930C-49D0E8A40FE1}"/>
              </a:ext>
            </a:extLst>
          </p:cNvPr>
          <p:cNvPicPr>
            <a:picLocks noChangeAspect="1" noChangeArrowheads="1"/>
          </p:cNvPicPr>
          <p:nvPr/>
        </p:nvPicPr>
        <p:blipFill>
          <a:blip r:embed="rId2" r:link="rId3" cstate="email">
            <a:extLst>
              <a:ext uri="{28A0092B-C50C-407E-A947-70E740481C1C}">
                <a14:useLocalDpi xmlns:a14="http://schemas.microsoft.com/office/drawing/2010/main"/>
              </a:ext>
            </a:extLst>
          </a:blip>
          <a:srcRect/>
          <a:stretch>
            <a:fillRect/>
          </a:stretch>
        </p:blipFill>
        <p:spPr bwMode="auto">
          <a:xfrm>
            <a:off x="4572000" y="1405054"/>
            <a:ext cx="4460488" cy="5341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17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A8D9134-03D9-D142-A729-09D5309DB945}"/>
              </a:ext>
            </a:extLst>
          </p:cNvPr>
          <p:cNvSpPr>
            <a:spLocks noGrp="1"/>
          </p:cNvSpPr>
          <p:nvPr>
            <p:ph type="pic" sz="quarter" idx="10"/>
          </p:nvPr>
        </p:nvSpPr>
        <p:spPr>
          <a:xfrm>
            <a:off x="8926892" y="5965902"/>
            <a:ext cx="3065008" cy="4921392"/>
          </a:xfrm>
        </p:spPr>
      </p:sp>
      <p:sp>
        <p:nvSpPr>
          <p:cNvPr id="4" name="Title 3">
            <a:extLst>
              <a:ext uri="{FF2B5EF4-FFF2-40B4-BE49-F238E27FC236}">
                <a16:creationId xmlns:a16="http://schemas.microsoft.com/office/drawing/2014/main" id="{111B1BC6-7866-2343-9A18-180FD8C830FF}"/>
              </a:ext>
            </a:extLst>
          </p:cNvPr>
          <p:cNvSpPr>
            <a:spLocks noGrp="1"/>
          </p:cNvSpPr>
          <p:nvPr>
            <p:ph type="ctrTitle"/>
          </p:nvPr>
        </p:nvSpPr>
        <p:spPr>
          <a:xfrm>
            <a:off x="223025" y="2171699"/>
            <a:ext cx="4348976" cy="4050681"/>
          </a:xfrm>
        </p:spPr>
        <p:txBody>
          <a:bodyPr>
            <a:normAutofit fontScale="90000"/>
          </a:bodyPr>
          <a:lstStyle/>
          <a:p>
            <a:pPr algn="l"/>
            <a:r>
              <a:rPr lang="en-GB" sz="2700" b="1" dirty="0">
                <a:solidFill>
                  <a:srgbClr val="0000FF"/>
                </a:solidFill>
                <a:latin typeface="+mn-lt"/>
              </a:rPr>
              <a:t>* </a:t>
            </a:r>
            <a:r>
              <a:rPr lang="en-GB" sz="2700" b="1" dirty="0">
                <a:latin typeface="+mn-lt"/>
              </a:rPr>
              <a:t>Globalisation =  provided the vectors for the neoliberalism’s </a:t>
            </a:r>
            <a:r>
              <a:rPr lang="en-GB" sz="2700" b="1" dirty="0"/>
              <a:t>thriving.</a:t>
            </a:r>
            <a:br>
              <a:rPr lang="en-GB" sz="2700" b="1" dirty="0">
                <a:latin typeface="+mn-lt"/>
              </a:rPr>
            </a:br>
            <a:r>
              <a:rPr lang="en-GB" sz="2700" b="1" dirty="0">
                <a:latin typeface="+mn-lt"/>
              </a:rPr>
              <a:t> </a:t>
            </a:r>
            <a:br>
              <a:rPr lang="en-GB" sz="2700" b="1" dirty="0">
                <a:latin typeface="+mn-lt"/>
              </a:rPr>
            </a:br>
            <a:r>
              <a:rPr lang="en-GB" sz="2700" b="1" dirty="0">
                <a:solidFill>
                  <a:srgbClr val="0000FF"/>
                </a:solidFill>
                <a:latin typeface="+mn-lt"/>
              </a:rPr>
              <a:t>*</a:t>
            </a:r>
            <a:r>
              <a:rPr lang="en-GB" sz="2700" b="1" dirty="0">
                <a:latin typeface="+mn-lt"/>
              </a:rPr>
              <a:t> Neoliberalism = enabled and promoted globalisation. </a:t>
            </a:r>
            <a:br>
              <a:rPr lang="en-GB" sz="2700" b="1" dirty="0">
                <a:latin typeface="+mn-lt"/>
              </a:rPr>
            </a:br>
            <a:r>
              <a:rPr lang="en-GB" sz="2700" b="1" dirty="0">
                <a:latin typeface="+mn-lt"/>
              </a:rPr>
              <a:t> </a:t>
            </a:r>
            <a:br>
              <a:rPr lang="en-GB" sz="2700" b="1" dirty="0">
                <a:latin typeface="+mn-lt"/>
              </a:rPr>
            </a:br>
            <a:r>
              <a:rPr lang="en-GB" sz="2700" b="1" dirty="0">
                <a:solidFill>
                  <a:srgbClr val="0000FF"/>
                </a:solidFill>
                <a:latin typeface="+mn-lt"/>
              </a:rPr>
              <a:t>* </a:t>
            </a:r>
            <a:r>
              <a:rPr lang="en-GB" sz="2700" b="1" dirty="0">
                <a:latin typeface="+mn-lt"/>
              </a:rPr>
              <a:t>Globalisation = facilitated the ideal preconditions for going viral.</a:t>
            </a:r>
            <a:br>
              <a:rPr lang="en-GB" dirty="0"/>
            </a:br>
            <a:r>
              <a:rPr lang="en-GB" dirty="0"/>
              <a:t> </a:t>
            </a:r>
            <a:br>
              <a:rPr lang="en-GB" dirty="0"/>
            </a:br>
            <a:endParaRPr lang="en-US" dirty="0"/>
          </a:p>
        </p:txBody>
      </p:sp>
      <p:sp>
        <p:nvSpPr>
          <p:cNvPr id="5" name="Subtitle 4">
            <a:extLst>
              <a:ext uri="{FF2B5EF4-FFF2-40B4-BE49-F238E27FC236}">
                <a16:creationId xmlns:a16="http://schemas.microsoft.com/office/drawing/2014/main" id="{F91A541E-FAE3-894C-AB3B-CC0BE79E4CB1}"/>
              </a:ext>
            </a:extLst>
          </p:cNvPr>
          <p:cNvSpPr>
            <a:spLocks noGrp="1"/>
          </p:cNvSpPr>
          <p:nvPr>
            <p:ph type="subTitle" idx="1"/>
          </p:nvPr>
        </p:nvSpPr>
        <p:spPr>
          <a:xfrm>
            <a:off x="585399" y="96468"/>
            <a:ext cx="7958526" cy="1047047"/>
          </a:xfrm>
        </p:spPr>
        <p:txBody>
          <a:bodyPr>
            <a:normAutofit fontScale="25000" lnSpcReduction="20000"/>
          </a:bodyPr>
          <a:lstStyle/>
          <a:p>
            <a:r>
              <a:rPr lang="en-GB" i="1" dirty="0"/>
              <a:t> </a:t>
            </a:r>
            <a:endParaRPr lang="en-GB" dirty="0"/>
          </a:p>
          <a:p>
            <a:r>
              <a:rPr lang="en-GB" sz="11200" dirty="0">
                <a:solidFill>
                  <a:srgbClr val="0000FF"/>
                </a:solidFill>
              </a:rPr>
              <a:t> </a:t>
            </a:r>
          </a:p>
          <a:p>
            <a:r>
              <a:rPr lang="en-GB" sz="12800" b="1" dirty="0">
                <a:solidFill>
                  <a:srgbClr val="0000FF"/>
                </a:solidFill>
              </a:rPr>
              <a:t>We’re All in This Together? The Politics of Vulnerability</a:t>
            </a:r>
            <a:endParaRPr lang="en-GB" sz="12800" dirty="0">
              <a:solidFill>
                <a:srgbClr val="0000FF"/>
              </a:solidFill>
            </a:endParaRPr>
          </a:p>
          <a:p>
            <a:endParaRPr lang="en-US" dirty="0"/>
          </a:p>
        </p:txBody>
      </p:sp>
      <p:sp>
        <p:nvSpPr>
          <p:cNvPr id="6" name="Rectangle 2">
            <a:extLst>
              <a:ext uri="{FF2B5EF4-FFF2-40B4-BE49-F238E27FC236}">
                <a16:creationId xmlns:a16="http://schemas.microsoft.com/office/drawing/2014/main" id="{47B0D405-95F2-044A-A551-132BFC21EBD8}"/>
              </a:ext>
            </a:extLst>
          </p:cNvPr>
          <p:cNvSpPr>
            <a:spLocks noChangeArrowheads="1"/>
          </p:cNvSpPr>
          <p:nvPr/>
        </p:nvSpPr>
        <p:spPr bwMode="auto">
          <a:xfrm flipV="1">
            <a:off x="5760947" y="2044301"/>
            <a:ext cx="63198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6145" name="Picture 4" descr="financial-vulnerability-fintech">
            <a:extLst>
              <a:ext uri="{FF2B5EF4-FFF2-40B4-BE49-F238E27FC236}">
                <a16:creationId xmlns:a16="http://schemas.microsoft.com/office/drawing/2014/main" id="{D281F027-252D-B948-8D57-B1C550BAB67E}"/>
              </a:ext>
            </a:extLst>
          </p:cNvPr>
          <p:cNvPicPr>
            <a:picLocks noChangeAspect="1" noChangeArrowheads="1"/>
          </p:cNvPicPr>
          <p:nvPr/>
        </p:nvPicPr>
        <p:blipFill>
          <a:blip r:embed="rId2" r:link="rId3" cstate="email">
            <a:extLst>
              <a:ext uri="{28A0092B-C50C-407E-A947-70E740481C1C}">
                <a14:useLocalDpi xmlns:a14="http://schemas.microsoft.com/office/drawing/2010/main"/>
              </a:ext>
            </a:extLst>
          </a:blip>
          <a:srcRect/>
          <a:stretch>
            <a:fillRect/>
          </a:stretch>
        </p:blipFill>
        <p:spPr bwMode="auto">
          <a:xfrm>
            <a:off x="4705813" y="2583346"/>
            <a:ext cx="3958683" cy="249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43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A908499-1BD5-0F4A-BC82-F711E329FD6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46A4ACD6-AE80-444A-8BBA-D78C64D0B6C5}"/>
              </a:ext>
            </a:extLst>
          </p:cNvPr>
          <p:cNvSpPr>
            <a:spLocks noGrp="1"/>
          </p:cNvSpPr>
          <p:nvPr>
            <p:ph type="ctrTitle"/>
          </p:nvPr>
        </p:nvSpPr>
        <p:spPr>
          <a:xfrm>
            <a:off x="234176" y="1583472"/>
            <a:ext cx="4047892" cy="4081347"/>
          </a:xfrm>
        </p:spPr>
        <p:txBody>
          <a:bodyPr>
            <a:normAutofit fontScale="90000"/>
          </a:bodyPr>
          <a:lstStyle/>
          <a:p>
            <a:pPr algn="l"/>
            <a:br>
              <a:rPr lang="en-GB" sz="1600" dirty="0">
                <a:latin typeface="+mn-lt"/>
              </a:rPr>
            </a:br>
            <a:r>
              <a:rPr lang="en-GB" sz="1800" b="1" dirty="0">
                <a:latin typeface="+mn-lt"/>
              </a:rPr>
              <a:t> </a:t>
            </a:r>
            <a:br>
              <a:rPr lang="en-GB" sz="1800" b="1" dirty="0">
                <a:latin typeface="+mn-lt"/>
              </a:rPr>
            </a:br>
            <a:r>
              <a:rPr lang="en-GB" sz="2000" b="1" dirty="0">
                <a:solidFill>
                  <a:srgbClr val="0000FF"/>
                </a:solidFill>
                <a:latin typeface="+mn-lt"/>
              </a:rPr>
              <a:t>The current virus, with its:</a:t>
            </a:r>
            <a:br>
              <a:rPr lang="en-GB" sz="2000" b="1" dirty="0">
                <a:latin typeface="+mn-lt"/>
              </a:rPr>
            </a:br>
            <a:r>
              <a:rPr lang="en-GB" sz="2000" b="1" dirty="0">
                <a:latin typeface="+mn-lt"/>
              </a:rPr>
              <a:t> </a:t>
            </a:r>
            <a:br>
              <a:rPr lang="en-GB" sz="2000" b="1" dirty="0">
                <a:latin typeface="+mn-lt"/>
              </a:rPr>
            </a:br>
            <a:r>
              <a:rPr lang="en-GB" sz="2000" b="1" dirty="0">
                <a:solidFill>
                  <a:srgbClr val="0000FF"/>
                </a:solidFill>
                <a:latin typeface="+mn-lt"/>
              </a:rPr>
              <a:t>* </a:t>
            </a:r>
            <a:r>
              <a:rPr lang="en-GB" sz="2000" b="1" dirty="0">
                <a:latin typeface="+mn-lt"/>
              </a:rPr>
              <a:t>Mutation</a:t>
            </a:r>
            <a:br>
              <a:rPr lang="en-GB" sz="2000" b="1" dirty="0">
                <a:latin typeface="+mn-lt"/>
              </a:rPr>
            </a:br>
            <a:r>
              <a:rPr lang="en-GB" sz="2000" b="1" dirty="0">
                <a:solidFill>
                  <a:srgbClr val="0000FF"/>
                </a:solidFill>
                <a:latin typeface="+mn-lt"/>
              </a:rPr>
              <a:t>* </a:t>
            </a:r>
            <a:r>
              <a:rPr lang="en-GB" sz="2000" b="1" dirty="0">
                <a:latin typeface="+mn-lt"/>
              </a:rPr>
              <a:t>Repetition</a:t>
            </a:r>
            <a:br>
              <a:rPr lang="en-GB" sz="2000" b="1" dirty="0">
                <a:latin typeface="+mn-lt"/>
              </a:rPr>
            </a:br>
            <a:r>
              <a:rPr lang="en-GB" sz="2000" b="1" dirty="0">
                <a:solidFill>
                  <a:srgbClr val="0000FF"/>
                </a:solidFill>
                <a:latin typeface="+mn-lt"/>
              </a:rPr>
              <a:t>* </a:t>
            </a:r>
            <a:r>
              <a:rPr lang="en-GB" sz="2000" b="1" dirty="0">
                <a:latin typeface="+mn-lt"/>
              </a:rPr>
              <a:t>Transformation</a:t>
            </a:r>
            <a:br>
              <a:rPr lang="en-GB" sz="2000" b="1" dirty="0">
                <a:latin typeface="+mn-lt"/>
              </a:rPr>
            </a:br>
            <a:r>
              <a:rPr lang="en-GB" sz="2000" b="1" dirty="0">
                <a:solidFill>
                  <a:srgbClr val="0000FF"/>
                </a:solidFill>
                <a:latin typeface="+mn-lt"/>
              </a:rPr>
              <a:t>*</a:t>
            </a:r>
            <a:r>
              <a:rPr lang="en-GB" sz="2000" b="1" dirty="0">
                <a:latin typeface="+mn-lt"/>
              </a:rPr>
              <a:t> Transmission</a:t>
            </a:r>
            <a:br>
              <a:rPr lang="en-GB" sz="2000" b="1" dirty="0">
                <a:latin typeface="+mn-lt"/>
              </a:rPr>
            </a:br>
            <a:br>
              <a:rPr lang="en-GB" sz="2000" b="1" dirty="0">
                <a:latin typeface="+mn-lt"/>
              </a:rPr>
            </a:br>
            <a:r>
              <a:rPr lang="en-GB" sz="2000" b="1" dirty="0">
                <a:latin typeface="+mn-lt"/>
              </a:rPr>
              <a:t>Mimics the network society by demonstrating: </a:t>
            </a:r>
            <a:br>
              <a:rPr lang="en-GB" sz="2000" b="1" dirty="0">
                <a:latin typeface="+mn-lt"/>
              </a:rPr>
            </a:br>
            <a:br>
              <a:rPr lang="en-GB" sz="2000" b="1" dirty="0">
                <a:latin typeface="+mn-lt"/>
              </a:rPr>
            </a:br>
            <a:r>
              <a:rPr lang="en-GB" sz="2000" b="1" dirty="0">
                <a:solidFill>
                  <a:srgbClr val="0000FF"/>
                </a:solidFill>
                <a:latin typeface="+mn-lt"/>
              </a:rPr>
              <a:t>*</a:t>
            </a:r>
            <a:r>
              <a:rPr lang="en-GB" sz="2000" b="1" dirty="0">
                <a:latin typeface="+mn-lt"/>
              </a:rPr>
              <a:t> Porosity</a:t>
            </a:r>
            <a:br>
              <a:rPr lang="en-GB" sz="2000" b="1" dirty="0">
                <a:latin typeface="+mn-lt"/>
              </a:rPr>
            </a:br>
            <a:r>
              <a:rPr lang="en-GB" sz="2000" b="1" dirty="0">
                <a:solidFill>
                  <a:srgbClr val="0000FF"/>
                </a:solidFill>
                <a:latin typeface="+mn-lt"/>
              </a:rPr>
              <a:t>* </a:t>
            </a:r>
            <a:r>
              <a:rPr lang="en-GB" sz="2000" b="1" dirty="0">
                <a:latin typeface="+mn-lt"/>
              </a:rPr>
              <a:t>Interdependence</a:t>
            </a:r>
            <a:br>
              <a:rPr lang="en-GB" sz="2000" b="1" dirty="0">
                <a:latin typeface="+mn-lt"/>
              </a:rPr>
            </a:br>
            <a:r>
              <a:rPr lang="en-GB" sz="2000" b="1" dirty="0">
                <a:solidFill>
                  <a:srgbClr val="0000FF"/>
                </a:solidFill>
                <a:latin typeface="+mn-lt"/>
              </a:rPr>
              <a:t>* </a:t>
            </a:r>
            <a:r>
              <a:rPr lang="en-GB" sz="2000" b="1" dirty="0">
                <a:latin typeface="+mn-lt"/>
              </a:rPr>
              <a:t>Connectivity </a:t>
            </a:r>
            <a:br>
              <a:rPr lang="en-GB" sz="2000" b="1" dirty="0">
                <a:latin typeface="+mn-lt"/>
              </a:rPr>
            </a:br>
            <a:r>
              <a:rPr lang="en-GB" sz="2000" b="1" dirty="0">
                <a:solidFill>
                  <a:srgbClr val="0000FF"/>
                </a:solidFill>
                <a:latin typeface="+mn-lt"/>
              </a:rPr>
              <a:t>* </a:t>
            </a:r>
            <a:r>
              <a:rPr lang="en-GB" sz="2000" b="1" dirty="0">
                <a:latin typeface="+mn-lt"/>
              </a:rPr>
              <a:t>Global commodity chains</a:t>
            </a:r>
            <a:br>
              <a:rPr lang="en-GB" sz="2000" b="1" dirty="0">
                <a:latin typeface="+mn-lt"/>
              </a:rPr>
            </a:br>
            <a:br>
              <a:rPr lang="en-GB" sz="2000" b="1" dirty="0">
                <a:latin typeface="+mn-lt"/>
              </a:rPr>
            </a:br>
            <a:r>
              <a:rPr lang="en-GB" sz="2000" b="1" dirty="0">
                <a:latin typeface="+mn-lt"/>
              </a:rPr>
              <a:t>Dislocation of the entire global economy. </a:t>
            </a:r>
            <a:br>
              <a:rPr lang="en-GB" dirty="0"/>
            </a:br>
            <a:endParaRPr lang="en-US" dirty="0"/>
          </a:p>
        </p:txBody>
      </p:sp>
      <p:sp>
        <p:nvSpPr>
          <p:cNvPr id="5" name="Subtitle 4">
            <a:extLst>
              <a:ext uri="{FF2B5EF4-FFF2-40B4-BE49-F238E27FC236}">
                <a16:creationId xmlns:a16="http://schemas.microsoft.com/office/drawing/2014/main" id="{D25E3A09-3509-EA4E-BACF-4368CCA653E3}"/>
              </a:ext>
            </a:extLst>
          </p:cNvPr>
          <p:cNvSpPr>
            <a:spLocks noGrp="1"/>
          </p:cNvSpPr>
          <p:nvPr>
            <p:ph type="subTitle" idx="1"/>
          </p:nvPr>
        </p:nvSpPr>
        <p:spPr/>
        <p:txBody>
          <a:bodyPr>
            <a:normAutofit fontScale="62500" lnSpcReduction="20000"/>
          </a:bodyPr>
          <a:lstStyle/>
          <a:p>
            <a:r>
              <a:rPr lang="en-GB" b="1" dirty="0">
                <a:solidFill>
                  <a:srgbClr val="0000FF"/>
                </a:solidFill>
              </a:rPr>
              <a:t>The Network Society/ Age of Contagion</a:t>
            </a:r>
            <a:endParaRPr lang="en-US" b="1" dirty="0">
              <a:solidFill>
                <a:srgbClr val="0000FF"/>
              </a:solidFill>
            </a:endParaRPr>
          </a:p>
        </p:txBody>
      </p:sp>
    </p:spTree>
    <p:extLst>
      <p:ext uri="{BB962C8B-B14F-4D97-AF65-F5344CB8AC3E}">
        <p14:creationId xmlns:p14="http://schemas.microsoft.com/office/powerpoint/2010/main" val="2039509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E6C6C57-4563-114F-B0D3-EEFF9A926C2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98784D97-B5BF-F24F-AA9A-6895EC1F85B9}"/>
              </a:ext>
            </a:extLst>
          </p:cNvPr>
          <p:cNvSpPr>
            <a:spLocks noGrp="1"/>
          </p:cNvSpPr>
          <p:nvPr>
            <p:ph type="ctrTitle"/>
          </p:nvPr>
        </p:nvSpPr>
        <p:spPr>
          <a:xfrm>
            <a:off x="256478" y="1572322"/>
            <a:ext cx="4267088" cy="4605454"/>
          </a:xfrm>
        </p:spPr>
        <p:txBody>
          <a:bodyPr>
            <a:normAutofit fontScale="90000"/>
          </a:bodyPr>
          <a:lstStyle/>
          <a:p>
            <a:pPr algn="l"/>
            <a:r>
              <a:rPr lang="en-GB" sz="2000" b="1" dirty="0">
                <a:latin typeface="+mn-lt"/>
              </a:rPr>
              <a:t>The pandemic has highlighted:</a:t>
            </a:r>
            <a:br>
              <a:rPr lang="en-GB" sz="2000" b="1" dirty="0">
                <a:latin typeface="+mn-lt"/>
              </a:rPr>
            </a:br>
            <a:r>
              <a:rPr lang="en-GB" sz="2000" b="1" dirty="0">
                <a:latin typeface="+mn-lt"/>
              </a:rPr>
              <a:t> </a:t>
            </a:r>
            <a:br>
              <a:rPr lang="en-GB" sz="2000" b="1" dirty="0">
                <a:latin typeface="+mn-lt"/>
              </a:rPr>
            </a:br>
            <a:r>
              <a:rPr lang="en-GB" sz="2000" b="1" dirty="0">
                <a:solidFill>
                  <a:srgbClr val="0000FF"/>
                </a:solidFill>
                <a:latin typeface="+mn-lt"/>
              </a:rPr>
              <a:t>* </a:t>
            </a:r>
            <a:r>
              <a:rPr lang="en-GB" sz="2000" b="1" dirty="0">
                <a:latin typeface="+mn-lt"/>
              </a:rPr>
              <a:t>Biopower </a:t>
            </a:r>
            <a:br>
              <a:rPr lang="en-GB" sz="2000" b="1" dirty="0">
                <a:latin typeface="+mn-lt"/>
              </a:rPr>
            </a:br>
            <a:r>
              <a:rPr lang="en-GB" sz="2000" b="1" dirty="0">
                <a:solidFill>
                  <a:srgbClr val="0000FF"/>
                </a:solidFill>
                <a:latin typeface="+mn-lt"/>
              </a:rPr>
              <a:t>* </a:t>
            </a:r>
            <a:r>
              <a:rPr lang="en-GB" sz="2000" b="1" dirty="0">
                <a:latin typeface="+mn-lt"/>
              </a:rPr>
              <a:t>Social class and racialised hierarchies </a:t>
            </a:r>
            <a:r>
              <a:rPr lang="en-GB" sz="1300" b="1" dirty="0">
                <a:solidFill>
                  <a:srgbClr val="0000FF"/>
                </a:solidFill>
                <a:latin typeface="+mn-lt"/>
              </a:rPr>
              <a:t>(Butler, 2015). </a:t>
            </a:r>
            <a:br>
              <a:rPr lang="en-GB" sz="1800" b="1" dirty="0">
                <a:latin typeface="+mn-lt"/>
              </a:rPr>
            </a:br>
            <a:r>
              <a:rPr lang="en-GB" sz="1800" b="1" dirty="0">
                <a:latin typeface="+mn-lt"/>
              </a:rPr>
              <a:t> </a:t>
            </a:r>
            <a:br>
              <a:rPr lang="en-GB" sz="1800" b="1" dirty="0">
                <a:latin typeface="+mn-lt"/>
              </a:rPr>
            </a:br>
            <a:r>
              <a:rPr lang="en-GB" sz="2000" b="1" dirty="0">
                <a:latin typeface="+mn-lt"/>
              </a:rPr>
              <a:t>Disposable bodies = necropolitics in action </a:t>
            </a:r>
            <a:r>
              <a:rPr lang="en-GB" sz="1300" b="1" dirty="0">
                <a:solidFill>
                  <a:srgbClr val="0000FF"/>
                </a:solidFill>
                <a:latin typeface="+mn-lt"/>
              </a:rPr>
              <a:t>(Mbembe, 2011). </a:t>
            </a:r>
            <a:br>
              <a:rPr lang="en-GB" sz="1800" b="1" dirty="0">
                <a:latin typeface="+mn-lt"/>
              </a:rPr>
            </a:br>
            <a:r>
              <a:rPr lang="en-GB" sz="1800" b="1" dirty="0">
                <a:latin typeface="+mn-lt"/>
              </a:rPr>
              <a:t> </a:t>
            </a:r>
            <a:br>
              <a:rPr lang="en-GB" sz="1800" b="1" dirty="0">
                <a:latin typeface="+mn-lt"/>
              </a:rPr>
            </a:br>
            <a:r>
              <a:rPr lang="en-GB" sz="2000" b="1" dirty="0">
                <a:latin typeface="+mn-lt"/>
              </a:rPr>
              <a:t>Reinforcement of ageist, classist and racist discourses of ‘the other’.</a:t>
            </a:r>
            <a:br>
              <a:rPr lang="en-GB" sz="2000" b="1" dirty="0">
                <a:latin typeface="+mn-lt"/>
              </a:rPr>
            </a:br>
            <a:r>
              <a:rPr lang="en-GB" sz="2000" b="1" dirty="0">
                <a:latin typeface="+mn-lt"/>
              </a:rPr>
              <a:t> </a:t>
            </a:r>
            <a:br>
              <a:rPr lang="en-GB" sz="2000" b="1" dirty="0">
                <a:latin typeface="+mn-lt"/>
              </a:rPr>
            </a:br>
            <a:r>
              <a:rPr lang="en-GB" sz="2000" b="1" dirty="0">
                <a:latin typeface="+mn-lt"/>
              </a:rPr>
              <a:t>Unequal health and spatial arrangements. </a:t>
            </a:r>
            <a:br>
              <a:rPr lang="en-GB" sz="2000" b="1" dirty="0">
                <a:latin typeface="+mn-lt"/>
              </a:rPr>
            </a:br>
            <a:r>
              <a:rPr lang="en-GB" sz="2000" b="1" dirty="0">
                <a:latin typeface="+mn-lt"/>
              </a:rPr>
              <a:t> </a:t>
            </a:r>
            <a:br>
              <a:rPr lang="en-GB" sz="2000" b="1" dirty="0">
                <a:latin typeface="+mn-lt"/>
              </a:rPr>
            </a:br>
            <a:r>
              <a:rPr lang="en-GB" sz="2000" b="1" dirty="0">
                <a:latin typeface="+mn-lt"/>
              </a:rPr>
              <a:t>Vaccine Inequalities.</a:t>
            </a:r>
            <a:br>
              <a:rPr lang="en-GB" sz="1800" b="1" dirty="0">
                <a:latin typeface="+mn-lt"/>
              </a:rPr>
            </a:br>
            <a:r>
              <a:rPr lang="en-GB" sz="1800" dirty="0">
                <a:latin typeface="+mn-lt"/>
              </a:rPr>
              <a:t> </a:t>
            </a:r>
            <a:br>
              <a:rPr lang="en-GB" sz="1800" dirty="0">
                <a:latin typeface="+mn-lt"/>
              </a:rPr>
            </a:br>
            <a:endParaRPr lang="en-US" dirty="0"/>
          </a:p>
        </p:txBody>
      </p:sp>
      <p:sp>
        <p:nvSpPr>
          <p:cNvPr id="5" name="Subtitle 4">
            <a:extLst>
              <a:ext uri="{FF2B5EF4-FFF2-40B4-BE49-F238E27FC236}">
                <a16:creationId xmlns:a16="http://schemas.microsoft.com/office/drawing/2014/main" id="{6BFC1584-784A-2246-9A92-22A1DF36D5AB}"/>
              </a:ext>
            </a:extLst>
          </p:cNvPr>
          <p:cNvSpPr>
            <a:spLocks noGrp="1"/>
          </p:cNvSpPr>
          <p:nvPr>
            <p:ph type="subTitle" idx="1"/>
          </p:nvPr>
        </p:nvSpPr>
        <p:spPr>
          <a:xfrm>
            <a:off x="585399" y="337213"/>
            <a:ext cx="7958526" cy="1491588"/>
          </a:xfrm>
        </p:spPr>
        <p:txBody>
          <a:bodyPr>
            <a:noAutofit/>
          </a:bodyPr>
          <a:lstStyle/>
          <a:p>
            <a:r>
              <a:rPr lang="en-GB" sz="3200" b="1" dirty="0">
                <a:solidFill>
                  <a:srgbClr val="0000FF"/>
                </a:solidFill>
              </a:rPr>
              <a:t>Necropolitics: Whose Lives Matter?</a:t>
            </a:r>
            <a:endParaRPr lang="en-GB" sz="3200" dirty="0">
              <a:solidFill>
                <a:srgbClr val="0000FF"/>
              </a:solidFill>
            </a:endParaRPr>
          </a:p>
          <a:p>
            <a:endParaRPr lang="en-US" dirty="0"/>
          </a:p>
        </p:txBody>
      </p:sp>
    </p:spTree>
    <p:extLst>
      <p:ext uri="{BB962C8B-B14F-4D97-AF65-F5344CB8AC3E}">
        <p14:creationId xmlns:p14="http://schemas.microsoft.com/office/powerpoint/2010/main" val="35184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9A34E6A-A88F-3743-9378-680B3E675B43}"/>
              </a:ext>
            </a:extLst>
          </p:cNvPr>
          <p:cNvSpPr>
            <a:spLocks noGrp="1"/>
          </p:cNvSpPr>
          <p:nvPr>
            <p:ph type="pic" sz="quarter" idx="10"/>
          </p:nvPr>
        </p:nvSpPr>
        <p:spPr/>
      </p:sp>
      <p:sp>
        <p:nvSpPr>
          <p:cNvPr id="4" name="Title 3">
            <a:extLst>
              <a:ext uri="{FF2B5EF4-FFF2-40B4-BE49-F238E27FC236}">
                <a16:creationId xmlns:a16="http://schemas.microsoft.com/office/drawing/2014/main" id="{A69E3F58-01D6-BC46-87C7-05C4AAE03C5A}"/>
              </a:ext>
            </a:extLst>
          </p:cNvPr>
          <p:cNvSpPr>
            <a:spLocks noGrp="1"/>
          </p:cNvSpPr>
          <p:nvPr>
            <p:ph type="ctrTitle"/>
          </p:nvPr>
        </p:nvSpPr>
        <p:spPr>
          <a:xfrm>
            <a:off x="223024" y="2171699"/>
            <a:ext cx="4181707" cy="4240251"/>
          </a:xfrm>
        </p:spPr>
        <p:txBody>
          <a:bodyPr>
            <a:normAutofit fontScale="90000"/>
          </a:bodyPr>
          <a:lstStyle/>
          <a:p>
            <a:pPr algn="l"/>
            <a:br>
              <a:rPr lang="en-GB" sz="1800" b="1" dirty="0">
                <a:solidFill>
                  <a:srgbClr val="0000FF"/>
                </a:solidFill>
                <a:latin typeface="+mn-lt"/>
              </a:rPr>
            </a:br>
            <a:br>
              <a:rPr lang="en-GB" sz="1800" b="1" dirty="0">
                <a:solidFill>
                  <a:srgbClr val="0000FF"/>
                </a:solidFill>
                <a:latin typeface="+mn-lt"/>
              </a:rPr>
            </a:br>
            <a:r>
              <a:rPr lang="en-GB" sz="1800" b="1" dirty="0">
                <a:solidFill>
                  <a:srgbClr val="0000FF"/>
                </a:solidFill>
                <a:latin typeface="+mn-lt"/>
              </a:rPr>
              <a:t>Naomi Klein </a:t>
            </a:r>
            <a:r>
              <a:rPr lang="en-GB" sz="1800" b="1" dirty="0">
                <a:latin typeface="+mn-lt"/>
              </a:rPr>
              <a:t>(Viner, 2020: np) observed: ‘And if you were disposable before, you’re sacrificial now’. </a:t>
            </a:r>
            <a:br>
              <a:rPr lang="en-GB" sz="1800" b="1" dirty="0">
                <a:latin typeface="+mn-lt"/>
              </a:rPr>
            </a:br>
            <a:r>
              <a:rPr lang="en-GB" sz="1800" b="1" dirty="0">
                <a:latin typeface="+mn-lt"/>
              </a:rPr>
              <a:t> </a:t>
            </a:r>
            <a:br>
              <a:rPr lang="en-GB" sz="1800" b="1" dirty="0">
                <a:latin typeface="+mn-lt"/>
              </a:rPr>
            </a:br>
            <a:r>
              <a:rPr lang="en-GB" sz="1800" b="1" dirty="0">
                <a:solidFill>
                  <a:srgbClr val="0000FF"/>
                </a:solidFill>
                <a:latin typeface="+mn-lt"/>
              </a:rPr>
              <a:t>Mike Davis </a:t>
            </a:r>
            <a:r>
              <a:rPr lang="en-GB" sz="1800" b="1" dirty="0">
                <a:latin typeface="+mn-lt"/>
              </a:rPr>
              <a:t>(2020 np) argued that twenty-first-century capitalism points to “a permanent triage of humanity…dooming part of the human race to eventual extinction.” </a:t>
            </a:r>
            <a:br>
              <a:rPr lang="en-GB" sz="1800" b="1" dirty="0">
                <a:latin typeface="+mn-lt"/>
              </a:rPr>
            </a:br>
            <a:r>
              <a:rPr lang="en-GB" sz="1800" b="1" dirty="0">
                <a:latin typeface="+mn-lt"/>
              </a:rPr>
              <a:t> </a:t>
            </a:r>
            <a:br>
              <a:rPr lang="en-GB" sz="1800" b="1" dirty="0">
                <a:latin typeface="+mn-lt"/>
              </a:rPr>
            </a:br>
            <a:r>
              <a:rPr lang="en-GB" sz="1800" b="1" dirty="0">
                <a:solidFill>
                  <a:srgbClr val="0000FF"/>
                </a:solidFill>
                <a:latin typeface="+mn-lt"/>
              </a:rPr>
              <a:t>Braidotti</a:t>
            </a:r>
            <a:r>
              <a:rPr lang="en-GB" sz="1800" b="1" dirty="0">
                <a:latin typeface="+mn-lt"/>
              </a:rPr>
              <a:t> (2013) also reminded us: ‘we are all humans, but some of us are just more mortal than others’ (p. 15).</a:t>
            </a:r>
            <a:br>
              <a:rPr lang="en-GB" sz="1800" b="1" dirty="0">
                <a:latin typeface="+mn-lt"/>
              </a:rPr>
            </a:br>
            <a:br>
              <a:rPr lang="en-GB" sz="1800" b="1" dirty="0">
                <a:latin typeface="+mn-lt"/>
              </a:rPr>
            </a:br>
            <a:r>
              <a:rPr lang="en-GB" sz="1800" b="1" dirty="0">
                <a:solidFill>
                  <a:srgbClr val="0000FF"/>
                </a:solidFill>
                <a:latin typeface="+mn-lt"/>
              </a:rPr>
              <a:t>*</a:t>
            </a:r>
            <a:r>
              <a:rPr lang="en-GB" sz="1800" b="1" dirty="0">
                <a:latin typeface="+mn-lt"/>
              </a:rPr>
              <a:t> Necropolitics applies to bodies and to institutions.</a:t>
            </a:r>
            <a:br>
              <a:rPr lang="en-GB" sz="1800" b="1" dirty="0">
                <a:latin typeface="+mn-lt"/>
              </a:rPr>
            </a:br>
            <a:r>
              <a:rPr lang="en-GB" sz="1800" b="1" dirty="0">
                <a:solidFill>
                  <a:srgbClr val="0000FF"/>
                </a:solidFill>
                <a:latin typeface="+mn-lt"/>
              </a:rPr>
              <a:t>* </a:t>
            </a:r>
            <a:r>
              <a:rPr lang="en-GB" sz="1800" b="1" dirty="0">
                <a:latin typeface="+mn-lt"/>
              </a:rPr>
              <a:t>Which universities are disposable?</a:t>
            </a:r>
            <a:br>
              <a:rPr lang="en-GB" sz="1800" b="1" dirty="0">
                <a:latin typeface="+mn-lt"/>
              </a:rPr>
            </a:br>
            <a:r>
              <a:rPr lang="en-GB" sz="1800" b="1" dirty="0">
                <a:solidFill>
                  <a:srgbClr val="0000FF"/>
                </a:solidFill>
                <a:latin typeface="+mn-lt"/>
              </a:rPr>
              <a:t>*</a:t>
            </a:r>
            <a:r>
              <a:rPr lang="en-GB" sz="1800" b="1" dirty="0">
                <a:latin typeface="+mn-lt"/>
              </a:rPr>
              <a:t> Does this relate to socio-economic privilege?</a:t>
            </a:r>
            <a:br>
              <a:rPr lang="en-GB" dirty="0"/>
            </a:br>
            <a:r>
              <a:rPr lang="en-GB" dirty="0"/>
              <a:t> </a:t>
            </a:r>
            <a:br>
              <a:rPr lang="en-GB" dirty="0"/>
            </a:br>
            <a:r>
              <a:rPr lang="en-GB" dirty="0"/>
              <a:t> </a:t>
            </a:r>
            <a:br>
              <a:rPr lang="en-GB" dirty="0"/>
            </a:br>
            <a:endParaRPr lang="en-US" dirty="0"/>
          </a:p>
        </p:txBody>
      </p:sp>
      <p:sp>
        <p:nvSpPr>
          <p:cNvPr id="5" name="Subtitle 4">
            <a:extLst>
              <a:ext uri="{FF2B5EF4-FFF2-40B4-BE49-F238E27FC236}">
                <a16:creationId xmlns:a16="http://schemas.microsoft.com/office/drawing/2014/main" id="{01B76BCB-37C8-ED45-A8AE-881E26159A5E}"/>
              </a:ext>
            </a:extLst>
          </p:cNvPr>
          <p:cNvSpPr>
            <a:spLocks noGrp="1"/>
          </p:cNvSpPr>
          <p:nvPr>
            <p:ph type="subTitle" idx="1"/>
          </p:nvPr>
        </p:nvSpPr>
        <p:spPr/>
        <p:txBody>
          <a:bodyPr/>
          <a:lstStyle/>
          <a:p>
            <a:r>
              <a:rPr lang="en-US" b="1" dirty="0">
                <a:solidFill>
                  <a:srgbClr val="0000FF"/>
                </a:solidFill>
              </a:rPr>
              <a:t>Disposable Bodies?</a:t>
            </a:r>
          </a:p>
        </p:txBody>
      </p:sp>
      <p:pic>
        <p:nvPicPr>
          <p:cNvPr id="6" name="Picture 5">
            <a:extLst>
              <a:ext uri="{FF2B5EF4-FFF2-40B4-BE49-F238E27FC236}">
                <a16:creationId xmlns:a16="http://schemas.microsoft.com/office/drawing/2014/main" id="{9401719C-6E19-5945-BC35-A8A23A17EAB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20436" y="1436274"/>
            <a:ext cx="4434668" cy="5243306"/>
          </a:xfrm>
          <a:prstGeom prst="rect">
            <a:avLst/>
          </a:prstGeom>
        </p:spPr>
      </p:pic>
    </p:spTree>
    <p:extLst>
      <p:ext uri="{BB962C8B-B14F-4D97-AF65-F5344CB8AC3E}">
        <p14:creationId xmlns:p14="http://schemas.microsoft.com/office/powerpoint/2010/main" val="328704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2A939AC-5373-BD42-A562-A42E04458F3F}"/>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B592859C-3F2D-364A-803B-9801C97C8F52}"/>
              </a:ext>
            </a:extLst>
          </p:cNvPr>
          <p:cNvSpPr>
            <a:spLocks noGrp="1"/>
          </p:cNvSpPr>
          <p:nvPr>
            <p:ph type="ctrTitle"/>
          </p:nvPr>
        </p:nvSpPr>
        <p:spPr>
          <a:xfrm>
            <a:off x="401443" y="2160549"/>
            <a:ext cx="4170557" cy="3593480"/>
          </a:xfrm>
        </p:spPr>
        <p:txBody>
          <a:bodyPr>
            <a:normAutofit fontScale="90000"/>
          </a:bodyPr>
          <a:lstStyle/>
          <a:p>
            <a:pPr algn="l"/>
            <a:r>
              <a:rPr lang="en-GB" sz="2200" b="1" dirty="0">
                <a:latin typeface="+mn-lt"/>
              </a:rPr>
              <a:t>Potent affective economy of:</a:t>
            </a:r>
            <a:br>
              <a:rPr lang="en-GB" sz="2200" b="1" dirty="0">
                <a:latin typeface="+mn-lt"/>
              </a:rPr>
            </a:br>
            <a:r>
              <a:rPr lang="en-GB" sz="2200" b="1" dirty="0">
                <a:latin typeface="+mn-lt"/>
              </a:rPr>
              <a:t> </a:t>
            </a:r>
            <a:br>
              <a:rPr lang="en-GB" sz="2200" b="1" dirty="0">
                <a:latin typeface="+mn-lt"/>
              </a:rPr>
            </a:br>
            <a:r>
              <a:rPr lang="en-GB" sz="2200" b="1" dirty="0">
                <a:solidFill>
                  <a:srgbClr val="0000FF"/>
                </a:solidFill>
                <a:latin typeface="+mn-lt"/>
              </a:rPr>
              <a:t>*</a:t>
            </a:r>
            <a:r>
              <a:rPr lang="en-GB" sz="2200" b="1" dirty="0">
                <a:latin typeface="+mn-lt"/>
              </a:rPr>
              <a:t> Fear</a:t>
            </a:r>
            <a:br>
              <a:rPr lang="en-GB" sz="2200" b="1" dirty="0">
                <a:latin typeface="+mn-lt"/>
              </a:rPr>
            </a:br>
            <a:r>
              <a:rPr lang="en-GB" sz="2200" b="1" dirty="0">
                <a:solidFill>
                  <a:srgbClr val="0000FF"/>
                </a:solidFill>
                <a:latin typeface="+mn-lt"/>
              </a:rPr>
              <a:t>* </a:t>
            </a:r>
            <a:r>
              <a:rPr lang="en-GB" sz="2200" b="1" dirty="0">
                <a:latin typeface="+mn-lt"/>
              </a:rPr>
              <a:t>Grief </a:t>
            </a:r>
            <a:br>
              <a:rPr lang="en-GB" sz="2200" b="1" dirty="0">
                <a:latin typeface="+mn-lt"/>
              </a:rPr>
            </a:br>
            <a:r>
              <a:rPr lang="en-GB" sz="2200" b="1" dirty="0">
                <a:solidFill>
                  <a:srgbClr val="0000FF"/>
                </a:solidFill>
                <a:latin typeface="+mn-lt"/>
              </a:rPr>
              <a:t>*</a:t>
            </a:r>
            <a:r>
              <a:rPr lang="en-GB" sz="2200" b="1" dirty="0">
                <a:latin typeface="+mn-lt"/>
              </a:rPr>
              <a:t> Anxiety </a:t>
            </a:r>
            <a:br>
              <a:rPr lang="en-GB" sz="2200" b="1" dirty="0">
                <a:latin typeface="+mn-lt"/>
              </a:rPr>
            </a:br>
            <a:r>
              <a:rPr lang="en-GB" sz="2200" b="1" dirty="0">
                <a:solidFill>
                  <a:srgbClr val="0000FF"/>
                </a:solidFill>
                <a:latin typeface="+mn-lt"/>
              </a:rPr>
              <a:t>* </a:t>
            </a:r>
            <a:r>
              <a:rPr lang="en-GB" sz="2200" b="1" dirty="0">
                <a:latin typeface="+mn-lt"/>
              </a:rPr>
              <a:t>Anger </a:t>
            </a:r>
            <a:br>
              <a:rPr lang="en-GB" sz="2200" b="1" dirty="0">
                <a:latin typeface="+mn-lt"/>
              </a:rPr>
            </a:br>
            <a:r>
              <a:rPr lang="en-GB" sz="2200" b="1" dirty="0">
                <a:solidFill>
                  <a:srgbClr val="0000FF"/>
                </a:solidFill>
                <a:latin typeface="+mn-lt"/>
              </a:rPr>
              <a:t>*</a:t>
            </a:r>
            <a:r>
              <a:rPr lang="en-GB" sz="2200" b="1" dirty="0">
                <a:latin typeface="+mn-lt"/>
              </a:rPr>
              <a:t> Shame</a:t>
            </a:r>
            <a:br>
              <a:rPr lang="en-GB" sz="2200" b="1" dirty="0">
                <a:latin typeface="+mn-lt"/>
              </a:rPr>
            </a:br>
            <a:r>
              <a:rPr lang="en-GB" sz="2200" b="1" dirty="0">
                <a:solidFill>
                  <a:srgbClr val="0000FF"/>
                </a:solidFill>
                <a:latin typeface="+mn-lt"/>
              </a:rPr>
              <a:t>* </a:t>
            </a:r>
            <a:r>
              <a:rPr lang="en-GB" sz="2200" b="1" dirty="0">
                <a:latin typeface="+mn-lt"/>
              </a:rPr>
              <a:t>Frustration</a:t>
            </a:r>
            <a:br>
              <a:rPr lang="en-GB" sz="2200" b="1" dirty="0">
                <a:latin typeface="+mn-lt"/>
              </a:rPr>
            </a:br>
            <a:r>
              <a:rPr lang="en-GB" sz="2200" b="1" dirty="0">
                <a:latin typeface="+mn-lt"/>
              </a:rPr>
              <a:t> </a:t>
            </a:r>
            <a:br>
              <a:rPr lang="en-GB" sz="2200" b="1" dirty="0">
                <a:latin typeface="+mn-lt"/>
              </a:rPr>
            </a:br>
            <a:r>
              <a:rPr lang="en-GB" sz="2200" b="1" dirty="0">
                <a:latin typeface="+mn-lt"/>
              </a:rPr>
              <a:t>Congregation has been digitised, and tech is mediating many of our relationships.</a:t>
            </a:r>
            <a:br>
              <a:rPr lang="en-GB" dirty="0"/>
            </a:br>
            <a:r>
              <a:rPr lang="en-GB" dirty="0"/>
              <a:t> </a:t>
            </a:r>
            <a:br>
              <a:rPr lang="en-GB" dirty="0"/>
            </a:br>
            <a:endParaRPr lang="en-US" dirty="0"/>
          </a:p>
        </p:txBody>
      </p:sp>
      <p:sp>
        <p:nvSpPr>
          <p:cNvPr id="5" name="Subtitle 4">
            <a:extLst>
              <a:ext uri="{FF2B5EF4-FFF2-40B4-BE49-F238E27FC236}">
                <a16:creationId xmlns:a16="http://schemas.microsoft.com/office/drawing/2014/main" id="{D7DBFD5D-113F-B748-95A4-E40EEF8EBA07}"/>
              </a:ext>
            </a:extLst>
          </p:cNvPr>
          <p:cNvSpPr>
            <a:spLocks noGrp="1"/>
          </p:cNvSpPr>
          <p:nvPr>
            <p:ph type="subTitle" idx="1"/>
          </p:nvPr>
        </p:nvSpPr>
        <p:spPr>
          <a:xfrm>
            <a:off x="0" y="96468"/>
            <a:ext cx="9055103" cy="1047047"/>
          </a:xfrm>
        </p:spPr>
        <p:txBody>
          <a:bodyPr>
            <a:normAutofit fontScale="40000" lnSpcReduction="20000"/>
          </a:bodyPr>
          <a:lstStyle/>
          <a:p>
            <a:r>
              <a:rPr lang="en-GB" sz="9000" dirty="0">
                <a:solidFill>
                  <a:srgbClr val="0000FF"/>
                </a:solidFill>
              </a:rPr>
              <a:t> </a:t>
            </a:r>
          </a:p>
          <a:p>
            <a:r>
              <a:rPr lang="en-GB" sz="9000" b="1" dirty="0">
                <a:solidFill>
                  <a:srgbClr val="0000FF"/>
                </a:solidFill>
              </a:rPr>
              <a:t>Mass Global Sensorium</a:t>
            </a:r>
            <a:endParaRPr lang="en-GB" sz="9000" dirty="0">
              <a:solidFill>
                <a:srgbClr val="0000FF"/>
              </a:solidFill>
            </a:endParaRPr>
          </a:p>
          <a:p>
            <a:endParaRPr lang="en-US" dirty="0"/>
          </a:p>
        </p:txBody>
      </p:sp>
    </p:spTree>
    <p:extLst>
      <p:ext uri="{BB962C8B-B14F-4D97-AF65-F5344CB8AC3E}">
        <p14:creationId xmlns:p14="http://schemas.microsoft.com/office/powerpoint/2010/main" val="61993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57FEA6A-A115-F045-948E-0D39B1461D9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8B5847E7-E7C9-A249-90E6-F97288BB7B10}"/>
              </a:ext>
            </a:extLst>
          </p:cNvPr>
          <p:cNvSpPr>
            <a:spLocks noGrp="1"/>
          </p:cNvSpPr>
          <p:nvPr>
            <p:ph type="ctrTitle"/>
          </p:nvPr>
        </p:nvSpPr>
        <p:spPr>
          <a:xfrm>
            <a:off x="301083" y="2171700"/>
            <a:ext cx="3808566" cy="4028378"/>
          </a:xfrm>
        </p:spPr>
        <p:txBody>
          <a:bodyPr>
            <a:normAutofit fontScale="90000"/>
          </a:bodyPr>
          <a:lstStyle/>
          <a:p>
            <a:pPr algn="l"/>
            <a:r>
              <a:rPr lang="en-GB" sz="1800" b="1" dirty="0">
                <a:latin typeface="+mn-lt"/>
              </a:rPr>
              <a:t>Home has been revised to contain and assemble: </a:t>
            </a:r>
            <a:br>
              <a:rPr lang="en-GB" sz="1800" b="1" dirty="0">
                <a:latin typeface="+mn-lt"/>
              </a:rPr>
            </a:br>
            <a:br>
              <a:rPr lang="en-GB" sz="1800" b="1" dirty="0">
                <a:latin typeface="+mn-lt"/>
              </a:rPr>
            </a:br>
            <a:r>
              <a:rPr lang="en-GB" sz="1800" b="1" dirty="0">
                <a:solidFill>
                  <a:srgbClr val="0000FF"/>
                </a:solidFill>
                <a:latin typeface="+mn-lt"/>
              </a:rPr>
              <a:t>* </a:t>
            </a:r>
            <a:r>
              <a:rPr lang="en-GB" sz="1800" b="1" dirty="0">
                <a:latin typeface="+mn-lt"/>
              </a:rPr>
              <a:t>Schooling</a:t>
            </a:r>
            <a:br>
              <a:rPr lang="en-GB" sz="1800" b="1" dirty="0">
                <a:latin typeface="+mn-lt"/>
              </a:rPr>
            </a:br>
            <a:r>
              <a:rPr lang="en-GB" sz="1800" b="1" dirty="0">
                <a:solidFill>
                  <a:srgbClr val="0000FF"/>
                </a:solidFill>
                <a:latin typeface="+mn-lt"/>
              </a:rPr>
              <a:t>* </a:t>
            </a:r>
            <a:r>
              <a:rPr lang="en-GB" sz="1800" b="1" dirty="0">
                <a:latin typeface="+mn-lt"/>
              </a:rPr>
              <a:t>Working </a:t>
            </a:r>
            <a:br>
              <a:rPr lang="en-GB" sz="1800" b="1" dirty="0">
                <a:latin typeface="+mn-lt"/>
              </a:rPr>
            </a:br>
            <a:r>
              <a:rPr lang="en-GB" sz="1800" b="1" dirty="0">
                <a:solidFill>
                  <a:srgbClr val="0000FF"/>
                </a:solidFill>
                <a:latin typeface="+mn-lt"/>
              </a:rPr>
              <a:t>* </a:t>
            </a:r>
            <a:r>
              <a:rPr lang="en-GB" sz="1800" b="1" dirty="0">
                <a:latin typeface="+mn-lt"/>
              </a:rPr>
              <a:t>Shopping </a:t>
            </a:r>
            <a:br>
              <a:rPr lang="en-GB" sz="1800" b="1" dirty="0">
                <a:latin typeface="+mn-lt"/>
              </a:rPr>
            </a:br>
            <a:r>
              <a:rPr lang="en-GB" sz="1800" b="1" dirty="0">
                <a:solidFill>
                  <a:srgbClr val="0000FF"/>
                </a:solidFill>
                <a:latin typeface="+mn-lt"/>
              </a:rPr>
              <a:t>* </a:t>
            </a:r>
            <a:r>
              <a:rPr lang="en-GB" sz="1800" b="1" dirty="0">
                <a:latin typeface="+mn-lt"/>
              </a:rPr>
              <a:t>Digitised Sociality </a:t>
            </a:r>
            <a:br>
              <a:rPr lang="en-GB" sz="1800" b="1" dirty="0">
                <a:latin typeface="+mn-lt"/>
              </a:rPr>
            </a:br>
            <a:r>
              <a:rPr lang="en-GB" sz="1800" b="1" dirty="0">
                <a:solidFill>
                  <a:srgbClr val="0000FF"/>
                </a:solidFill>
                <a:latin typeface="+mn-lt"/>
              </a:rPr>
              <a:t>* </a:t>
            </a:r>
            <a:r>
              <a:rPr lang="en-GB" sz="1800" b="1" dirty="0">
                <a:latin typeface="+mn-lt"/>
              </a:rPr>
              <a:t>Shielding</a:t>
            </a:r>
            <a:br>
              <a:rPr lang="en-GB" sz="1800" b="1" dirty="0">
                <a:latin typeface="+mn-lt"/>
              </a:rPr>
            </a:br>
            <a:r>
              <a:rPr lang="en-GB" sz="1800" b="1" dirty="0">
                <a:latin typeface="+mn-lt"/>
              </a:rPr>
              <a:t> </a:t>
            </a:r>
            <a:br>
              <a:rPr lang="en-GB" sz="1800" b="1" dirty="0">
                <a:latin typeface="+mn-lt"/>
              </a:rPr>
            </a:br>
            <a:r>
              <a:rPr lang="en-GB" sz="1800" b="1" dirty="0">
                <a:latin typeface="+mn-lt"/>
              </a:rPr>
              <a:t>The discursive construction of home as a place of safety in the face of contagion has unmasked further boundaries between privileged and abject communities.</a:t>
            </a:r>
            <a:br>
              <a:rPr lang="en-GB" sz="1800" b="1" dirty="0">
                <a:latin typeface="+mn-lt"/>
              </a:rPr>
            </a:br>
            <a:r>
              <a:rPr lang="en-GB" sz="1800" b="1" dirty="0">
                <a:latin typeface="+mn-lt"/>
              </a:rPr>
              <a:t> </a:t>
            </a:r>
            <a:br>
              <a:rPr lang="en-GB" sz="1800" b="1" dirty="0">
                <a:latin typeface="+mn-lt"/>
              </a:rPr>
            </a:br>
            <a:r>
              <a:rPr lang="en-GB" sz="1800" b="1" dirty="0">
                <a:latin typeface="+mn-lt"/>
              </a:rPr>
              <a:t>Reports of the increase of domestic violence, homophobia, and gender-normative divisions of labour. </a:t>
            </a:r>
            <a:br>
              <a:rPr lang="en-GB" dirty="0"/>
            </a:br>
            <a:r>
              <a:rPr lang="en-GB" dirty="0"/>
              <a:t> </a:t>
            </a:r>
            <a:br>
              <a:rPr lang="en-GB" dirty="0"/>
            </a:br>
            <a:endParaRPr lang="en-US" dirty="0"/>
          </a:p>
        </p:txBody>
      </p:sp>
      <p:sp>
        <p:nvSpPr>
          <p:cNvPr id="5" name="Subtitle 4">
            <a:extLst>
              <a:ext uri="{FF2B5EF4-FFF2-40B4-BE49-F238E27FC236}">
                <a16:creationId xmlns:a16="http://schemas.microsoft.com/office/drawing/2014/main" id="{74D61A94-E0CA-6745-BCEF-0DD1C8010D27}"/>
              </a:ext>
            </a:extLst>
          </p:cNvPr>
          <p:cNvSpPr>
            <a:spLocks noGrp="1"/>
          </p:cNvSpPr>
          <p:nvPr>
            <p:ph type="subTitle" idx="1"/>
          </p:nvPr>
        </p:nvSpPr>
        <p:spPr>
          <a:xfrm>
            <a:off x="585399" y="337212"/>
            <a:ext cx="7958526" cy="1140103"/>
          </a:xfrm>
        </p:spPr>
        <p:txBody>
          <a:bodyPr/>
          <a:lstStyle/>
          <a:p>
            <a:r>
              <a:rPr lang="en-GB" b="1" dirty="0">
                <a:solidFill>
                  <a:srgbClr val="0000FF"/>
                </a:solidFill>
              </a:rPr>
              <a:t>Home, Sweet Home?</a:t>
            </a:r>
            <a:endParaRPr lang="en-GB" dirty="0">
              <a:solidFill>
                <a:srgbClr val="0000FF"/>
              </a:solidFill>
            </a:endParaRPr>
          </a:p>
          <a:p>
            <a:endParaRPr lang="en-US" dirty="0"/>
          </a:p>
        </p:txBody>
      </p:sp>
    </p:spTree>
    <p:extLst>
      <p:ext uri="{BB962C8B-B14F-4D97-AF65-F5344CB8AC3E}">
        <p14:creationId xmlns:p14="http://schemas.microsoft.com/office/powerpoint/2010/main" val="33601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1CB56A94-4F98-5D4D-90F6-92391CC52E4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8247EDA0-D442-554A-9131-38D5748CA194}"/>
              </a:ext>
            </a:extLst>
          </p:cNvPr>
          <p:cNvSpPr>
            <a:spLocks noGrp="1"/>
          </p:cNvSpPr>
          <p:nvPr>
            <p:ph type="ctrTitle"/>
          </p:nvPr>
        </p:nvSpPr>
        <p:spPr>
          <a:xfrm>
            <a:off x="223024" y="1639229"/>
            <a:ext cx="4300542" cy="4482791"/>
          </a:xfrm>
        </p:spPr>
        <p:txBody>
          <a:bodyPr>
            <a:normAutofit fontScale="90000"/>
          </a:bodyPr>
          <a:lstStyle/>
          <a:p>
            <a:pPr algn="l"/>
            <a:r>
              <a:rPr lang="en-GB" sz="1800" b="1" dirty="0">
                <a:latin typeface="+mn-lt"/>
              </a:rPr>
              <a:t>USA Survey on why students turned off their cameras in online lectures among under-represented minorities:</a:t>
            </a:r>
            <a:br>
              <a:rPr lang="en-GB" sz="1800" b="1" dirty="0">
                <a:latin typeface="+mn-lt"/>
              </a:rPr>
            </a:br>
            <a:br>
              <a:rPr lang="en-GB" sz="1800" b="1" dirty="0">
                <a:latin typeface="+mn-lt"/>
              </a:rPr>
            </a:br>
            <a:r>
              <a:rPr lang="en-GB" sz="1800" b="1" dirty="0">
                <a:solidFill>
                  <a:srgbClr val="0000FF"/>
                </a:solidFill>
                <a:latin typeface="+mn-lt"/>
              </a:rPr>
              <a:t>* </a:t>
            </a:r>
            <a:r>
              <a:rPr lang="en-GB" sz="1800" b="1" dirty="0">
                <a:latin typeface="+mn-lt"/>
              </a:rPr>
              <a:t>38% said they were concerned about other people being seen behind them </a:t>
            </a:r>
            <a:br>
              <a:rPr lang="en-GB" sz="1800" b="1" dirty="0">
                <a:latin typeface="+mn-lt"/>
              </a:rPr>
            </a:br>
            <a:br>
              <a:rPr lang="en-GB" sz="1800" b="1" dirty="0">
                <a:latin typeface="+mn-lt"/>
              </a:rPr>
            </a:br>
            <a:r>
              <a:rPr lang="en-GB" sz="1800" b="1" dirty="0">
                <a:solidFill>
                  <a:srgbClr val="0000FF"/>
                </a:solidFill>
                <a:latin typeface="+mn-lt"/>
              </a:rPr>
              <a:t>* </a:t>
            </a:r>
            <a:r>
              <a:rPr lang="en-GB" sz="1800" b="1" dirty="0">
                <a:latin typeface="+mn-lt"/>
              </a:rPr>
              <a:t>26% were concerned about their physical location being visible </a:t>
            </a:r>
            <a:br>
              <a:rPr lang="en-GB" sz="1800" b="1" dirty="0">
                <a:latin typeface="+mn-lt"/>
              </a:rPr>
            </a:br>
            <a:r>
              <a:rPr lang="en-GB" sz="1300" b="1" dirty="0">
                <a:solidFill>
                  <a:srgbClr val="0000FF"/>
                </a:solidFill>
                <a:latin typeface="+mn-lt"/>
              </a:rPr>
              <a:t>(Castelli and Sarvary, 2021). </a:t>
            </a:r>
            <a:br>
              <a:rPr lang="en-GB" sz="1300" b="1" dirty="0">
                <a:latin typeface="+mn-lt"/>
              </a:rPr>
            </a:br>
            <a:r>
              <a:rPr lang="en-GB" sz="1300" b="1" dirty="0">
                <a:latin typeface="+mn-lt"/>
              </a:rPr>
              <a:t> </a:t>
            </a:r>
            <a:br>
              <a:rPr lang="en-GB" sz="1800" b="1" dirty="0">
                <a:latin typeface="+mn-lt"/>
              </a:rPr>
            </a:br>
            <a:r>
              <a:rPr lang="en-GB" sz="1800" b="1" dirty="0">
                <a:latin typeface="+mn-lt"/>
              </a:rPr>
              <a:t>Lockdown assumes:</a:t>
            </a:r>
            <a:br>
              <a:rPr lang="en-GB" sz="1800" b="1" dirty="0">
                <a:latin typeface="+mn-lt"/>
              </a:rPr>
            </a:br>
            <a:br>
              <a:rPr lang="en-GB" sz="1800" b="1" dirty="0">
                <a:latin typeface="+mn-lt"/>
              </a:rPr>
            </a:br>
            <a:r>
              <a:rPr lang="en-GB" sz="1800" b="1" dirty="0">
                <a:solidFill>
                  <a:srgbClr val="0000FF"/>
                </a:solidFill>
                <a:latin typeface="+mn-lt"/>
              </a:rPr>
              <a:t>* </a:t>
            </a:r>
            <a:r>
              <a:rPr lang="en-GB" sz="1800" b="1" dirty="0">
                <a:latin typeface="+mn-lt"/>
              </a:rPr>
              <a:t>that everyone has a home</a:t>
            </a:r>
            <a:br>
              <a:rPr lang="en-GB" sz="1800" b="1" dirty="0">
                <a:latin typeface="+mn-lt"/>
              </a:rPr>
            </a:br>
            <a:r>
              <a:rPr lang="en-GB" sz="1800" b="1" dirty="0">
                <a:solidFill>
                  <a:srgbClr val="0000FF"/>
                </a:solidFill>
                <a:latin typeface="+mn-lt"/>
              </a:rPr>
              <a:t>* </a:t>
            </a:r>
            <a:r>
              <a:rPr lang="en-GB" sz="1800" b="1" dirty="0">
                <a:latin typeface="+mn-lt"/>
              </a:rPr>
              <a:t>it is capacious and not over-populated</a:t>
            </a:r>
            <a:br>
              <a:rPr lang="en-GB" sz="1800" b="1" dirty="0">
                <a:latin typeface="+mn-lt"/>
              </a:rPr>
            </a:br>
            <a:r>
              <a:rPr lang="en-GB" sz="1800" b="1" dirty="0">
                <a:solidFill>
                  <a:srgbClr val="0000FF"/>
                </a:solidFill>
                <a:latin typeface="+mn-lt"/>
              </a:rPr>
              <a:t>* </a:t>
            </a:r>
            <a:r>
              <a:rPr lang="en-GB" sz="1800" b="1" dirty="0">
                <a:latin typeface="+mn-lt"/>
              </a:rPr>
              <a:t>the home or household is a space of shelter and protection.</a:t>
            </a:r>
            <a:br>
              <a:rPr lang="en-GB" dirty="0"/>
            </a:br>
            <a:endParaRPr lang="en-US" dirty="0"/>
          </a:p>
        </p:txBody>
      </p:sp>
      <p:sp>
        <p:nvSpPr>
          <p:cNvPr id="5" name="Subtitle 4">
            <a:extLst>
              <a:ext uri="{FF2B5EF4-FFF2-40B4-BE49-F238E27FC236}">
                <a16:creationId xmlns:a16="http://schemas.microsoft.com/office/drawing/2014/main" id="{C55CCCF3-6368-5346-97F2-3513385BF4E9}"/>
              </a:ext>
            </a:extLst>
          </p:cNvPr>
          <p:cNvSpPr>
            <a:spLocks noGrp="1"/>
          </p:cNvSpPr>
          <p:nvPr>
            <p:ph type="subTitle" idx="1"/>
          </p:nvPr>
        </p:nvSpPr>
        <p:spPr>
          <a:xfrm>
            <a:off x="223024" y="337213"/>
            <a:ext cx="8597591" cy="806302"/>
          </a:xfrm>
        </p:spPr>
        <p:txBody>
          <a:bodyPr>
            <a:noAutofit/>
          </a:bodyPr>
          <a:lstStyle/>
          <a:p>
            <a:r>
              <a:rPr lang="en-GB" sz="6500" dirty="0">
                <a:solidFill>
                  <a:srgbClr val="0000FF"/>
                </a:solidFill>
              </a:rPr>
              <a:t> </a:t>
            </a:r>
          </a:p>
          <a:p>
            <a:r>
              <a:rPr lang="en-GB" sz="3600" b="1" dirty="0">
                <a:solidFill>
                  <a:srgbClr val="0000FF"/>
                </a:solidFill>
              </a:rPr>
              <a:t>Exposing Domestic Life </a:t>
            </a:r>
            <a:endParaRPr lang="en-GB" sz="3600" dirty="0">
              <a:solidFill>
                <a:srgbClr val="0000FF"/>
              </a:solidFill>
            </a:endParaRPr>
          </a:p>
          <a:p>
            <a:endParaRPr lang="en-US" dirty="0"/>
          </a:p>
        </p:txBody>
      </p:sp>
    </p:spTree>
    <p:extLst>
      <p:ext uri="{BB962C8B-B14F-4D97-AF65-F5344CB8AC3E}">
        <p14:creationId xmlns:p14="http://schemas.microsoft.com/office/powerpoint/2010/main" val="353602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F2FCF1E-8C8A-1D45-AA9A-DE3B35213F6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4620435" y="1438507"/>
            <a:ext cx="4434668" cy="5323025"/>
          </a:xfrm>
          <a:prstGeom prst="rect">
            <a:avLst/>
          </a:prstGeom>
        </p:spPr>
      </p:pic>
      <p:sp>
        <p:nvSpPr>
          <p:cNvPr id="4" name="Title 3">
            <a:extLst>
              <a:ext uri="{FF2B5EF4-FFF2-40B4-BE49-F238E27FC236}">
                <a16:creationId xmlns:a16="http://schemas.microsoft.com/office/drawing/2014/main" id="{89581165-D54C-E449-8E62-9FB8491AE4F0}"/>
              </a:ext>
            </a:extLst>
          </p:cNvPr>
          <p:cNvSpPr>
            <a:spLocks noGrp="1"/>
          </p:cNvSpPr>
          <p:nvPr>
            <p:ph type="ctrTitle"/>
          </p:nvPr>
        </p:nvSpPr>
        <p:spPr>
          <a:xfrm>
            <a:off x="379141" y="2171699"/>
            <a:ext cx="3730507" cy="3704994"/>
          </a:xfrm>
        </p:spPr>
        <p:txBody>
          <a:bodyPr>
            <a:noAutofit/>
          </a:bodyPr>
          <a:lstStyle/>
          <a:p>
            <a:pPr algn="l"/>
            <a:r>
              <a:rPr lang="en-GB" sz="1600" b="1" dirty="0">
                <a:solidFill>
                  <a:srgbClr val="0000FF"/>
                </a:solidFill>
                <a:latin typeface="+mn-lt"/>
              </a:rPr>
              <a:t>The pandemic = </a:t>
            </a:r>
            <a:br>
              <a:rPr lang="en-GB" sz="1600" b="1" dirty="0">
                <a:latin typeface="+mn-lt"/>
              </a:rPr>
            </a:br>
            <a:br>
              <a:rPr lang="en-GB" sz="1600" b="1" dirty="0">
                <a:latin typeface="+mn-lt"/>
              </a:rPr>
            </a:br>
            <a:r>
              <a:rPr lang="en-GB" sz="1600" b="1" dirty="0">
                <a:solidFill>
                  <a:srgbClr val="0000FF"/>
                </a:solidFill>
                <a:latin typeface="+mn-lt"/>
              </a:rPr>
              <a:t>* </a:t>
            </a:r>
            <a:r>
              <a:rPr lang="en-GB" sz="1600" b="1" dirty="0">
                <a:latin typeface="+mn-lt"/>
              </a:rPr>
              <a:t>Is a form of violence – unequally distributed across different social groups.</a:t>
            </a:r>
            <a:br>
              <a:rPr lang="en-GB" sz="1600" b="1" dirty="0">
                <a:latin typeface="+mn-lt"/>
              </a:rPr>
            </a:br>
            <a:br>
              <a:rPr lang="en-GB" sz="1600" b="1" dirty="0">
                <a:latin typeface="+mn-lt"/>
              </a:rPr>
            </a:br>
            <a:r>
              <a:rPr lang="en-GB" sz="1600" b="1" dirty="0">
                <a:solidFill>
                  <a:srgbClr val="0000FF"/>
                </a:solidFill>
                <a:latin typeface="+mn-lt"/>
              </a:rPr>
              <a:t>* </a:t>
            </a:r>
            <a:r>
              <a:rPr lang="en-GB" sz="1600" b="1" dirty="0">
                <a:latin typeface="+mn-lt"/>
              </a:rPr>
              <a:t>Allows biopolitics to degenerate into necropolitics, as some lives are seen as more dispensable than others.</a:t>
            </a:r>
            <a:br>
              <a:rPr lang="en-GB" sz="1600" b="1" dirty="0">
                <a:latin typeface="+mn-lt"/>
              </a:rPr>
            </a:br>
            <a:br>
              <a:rPr lang="en-GB" sz="1600" b="1" dirty="0">
                <a:latin typeface="+mn-lt"/>
              </a:rPr>
            </a:br>
            <a:r>
              <a:rPr lang="en-GB" sz="1600" b="1" dirty="0">
                <a:solidFill>
                  <a:srgbClr val="0000FF"/>
                </a:solidFill>
                <a:latin typeface="+mn-lt"/>
              </a:rPr>
              <a:t>*</a:t>
            </a:r>
            <a:r>
              <a:rPr lang="en-GB" sz="1600" b="1" dirty="0">
                <a:latin typeface="+mn-lt"/>
              </a:rPr>
              <a:t> Exacerbates norms and continuities.</a:t>
            </a:r>
            <a:br>
              <a:rPr lang="en-GB" sz="1600" b="1" dirty="0">
                <a:latin typeface="+mn-lt"/>
              </a:rPr>
            </a:br>
            <a:r>
              <a:rPr lang="en-GB" sz="1600" b="1" dirty="0">
                <a:latin typeface="+mn-lt"/>
              </a:rPr>
              <a:t> </a:t>
            </a:r>
            <a:br>
              <a:rPr lang="en-GB" sz="1600" b="1" dirty="0">
                <a:latin typeface="+mn-lt"/>
              </a:rPr>
            </a:br>
            <a:r>
              <a:rPr lang="en-GB" sz="1600" b="1" dirty="0">
                <a:solidFill>
                  <a:srgbClr val="0000FF"/>
                </a:solidFill>
                <a:latin typeface="+mn-lt"/>
              </a:rPr>
              <a:t>*</a:t>
            </a:r>
            <a:r>
              <a:rPr lang="en-GB" sz="1600" b="1" dirty="0">
                <a:latin typeface="+mn-lt"/>
              </a:rPr>
              <a:t> Enables university managers and policymakers to accelerate neoliberal values in higher education via crisis discourse.</a:t>
            </a:r>
            <a:br>
              <a:rPr lang="en-GB" sz="1400" b="1" dirty="0">
                <a:latin typeface="+mn-lt"/>
              </a:rPr>
            </a:br>
            <a:r>
              <a:rPr lang="en-GB" sz="1400" b="1" dirty="0">
                <a:latin typeface="+mn-lt"/>
              </a:rPr>
              <a:t> </a:t>
            </a:r>
            <a:br>
              <a:rPr lang="en-GB" sz="1400" b="1" dirty="0">
                <a:latin typeface="+mn-lt"/>
              </a:rPr>
            </a:br>
            <a:br>
              <a:rPr lang="en-GB" sz="1400" b="1" dirty="0">
                <a:latin typeface="+mn-lt"/>
              </a:rPr>
            </a:br>
            <a:r>
              <a:rPr lang="en-GB" sz="1400" b="1" dirty="0">
                <a:latin typeface="+mn-lt"/>
              </a:rPr>
              <a:t> </a:t>
            </a:r>
            <a:br>
              <a:rPr lang="en-GB" sz="1400" b="1" dirty="0">
                <a:latin typeface="+mn-lt"/>
              </a:rPr>
            </a:br>
            <a:br>
              <a:rPr lang="en-GB" sz="1400" b="1" dirty="0">
                <a:latin typeface="+mn-lt"/>
              </a:rPr>
            </a:br>
            <a:endParaRPr lang="en-US" sz="1400" b="1" dirty="0">
              <a:latin typeface="+mn-lt"/>
            </a:endParaRPr>
          </a:p>
        </p:txBody>
      </p:sp>
      <p:sp>
        <p:nvSpPr>
          <p:cNvPr id="5" name="Subtitle 4">
            <a:extLst>
              <a:ext uri="{FF2B5EF4-FFF2-40B4-BE49-F238E27FC236}">
                <a16:creationId xmlns:a16="http://schemas.microsoft.com/office/drawing/2014/main" id="{55B5BFB2-3C74-8148-9D93-E3E59185BBD5}"/>
              </a:ext>
            </a:extLst>
          </p:cNvPr>
          <p:cNvSpPr>
            <a:spLocks noGrp="1"/>
          </p:cNvSpPr>
          <p:nvPr>
            <p:ph type="subTitle" idx="1"/>
          </p:nvPr>
        </p:nvSpPr>
        <p:spPr>
          <a:xfrm>
            <a:off x="641172" y="501129"/>
            <a:ext cx="7958526" cy="806302"/>
          </a:xfrm>
        </p:spPr>
        <p:txBody>
          <a:bodyPr/>
          <a:lstStyle/>
          <a:p>
            <a:r>
              <a:rPr lang="en-GB" b="1" dirty="0">
                <a:solidFill>
                  <a:srgbClr val="0000FF"/>
                </a:solidFill>
              </a:rPr>
              <a:t>Moving On?</a:t>
            </a:r>
            <a:endParaRPr lang="en-GB" dirty="0">
              <a:solidFill>
                <a:srgbClr val="0000FF"/>
              </a:solidFill>
            </a:endParaRPr>
          </a:p>
          <a:p>
            <a:endParaRPr lang="en-US" dirty="0"/>
          </a:p>
        </p:txBody>
      </p:sp>
    </p:spTree>
    <p:extLst>
      <p:ext uri="{BB962C8B-B14F-4D97-AF65-F5344CB8AC3E}">
        <p14:creationId xmlns:p14="http://schemas.microsoft.com/office/powerpoint/2010/main" val="618873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E4DD148-87FE-0B46-8C1E-539F5128D5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361" y="122666"/>
            <a:ext cx="4906537" cy="3401120"/>
          </a:xfrm>
          <a:prstGeom prst="rect">
            <a:avLst/>
          </a:prstGeom>
        </p:spPr>
      </p:pic>
      <p:sp>
        <p:nvSpPr>
          <p:cNvPr id="9" name="Rectangle 8">
            <a:extLst>
              <a:ext uri="{FF2B5EF4-FFF2-40B4-BE49-F238E27FC236}">
                <a16:creationId xmlns:a16="http://schemas.microsoft.com/office/drawing/2014/main" id="{E2D77871-8F48-094B-A3F8-44BCAF95A798}"/>
              </a:ext>
            </a:extLst>
          </p:cNvPr>
          <p:cNvSpPr/>
          <p:nvPr/>
        </p:nvSpPr>
        <p:spPr>
          <a:xfrm>
            <a:off x="5118410" y="3100040"/>
            <a:ext cx="3838837" cy="3170099"/>
          </a:xfrm>
          <a:prstGeom prst="rect">
            <a:avLst/>
          </a:prstGeom>
        </p:spPr>
        <p:txBody>
          <a:bodyPr wrap="square">
            <a:spAutoFit/>
          </a:bodyPr>
          <a:lstStyle/>
          <a:p>
            <a:r>
              <a:rPr lang="en-GB" sz="2000" b="1" dirty="0">
                <a:solidFill>
                  <a:schemeClr val="bg1"/>
                </a:solidFill>
              </a:rPr>
              <a:t>Can the Great Pause facilitate new imaginaries for breathable epistemic and social futures in higher education that disrupt the stale, tired repetitions of cognitive capitalism, heteronormativity, and tediously predictable social exclusions?</a:t>
            </a:r>
            <a:endParaRPr lang="en-US" sz="2000" dirty="0">
              <a:solidFill>
                <a:schemeClr val="bg1"/>
              </a:solidFill>
            </a:endParaRPr>
          </a:p>
        </p:txBody>
      </p:sp>
    </p:spTree>
    <p:extLst>
      <p:ext uri="{BB962C8B-B14F-4D97-AF65-F5344CB8AC3E}">
        <p14:creationId xmlns:p14="http://schemas.microsoft.com/office/powerpoint/2010/main" val="130148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checkerboard(across)">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E8E32F-D4A5-7A49-83DA-7D9112795BDE}"/>
              </a:ext>
            </a:extLst>
          </p:cNvPr>
          <p:cNvSpPr>
            <a:spLocks noGrp="1"/>
          </p:cNvSpPr>
          <p:nvPr>
            <p:ph type="ctrTitle"/>
          </p:nvPr>
        </p:nvSpPr>
        <p:spPr>
          <a:xfrm>
            <a:off x="401444" y="1009650"/>
            <a:ext cx="8408019" cy="3707316"/>
          </a:xfrm>
        </p:spPr>
        <p:txBody>
          <a:bodyPr>
            <a:noAutofit/>
          </a:bodyPr>
          <a:lstStyle/>
          <a:p>
            <a:pPr algn="l"/>
            <a:r>
              <a:rPr lang="en-GB" sz="3200" b="1" dirty="0"/>
              <a:t>Morley, L. &amp; Leyton, D. (forthcoming) </a:t>
            </a:r>
            <a:r>
              <a:rPr lang="en-GB" sz="3200" b="1" i="1" dirty="0"/>
              <a:t>Queering Higher Education: </a:t>
            </a:r>
            <a:br>
              <a:rPr lang="en-GB" sz="3200" b="1" i="1" dirty="0"/>
            </a:br>
            <a:r>
              <a:rPr lang="en-GB" sz="3200" b="1" i="1" dirty="0"/>
              <a:t>Troubling Norms in the Global Knowledge Economy.</a:t>
            </a:r>
            <a:r>
              <a:rPr lang="en-GB" sz="3200" b="1" dirty="0"/>
              <a:t> London: Routledge.</a:t>
            </a:r>
            <a:br>
              <a:rPr lang="en-GB" sz="3200" b="1" dirty="0"/>
            </a:br>
            <a:endParaRPr lang="en-US" sz="3200" dirty="0"/>
          </a:p>
        </p:txBody>
      </p:sp>
    </p:spTree>
    <p:extLst>
      <p:ext uri="{BB962C8B-B14F-4D97-AF65-F5344CB8AC3E}">
        <p14:creationId xmlns:p14="http://schemas.microsoft.com/office/powerpoint/2010/main" val="3532549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9E131E2-C84E-9C48-A614-15CE2F8FBD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3137" y="205741"/>
            <a:ext cx="8325852" cy="2137410"/>
          </a:xfrm>
          <a:prstGeom prst="rect">
            <a:avLst/>
          </a:prstGeom>
        </p:spPr>
      </p:pic>
      <p:sp>
        <p:nvSpPr>
          <p:cNvPr id="10" name="Rectangle 9">
            <a:extLst>
              <a:ext uri="{FF2B5EF4-FFF2-40B4-BE49-F238E27FC236}">
                <a16:creationId xmlns:a16="http://schemas.microsoft.com/office/drawing/2014/main" id="{920690F5-E6CC-CC4A-B854-6ADF155205C3}"/>
              </a:ext>
            </a:extLst>
          </p:cNvPr>
          <p:cNvSpPr/>
          <p:nvPr/>
        </p:nvSpPr>
        <p:spPr>
          <a:xfrm>
            <a:off x="182880" y="2343152"/>
            <a:ext cx="8732520" cy="3662541"/>
          </a:xfrm>
          <a:prstGeom prst="rect">
            <a:avLst/>
          </a:prstGeom>
        </p:spPr>
        <p:txBody>
          <a:bodyPr wrap="square">
            <a:spAutoFit/>
          </a:bodyPr>
          <a:lstStyle/>
          <a:p>
            <a:pPr>
              <a:buClr>
                <a:srgbClr val="0000FF"/>
              </a:buClr>
            </a:pPr>
            <a:r>
              <a:rPr lang="en-GB" sz="3200" b="1" dirty="0">
                <a:solidFill>
                  <a:srgbClr val="114DDD"/>
                </a:solidFill>
              </a:rPr>
              <a:t>CHEER Website: </a:t>
            </a:r>
            <a:r>
              <a:rPr lang="en-GB" sz="3200" b="1" u="sng" dirty="0">
                <a:solidFill>
                  <a:schemeClr val="bg1"/>
                </a:solidFill>
                <a:hlinkClick r:id="rId3">
                  <a:extLst>
                    <a:ext uri="{A12FA001-AC4F-418D-AE19-62706E023703}">
                      <ahyp:hlinkClr xmlns:ahyp="http://schemas.microsoft.com/office/drawing/2018/hyperlinkcolor" val="tx"/>
                    </a:ext>
                  </a:extLst>
                </a:hlinkClick>
              </a:rPr>
              <a:t>www.sussex.ac.uk/education/</a:t>
            </a:r>
            <a:r>
              <a:rPr lang="en-GB" sz="3200" b="1" u="sng" dirty="0">
                <a:solidFill>
                  <a:schemeClr val="bg1"/>
                </a:solidFill>
              </a:rPr>
              <a:t>cheer</a:t>
            </a:r>
            <a:endParaRPr lang="en-GB" sz="3200" b="1" dirty="0">
              <a:solidFill>
                <a:schemeClr val="bg1"/>
              </a:solidFill>
            </a:endParaRPr>
          </a:p>
          <a:p>
            <a:pPr>
              <a:buClr>
                <a:srgbClr val="0000FF"/>
              </a:buClr>
            </a:pPr>
            <a:r>
              <a:rPr lang="en-GB" sz="3200" b="1" dirty="0">
                <a:solidFill>
                  <a:srgbClr val="114DDD"/>
                </a:solidFill>
              </a:rPr>
              <a:t>Twitter: </a:t>
            </a:r>
            <a:r>
              <a:rPr lang="sv-SE" sz="3200" b="1" dirty="0">
                <a:solidFill>
                  <a:schemeClr val="bg1"/>
                </a:solidFill>
              </a:rPr>
              <a:t>@SussexCHEER</a:t>
            </a:r>
          </a:p>
          <a:p>
            <a:pPr>
              <a:buClr>
                <a:srgbClr val="0000FF"/>
              </a:buClr>
            </a:pPr>
            <a:r>
              <a:rPr lang="sv-SE" sz="3200" b="1" dirty="0">
                <a:solidFill>
                  <a:srgbClr val="114DDD"/>
                </a:solidFill>
              </a:rPr>
              <a:t>Facebook: </a:t>
            </a:r>
            <a:r>
              <a:rPr lang="sv-SE" sz="3200" b="1" dirty="0">
                <a:solidFill>
                  <a:schemeClr val="bg1"/>
                </a:solidFill>
                <a:hlinkClick r:id="rId4">
                  <a:extLst>
                    <a:ext uri="{A12FA001-AC4F-418D-AE19-62706E023703}">
                      <ahyp:hlinkClr xmlns:ahyp="http://schemas.microsoft.com/office/drawing/2018/hyperlinkcolor" val="tx"/>
                    </a:ext>
                  </a:extLst>
                </a:hlinkClick>
              </a:rPr>
              <a:t>www.facebook.com/groups/CHEERSussex/</a:t>
            </a:r>
            <a:endParaRPr lang="sv-SE" sz="3200" b="1" dirty="0">
              <a:solidFill>
                <a:schemeClr val="bg1"/>
              </a:solidFill>
            </a:endParaRPr>
          </a:p>
          <a:p>
            <a:pPr>
              <a:buClr>
                <a:srgbClr val="0000FF"/>
              </a:buClr>
            </a:pPr>
            <a:br>
              <a:rPr lang="sv-SE" sz="3600" b="1" dirty="0">
                <a:solidFill>
                  <a:schemeClr val="bg1"/>
                </a:solidFill>
              </a:rPr>
            </a:br>
            <a:endParaRPr lang="en-GB" sz="3600" b="1" dirty="0">
              <a:solidFill>
                <a:schemeClr val="bg1"/>
              </a:solidFill>
            </a:endParaRPr>
          </a:p>
        </p:txBody>
      </p:sp>
    </p:spTree>
    <p:extLst>
      <p:ext uri="{BB962C8B-B14F-4D97-AF65-F5344CB8AC3E}">
        <p14:creationId xmlns:p14="http://schemas.microsoft.com/office/powerpoint/2010/main" val="3952621158"/>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3337</TotalTime>
  <Words>1335</Words>
  <Application>Microsoft Office PowerPoint</Application>
  <PresentationFormat>On-screen Show (4:3)</PresentationFormat>
  <Paragraphs>50</Paragraphs>
  <Slides>20</Slides>
  <Notes>0</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20</vt:i4>
      </vt:variant>
    </vt:vector>
  </HeadingPairs>
  <TitlesOfParts>
    <vt:vector size="32" baseType="lpstr">
      <vt:lpstr>Arial</vt:lpstr>
      <vt:lpstr>Calibri</vt:lpstr>
      <vt:lpstr>Georgia</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Covid-19 and Higher Education: Never Let a Good Crisis Go to Waste!</vt:lpstr>
      <vt:lpstr>* Inequalities * Vulnerabilities  * Power asymmetries  * Exclusionary practices  * Affective antagonisms * Violence  * Socio-material entanglements.    It is not the agentic capacity of the virus that has caused the current chaos.    Rather  The crisis has exposed a global vulnerability, and strengths and weaknesses of the dominant imaginaries and infrastructures underpinning the symbolic norms they represent  (Fotaki et al, 2020; Morley &amp; Leyton, forthcoming).        </vt:lpstr>
      <vt:lpstr>Berlant’s Prediction   </vt:lpstr>
      <vt:lpstr>      Ruthlessness and fragilities of the neoliberal economy revealed.  * University closures * Staff redundancies * Increased privatisation  * Pandemic pedagogy  * Courses rapidly migrated online  * The Home =  The Workplace * International mobility interrupted * International students reimagined from commodities to biohazards.    </vt:lpstr>
      <vt:lpstr>  * Casualised workers losing their contracts and the threat of hiring freezes (Neilson 2021).   * Early, mid, and late-career scholars are threatened with compulsory redundancy in the UK, for example (Fazackerley, 2021).  * More than 17,000 people have lost their jobs, across all grades in Australian universities (Zhou, 2021). </vt:lpstr>
      <vt:lpstr>Pandemic legitimated:   * Austerity * Purging * Reshaping  The good life promised by engagement with the life of the mind, and its associated:   * Cosmopolitanism  * Credentialisation * Social networking * Employability    Disrupted by the introduction of the new and unforeseen bodily fragilities and vulnerabilities.  </vt:lpstr>
      <vt:lpstr>Academics in the Epistemics of Obliteration  </vt:lpstr>
      <vt:lpstr>     * Victims of the disruption to face-to-face teaching and age-appropriate socialising (Anderson, 2020).  * Vulnerable to mental health challenges (Villani et al, 2021). * Guilty of cavalier attitudes to lockdown, with pandemic partying widely reported (Lyden, 2020).  * ‘Invincibles’ with self-extinguishing tendencies, and belief in the invulnerability of the young (Lam, 2021).    Almost a third (31%) of students reported being dissatisfied with their academic experience since the start of the autumn term 2020;…Over half (55%) reported being dissatisfied with their social experience since the start of the autumn term 2020 (ONS UK survey, 2021: np.)  </vt:lpstr>
      <vt:lpstr>Despite long-term social disruption, including:  * Increased sickness  * Unemployment  * Bereavement  * Mental health crises * Financial insecurity  Business as usual, or toxic productivity, has triumphed in higher education (Smith, 2020). </vt:lpstr>
      <vt:lpstr>* Globalisation =  provided the vectors for the neoliberalism’s thriving.   * Neoliberalism = enabled and promoted globalisation.    * Globalisation = facilitated the ideal preconditions for going viral.   </vt:lpstr>
      <vt:lpstr>   The current virus, with its:   * Mutation * Repetition * Transformation * Transmission  Mimics the network society by demonstrating:   * Porosity * Interdependence * Connectivity  * Global commodity chains  Dislocation of the entire global economy.  </vt:lpstr>
      <vt:lpstr>The pandemic has highlighted:   * Biopower  * Social class and racialised hierarchies (Butler, 2015).    Disposable bodies = necropolitics in action (Mbembe, 2011).    Reinforcement of ageist, classist and racist discourses of ‘the other’.   Unequal health and spatial arrangements.    Vaccine Inequalities.   </vt:lpstr>
      <vt:lpstr>  Naomi Klein (Viner, 2020: np) observed: ‘And if you were disposable before, you’re sacrificial now’.    Mike Davis (2020 np) argued that twenty-first-century capitalism points to “a permanent triage of humanity…dooming part of the human race to eventual extinction.”    Braidotti (2013) also reminded us: ‘we are all humans, but some of us are just more mortal than others’ (p. 15).  * Necropolitics applies to bodies and to institutions. * Which universities are disposable? * Does this relate to socio-economic privilege?     </vt:lpstr>
      <vt:lpstr>Potent affective economy of:   * Fear * Grief  * Anxiety  * Anger  * Shame * Frustration   Congregation has been digitised, and tech is mediating many of our relationships.   </vt:lpstr>
      <vt:lpstr>Home has been revised to contain and assemble:   * Schooling * Working  * Shopping  * Digitised Sociality  * Shielding   The discursive construction of home as a place of safety in the face of contagion has unmasked further boundaries between privileged and abject communities.   Reports of the increase of domestic violence, homophobia, and gender-normative divisions of labour.    </vt:lpstr>
      <vt:lpstr>USA Survey on why students turned off their cameras in online lectures among under-represented minorities:  * 38% said they were concerned about other people being seen behind them   * 26% were concerned about their physical location being visible  (Castelli and Sarvary, 2021).    Lockdown assumes:  * that everyone has a home * it is capacious and not over-populated * the home or household is a space of shelter and protection. </vt:lpstr>
      <vt:lpstr>The pandemic =   * Is a form of violence – unequally distributed across different social groups.  * Allows biopolitics to degenerate into necropolitics, as some lives are seen as more dispensable than others.  * Exacerbates norms and continuities.   * Enables university managers and policymakers to accelerate neoliberal values in higher education via crisis discourse.       </vt:lpstr>
      <vt:lpstr>PowerPoint Presentation</vt:lpstr>
      <vt:lpstr>Morley, L. &amp; Leyton, D. (forthcoming) Queering Higher Education:  Troubling Norms in the Global Knowledge Economy. London: Routledge. </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Heather Stanley</cp:lastModifiedBy>
  <cp:revision>524</cp:revision>
  <dcterms:created xsi:type="dcterms:W3CDTF">2016-06-09T09:36:01Z</dcterms:created>
  <dcterms:modified xsi:type="dcterms:W3CDTF">2021-10-29T09:49:24Z</dcterms:modified>
</cp:coreProperties>
</file>