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2" r:id="rId4"/>
    <p:sldId id="264" r:id="rId5"/>
    <p:sldId id="266" r:id="rId6"/>
    <p:sldId id="27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772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633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831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46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128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01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582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50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82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424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30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A4ED3-68A6-45C0-A15E-5E4901E82554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07294-887B-41C6-A3BE-C2CDEF49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70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039" y="0"/>
            <a:ext cx="654192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3909" y="176646"/>
            <a:ext cx="27211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Transition talk: discursive </a:t>
            </a:r>
          </a:p>
          <a:p>
            <a:r>
              <a:rPr lang="en-GB" dirty="0">
                <a:solidFill>
                  <a:schemeClr val="bg1"/>
                </a:solidFill>
              </a:rPr>
              <a:t>c</a:t>
            </a:r>
            <a:r>
              <a:rPr lang="en-GB" dirty="0" smtClean="0">
                <a:solidFill>
                  <a:schemeClr val="bg1"/>
                </a:solidFill>
              </a:rPr>
              <a:t>onstructions of identity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beyond ‘BME’ for architecture students entering HE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273225"/>
            <a:ext cx="9366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Photo </a:t>
            </a:r>
            <a:r>
              <a:rPr lang="en-GB" sz="1600" smtClean="0">
                <a:solidFill>
                  <a:schemeClr val="bg1"/>
                </a:solidFill>
              </a:rPr>
              <a:t>Credits:</a:t>
            </a:r>
          </a:p>
          <a:p>
            <a:r>
              <a:rPr lang="en-GB" sz="1600" smtClean="0">
                <a:solidFill>
                  <a:schemeClr val="bg1"/>
                </a:solidFill>
              </a:rPr>
              <a:t> Jokubaitis</a:t>
            </a:r>
            <a:r>
              <a:rPr lang="en-GB" sz="1600" dirty="0" smtClean="0">
                <a:solidFill>
                  <a:schemeClr val="bg1"/>
                </a:solidFill>
              </a:rPr>
              <a:t>, V., </a:t>
            </a:r>
            <a:r>
              <a:rPr lang="en-GB" sz="1600" dirty="0" err="1" smtClean="0">
                <a:solidFill>
                  <a:schemeClr val="bg1"/>
                </a:solidFill>
              </a:rPr>
              <a:t>Ceylan-Sevinc</a:t>
            </a:r>
            <a:r>
              <a:rPr lang="en-GB" sz="1600" dirty="0" smtClean="0">
                <a:solidFill>
                  <a:schemeClr val="bg1"/>
                </a:solidFill>
              </a:rPr>
              <a:t>, M. </a:t>
            </a:r>
            <a:r>
              <a:rPr lang="en-GB" sz="1600" dirty="0" err="1" smtClean="0">
                <a:solidFill>
                  <a:schemeClr val="bg1"/>
                </a:solidFill>
              </a:rPr>
              <a:t>Komey</a:t>
            </a:r>
            <a:r>
              <a:rPr lang="en-GB" sz="1600" dirty="0" smtClean="0">
                <a:solidFill>
                  <a:schemeClr val="bg1"/>
                </a:solidFill>
              </a:rPr>
              <a:t>, E., </a:t>
            </a:r>
            <a:r>
              <a:rPr lang="en-GB" sz="1600" dirty="0" err="1" smtClean="0">
                <a:solidFill>
                  <a:schemeClr val="bg1"/>
                </a:solidFill>
              </a:rPr>
              <a:t>Azarmi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Bejand</a:t>
            </a:r>
            <a:r>
              <a:rPr lang="en-GB" sz="1600" dirty="0" smtClean="0">
                <a:solidFill>
                  <a:schemeClr val="bg1"/>
                </a:solidFill>
              </a:rPr>
              <a:t>, M. &amp; </a:t>
            </a:r>
            <a:r>
              <a:rPr lang="en-GB" sz="1600" dirty="0" err="1" smtClean="0">
                <a:solidFill>
                  <a:schemeClr val="bg1"/>
                </a:solidFill>
              </a:rPr>
              <a:t>Moner</a:t>
            </a:r>
            <a:r>
              <a:rPr lang="en-GB" sz="1600" dirty="0" smtClean="0">
                <a:solidFill>
                  <a:schemeClr val="bg1"/>
                </a:solidFill>
              </a:rPr>
              <a:t> E. (2017)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56370" y="5373528"/>
            <a:ext cx="2331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>
                <a:solidFill>
                  <a:schemeClr val="bg1"/>
                </a:solidFill>
              </a:rPr>
              <a:t>Steve Dixon-Smith</a:t>
            </a:r>
          </a:p>
          <a:p>
            <a:r>
              <a:rPr lang="en-GB" smtClean="0">
                <a:solidFill>
                  <a:schemeClr val="bg1"/>
                </a:solidFill>
              </a:rPr>
              <a:t>Doctoral Researcher</a:t>
            </a:r>
          </a:p>
          <a:p>
            <a:r>
              <a:rPr lang="en-GB" smtClean="0">
                <a:solidFill>
                  <a:schemeClr val="bg1"/>
                </a:solidFill>
              </a:rPr>
              <a:t>Educational Studies</a:t>
            </a:r>
          </a:p>
          <a:p>
            <a:r>
              <a:rPr lang="en-GB" smtClean="0">
                <a:solidFill>
                  <a:schemeClr val="bg1"/>
                </a:solidFill>
              </a:rPr>
              <a:t>Goldsmiths</a:t>
            </a:r>
          </a:p>
          <a:p>
            <a:r>
              <a:rPr lang="en-GB" smtClean="0">
                <a:solidFill>
                  <a:schemeClr val="bg1"/>
                </a:solidFill>
              </a:rPr>
              <a:t>sdixo002@gold.ac.uk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8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Context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rgbClr val="FF0066"/>
                </a:solidFill>
              </a:rPr>
              <a:t>Inequalities in HE </a:t>
            </a:r>
            <a:r>
              <a:rPr lang="en-GB" dirty="0" smtClean="0">
                <a:solidFill>
                  <a:srgbClr val="FF0066"/>
                </a:solidFill>
              </a:rPr>
              <a:t>re ethnicity </a:t>
            </a:r>
            <a:r>
              <a:rPr lang="en-GB" dirty="0">
                <a:solidFill>
                  <a:srgbClr val="FF0066"/>
                </a:solidFill>
              </a:rPr>
              <a:t>and social class</a:t>
            </a:r>
            <a:r>
              <a:rPr lang="en-GB" dirty="0"/>
              <a:t> – Fixed and separate identity categories </a:t>
            </a:r>
            <a:r>
              <a:rPr lang="en-GB" smtClean="0"/>
              <a:t>employed in monitoring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(HEFCE 2017 </a:t>
            </a:r>
            <a:r>
              <a:rPr lang="en-GB" i="1" dirty="0" smtClean="0"/>
              <a:t>Differences in Student outcomes: Effects of student 	characteristics)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  <a:p>
            <a:r>
              <a:rPr lang="en-GB" dirty="0"/>
              <a:t> </a:t>
            </a:r>
            <a:r>
              <a:rPr lang="en-GB" dirty="0">
                <a:solidFill>
                  <a:srgbClr val="FF0066"/>
                </a:solidFill>
              </a:rPr>
              <a:t>Contemporary social </a:t>
            </a:r>
            <a:r>
              <a:rPr lang="en-GB" dirty="0" smtClean="0">
                <a:solidFill>
                  <a:srgbClr val="FF0066"/>
                </a:solidFill>
              </a:rPr>
              <a:t>theory</a:t>
            </a:r>
            <a:r>
              <a:rPr lang="en-GB" dirty="0" smtClean="0"/>
              <a:t>  </a:t>
            </a:r>
            <a:r>
              <a:rPr lang="en-GB" dirty="0"/>
              <a:t>identities </a:t>
            </a:r>
            <a:r>
              <a:rPr lang="en-GB" dirty="0" smtClean="0"/>
              <a:t>= fluid/intersectional/contingent/</a:t>
            </a:r>
            <a:r>
              <a:rPr lang="en-GB" dirty="0">
                <a:solidFill>
                  <a:srgbClr val="FF0066"/>
                </a:solidFill>
              </a:rPr>
              <a:t>discursively constructed </a:t>
            </a:r>
            <a:r>
              <a:rPr lang="en-GB" dirty="0"/>
              <a:t>(Gilroy, Hall, Fraser)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solidFill>
                  <a:srgbClr val="FF0066"/>
                </a:solidFill>
              </a:rPr>
              <a:t>How to reconcile </a:t>
            </a:r>
            <a:r>
              <a:rPr lang="en-GB" dirty="0"/>
              <a:t>the need to </a:t>
            </a:r>
            <a:r>
              <a:rPr lang="en-GB" dirty="0" smtClean="0"/>
              <a:t>address </a:t>
            </a:r>
            <a:r>
              <a:rPr lang="en-GB" dirty="0"/>
              <a:t>inequalities </a:t>
            </a:r>
            <a:r>
              <a:rPr lang="en-GB" dirty="0" smtClean="0"/>
              <a:t>with </a:t>
            </a:r>
            <a:r>
              <a:rPr lang="en-GB" dirty="0"/>
              <a:t>acknowledging complexities of processes of identification/</a:t>
            </a:r>
            <a:r>
              <a:rPr lang="en-GB" dirty="0" err="1"/>
              <a:t>subjectification</a:t>
            </a:r>
            <a:r>
              <a:rPr lang="en-GB" dirty="0"/>
              <a:t> for 1</a:t>
            </a:r>
            <a:r>
              <a:rPr lang="en-GB" baseline="30000" dirty="0"/>
              <a:t>st</a:t>
            </a:r>
            <a:r>
              <a:rPr lang="en-GB" dirty="0"/>
              <a:t> year students in a School of Architecture?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0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Critical sociolinguistics</a:t>
            </a:r>
          </a:p>
          <a:p>
            <a:pPr marL="0" indent="0">
              <a:buNone/>
            </a:pPr>
            <a:r>
              <a:rPr lang="en-GB" dirty="0" smtClean="0"/>
              <a:t> to respond to these concerns by focusing on how subject positions are reproduced, resisted or appropriated through discursive practices in ways that are interrelated with the ‘socio-historical, political and economic conditions that produce them’ (Garcia et al, 2016:5).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16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838200" y="365125"/>
            <a:ext cx="10515600" cy="5811838"/>
          </a:xfrm>
          <a:prstGeom prst="rect">
            <a:avLst/>
          </a:prstGeom>
          <a:ln w="12700">
            <a:solidFill>
              <a:srgbClr val="92D050"/>
            </a:solidFill>
          </a:ln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60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 research question 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60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are identities discursively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constructed for first year architecture students from BAME backgrounds?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60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 questions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60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students’ communicative repertoires develop and change over their first year of study and in different interactional situations?</a:t>
            </a:r>
          </a:p>
          <a:p>
            <a:pPr marL="365760" marR="0" lvl="0" indent="-256032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60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60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are class, race and ethnicity related subject positions taken up, resisted and appropriated through interaction and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narrative accounts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these students?</a:t>
            </a:r>
          </a:p>
          <a:p>
            <a:pPr marL="365760" marR="0" lvl="0" indent="-256032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60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60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these micro-level discursive processes interconnect with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meso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-level institutional practices and broader macro-level social orders in ways that relate to inequalities in educational outcomes?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93180" y="3311912"/>
            <a:ext cx="10013796" cy="1003610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94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mtClean="0"/>
              <a:t>Methodology = Linguistic Ethnography (poststructural linguistics + ethnography)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838200" y="1825625"/>
            <a:ext cx="8978590" cy="3534124"/>
          </a:xfrm>
          <a:prstGeom prst="rect">
            <a:avLst/>
          </a:prstGeom>
          <a:ln w="12700" cmpd="sng">
            <a:solidFill>
              <a:sysClr val="window" lastClr="FFFFFF"/>
            </a:solidFill>
          </a:ln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Fortnightly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observations of audio and/or video-recorded interaction and informal interviews as students: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	engage in project work in their tutor groups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	present and discuss their project work at critical reviews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Documentary data: project briefs, module handbooks and student learning journals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Participants invited to audio-record chats in their university friendship groups at fortnightly intervals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In-depth interview describing educational journeys.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65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References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Garcia, O., Nelson, F., and Spotti, M. eds. (2016) </a:t>
            </a:r>
            <a:r>
              <a:rPr lang="en-GB" i="1"/>
              <a:t>The Oxford Handbook of Language and Society</a:t>
            </a:r>
            <a:r>
              <a:rPr lang="en-GB"/>
              <a:t>. Oxford Handbooks Online. New York: Oxford University Press.</a:t>
            </a:r>
            <a:br>
              <a:rPr lang="en-GB"/>
            </a:br>
            <a:endParaRPr lang="en-GB" smtClean="0"/>
          </a:p>
          <a:p>
            <a:pPr marL="0" indent="0">
              <a:buNone/>
            </a:pPr>
            <a:r>
              <a:rPr lang="en-GB"/>
              <a:t>Gilroy, P. (1992) </a:t>
            </a:r>
            <a:r>
              <a:rPr lang="en-GB" i="1"/>
              <a:t>‘There ain’t no black in the Union Jack’ : the cultural politics of race and nation</a:t>
            </a:r>
            <a:r>
              <a:rPr lang="en-GB"/>
              <a:t>. London: Routledge.</a:t>
            </a:r>
            <a:br>
              <a:rPr lang="en-GB"/>
            </a:br>
            <a:endParaRPr lang="en-GB"/>
          </a:p>
          <a:p>
            <a:pPr marL="0" indent="0">
              <a:buNone/>
            </a:pPr>
            <a:r>
              <a:rPr lang="en-GB" smtClean="0"/>
              <a:t>Skeggs, B. (2008) ‘The problem with identity’ in A. Yin, (ed.) </a:t>
            </a:r>
            <a:r>
              <a:rPr lang="en-GB" i="1" smtClean="0"/>
              <a:t>Problematizing identity. </a:t>
            </a:r>
            <a:r>
              <a:rPr lang="en-GB" smtClean="0"/>
              <a:t>London: Routledge.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01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4814</TotalTime>
  <Words>273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 3</vt:lpstr>
      <vt:lpstr>Office Theme</vt:lpstr>
      <vt:lpstr>PowerPoint Presentation</vt:lpstr>
      <vt:lpstr>Research Context</vt:lpstr>
      <vt:lpstr>Approach</vt:lpstr>
      <vt:lpstr>PowerPoint Presentation</vt:lpstr>
      <vt:lpstr>Methodology = Linguistic Ethnography (poststructural linguistics + ethnography)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Agata Dixon-Smith</dc:creator>
  <cp:lastModifiedBy>Agata Dixon-Smith</cp:lastModifiedBy>
  <cp:revision>77</cp:revision>
  <dcterms:created xsi:type="dcterms:W3CDTF">2018-10-09T18:16:53Z</dcterms:created>
  <dcterms:modified xsi:type="dcterms:W3CDTF">2018-10-26T13:43:22Z</dcterms:modified>
</cp:coreProperties>
</file>