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4" r:id="rId3"/>
    <p:sldId id="305" r:id="rId4"/>
    <p:sldId id="326" r:id="rId5"/>
    <p:sldId id="306" r:id="rId6"/>
    <p:sldId id="307" r:id="rId7"/>
    <p:sldId id="317" r:id="rId8"/>
    <p:sldId id="318" r:id="rId9"/>
    <p:sldId id="308" r:id="rId10"/>
    <p:sldId id="273" r:id="rId11"/>
    <p:sldId id="297" r:id="rId12"/>
    <p:sldId id="302" r:id="rId13"/>
    <p:sldId id="301" r:id="rId14"/>
    <p:sldId id="310" r:id="rId15"/>
    <p:sldId id="315" r:id="rId16"/>
    <p:sldId id="319" r:id="rId17"/>
    <p:sldId id="327" r:id="rId18"/>
    <p:sldId id="299" r:id="rId19"/>
    <p:sldId id="303" r:id="rId20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03/12/2015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58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GB" sz="2800" b="1" dirty="0"/>
              <a:t>Women in Higher Education </a:t>
            </a:r>
            <a:br>
              <a:rPr lang="en-GB" sz="2800" b="1" dirty="0"/>
            </a:br>
            <a:r>
              <a:rPr lang="en-GB" sz="2800" b="1" dirty="0"/>
              <a:t>Leadership in South Asia: 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400" b="1" dirty="0" smtClean="0"/>
              <a:t>Rejection</a:t>
            </a:r>
            <a:r>
              <a:rPr lang="en-GB" sz="2400" b="1" dirty="0"/>
              <a:t>, </a:t>
            </a:r>
            <a:r>
              <a:rPr lang="en-GB" sz="2400" b="1" dirty="0" smtClean="0"/>
              <a:t>Refusal</a:t>
            </a:r>
            <a:r>
              <a:rPr lang="en-GB" sz="2400" b="1" dirty="0"/>
              <a:t>,</a:t>
            </a:r>
            <a:r>
              <a:rPr lang="en-GB" sz="2400" dirty="0"/>
              <a:t> </a:t>
            </a:r>
            <a:r>
              <a:rPr lang="en-GB" sz="2400" b="1" dirty="0"/>
              <a:t>Reluctance, Re-visioning</a:t>
            </a:r>
            <a:endParaRPr lang="en-US" sz="24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457200" y="1790387"/>
            <a:ext cx="4038600" cy="3654812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None/>
              <a:defRPr/>
            </a:pPr>
            <a:endParaRPr lang="en-GB" b="1" dirty="0" smtClean="0">
              <a:solidFill>
                <a:srgbClr val="FF66FF"/>
              </a:solidFill>
            </a:endParaRPr>
          </a:p>
          <a:p>
            <a:pPr>
              <a:buNone/>
              <a:defRPr/>
            </a:pPr>
            <a:r>
              <a:rPr lang="en-GB" b="1" dirty="0" smtClean="0">
                <a:solidFill>
                  <a:srgbClr val="FF66FF"/>
                </a:solidFill>
              </a:rPr>
              <a:t>Professor </a:t>
            </a:r>
            <a:r>
              <a:rPr lang="en-GB" b="1" dirty="0">
                <a:solidFill>
                  <a:srgbClr val="FF66FF"/>
                </a:solidFill>
              </a:rPr>
              <a:t>Louise </a:t>
            </a:r>
            <a:r>
              <a:rPr lang="en-GB" b="1" dirty="0" smtClean="0">
                <a:solidFill>
                  <a:srgbClr val="FF66FF"/>
                </a:solidFill>
              </a:rPr>
              <a:t>Morley</a:t>
            </a:r>
            <a:endParaRPr lang="en-GB" sz="2000" b="1" dirty="0"/>
          </a:p>
          <a:p>
            <a:pPr>
              <a:buFontTx/>
              <a:buNone/>
              <a:defRPr/>
            </a:pPr>
            <a:endParaRPr lang="en-GB" sz="2000" b="1" dirty="0"/>
          </a:p>
          <a:p>
            <a:pPr>
              <a:buFontTx/>
              <a:buNone/>
              <a:defRPr/>
            </a:pPr>
            <a:r>
              <a:rPr lang="en-GB" sz="2000" b="1" dirty="0" smtClean="0"/>
              <a:t>      Centre </a:t>
            </a:r>
            <a:r>
              <a:rPr lang="en-GB" sz="2000" b="1" dirty="0"/>
              <a:t>for </a:t>
            </a:r>
            <a:r>
              <a:rPr lang="en-GB" sz="2000" b="1" dirty="0" smtClean="0"/>
              <a:t>Higher Education</a:t>
            </a:r>
            <a:r>
              <a:rPr lang="en-GB" sz="2000" b="1" dirty="0"/>
              <a:t> 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>and Equity </a:t>
            </a:r>
            <a:r>
              <a:rPr lang="en-GB" sz="2000" b="1" dirty="0" smtClean="0"/>
              <a:t>Research </a:t>
            </a:r>
            <a:r>
              <a:rPr lang="en-GB" sz="2000" b="1" dirty="0"/>
              <a:t>(</a:t>
            </a:r>
            <a:r>
              <a:rPr lang="en-GB" sz="2000" b="1" dirty="0" smtClean="0"/>
              <a:t>CHEER) University </a:t>
            </a:r>
            <a:r>
              <a:rPr lang="en-GB" sz="2000" b="1" dirty="0"/>
              <a:t>of </a:t>
            </a:r>
            <a:r>
              <a:rPr lang="en-GB" sz="2000" b="1" dirty="0" smtClean="0"/>
              <a:t>Sussex</a:t>
            </a:r>
            <a:br>
              <a:rPr lang="en-GB" sz="2000" b="1" dirty="0" smtClean="0"/>
            </a:br>
            <a:r>
              <a:rPr lang="en-GB" sz="2000" b="1" dirty="0" smtClean="0"/>
              <a:t>UK</a:t>
            </a:r>
            <a:endParaRPr lang="en-GB" sz="2000" b="1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10144" y="6124059"/>
            <a:ext cx="372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66FF"/>
                </a:solidFill>
              </a:rPr>
              <a:t>www.sussex.ac.uk/education/cheer</a:t>
            </a:r>
            <a:endParaRPr lang="en-GB" b="1" dirty="0">
              <a:solidFill>
                <a:srgbClr val="FF66FF"/>
              </a:solidFill>
            </a:endParaRP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4"/>
          <p:cNvPicPr>
            <a:picLocks noGrp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654" b="-3965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Women Vice-Chancellors: Leading or Being Led?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36754"/>
              </p:ext>
            </p:extLst>
          </p:nvPr>
        </p:nvGraphicFramePr>
        <p:xfrm>
          <a:off x="457201" y="1600200"/>
          <a:ext cx="8229601" cy="460216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49684"/>
                <a:gridCol w="1196507"/>
                <a:gridCol w="1415867"/>
                <a:gridCol w="1415867"/>
                <a:gridCol w="1507991"/>
                <a:gridCol w="1343685"/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EU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UK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SWD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HONG</a:t>
                      </a:r>
                    </a:p>
                    <a:p>
                      <a:r>
                        <a:rPr lang="en-US" sz="3600" dirty="0" smtClean="0"/>
                        <a:t>KONG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JAPAN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INDIA</a:t>
                      </a:r>
                      <a:endParaRPr lang="en-US" sz="3600" dirty="0"/>
                    </a:p>
                  </a:txBody>
                  <a:tcPr/>
                </a:tc>
              </a:tr>
              <a:tr h="226298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15.5%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17%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0%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2.3%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3%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09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355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Making Women Intelligible as </a:t>
            </a:r>
            <a:r>
              <a:rPr lang="en-US" b="1" dirty="0" smtClean="0"/>
              <a:t>Leaders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315345" y="1600200"/>
            <a:ext cx="5690805" cy="4833745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is it that people don’t see?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Why don’t they see it?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do current practices reveal and obscure</a:t>
            </a:r>
            <a:r>
              <a:rPr lang="en-US" sz="35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GB" sz="3500" b="1" dirty="0"/>
              <a:t>Women leaders = contextual discontinuity/ </a:t>
            </a:r>
            <a:r>
              <a:rPr lang="en-US" sz="3500" b="1" dirty="0"/>
              <a:t>interruptive in their shock quality.</a:t>
            </a:r>
            <a:endParaRPr lang="en-GB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8" r="28218"/>
          <a:stretch>
            <a:fillRect/>
          </a:stretch>
        </p:blipFill>
        <p:spPr>
          <a:xfrm>
            <a:off x="457201" y="1600200"/>
            <a:ext cx="2858144" cy="4525963"/>
          </a:xfrm>
        </p:spPr>
      </p:pic>
      <p:sp>
        <p:nvSpPr>
          <p:cNvPr id="7" name="Rectangle 6"/>
          <p:cNvSpPr/>
          <p:nvPr/>
        </p:nvSpPr>
        <p:spPr>
          <a:xfrm flipH="1">
            <a:off x="443413" y="6126163"/>
            <a:ext cx="3299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E74CFF"/>
                </a:solidFill>
              </a:rPr>
              <a:t>Aminata Touré, Prime Minister of Senegal, 2012</a:t>
            </a:r>
            <a:r>
              <a:rPr lang="en-GB" b="1" dirty="0">
                <a:solidFill>
                  <a:srgbClr val="E74CFF"/>
                </a:solidFill>
              </a:rPr>
              <a:t> </a:t>
            </a:r>
            <a:endParaRPr lang="en-US" b="1" dirty="0">
              <a:solidFill>
                <a:srgbClr val="E74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5035"/>
          </a:xfrm>
        </p:spPr>
        <p:txBody>
          <a:bodyPr/>
          <a:lstStyle/>
          <a:p>
            <a:r>
              <a:rPr lang="en-GB" b="1" dirty="0"/>
              <a:t>Explaining </a:t>
            </a:r>
            <a:r>
              <a:rPr lang="en-GB" b="1" dirty="0" smtClean="0"/>
              <a:t>the Absences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234" y="1600200"/>
            <a:ext cx="4910566" cy="5017572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8600" b="1" dirty="0"/>
              <a:t>Gendered Divisions of Labour</a:t>
            </a:r>
          </a:p>
          <a:p>
            <a:pPr>
              <a:buClr>
                <a:srgbClr val="FF66FF"/>
              </a:buClr>
              <a:defRPr/>
            </a:pPr>
            <a:r>
              <a:rPr lang="en-US" sz="8600" b="1" dirty="0"/>
              <a:t>Gender Bias/ Misrecognition</a:t>
            </a:r>
          </a:p>
          <a:p>
            <a:pPr>
              <a:buClr>
                <a:srgbClr val="FF66FF"/>
              </a:buClr>
              <a:defRPr/>
            </a:pPr>
            <a:r>
              <a:rPr lang="en-GB" sz="8600" b="1" dirty="0"/>
              <a:t>Cognitive errors in assessing merit/leadership suitability/ peer review</a:t>
            </a:r>
            <a:endParaRPr lang="en-US" sz="8600" b="1" dirty="0"/>
          </a:p>
          <a:p>
            <a:pPr>
              <a:buClr>
                <a:srgbClr val="FF66FF"/>
              </a:buClr>
              <a:defRPr/>
            </a:pPr>
            <a:r>
              <a:rPr lang="en-US" sz="8600" b="1" dirty="0"/>
              <a:t>Institutional Practices</a:t>
            </a:r>
          </a:p>
          <a:p>
            <a:pPr>
              <a:buClr>
                <a:srgbClr val="FF66FF"/>
              </a:buClr>
              <a:defRPr/>
            </a:pPr>
            <a:r>
              <a:rPr lang="en-US" sz="8600" b="1" dirty="0"/>
              <a:t>Management &amp; Masculinity</a:t>
            </a:r>
          </a:p>
          <a:p>
            <a:pPr>
              <a:buClr>
                <a:srgbClr val="FF66FF"/>
              </a:buClr>
              <a:defRPr/>
            </a:pPr>
            <a:r>
              <a:rPr lang="en-US" sz="8600" b="1" dirty="0"/>
              <a:t>Greedy Organisations</a:t>
            </a:r>
          </a:p>
          <a:p>
            <a:pPr>
              <a:buClr>
                <a:srgbClr val="FF66FF"/>
              </a:buClr>
              <a:defRPr/>
            </a:pPr>
            <a:r>
              <a:rPr lang="en-US" sz="8600" b="1" dirty="0"/>
              <a:t>Women’s Missing Agency/ Deficit Internal Conversations</a:t>
            </a:r>
          </a:p>
          <a:p>
            <a:pPr>
              <a:buClr>
                <a:srgbClr val="FF66FF"/>
              </a:buClr>
              <a:defRPr/>
            </a:pPr>
            <a:r>
              <a:rPr lang="en-GB" sz="8600" b="1" dirty="0"/>
              <a:t>Socio-cultural messages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86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sz="8600" b="1" dirty="0">
                <a:solidFill>
                  <a:srgbClr val="00FFFF"/>
                </a:solidFill>
              </a:rPr>
              <a:t>     </a:t>
            </a:r>
            <a:r>
              <a:rPr lang="en-GB" sz="8600" b="1" dirty="0">
                <a:solidFill>
                  <a:srgbClr val="FFFFFF"/>
                </a:solidFill>
              </a:rPr>
              <a:t>Counting more women into existing systems, structures and cultures   =  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sz="8600" b="1" dirty="0">
                <a:solidFill>
                  <a:srgbClr val="FFFFFF"/>
                </a:solidFill>
              </a:rPr>
              <a:t>     an unquestioned good. </a:t>
            </a:r>
          </a:p>
          <a:p>
            <a:pPr>
              <a:buClr>
                <a:srgbClr val="00FFFF"/>
              </a:buClr>
              <a:buFontTx/>
              <a:buNone/>
              <a:defRPr/>
            </a:pPr>
            <a:r>
              <a:rPr lang="en-GB" sz="5500" b="1" dirty="0">
                <a:solidFill>
                  <a:srgbClr val="00FFFF"/>
                </a:solidFill>
              </a:rPr>
              <a:t>       </a:t>
            </a:r>
            <a:r>
              <a:rPr lang="en-GB" sz="5500" b="1" dirty="0">
                <a:solidFill>
                  <a:srgbClr val="FF66FF"/>
                </a:solidFill>
              </a:rPr>
              <a:t>(Morley, 2012, 2013, 2014)</a:t>
            </a:r>
          </a:p>
          <a:p>
            <a:endParaRPr lang="en-US" dirty="0"/>
          </a:p>
        </p:txBody>
      </p:sp>
      <p:pic>
        <p:nvPicPr>
          <p:cNvPr id="5" name="Picture 80" descr="women leade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421" b="-28421"/>
          <a:stretch>
            <a:fillRect/>
          </a:stretch>
        </p:blipFill>
        <p:spPr>
          <a:xfrm>
            <a:off x="457200" y="1417638"/>
            <a:ext cx="2918018" cy="5200134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20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43958"/>
          </a:xfrm>
        </p:spPr>
        <p:txBody>
          <a:bodyPr>
            <a:noAutofit/>
          </a:bodyPr>
          <a:lstStyle/>
          <a:p>
            <a:r>
              <a:rPr lang="en-US" b="1" dirty="0" smtClean="0"/>
              <a:t>A </a:t>
            </a:r>
            <a:r>
              <a:rPr lang="en-US" b="1" dirty="0"/>
              <a:t>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525" y="551481"/>
            <a:ext cx="4927275" cy="6032867"/>
          </a:xfrm>
        </p:spPr>
        <p:txBody>
          <a:bodyPr>
            <a:normAutofit fontScale="92500"/>
          </a:bodyPr>
          <a:lstStyle/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being seen </a:t>
            </a:r>
            <a:r>
              <a:rPr lang="en-US" b="1" i="1" dirty="0">
                <a:solidFill>
                  <a:srgbClr val="FFFFFF"/>
                </a:solidFill>
              </a:rPr>
              <a:t>e.g</a:t>
            </a:r>
            <a:r>
              <a:rPr lang="en-US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viewing leadership </a:t>
            </a:r>
            <a:r>
              <a:rPr lang="en-US" b="1" i="1" dirty="0">
                <a:solidFill>
                  <a:srgbClr val="FFFFFF"/>
                </a:solidFill>
              </a:rPr>
              <a:t>e.g. </a:t>
            </a:r>
            <a:r>
              <a:rPr lang="en-US" b="1" dirty="0">
                <a:solidFill>
                  <a:srgbClr val="FFFFFF"/>
                </a:solidFill>
              </a:rPr>
              <a:t>unliveable lives</a:t>
            </a:r>
            <a:r>
              <a:rPr lang="en-US" b="1" dirty="0" smtClean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E74CFF"/>
              </a:buClr>
              <a:defRPr/>
            </a:pPr>
            <a:endParaRPr lang="en-US" b="1" dirty="0" smtClean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What narratives circulate </a:t>
            </a:r>
            <a:r>
              <a:rPr lang="en-US" b="1" dirty="0" smtClean="0">
                <a:solidFill>
                  <a:srgbClr val="FFFFFF"/>
                </a:solidFill>
              </a:rPr>
              <a:t>about: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women’s capabilities?</a:t>
            </a: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leadership</a:t>
            </a:r>
            <a:r>
              <a:rPr lang="en-US" b="1" dirty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6" name="Content Placeholder 5" descr="IMG_003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327" b="-21327"/>
          <a:stretch>
            <a:fillRect/>
          </a:stretch>
        </p:blipFill>
        <p:spPr>
          <a:xfrm>
            <a:off x="457200" y="718598"/>
            <a:ext cx="2834473" cy="586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7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5035"/>
          </a:xfrm>
        </p:spPr>
        <p:txBody>
          <a:bodyPr/>
          <a:lstStyle/>
          <a:p>
            <a:r>
              <a:rPr lang="en-GB" b="1" dirty="0"/>
              <a:t>Where are the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68" y="1286790"/>
            <a:ext cx="4933332" cy="4839374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Adjunct/assistant roles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US" sz="1600" b="1" dirty="0">
                <a:solidFill>
                  <a:srgbClr val="FFFFFF"/>
                </a:solidFill>
              </a:rPr>
              <a:t>         </a:t>
            </a:r>
            <a:r>
              <a:rPr lang="en-US" sz="1600" b="1" dirty="0">
                <a:solidFill>
                  <a:srgbClr val="FF66FF"/>
                </a:solidFill>
              </a:rPr>
              <a:t>(Bagilhole </a:t>
            </a:r>
            <a:r>
              <a:rPr lang="en-US" sz="1600" b="1" dirty="0" smtClean="0">
                <a:solidFill>
                  <a:srgbClr val="FF66FF"/>
                </a:solidFill>
              </a:rPr>
              <a:t>&amp; </a:t>
            </a:r>
            <a:r>
              <a:rPr lang="en-US" sz="1600" b="1" dirty="0">
                <a:solidFill>
                  <a:srgbClr val="FF66FF"/>
                </a:solidFill>
              </a:rPr>
              <a:t>White, 2011; Davis, 1996).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‘</a:t>
            </a:r>
            <a:r>
              <a:rPr lang="en-US" b="1" dirty="0">
                <a:solidFill>
                  <a:srgbClr val="FFFFFF"/>
                </a:solidFill>
              </a:rPr>
              <a:t>Glass cliffs</a:t>
            </a:r>
            <a:r>
              <a:rPr lang="en-US" b="1" dirty="0" smtClean="0">
                <a:solidFill>
                  <a:srgbClr val="FFFFFF"/>
                </a:solidFill>
              </a:rPr>
              <a:t>’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rgbClr val="FF66FF"/>
                </a:solidFill>
              </a:rPr>
              <a:t>(Ryan &amp; Haslam, 2005</a:t>
            </a:r>
            <a:r>
              <a:rPr lang="en-US" sz="1600" b="1" dirty="0" smtClean="0">
                <a:solidFill>
                  <a:srgbClr val="FF66FF"/>
                </a:solidFill>
              </a:rPr>
              <a:t>)</a:t>
            </a:r>
            <a:endParaRPr lang="en-US" sz="1600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‘Velvet ghettos’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1700" b="1" dirty="0">
                <a:solidFill>
                  <a:srgbClr val="FFFFFF"/>
                </a:solidFill>
              </a:rPr>
              <a:t> </a:t>
            </a:r>
            <a:r>
              <a:rPr lang="en-US" sz="1700" b="1" dirty="0" smtClean="0">
                <a:solidFill>
                  <a:srgbClr val="FFFFFF"/>
                </a:solidFill>
              </a:rPr>
              <a:t>     </a:t>
            </a:r>
            <a:r>
              <a:rPr lang="en-US" sz="1700" b="1" dirty="0" smtClean="0">
                <a:solidFill>
                  <a:srgbClr val="FF66FF"/>
                </a:solidFill>
              </a:rPr>
              <a:t> </a:t>
            </a:r>
            <a:r>
              <a:rPr lang="en-US" sz="1700" b="1" dirty="0">
                <a:solidFill>
                  <a:srgbClr val="FF66FF"/>
                </a:solidFill>
              </a:rPr>
              <a:t>(Guillaume &amp; Pochic, 2009)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quality assurance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community engagement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human </a:t>
            </a:r>
            <a:r>
              <a:rPr lang="en-US" b="1" dirty="0">
                <a:solidFill>
                  <a:srgbClr val="FFFFFF"/>
                </a:solidFill>
              </a:rPr>
              <a:t>resource management</a:t>
            </a:r>
          </a:p>
          <a:p>
            <a:endParaRPr lang="en-US" dirty="0"/>
          </a:p>
        </p:txBody>
      </p:sp>
      <p:pic>
        <p:nvPicPr>
          <p:cNvPr id="5" name="Content Placeholder 6" descr="MPj0399350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3460"/>
          <a:stretch>
            <a:fillRect/>
          </a:stretch>
        </p:blipFill>
        <p:spPr>
          <a:xfrm>
            <a:off x="457200" y="1286790"/>
            <a:ext cx="3586378" cy="4839373"/>
          </a:xfrm>
        </p:spPr>
      </p:pic>
    </p:spTree>
    <p:extLst>
      <p:ext uri="{BB962C8B-B14F-4D97-AF65-F5344CB8AC3E}">
        <p14:creationId xmlns:p14="http://schemas.microsoft.com/office/powerpoint/2010/main" val="398078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5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</a:t>
            </a:r>
            <a:r>
              <a:rPr lang="en-GB" b="1" dirty="0"/>
              <a:t>endered Pathways: Research/ Prestige Economy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4942" y="1440796"/>
            <a:ext cx="5651858" cy="5668395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Women less likely to be: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Journal editors/cited in top-rated journals </a:t>
            </a:r>
            <a:r>
              <a:rPr lang="en-GB" sz="2200" b="1" dirty="0">
                <a:solidFill>
                  <a:srgbClr val="FF66FF"/>
                </a:solidFill>
              </a:rPr>
              <a:t>(Tight, 2008).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Principal investigators </a:t>
            </a:r>
            <a:r>
              <a:rPr lang="en-GB" sz="2200" b="1" dirty="0">
                <a:solidFill>
                  <a:srgbClr val="FF66FF"/>
                </a:solidFill>
              </a:rPr>
              <a:t>(EC, 2011)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On research boards</a:t>
            </a:r>
            <a:endParaRPr lang="en-GB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large grants </a:t>
            </a:r>
            <a:r>
              <a:rPr lang="en-GB" sz="2200" b="1" dirty="0">
                <a:solidFill>
                  <a:srgbClr val="FF66FF"/>
                </a:solidFill>
              </a:rPr>
              <a:t>(Husu, 2014)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research prizes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 </a:t>
            </a:r>
            <a:r>
              <a:rPr lang="en-GB" sz="2200" b="1" dirty="0">
                <a:solidFill>
                  <a:srgbClr val="FF66FF"/>
                </a:solidFill>
              </a:rPr>
              <a:t>(Nikiforova, 2011)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Be conference keynote speakers </a:t>
            </a:r>
            <a:r>
              <a:rPr lang="en-GB" sz="2200" b="1" dirty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Schroeder et al., 2013</a:t>
            </a:r>
            <a:r>
              <a:rPr lang="en-GB" sz="2200" b="1" dirty="0">
                <a:solidFill>
                  <a:srgbClr val="FF66FF"/>
                </a:solidFill>
              </a:rPr>
              <a:t> )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 descr="BU005915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45" r="-49745"/>
          <a:stretch>
            <a:fillRect/>
          </a:stretch>
        </p:blipFill>
        <p:spPr>
          <a:xfrm>
            <a:off x="457200" y="1600200"/>
            <a:ext cx="2891133" cy="4525963"/>
          </a:xfrm>
        </p:spPr>
      </p:pic>
    </p:spTree>
    <p:extLst>
      <p:ext uri="{BB962C8B-B14F-4D97-AF65-F5344CB8AC3E}">
        <p14:creationId xmlns:p14="http://schemas.microsoft.com/office/powerpoint/2010/main" val="422448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9109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Consequences of Absence of Leadership </a:t>
            </a:r>
            <a:r>
              <a:rPr lang="en-GB" b="1" dirty="0" smtClean="0"/>
              <a:t>Diversity?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0800" y="1237163"/>
            <a:ext cx="5476091" cy="6268286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5500" b="1" dirty="0">
                <a:solidFill>
                  <a:srgbClr val="FF66FF"/>
                </a:solidFill>
                <a:latin typeface="+mj-lt"/>
              </a:rPr>
              <a:t>Employment/ Opportunity </a:t>
            </a:r>
            <a:r>
              <a:rPr lang="en-GB" sz="5500" b="1" dirty="0" smtClean="0">
                <a:solidFill>
                  <a:srgbClr val="FF66FF"/>
                </a:solidFill>
                <a:latin typeface="+mj-lt"/>
              </a:rPr>
              <a:t>Structures</a:t>
            </a:r>
            <a:endParaRPr lang="en-GB" sz="55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Distributive injustice/ Structural Prejudice.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Depressed career opportunities.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Misrecognition of leadership potential/ wasted talent.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00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r>
              <a:rPr lang="en-GB" sz="5500" b="1" dirty="0">
                <a:solidFill>
                  <a:srgbClr val="FF66FF"/>
                </a:solidFill>
                <a:latin typeface="+mj-lt"/>
              </a:rPr>
              <a:t>Service </a:t>
            </a:r>
            <a:r>
              <a:rPr lang="en-GB" sz="5500" b="1" dirty="0" smtClean="0">
                <a:solidFill>
                  <a:srgbClr val="FF66FF"/>
                </a:solidFill>
                <a:latin typeface="+mj-lt"/>
              </a:rPr>
              <a:t>Delivery</a:t>
            </a:r>
            <a:endParaRPr lang="en-GB" sz="55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Knowledge Distortions, Cognitive/ Epistemic injustice </a:t>
            </a:r>
            <a:r>
              <a:rPr lang="en-GB" sz="4900" b="1" dirty="0">
                <a:solidFill>
                  <a:srgbClr val="FF66FF"/>
                </a:solidFill>
                <a:latin typeface="+mj-lt"/>
              </a:rPr>
              <a:t>(Fricker, 2007)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latin typeface="+mj-lt"/>
              </a:rPr>
              <a:t>Reproduction of Institutional Norms and Practices.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latin typeface="+mj-lt"/>
              </a:rPr>
              <a:t>Margins/ Mainstream hegemonies, with women, minority staff seen as Organisational </a:t>
            </a:r>
            <a:r>
              <a:rPr lang="ja-JP" altLang="en-GB" sz="5500" b="1" dirty="0">
                <a:latin typeface="+mj-lt"/>
              </a:rPr>
              <a:t>‘</a:t>
            </a:r>
            <a:r>
              <a:rPr lang="en-GB" sz="5500" b="1" dirty="0">
                <a:latin typeface="+mj-lt"/>
              </a:rPr>
              <a:t>Other</a:t>
            </a:r>
            <a:r>
              <a:rPr lang="ja-JP" altLang="en-GB" sz="5500" b="1" dirty="0" smtClean="0">
                <a:latin typeface="+mj-lt"/>
              </a:rPr>
              <a:t>’</a:t>
            </a:r>
            <a:r>
              <a:rPr lang="en-GB" altLang="ja-JP" sz="5500" b="1" dirty="0" smtClean="0">
                <a:latin typeface="+mj-lt"/>
              </a:rPr>
              <a:t>.</a:t>
            </a:r>
            <a:endParaRPr lang="en-US" sz="55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2990097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Content Placeholder 4" descr="MP90040254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4" r="-1964"/>
          <a:stretch>
            <a:fillRect/>
          </a:stretch>
        </p:blipFill>
        <p:spPr>
          <a:xfrm>
            <a:off x="457200" y="1598243"/>
            <a:ext cx="2990096" cy="478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1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651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Provocations?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5345" y="1036116"/>
            <a:ext cx="5597515" cy="5648502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G</a:t>
            </a:r>
            <a:r>
              <a:rPr lang="en-GB" b="1" dirty="0" smtClean="0"/>
              <a:t>ender escapes </a:t>
            </a:r>
            <a:r>
              <a:rPr lang="en-GB" b="1" dirty="0"/>
              <a:t>the policy logic of the turbulent global academy?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W</a:t>
            </a:r>
            <a:r>
              <a:rPr lang="en-GB" b="1" dirty="0" smtClean="0"/>
              <a:t>omen’s </a:t>
            </a:r>
            <a:r>
              <a:rPr lang="en-GB" b="1" dirty="0"/>
              <a:t>capital devalued/ misrecognised in the knowledge economy?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C</a:t>
            </a:r>
            <a:r>
              <a:rPr lang="en-GB" b="1" dirty="0" smtClean="0"/>
              <a:t>ultural </a:t>
            </a:r>
            <a:r>
              <a:rPr lang="en-GB" b="1" dirty="0"/>
              <a:t>scripts for leaders coalesce/collide with normative gender performances?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D</a:t>
            </a:r>
            <a:r>
              <a:rPr lang="en-GB" b="1" dirty="0" smtClean="0"/>
              <a:t>ecision</a:t>
            </a:r>
            <a:r>
              <a:rPr lang="en-GB" b="1" dirty="0"/>
              <a:t>-making and informal practices lack transparency/ accountability/ reproduce privilege? </a:t>
            </a:r>
          </a:p>
        </p:txBody>
      </p:sp>
      <p:pic>
        <p:nvPicPr>
          <p:cNvPr id="5" name="Picture 7" descr="MP900443329[1]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21" r="-17121"/>
          <a:stretch/>
        </p:blipFill>
        <p:spPr>
          <a:xfrm>
            <a:off x="457200" y="1203231"/>
            <a:ext cx="2968145" cy="5214001"/>
          </a:xfrm>
        </p:spPr>
      </p:pic>
    </p:spTree>
    <p:extLst>
      <p:ext uri="{BB962C8B-B14F-4D97-AF65-F5344CB8AC3E}">
        <p14:creationId xmlns:p14="http://schemas.microsoft.com/office/powerpoint/2010/main" val="303342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49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South Asia</a:t>
            </a:r>
            <a:endParaRPr lang="en-US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Literature/ Policy </a:t>
            </a:r>
            <a:r>
              <a:rPr lang="en-US" b="1" dirty="0">
                <a:solidFill>
                  <a:srgbClr val="FFFFFF"/>
                </a:solidFill>
              </a:rPr>
              <a:t>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</a:t>
            </a:r>
            <a:r>
              <a:rPr lang="en-US" b="1" dirty="0" smtClean="0"/>
              <a:t>Focus </a:t>
            </a:r>
            <a:r>
              <a:rPr lang="en-US" b="1" dirty="0"/>
              <a:t>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rgbClr val="FF66FF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rgbClr val="FFFFFF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</a:t>
            </a:r>
            <a:r>
              <a:rPr lang="en-GB" b="1" dirty="0">
                <a:solidFill>
                  <a:schemeClr val="tx2"/>
                </a:solidFill>
              </a:rPr>
              <a:t>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2064"/>
          </a:xfrm>
        </p:spPr>
        <p:txBody>
          <a:bodyPr/>
          <a:lstStyle/>
          <a:p>
            <a:r>
              <a:rPr lang="en-US" b="1" dirty="0"/>
              <a:t>Narrating Difference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1637" y="1600200"/>
            <a:ext cx="4897964" cy="4525963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(Political/lacking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>
                <a:solidFill>
                  <a:srgbClr val="FFFFFF"/>
                </a:solidFill>
              </a:rPr>
              <a:t>Hostile </a:t>
            </a:r>
            <a:r>
              <a:rPr lang="en-US" b="1" dirty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(Toxic/ stressful)</a:t>
            </a:r>
          </a:p>
          <a:p>
            <a:endParaRPr lang="en-US" dirty="0"/>
          </a:p>
        </p:txBody>
      </p:sp>
      <p:pic>
        <p:nvPicPr>
          <p:cNvPr id="7" name="Content Placeholder 6" descr="Nepal women IMG_2695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>
          <a:xfrm>
            <a:off x="457200" y="1600200"/>
            <a:ext cx="3352328" cy="4525963"/>
          </a:xfrm>
        </p:spPr>
      </p:pic>
    </p:spTree>
    <p:extLst>
      <p:ext uri="{BB962C8B-B14F-4D97-AF65-F5344CB8AC3E}">
        <p14:creationId xmlns:p14="http://schemas.microsoft.com/office/powerpoint/2010/main" val="6960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5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1342" y="2041240"/>
            <a:ext cx="3675457" cy="408492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Power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Recognition</a:t>
            </a:r>
          </a:p>
          <a:p>
            <a:endParaRPr lang="en-US" sz="3600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7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Why is Senior Leadership Unattractive to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0934" y="1600200"/>
            <a:ext cx="5153066" cy="489902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Being ‘Other’ in male-dominated </a:t>
            </a:r>
            <a:r>
              <a:rPr lang="en-GB" b="1" dirty="0" smtClean="0"/>
              <a:t>cultures </a:t>
            </a:r>
            <a:r>
              <a:rPr lang="en-GB" sz="2100" b="1" dirty="0" smtClean="0">
                <a:solidFill>
                  <a:srgbClr val="FF66FF"/>
                </a:solidFill>
              </a:rPr>
              <a:t>(</a:t>
            </a:r>
            <a:r>
              <a:rPr lang="en-US" sz="2100" b="1" dirty="0" smtClean="0">
                <a:solidFill>
                  <a:srgbClr val="FF66FF"/>
                </a:solidFill>
              </a:rPr>
              <a:t>Burkinshaw 2015)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US" sz="21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2900" b="1" dirty="0">
                <a:solidFill>
                  <a:schemeClr val="tx2"/>
                </a:solidFill>
              </a:rPr>
              <a:t>The signifier </a:t>
            </a:r>
            <a:r>
              <a:rPr lang="ja-JP" altLang="en-GB" sz="2900" b="1" dirty="0">
                <a:solidFill>
                  <a:schemeClr val="tx2"/>
                </a:solidFill>
              </a:rPr>
              <a:t>‘</a:t>
            </a:r>
            <a:r>
              <a:rPr lang="en-GB" sz="2900" b="1" dirty="0">
                <a:solidFill>
                  <a:schemeClr val="tx2"/>
                </a:solidFill>
              </a:rPr>
              <a:t>woman</a:t>
            </a:r>
            <a:r>
              <a:rPr lang="ja-JP" altLang="en-GB" sz="2900" b="1" dirty="0">
                <a:solidFill>
                  <a:schemeClr val="tx2"/>
                </a:solidFill>
              </a:rPr>
              <a:t>’</a:t>
            </a:r>
            <a:r>
              <a:rPr lang="en-GB" sz="2900" b="1" dirty="0">
                <a:solidFill>
                  <a:schemeClr val="tx2"/>
                </a:solidFill>
              </a:rPr>
              <a:t> reduces the authority of the signifier </a:t>
            </a:r>
            <a:r>
              <a:rPr lang="ja-JP" altLang="en-GB" sz="2900" b="1" dirty="0">
                <a:solidFill>
                  <a:schemeClr val="tx2"/>
                </a:solidFill>
              </a:rPr>
              <a:t>‘</a:t>
            </a:r>
            <a:r>
              <a:rPr lang="en-GB" sz="2900" b="1" dirty="0" smtClean="0">
                <a:solidFill>
                  <a:schemeClr val="tx2"/>
                </a:solidFill>
              </a:rPr>
              <a:t>leader’.</a:t>
            </a:r>
            <a:endParaRPr lang="en-GB" sz="2900" b="1" dirty="0">
              <a:solidFill>
                <a:schemeClr val="tx2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Disrupting the symbolic </a:t>
            </a:r>
            <a:r>
              <a:rPr lang="en-GB" b="1" dirty="0" smtClean="0"/>
              <a:t>order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Corruption/ Financialisation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Pre-determined Scripts</a:t>
            </a:r>
          </a:p>
          <a:p>
            <a:pPr>
              <a:buClr>
                <a:srgbClr val="E74CFF"/>
              </a:buClr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Do w</a:t>
            </a:r>
            <a:r>
              <a:rPr lang="en-US" b="1" dirty="0" smtClean="0"/>
              <a:t>omen </a:t>
            </a:r>
            <a:r>
              <a:rPr lang="en-US" b="1" dirty="0"/>
              <a:t>lack capital</a:t>
            </a:r>
            <a:r>
              <a:rPr lang="en-US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b="1" dirty="0" smtClean="0"/>
              <a:t>field?</a:t>
            </a:r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0" y="1600200"/>
            <a:ext cx="3306976" cy="4525963"/>
          </a:xfrm>
        </p:spPr>
      </p:pic>
    </p:spTree>
    <p:extLst>
      <p:ext uri="{BB962C8B-B14F-4D97-AF65-F5344CB8AC3E}">
        <p14:creationId xmlns:p14="http://schemas.microsoft.com/office/powerpoint/2010/main" val="38900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560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Affective </a:t>
            </a:r>
            <a:r>
              <a:rPr lang="en-US" b="1" dirty="0" smtClean="0"/>
              <a:t>Economy of </a:t>
            </a:r>
            <a:r>
              <a:rPr lang="en-US" b="1" dirty="0"/>
              <a:t>Identity Work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2689" y="1352631"/>
            <a:ext cx="4994111" cy="600947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66FF"/>
                </a:solidFill>
              </a:rPr>
              <a:t>Working</a:t>
            </a:r>
            <a:r>
              <a:rPr lang="en-US" sz="4400" b="1" dirty="0">
                <a:solidFill>
                  <a:schemeClr val="tx2"/>
                </a:solidFill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with resistance, recalcitrance, truculence, ugly feelings.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sz="4400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66FF"/>
                </a:solidFill>
              </a:rPr>
              <a:t>Colonising </a:t>
            </a:r>
            <a:r>
              <a:rPr lang="en-US" sz="4400" b="1" dirty="0">
                <a:solidFill>
                  <a:srgbClr val="FFFFFF"/>
                </a:solidFill>
              </a:rPr>
              <a:t>colleagues’ subjectivities towards the goals of managerially inspired discourses.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sz="4400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66FF"/>
                </a:solidFill>
              </a:rPr>
              <a:t>Managing</a:t>
            </a:r>
            <a:r>
              <a:rPr lang="en-US" sz="4400" b="1" dirty="0">
                <a:solidFill>
                  <a:schemeClr val="tx2"/>
                </a:solidFill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self-doubt, conflict, anxiety, disappointment &amp; occupational stress.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sz="4400" b="1" dirty="0">
                <a:solidFill>
                  <a:srgbClr val="00FFFF"/>
                </a:solidFill>
              </a:rPr>
              <a:t>                      </a:t>
            </a:r>
            <a:r>
              <a:rPr lang="en-US" sz="4400" b="1" dirty="0">
                <a:solidFill>
                  <a:srgbClr val="FF66FF"/>
                </a:solidFill>
              </a:rPr>
              <a:t>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4400" b="1" dirty="0" smtClean="0">
                <a:solidFill>
                  <a:srgbClr val="FF66FF"/>
                </a:solidFill>
              </a:rPr>
              <a:t>Restricting</a:t>
            </a:r>
            <a:r>
              <a:rPr lang="en-US" sz="4400" b="1" dirty="0" smtClean="0">
                <a:solidFill>
                  <a:srgbClr val="FFFFFF"/>
                </a:solidFill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not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66FF"/>
                </a:solidFill>
              </a:rPr>
              <a:t>Building</a:t>
            </a:r>
            <a:r>
              <a:rPr lang="en-US" sz="4400" b="1" dirty="0">
                <a:solidFill>
                  <a:schemeClr val="tx2"/>
                </a:solidFill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capacity and creativity.</a:t>
            </a:r>
            <a:r>
              <a:rPr lang="en-GB" sz="4400" b="1" dirty="0">
                <a:solidFill>
                  <a:srgbClr val="FFFFFF"/>
                </a:solidFill>
              </a:rPr>
              <a:t> </a:t>
            </a:r>
            <a:endParaRPr lang="en-GB" sz="4400" b="1" dirty="0" smtClean="0">
              <a:solidFill>
                <a:srgbClr val="FFFFFF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b="1" dirty="0" smtClean="0">
                <a:solidFill>
                  <a:srgbClr val="FF66FF"/>
                </a:solidFill>
              </a:rPr>
              <a:t>(Morley &amp; </a:t>
            </a:r>
            <a:r>
              <a:rPr lang="en-GB" b="1" dirty="0" err="1" smtClean="0">
                <a:solidFill>
                  <a:srgbClr val="FF66FF"/>
                </a:solidFill>
              </a:rPr>
              <a:t>Crossouard</a:t>
            </a:r>
            <a:r>
              <a:rPr lang="en-GB" b="1" dirty="0" smtClean="0">
                <a:solidFill>
                  <a:srgbClr val="FF66FF"/>
                </a:solidFill>
              </a:rPr>
              <a:t>, 2015)</a:t>
            </a:r>
            <a:endParaRPr lang="en-US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457200" y="1352630"/>
            <a:ext cx="3105558" cy="5164872"/>
          </a:xfrm>
        </p:spPr>
      </p:pic>
    </p:spTree>
    <p:extLst>
      <p:ext uri="{BB962C8B-B14F-4D97-AF65-F5344CB8AC3E}">
        <p14:creationId xmlns:p14="http://schemas.microsoft.com/office/powerpoint/2010/main" val="425736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189"/>
          </a:xfrm>
        </p:spPr>
        <p:txBody>
          <a:bodyPr/>
          <a:lstStyle/>
          <a:p>
            <a:r>
              <a:rPr lang="en-US" b="1" dirty="0"/>
              <a:t>Rejection, Refusal and Reluctance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Rejection (Misrecognition)</a:t>
            </a:r>
            <a:endParaRPr lang="en-US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UK</a:t>
            </a:r>
            <a:r>
              <a:rPr lang="en-US" b="1" dirty="0"/>
              <a:t>- women 2.5 times likely to be unsuccessful </a:t>
            </a:r>
            <a:r>
              <a:rPr lang="en-GB" b="1" dirty="0"/>
              <a:t>in applications for senior posts </a:t>
            </a:r>
            <a:r>
              <a:rPr lang="en-GB" sz="2300" b="1" dirty="0">
                <a:solidFill>
                  <a:srgbClr val="FF66FF"/>
                </a:solidFill>
              </a:rPr>
              <a:t>(Manfredi et al, 2014)</a:t>
            </a:r>
          </a:p>
          <a:p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Refusal (Attachment to Discipline)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/>
              <a:t>I find it difficult to control people…I know this so every time I am offered this position I say no…You are not trained to do that kind of thing, you know - we have only been trained in working in our </a:t>
            </a:r>
            <a:r>
              <a:rPr lang="en-GB" b="1" i="1" dirty="0" smtClean="0"/>
              <a:t>discipline</a:t>
            </a:r>
          </a:p>
          <a:p>
            <a:pPr marL="0" indent="0">
              <a:buNone/>
            </a:pPr>
            <a:r>
              <a:rPr lang="en-GB" b="1" i="1" dirty="0" smtClean="0"/>
              <a:t> </a:t>
            </a:r>
            <a:r>
              <a:rPr lang="en-GB" sz="2300" b="1" dirty="0">
                <a:solidFill>
                  <a:srgbClr val="FF66FF"/>
                </a:solidFill>
              </a:rPr>
              <a:t>(Female Professor, Sri Lanka).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6790"/>
            <a:ext cx="4038600" cy="48393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Reluctance (Gendered Cultures)</a:t>
            </a:r>
          </a:p>
          <a:p>
            <a:pPr marL="0" indent="0">
              <a:buNone/>
            </a:pPr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 smtClean="0"/>
              <a:t>The mentality of your male colleagues. That’s a deterrent like I said he’ll call you pushy, he’ll call you vicious you know and all that because a woman at the leadership or a woman boss is not readily acceptable</a:t>
            </a:r>
            <a:r>
              <a:rPr lang="en-GB" sz="2300" b="1" i="1" dirty="0" smtClean="0">
                <a:solidFill>
                  <a:srgbClr val="FF66FF"/>
                </a:solidFill>
              </a:rPr>
              <a:t>. </a:t>
            </a:r>
          </a:p>
          <a:p>
            <a:pPr marL="0" indent="0">
              <a:buNone/>
            </a:pPr>
            <a:r>
              <a:rPr lang="en-GB" sz="2300" b="1" dirty="0" smtClean="0">
                <a:solidFill>
                  <a:srgbClr val="FF66FF"/>
                </a:solidFill>
              </a:rPr>
              <a:t>(Female Pro Vice- Chancellor, Bangladesh)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GB" b="1" i="1" dirty="0" smtClean="0"/>
              <a:t>The men they also do not like the female to be a leader, that I have also faced the problem…They want to see the male as the leader, not the female. </a:t>
            </a:r>
          </a:p>
          <a:p>
            <a:pPr marL="0" indent="0">
              <a:buNone/>
            </a:pPr>
            <a:r>
              <a:rPr lang="en-GB" sz="2300" b="1" dirty="0" smtClean="0">
                <a:solidFill>
                  <a:srgbClr val="E74CFF"/>
                </a:solidFill>
              </a:rPr>
              <a:t>(</a:t>
            </a:r>
            <a:r>
              <a:rPr lang="en-US" sz="2300" b="1" dirty="0" smtClean="0">
                <a:solidFill>
                  <a:srgbClr val="E74CFF"/>
                </a:solidFill>
              </a:rPr>
              <a:t>Female Dean, Nepal)</a:t>
            </a:r>
            <a:endParaRPr lang="en-GB" sz="2300" b="1" dirty="0" smtClean="0">
              <a:solidFill>
                <a:srgbClr val="E74C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Barriers                 Enablers</a:t>
            </a:r>
            <a:br>
              <a:rPr lang="en-US" b="1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121693"/>
            <a:ext cx="40457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The Power of the Socio-Cultural/ Gender Appropriate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US" sz="2400" b="1" dirty="0"/>
              <a:t>Social Class and Caste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US" sz="2400" b="1" dirty="0"/>
              <a:t>Lack of Investment in Women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Organisational Cultures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Perceptions of Leadership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Recruitment and Selection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Family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Gender and Authority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Corruption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4733850" y="989729"/>
            <a:ext cx="395295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 smtClean="0"/>
              <a:t>Policies </a:t>
            </a:r>
            <a:endParaRPr lang="en-GB" sz="2400" b="1" dirty="0"/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(affirmative action, gender mainstreaming, work/life balance)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Women-only Provision</a:t>
            </a:r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(leadership development/ universities)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Mentoring 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Professional Development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Family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Evidence</a:t>
            </a:r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(Research/ Gender-Disaggregated Statistics</a:t>
            </a:r>
            <a:r>
              <a:rPr lang="en-GB" sz="2800" b="1" dirty="0" smtClean="0">
                <a:solidFill>
                  <a:srgbClr val="FF66FF"/>
                </a:solidFill>
              </a:rPr>
              <a:t>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Internationalisation</a:t>
            </a:r>
          </a:p>
          <a:p>
            <a:pPr>
              <a:buClr>
                <a:srgbClr val="FF66FF"/>
              </a:buClr>
            </a:pPr>
            <a:endParaRPr lang="en-GB" sz="28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9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5170"/>
          </a:xfrm>
        </p:spPr>
        <p:txBody>
          <a:bodyPr/>
          <a:lstStyle/>
          <a:p>
            <a:r>
              <a:rPr lang="en-US" b="1" dirty="0"/>
              <a:t>Change Interventions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26615" y="1600200"/>
            <a:ext cx="4760185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i="1" dirty="0">
                <a:solidFill>
                  <a:srgbClr val="FFFFFF"/>
                </a:solidFill>
              </a:rPr>
              <a:t>Excellentia</a:t>
            </a:r>
            <a:r>
              <a:rPr lang="en-GB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Leitner and Wroblewski, 2008)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rgbClr val="00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Programme, Association of Commonwealth Universities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(Morley </a:t>
            </a:r>
            <a:r>
              <a:rPr lang="en-GB" sz="2400" b="1" i="1" dirty="0">
                <a:solidFill>
                  <a:srgbClr val="FF66FF"/>
                </a:solidFill>
              </a:rPr>
              <a:t>et al</a:t>
            </a:r>
            <a:r>
              <a:rPr lang="en-GB" sz="24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Norwegian University of Science and Technology (NTNU)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Benediktsdotir, 2008)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Athena Swan/ Gender Charter Marks/ Aurora</a:t>
            </a:r>
            <a:r>
              <a:rPr lang="en-GB" sz="2400" b="1" dirty="0">
                <a:solidFill>
                  <a:srgbClr val="00FFFF"/>
                </a:solidFill>
              </a:rPr>
              <a:t> </a:t>
            </a:r>
            <a:r>
              <a:rPr lang="en-GB" sz="2400" b="1" dirty="0">
                <a:solidFill>
                  <a:srgbClr val="FF66FF"/>
                </a:solidFill>
              </a:rPr>
              <a:t>(http://www.ecu.ac.uk/our-projects/gender-charter-mark)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 bwMode="auto">
          <a:xfrm>
            <a:off x="457200" y="1600200"/>
            <a:ext cx="330232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14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68"/>
            <a:ext cx="8229600" cy="69281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Moving On: What are We Asking Women to Lead?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0689" y="1236654"/>
            <a:ext cx="4926111" cy="51972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>
                <a:solidFill>
                  <a:srgbClr val="FF66FF"/>
                </a:solidFill>
              </a:rPr>
              <a:t>Women </a:t>
            </a:r>
            <a:r>
              <a:rPr lang="en-US" sz="9600" b="1" dirty="0" smtClean="0">
                <a:solidFill>
                  <a:srgbClr val="FF66FF"/>
                </a:solidFill>
              </a:rPr>
              <a:t>are</a:t>
            </a:r>
            <a:endParaRPr lang="en-US" sz="9600" b="1" dirty="0">
              <a:solidFill>
                <a:srgbClr val="FF66FF"/>
              </a:solidFill>
            </a:endParaRPr>
          </a:p>
          <a:p>
            <a:pPr>
              <a:buClr>
                <a:srgbClr val="E74CFF"/>
              </a:buClr>
            </a:pPr>
            <a:r>
              <a:rPr lang="en-US" sz="9600" b="1" dirty="0"/>
              <a:t>Rejected</a:t>
            </a:r>
          </a:p>
          <a:p>
            <a:pPr>
              <a:buClr>
                <a:srgbClr val="E74CFF"/>
              </a:buClr>
            </a:pPr>
            <a:r>
              <a:rPr lang="en-US" sz="9600" b="1" dirty="0"/>
              <a:t>Refusing/ Self Excluding</a:t>
            </a:r>
          </a:p>
          <a:p>
            <a:pPr>
              <a:buClr>
                <a:srgbClr val="E74CFF"/>
              </a:buClr>
            </a:pPr>
            <a:r>
              <a:rPr lang="en-US" sz="9600" b="1" dirty="0" smtClean="0"/>
              <a:t>Reluctant</a:t>
            </a:r>
          </a:p>
          <a:p>
            <a:pPr>
              <a:buClr>
                <a:srgbClr val="E74CFF"/>
              </a:buClr>
            </a:pPr>
            <a:endParaRPr lang="en-US" sz="9600" b="1" dirty="0" smtClean="0"/>
          </a:p>
          <a:p>
            <a:pPr marL="0" indent="0">
              <a:buNone/>
            </a:pPr>
            <a:r>
              <a:rPr lang="en-US" sz="9600" b="1" dirty="0" smtClean="0">
                <a:solidFill>
                  <a:srgbClr val="FF66FF"/>
                </a:solidFill>
              </a:rPr>
              <a:t>Change</a:t>
            </a:r>
            <a:endParaRPr lang="en-US" sz="9600" b="1" dirty="0" smtClean="0"/>
          </a:p>
          <a:p>
            <a:pPr>
              <a:buClr>
                <a:srgbClr val="E74CFF"/>
              </a:buClr>
            </a:pPr>
            <a:r>
              <a:rPr lang="en-US" sz="9600" b="1" dirty="0" smtClean="0"/>
              <a:t>Not counting more women into existing structures/ scripts/systems/ gendered cultures.</a:t>
            </a:r>
            <a:endParaRPr lang="en-GB" sz="9600" b="1" dirty="0" smtClean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9600" b="1" dirty="0" smtClean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9600" b="1" dirty="0" smtClean="0">
                <a:solidFill>
                  <a:srgbClr val="FF66FF"/>
                </a:solidFill>
              </a:rPr>
              <a:t>Need for</a:t>
            </a:r>
            <a:endParaRPr lang="en-US" sz="9600" b="1" dirty="0" smtClean="0"/>
          </a:p>
          <a:p>
            <a:pPr>
              <a:buClr>
                <a:srgbClr val="E74CFF"/>
              </a:buClr>
            </a:pPr>
            <a:r>
              <a:rPr lang="en-US" sz="9600" b="1" dirty="0" smtClean="0"/>
              <a:t>Re-visioning of Leadership</a:t>
            </a:r>
          </a:p>
          <a:p>
            <a:pPr>
              <a:buClr>
                <a:srgbClr val="E74CFF"/>
              </a:buClr>
            </a:pPr>
            <a:r>
              <a:rPr lang="en-US" sz="9600" b="1" dirty="0" smtClean="0"/>
              <a:t>Generative, generous and gender-free.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086250"/>
            <a:ext cx="3155041" cy="5347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611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577360" y="250673"/>
            <a:ext cx="8065688" cy="6331028"/>
          </a:xfrm>
        </p:spPr>
        <p:txBody>
          <a:bodyPr>
            <a:normAutofit lnSpcReduction="10000"/>
          </a:bodyPr>
          <a:lstStyle/>
          <a:p>
            <a:pPr>
              <a:buClr>
                <a:srgbClr val="E74CFF"/>
              </a:buClr>
            </a:pPr>
            <a:r>
              <a:rPr lang="en-US" sz="2000" b="1" dirty="0" smtClean="0">
                <a:solidFill>
                  <a:srgbClr val="FF66FF"/>
                </a:solidFill>
                <a:cs typeface="Arial"/>
              </a:rPr>
              <a:t>Follow Up?</a:t>
            </a:r>
          </a:p>
          <a:p>
            <a:pPr>
              <a:buClr>
                <a:srgbClr val="E74CFF"/>
              </a:buClr>
            </a:pPr>
            <a:endParaRPr lang="en-US" b="1" dirty="0">
              <a:cs typeface="Arial"/>
            </a:endParaRPr>
          </a:p>
          <a:p>
            <a:pPr>
              <a:buClr>
                <a:srgbClr val="E74CFF"/>
              </a:buClr>
            </a:pPr>
            <a:r>
              <a:rPr lang="en-US" b="1" dirty="0" smtClean="0">
                <a:cs typeface="Arial"/>
              </a:rPr>
              <a:t>Morley</a:t>
            </a:r>
            <a:r>
              <a:rPr lang="en-US" b="1" dirty="0">
                <a:cs typeface="Arial"/>
              </a:rPr>
              <a:t>, L., &amp; Crossouard, B. (2015) </a:t>
            </a:r>
            <a:r>
              <a:rPr lang="en-US" b="1" dirty="0"/>
              <a:t>Gender in the Neoliberalised Global Academy: The Affective Economy of Women and Leadership in South Asia. </a:t>
            </a:r>
            <a:r>
              <a:rPr lang="en-US" b="1" i="1" dirty="0">
                <a:cs typeface="Arial"/>
              </a:rPr>
              <a:t>British Journal of Sociology of Education. </a:t>
            </a:r>
            <a:r>
              <a:rPr lang="en-US" b="1" dirty="0"/>
              <a:t>10.1080/01425692.2015.1100529</a:t>
            </a:r>
            <a:endParaRPr lang="en-US" b="1" i="1" dirty="0">
              <a:cs typeface="Arial"/>
            </a:endParaRPr>
          </a:p>
          <a:p>
            <a:pPr>
              <a:buClr>
                <a:srgbClr val="E74CFF"/>
              </a:buClr>
            </a:pPr>
            <a:endParaRPr lang="en-US" b="1" dirty="0"/>
          </a:p>
          <a:p>
            <a:pPr>
              <a:buClr>
                <a:srgbClr val="E74CFF"/>
              </a:buClr>
            </a:pPr>
            <a:r>
              <a:rPr lang="en-US" b="1" dirty="0">
                <a:cs typeface="Arial"/>
              </a:rPr>
              <a:t>Morley, L. &amp; Crossouard, B. (2015) </a:t>
            </a:r>
            <a:r>
              <a:rPr lang="en-GB" b="1" i="1" dirty="0">
                <a:cs typeface="Arial"/>
              </a:rPr>
              <a:t>Women in Higher Education Leadership in South Asia: Rejection, Refusal, Reluctance, Revisioning</a:t>
            </a:r>
            <a:r>
              <a:rPr lang="en-GB" b="1" dirty="0">
                <a:cs typeface="Arial"/>
              </a:rPr>
              <a:t>. Pakistan: British Council.</a:t>
            </a:r>
            <a:r>
              <a:rPr lang="en-US" b="1" dirty="0">
                <a:cs typeface="Arial"/>
              </a:rPr>
              <a:t> </a:t>
            </a:r>
          </a:p>
          <a:p>
            <a:pPr>
              <a:buClr>
                <a:srgbClr val="E74CFF"/>
              </a:buClr>
            </a:pPr>
            <a:r>
              <a:rPr lang="en-US" b="1" dirty="0">
                <a:cs typeface="Arial"/>
              </a:rPr>
              <a:t>https://www.sussex.ac.uk/webteam/gateway/file.php?name=women-in-higher-education-leadership-in-south-asia---full-report.pdf&amp;site=41</a:t>
            </a:r>
          </a:p>
          <a:p>
            <a:pPr>
              <a:buClr>
                <a:srgbClr val="E74CFF"/>
              </a:buClr>
            </a:pPr>
            <a:endParaRPr lang="en-US" b="1" dirty="0">
              <a:cs typeface="Arial"/>
            </a:endParaRPr>
          </a:p>
          <a:p>
            <a:pPr>
              <a:buClr>
                <a:srgbClr val="E74CFF"/>
              </a:buClr>
            </a:pPr>
            <a:r>
              <a:rPr lang="en-US" b="1" dirty="0"/>
              <a:t>Morley, L. et al. (in press, 2015) </a:t>
            </a:r>
            <a:r>
              <a:rPr lang="en-GB" b="1" dirty="0"/>
              <a:t>Managing Modern Malaysia: Women in Higher Education Leadership. In, </a:t>
            </a:r>
            <a:r>
              <a:rPr lang="en-AU" b="1" dirty="0"/>
              <a:t>Eggins, H. (Ed) </a:t>
            </a:r>
            <a:r>
              <a:rPr lang="en-GB" b="1" i="1" dirty="0"/>
              <a:t>The Changing Role of Women in Higher Education: Academic and Leadership Challenges</a:t>
            </a:r>
            <a:r>
              <a:rPr lang="en-GB" b="1" dirty="0"/>
              <a:t>. Dordrecht: Springer Publications. </a:t>
            </a: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b="1" dirty="0">
                <a:solidFill>
                  <a:srgbClr val="FFFFFF"/>
                </a:solidFill>
              </a:rPr>
              <a:t>33 (1) 111–125.</a:t>
            </a:r>
            <a:r>
              <a:rPr lang="en-GB" b="1" dirty="0">
                <a:solidFill>
                  <a:srgbClr val="FFFFFF"/>
                </a:solidFill>
              </a:rPr>
              <a:t> </a:t>
            </a:r>
            <a:endParaRPr lang="en-GB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b="1" i="1" dirty="0">
                <a:solidFill>
                  <a:srgbClr val="FFFFFF"/>
                </a:solidFill>
              </a:rPr>
              <a:t>Gender and Education</a:t>
            </a:r>
            <a:r>
              <a:rPr lang="en-GB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b="1" dirty="0">
                <a:solidFill>
                  <a:srgbClr val="FFFFFF"/>
                </a:solidFill>
              </a:rPr>
              <a:t>’</a:t>
            </a:r>
            <a:r>
              <a:rPr lang="en-GB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b="1" i="1" dirty="0">
                <a:solidFill>
                  <a:srgbClr val="FFFFFF"/>
                </a:solidFill>
              </a:rPr>
              <a:t>Going Global</a:t>
            </a:r>
            <a:r>
              <a:rPr lang="en-GB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1132</Words>
  <Application>Microsoft Office PowerPoint</Application>
  <PresentationFormat>On-screen Show (4:3)</PresentationFormat>
  <Paragraphs>227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Calibri</vt:lpstr>
      <vt:lpstr>Wingdings</vt:lpstr>
      <vt:lpstr> Black </vt:lpstr>
      <vt:lpstr>Women in Higher Education  Leadership in South Asia:  Rejection, Refusal, Reluctance, Re-visioning</vt:lpstr>
      <vt:lpstr>Women Vice-Chancellors: Leading or Being Led?</vt:lpstr>
      <vt:lpstr>Making Women Intelligible as Leaders?</vt:lpstr>
      <vt:lpstr>Explaining the Absences</vt:lpstr>
      <vt:lpstr>A Two-Way Gaze?</vt:lpstr>
      <vt:lpstr>Where are the Women?</vt:lpstr>
      <vt:lpstr>Gendered Pathways: Research/ Prestige Economy</vt:lpstr>
      <vt:lpstr>Consequences of Absence of Leadership Diversity?</vt:lpstr>
      <vt:lpstr>Provocations?</vt:lpstr>
      <vt:lpstr>Evidence</vt:lpstr>
      <vt:lpstr>Narrating Difference</vt:lpstr>
      <vt:lpstr>What Attracts Women to Senior Leadership?</vt:lpstr>
      <vt:lpstr>Why is Senior Leadership Unattractive to Women?</vt:lpstr>
      <vt:lpstr>The Affective Economy of Identity Work </vt:lpstr>
      <vt:lpstr>Rejection, Refusal and Reluctance</vt:lpstr>
      <vt:lpstr>Barriers                 Enablers </vt:lpstr>
      <vt:lpstr>Change Interventions</vt:lpstr>
      <vt:lpstr>Moving On: What are We Asking Women to Lead?</vt:lpstr>
      <vt:lpstr>PowerPoint Presentation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332</cp:revision>
  <cp:lastPrinted>2014-01-28T09:55:20Z</cp:lastPrinted>
  <dcterms:created xsi:type="dcterms:W3CDTF">2014-01-26T18:11:45Z</dcterms:created>
  <dcterms:modified xsi:type="dcterms:W3CDTF">2015-12-03T09:33:35Z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