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304" r:id="rId3"/>
    <p:sldId id="305" r:id="rId4"/>
    <p:sldId id="326" r:id="rId5"/>
    <p:sldId id="273" r:id="rId6"/>
    <p:sldId id="310" r:id="rId7"/>
    <p:sldId id="327" r:id="rId8"/>
    <p:sldId id="306" r:id="rId9"/>
    <p:sldId id="311" r:id="rId10"/>
    <p:sldId id="312" r:id="rId11"/>
    <p:sldId id="314" r:id="rId12"/>
    <p:sldId id="297" r:id="rId13"/>
    <p:sldId id="315" r:id="rId14"/>
    <p:sldId id="322" r:id="rId15"/>
    <p:sldId id="323" r:id="rId16"/>
    <p:sldId id="321" r:id="rId17"/>
    <p:sldId id="325" r:id="rId18"/>
    <p:sldId id="320" r:id="rId19"/>
    <p:sldId id="324" r:id="rId20"/>
    <p:sldId id="316" r:id="rId21"/>
    <p:sldId id="302" r:id="rId22"/>
    <p:sldId id="301" r:id="rId23"/>
    <p:sldId id="309" r:id="rId24"/>
    <p:sldId id="299" r:id="rId25"/>
    <p:sldId id="303" r:id="rId26"/>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E74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433" autoAdjust="0"/>
  </p:normalViewPr>
  <p:slideViewPr>
    <p:cSldViewPr snapToGrid="0" snapToObjects="1">
      <p:cViewPr varScale="1">
        <p:scale>
          <a:sx n="116" d="100"/>
          <a:sy n="116" d="100"/>
        </p:scale>
        <p:origin x="1464"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27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'Results Afganistan'!$C$12</c:f>
              <c:strCache>
                <c:ptCount val="1"/>
                <c:pt idx="0">
                  <c:v>Male</c:v>
                </c:pt>
              </c:strCache>
            </c:strRef>
          </c:tx>
          <c:dLbls>
            <c:dLbl>
              <c:idx val="0"/>
              <c:layout>
                <c:manualLayout>
                  <c:x val="-6.2309670770944701E-2"/>
                  <c:y val="6.0185236004821098E-2"/>
                </c:manualLayout>
              </c:layout>
              <c:tx>
                <c:rich>
                  <a:bodyPr/>
                  <a:lstStyle/>
                  <a:p>
                    <a:r>
                      <a:rPr lang="en-US" dirty="0"/>
                      <a:t>1613</a:t>
                    </a:r>
                  </a:p>
                  <a:p>
                    <a:r>
                      <a:rPr lang="en-US" dirty="0"/>
                      <a:t>(85.5)</a:t>
                    </a: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5.5707920113390597E-2"/>
                  <c:y val="5.5555555555555497E-2"/>
                </c:manualLayout>
              </c:layout>
              <c:tx>
                <c:rich>
                  <a:bodyPr/>
                  <a:lstStyle/>
                  <a:p>
                    <a:r>
                      <a:rPr lang="en-US" dirty="0"/>
                      <a:t>1676</a:t>
                    </a:r>
                  </a:p>
                  <a:p>
                    <a:r>
                      <a:rPr lang="en-US" dirty="0"/>
                      <a:t>(84.7)</a:t>
                    </a: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6.1916314829480401E-2"/>
                  <c:y val="6.0185236004821098E-2"/>
                </c:manualLayout>
              </c:layout>
              <c:tx>
                <c:rich>
                  <a:bodyPr/>
                  <a:lstStyle/>
                  <a:p>
                    <a:r>
                      <a:rPr lang="en-US" dirty="0"/>
                      <a:t>1774</a:t>
                    </a:r>
                  </a:p>
                  <a:p>
                    <a:r>
                      <a:rPr lang="en-US" dirty="0"/>
                      <a:t>(84.9)</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5.7339222772774298E-2"/>
                  <c:y val="5.55554335884293E-2"/>
                </c:manualLayout>
              </c:layout>
              <c:tx>
                <c:rich>
                  <a:bodyPr/>
                  <a:lstStyle/>
                  <a:p>
                    <a:r>
                      <a:rPr lang="en-US" dirty="0"/>
                      <a:t>2035</a:t>
                    </a:r>
                  </a:p>
                  <a:p>
                    <a:r>
                      <a:rPr lang="en-US" dirty="0"/>
                      <a:t>(84.5)</a:t>
                    </a:r>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5.1075324470280299E-2"/>
                  <c:y val="5.49090426671325E-2"/>
                </c:manualLayout>
              </c:layout>
              <c:tx>
                <c:rich>
                  <a:bodyPr/>
                  <a:lstStyle/>
                  <a:p>
                    <a:r>
                      <a:rPr lang="en-US" dirty="0"/>
                      <a:t>2181</a:t>
                    </a:r>
                  </a:p>
                  <a:p>
                    <a:r>
                      <a:rPr lang="en-US" dirty="0"/>
                      <a:t>(84.8)</a:t>
                    </a:r>
                  </a:p>
                </c:rich>
              </c:tx>
              <c:showLegendKey val="0"/>
              <c:showVal val="1"/>
              <c:showCatName val="0"/>
              <c:showSerName val="0"/>
              <c:showPercent val="0"/>
              <c:showBubbleSize val="0"/>
              <c:extLst>
                <c:ext xmlns:c15="http://schemas.microsoft.com/office/drawing/2012/chart" uri="{CE6537A1-D6FC-4f65-9D91-7224C49458BB}"/>
              </c:extLst>
            </c:dLbl>
            <c:dLbl>
              <c:idx val="5"/>
              <c:layout>
                <c:manualLayout>
                  <c:x val="-5.2519886919357398E-2"/>
                  <c:y val="5.8245435981424301E-2"/>
                </c:manualLayout>
              </c:layout>
              <c:tx>
                <c:rich>
                  <a:bodyPr/>
                  <a:lstStyle/>
                  <a:p>
                    <a:r>
                      <a:rPr lang="en-US" dirty="0"/>
                      <a:t>2423</a:t>
                    </a:r>
                  </a:p>
                  <a:p>
                    <a:r>
                      <a:rPr lang="en-US" dirty="0"/>
                      <a:t>(85.3)</a:t>
                    </a:r>
                  </a:p>
                </c:rich>
              </c:tx>
              <c:showLegendKey val="0"/>
              <c:showVal val="1"/>
              <c:showCatName val="0"/>
              <c:showSerName val="0"/>
              <c:showPercent val="0"/>
              <c:showBubbleSize val="0"/>
              <c:extLst>
                <c:ext xmlns:c15="http://schemas.microsoft.com/office/drawing/2012/chart" uri="{CE6537A1-D6FC-4f65-9D91-7224C49458BB}"/>
              </c:extLst>
            </c:dLbl>
            <c:dLbl>
              <c:idx val="6"/>
              <c:layout>
                <c:manualLayout>
                  <c:x val="-4.9387550797189102E-2"/>
                  <c:y val="5.49090426671325E-2"/>
                </c:manualLayout>
              </c:layout>
              <c:tx>
                <c:rich>
                  <a:bodyPr/>
                  <a:lstStyle/>
                  <a:p>
                    <a:r>
                      <a:rPr lang="en-US" dirty="0"/>
                      <a:t>2567</a:t>
                    </a:r>
                  </a:p>
                  <a:p>
                    <a:r>
                      <a:rPr lang="en-US" dirty="0"/>
                      <a:t>(84.9)</a:t>
                    </a:r>
                  </a:p>
                </c:rich>
              </c:tx>
              <c:showLegendKey val="0"/>
              <c:showVal val="1"/>
              <c:showCatName val="0"/>
              <c:showSerName val="0"/>
              <c:showPercent val="0"/>
              <c:showBubbleSize val="0"/>
              <c:extLst>
                <c:ext xmlns:c15="http://schemas.microsoft.com/office/drawing/2012/chart" uri="{CE6537A1-D6FC-4f65-9D91-7224C49458BB}"/>
              </c:extLst>
            </c:dLbl>
            <c:dLbl>
              <c:idx val="7"/>
              <c:layout>
                <c:manualLayout>
                  <c:x val="-5.26148882805276E-2"/>
                  <c:y val="5.6952654138830799E-2"/>
                </c:manualLayout>
              </c:layout>
              <c:tx>
                <c:rich>
                  <a:bodyPr/>
                  <a:lstStyle/>
                  <a:p>
                    <a:r>
                      <a:rPr lang="en-US" dirty="0"/>
                      <a:t>2680 </a:t>
                    </a:r>
                  </a:p>
                  <a:p>
                    <a:r>
                      <a:rPr lang="en-US" dirty="0"/>
                      <a:t>(84.8)</a:t>
                    </a:r>
                  </a:p>
                </c:rich>
              </c:tx>
              <c:showLegendKey val="0"/>
              <c:showVal val="1"/>
              <c:showCatName val="0"/>
              <c:showSerName val="0"/>
              <c:showPercent val="0"/>
              <c:showBubbleSize val="0"/>
              <c:extLst>
                <c:ext xmlns:c15="http://schemas.microsoft.com/office/drawing/2012/chart" uri="{CE6537A1-D6FC-4f65-9D91-7224C49458BB}"/>
              </c:extLst>
            </c:dLbl>
            <c:dLbl>
              <c:idx val="8"/>
              <c:layout>
                <c:manualLayout>
                  <c:x val="-3.47290922997237E-2"/>
                  <c:y val="5.8349247429725797E-2"/>
                </c:manualLayout>
              </c:layout>
              <c:tx>
                <c:rich>
                  <a:bodyPr/>
                  <a:lstStyle/>
                  <a:p>
                    <a:r>
                      <a:rPr lang="en-US" dirty="0"/>
                      <a:t>3009</a:t>
                    </a:r>
                  </a:p>
                  <a:p>
                    <a:r>
                      <a:rPr lang="en-US" dirty="0"/>
                      <a:t>(85.5)</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'Results Afganistan'!$B$13:$B$21</c:f>
              <c:numCache>
                <c:formatCode>General</c:formatCode>
                <c:ptCount val="9"/>
                <c:pt idx="0">
                  <c:v>2004</c:v>
                </c:pt>
                <c:pt idx="1">
                  <c:v>2005</c:v>
                </c:pt>
                <c:pt idx="2">
                  <c:v>2006</c:v>
                </c:pt>
                <c:pt idx="3">
                  <c:v>2007</c:v>
                </c:pt>
                <c:pt idx="4">
                  <c:v>2008</c:v>
                </c:pt>
                <c:pt idx="5">
                  <c:v>2009</c:v>
                </c:pt>
                <c:pt idx="6">
                  <c:v>2010</c:v>
                </c:pt>
                <c:pt idx="7">
                  <c:v>2011</c:v>
                </c:pt>
                <c:pt idx="8">
                  <c:v>2012</c:v>
                </c:pt>
              </c:numCache>
            </c:numRef>
          </c:cat>
          <c:val>
            <c:numRef>
              <c:f>'Results Afganistan'!$C$13:$C$21</c:f>
              <c:numCache>
                <c:formatCode>General</c:formatCode>
                <c:ptCount val="9"/>
                <c:pt idx="0">
                  <c:v>1613</c:v>
                </c:pt>
                <c:pt idx="1">
                  <c:v>1676</c:v>
                </c:pt>
                <c:pt idx="2">
                  <c:v>1774</c:v>
                </c:pt>
                <c:pt idx="3">
                  <c:v>2035</c:v>
                </c:pt>
                <c:pt idx="4">
                  <c:v>2181</c:v>
                </c:pt>
                <c:pt idx="5">
                  <c:v>2423</c:v>
                </c:pt>
                <c:pt idx="6">
                  <c:v>2567</c:v>
                </c:pt>
                <c:pt idx="7">
                  <c:v>2680</c:v>
                </c:pt>
                <c:pt idx="8">
                  <c:v>3009</c:v>
                </c:pt>
              </c:numCache>
            </c:numRef>
          </c:val>
          <c:smooth val="0"/>
        </c:ser>
        <c:ser>
          <c:idx val="1"/>
          <c:order val="1"/>
          <c:tx>
            <c:strRef>
              <c:f>'Results Afganistan'!$D$12</c:f>
              <c:strCache>
                <c:ptCount val="1"/>
                <c:pt idx="0">
                  <c:v>Female</c:v>
                </c:pt>
              </c:strCache>
            </c:strRef>
          </c:tx>
          <c:marker>
            <c:spPr>
              <a:solidFill>
                <a:srgbClr val="C00000"/>
              </a:solidFill>
            </c:spPr>
          </c:marker>
          <c:dLbls>
            <c:dLbl>
              <c:idx val="0"/>
              <c:layout>
                <c:manualLayout>
                  <c:x val="-6.4278674054984594E-2"/>
                  <c:y val="-6.4815179352580896E-2"/>
                </c:manualLayout>
              </c:layout>
              <c:tx>
                <c:rich>
                  <a:bodyPr/>
                  <a:lstStyle/>
                  <a:p>
                    <a:r>
                      <a:rPr lang="en-US" dirty="0"/>
                      <a:t>273</a:t>
                    </a:r>
                  </a:p>
                  <a:p>
                    <a:r>
                      <a:rPr lang="en-US" dirty="0"/>
                      <a:t>(14.5)</a:t>
                    </a: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6.4278453998654603E-2"/>
                  <c:y val="-6.0185185185185203E-2"/>
                </c:manualLayout>
              </c:layout>
              <c:tx>
                <c:rich>
                  <a:bodyPr/>
                  <a:lstStyle/>
                  <a:p>
                    <a:r>
                      <a:rPr lang="en-US" dirty="0"/>
                      <a:t>302 </a:t>
                    </a:r>
                  </a:p>
                  <a:p>
                    <a:r>
                      <a:rPr lang="en-US" dirty="0"/>
                      <a:t>(15.3)</a:t>
                    </a: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6.4278453998654603E-2"/>
                  <c:y val="-6.0185549722951301E-2"/>
                </c:manualLayout>
              </c:layout>
              <c:tx>
                <c:rich>
                  <a:bodyPr/>
                  <a:lstStyle/>
                  <a:p>
                    <a:r>
                      <a:rPr lang="en-US" dirty="0"/>
                      <a:t>316</a:t>
                    </a:r>
                  </a:p>
                  <a:p>
                    <a:r>
                      <a:rPr lang="en-US" dirty="0"/>
                      <a:t>(15.1)</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6.1483689400601498E-2"/>
                  <c:y val="-6.6107545160718706E-2"/>
                </c:manualLayout>
              </c:layout>
              <c:tx>
                <c:rich>
                  <a:bodyPr/>
                  <a:lstStyle/>
                  <a:p>
                    <a:r>
                      <a:rPr lang="en-US" dirty="0"/>
                      <a:t>373</a:t>
                    </a:r>
                  </a:p>
                  <a:p>
                    <a:r>
                      <a:rPr lang="en-US" dirty="0"/>
                      <a:t>(15.5)</a:t>
                    </a:r>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6.1484261795889499E-2"/>
                  <c:y val="-6.6754524814856497E-2"/>
                </c:manualLayout>
              </c:layout>
              <c:tx>
                <c:rich>
                  <a:bodyPr/>
                  <a:lstStyle/>
                  <a:p>
                    <a:r>
                      <a:rPr lang="en-US" dirty="0"/>
                      <a:t>391</a:t>
                    </a:r>
                  </a:p>
                  <a:p>
                    <a:r>
                      <a:rPr lang="en-US" dirty="0"/>
                      <a:t>(15.2)</a:t>
                    </a:r>
                  </a:p>
                </c:rich>
              </c:tx>
              <c:showLegendKey val="0"/>
              <c:showVal val="1"/>
              <c:showCatName val="0"/>
              <c:showSerName val="0"/>
              <c:showPercent val="0"/>
              <c:showBubbleSize val="0"/>
              <c:extLst>
                <c:ext xmlns:c15="http://schemas.microsoft.com/office/drawing/2012/chart" uri="{CE6537A1-D6FC-4f65-9D91-7224C49458BB}"/>
              </c:extLst>
            </c:dLbl>
            <c:dLbl>
              <c:idx val="5"/>
              <c:layout>
                <c:manualLayout>
                  <c:x val="-5.8351538702799903E-2"/>
                  <c:y val="-6.2771740579267904E-2"/>
                </c:manualLayout>
              </c:layout>
              <c:tx>
                <c:rich>
                  <a:bodyPr/>
                  <a:lstStyle/>
                  <a:p>
                    <a:r>
                      <a:rPr lang="en-US" dirty="0"/>
                      <a:t>419</a:t>
                    </a:r>
                  </a:p>
                  <a:p>
                    <a:r>
                      <a:rPr lang="en-US" dirty="0"/>
                      <a:t>(14.7)</a:t>
                    </a:r>
                  </a:p>
                </c:rich>
              </c:tx>
              <c:showLegendKey val="0"/>
              <c:showVal val="1"/>
              <c:showCatName val="0"/>
              <c:showSerName val="0"/>
              <c:showPercent val="0"/>
              <c:showBubbleSize val="0"/>
              <c:extLst>
                <c:ext xmlns:c15="http://schemas.microsoft.com/office/drawing/2012/chart" uri="{CE6537A1-D6FC-4f65-9D91-7224C49458BB}"/>
              </c:extLst>
            </c:dLbl>
            <c:dLbl>
              <c:idx val="6"/>
              <c:layout>
                <c:manualLayout>
                  <c:x val="-5.4881957422750503E-2"/>
                  <c:y val="-6.2124722398464699E-2"/>
                </c:manualLayout>
              </c:layout>
              <c:tx>
                <c:rich>
                  <a:bodyPr/>
                  <a:lstStyle/>
                  <a:p>
                    <a:r>
                      <a:rPr lang="en-US" dirty="0"/>
                      <a:t>456</a:t>
                    </a:r>
                  </a:p>
                  <a:p>
                    <a:r>
                      <a:rPr lang="en-US" dirty="0"/>
                      <a:t>(15.1)</a:t>
                    </a:r>
                  </a:p>
                </c:rich>
              </c:tx>
              <c:showLegendKey val="0"/>
              <c:showVal val="1"/>
              <c:showCatName val="0"/>
              <c:showSerName val="0"/>
              <c:showPercent val="0"/>
              <c:showBubbleSize val="0"/>
              <c:extLst>
                <c:ext xmlns:c15="http://schemas.microsoft.com/office/drawing/2012/chart" uri="{CE6537A1-D6FC-4f65-9D91-7224C49458BB}"/>
              </c:extLst>
            </c:dLbl>
            <c:dLbl>
              <c:idx val="7"/>
              <c:layout>
                <c:manualLayout>
                  <c:x val="-5.45445187794086E-2"/>
                  <c:y val="-6.14783314771679E-2"/>
                </c:manualLayout>
              </c:layout>
              <c:tx>
                <c:rich>
                  <a:bodyPr/>
                  <a:lstStyle/>
                  <a:p>
                    <a:r>
                      <a:rPr lang="en-US" dirty="0"/>
                      <a:t>479</a:t>
                    </a:r>
                  </a:p>
                  <a:p>
                    <a:r>
                      <a:rPr lang="en-US" dirty="0"/>
                      <a:t>(15.2)</a:t>
                    </a:r>
                  </a:p>
                </c:rich>
              </c:tx>
              <c:showLegendKey val="0"/>
              <c:showVal val="1"/>
              <c:showCatName val="0"/>
              <c:showSerName val="0"/>
              <c:showPercent val="0"/>
              <c:showBubbleSize val="0"/>
              <c:extLst>
                <c:ext xmlns:c15="http://schemas.microsoft.com/office/drawing/2012/chart" uri="{CE6537A1-D6FC-4f65-9D91-7224C49458BB}"/>
              </c:extLst>
            </c:dLbl>
            <c:dLbl>
              <c:idx val="8"/>
              <c:layout>
                <c:manualLayout>
                  <c:x val="-3.9121018770604997E-2"/>
                  <c:y val="-6.14783314771679E-2"/>
                </c:manualLayout>
              </c:layout>
              <c:tx>
                <c:rich>
                  <a:bodyPr/>
                  <a:lstStyle/>
                  <a:p>
                    <a:r>
                      <a:rPr lang="en-US" dirty="0"/>
                      <a:t>510</a:t>
                    </a:r>
                  </a:p>
                  <a:p>
                    <a:r>
                      <a:rPr lang="en-US" dirty="0"/>
                      <a:t>(14.5)</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'Results Afganistan'!$B$13:$B$21</c:f>
              <c:numCache>
                <c:formatCode>General</c:formatCode>
                <c:ptCount val="9"/>
                <c:pt idx="0">
                  <c:v>2004</c:v>
                </c:pt>
                <c:pt idx="1">
                  <c:v>2005</c:v>
                </c:pt>
                <c:pt idx="2">
                  <c:v>2006</c:v>
                </c:pt>
                <c:pt idx="3">
                  <c:v>2007</c:v>
                </c:pt>
                <c:pt idx="4">
                  <c:v>2008</c:v>
                </c:pt>
                <c:pt idx="5">
                  <c:v>2009</c:v>
                </c:pt>
                <c:pt idx="6">
                  <c:v>2010</c:v>
                </c:pt>
                <c:pt idx="7">
                  <c:v>2011</c:v>
                </c:pt>
                <c:pt idx="8">
                  <c:v>2012</c:v>
                </c:pt>
              </c:numCache>
            </c:numRef>
          </c:cat>
          <c:val>
            <c:numRef>
              <c:f>'Results Afganistan'!$D$13:$D$21</c:f>
              <c:numCache>
                <c:formatCode>General</c:formatCode>
                <c:ptCount val="9"/>
                <c:pt idx="0">
                  <c:v>273</c:v>
                </c:pt>
                <c:pt idx="1">
                  <c:v>302</c:v>
                </c:pt>
                <c:pt idx="2">
                  <c:v>316</c:v>
                </c:pt>
                <c:pt idx="3">
                  <c:v>373</c:v>
                </c:pt>
                <c:pt idx="4">
                  <c:v>391</c:v>
                </c:pt>
                <c:pt idx="5">
                  <c:v>419</c:v>
                </c:pt>
                <c:pt idx="6">
                  <c:v>456</c:v>
                </c:pt>
                <c:pt idx="7">
                  <c:v>479</c:v>
                </c:pt>
                <c:pt idx="8">
                  <c:v>510</c:v>
                </c:pt>
              </c:numCache>
            </c:numRef>
          </c:val>
          <c:smooth val="0"/>
        </c:ser>
        <c:ser>
          <c:idx val="2"/>
          <c:order val="2"/>
          <c:tx>
            <c:strRef>
              <c:f>'Results Afganistan'!$E$12</c:f>
              <c:strCache>
                <c:ptCount val="1"/>
                <c:pt idx="0">
                  <c:v>Total</c:v>
                </c:pt>
              </c:strCache>
            </c:strRef>
          </c:tx>
          <c:dLbls>
            <c:dLbl>
              <c:idx val="0"/>
              <c:layout>
                <c:manualLayout>
                  <c:x val="-5.8333333333333397E-2"/>
                  <c:y val="-4.166666666666669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5.8333333333333397E-2"/>
                  <c:y val="-3.240740740740739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6.1111111111111102E-2"/>
                  <c:y val="-4.166666666666669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5.5555555555555497E-2"/>
                  <c:y val="-3.2407407407407399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5.8333333333333397E-2"/>
                  <c:y val="-4.1666666666666699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5.2777777777777798E-2"/>
                  <c:y val="-4.1666666666666699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5.5555555555555497E-2"/>
                  <c:y val="-4.1666666666666602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5.2777777777777798E-2"/>
                  <c:y val="-4.6296296296296301E-2"/>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3.8889107611548603E-2"/>
                  <c:y val="-3.703703703703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'Results Afganistan'!$B$13:$B$21</c:f>
              <c:numCache>
                <c:formatCode>General</c:formatCode>
                <c:ptCount val="9"/>
                <c:pt idx="0">
                  <c:v>2004</c:v>
                </c:pt>
                <c:pt idx="1">
                  <c:v>2005</c:v>
                </c:pt>
                <c:pt idx="2">
                  <c:v>2006</c:v>
                </c:pt>
                <c:pt idx="3">
                  <c:v>2007</c:v>
                </c:pt>
                <c:pt idx="4">
                  <c:v>2008</c:v>
                </c:pt>
                <c:pt idx="5">
                  <c:v>2009</c:v>
                </c:pt>
                <c:pt idx="6">
                  <c:v>2010</c:v>
                </c:pt>
                <c:pt idx="7">
                  <c:v>2011</c:v>
                </c:pt>
                <c:pt idx="8">
                  <c:v>2012</c:v>
                </c:pt>
              </c:numCache>
            </c:numRef>
          </c:cat>
          <c:val>
            <c:numRef>
              <c:f>'Results Afganistan'!$E$13:$E$21</c:f>
              <c:numCache>
                <c:formatCode>General</c:formatCode>
                <c:ptCount val="9"/>
                <c:pt idx="0">
                  <c:v>1886</c:v>
                </c:pt>
                <c:pt idx="1">
                  <c:v>1978</c:v>
                </c:pt>
                <c:pt idx="2">
                  <c:v>2090</c:v>
                </c:pt>
                <c:pt idx="3">
                  <c:v>2408</c:v>
                </c:pt>
                <c:pt idx="4">
                  <c:v>2572</c:v>
                </c:pt>
                <c:pt idx="5">
                  <c:v>2842</c:v>
                </c:pt>
                <c:pt idx="6">
                  <c:v>3023</c:v>
                </c:pt>
                <c:pt idx="7">
                  <c:v>3159</c:v>
                </c:pt>
                <c:pt idx="8">
                  <c:v>3519</c:v>
                </c:pt>
              </c:numCache>
            </c:numRef>
          </c:val>
          <c:smooth val="0"/>
        </c:ser>
        <c:dLbls>
          <c:showLegendKey val="0"/>
          <c:showVal val="0"/>
          <c:showCatName val="0"/>
          <c:showSerName val="0"/>
          <c:showPercent val="0"/>
          <c:showBubbleSize val="0"/>
        </c:dLbls>
        <c:marker val="1"/>
        <c:smooth val="0"/>
        <c:axId val="225574904"/>
        <c:axId val="225575296"/>
      </c:lineChart>
      <c:catAx>
        <c:axId val="225574904"/>
        <c:scaling>
          <c:orientation val="minMax"/>
        </c:scaling>
        <c:delete val="0"/>
        <c:axPos val="b"/>
        <c:numFmt formatCode="General" sourceLinked="1"/>
        <c:majorTickMark val="out"/>
        <c:minorTickMark val="none"/>
        <c:tickLblPos val="nextTo"/>
        <c:txPr>
          <a:bodyPr/>
          <a:lstStyle/>
          <a:p>
            <a:pPr>
              <a:defRPr sz="1200" baseline="0"/>
            </a:pPr>
            <a:endParaRPr lang="en-US"/>
          </a:p>
        </c:txPr>
        <c:crossAx val="225575296"/>
        <c:crosses val="autoZero"/>
        <c:auto val="1"/>
        <c:lblAlgn val="ctr"/>
        <c:lblOffset val="100"/>
        <c:noMultiLvlLbl val="0"/>
      </c:catAx>
      <c:valAx>
        <c:axId val="225575296"/>
        <c:scaling>
          <c:orientation val="minMax"/>
        </c:scaling>
        <c:delete val="0"/>
        <c:axPos val="l"/>
        <c:numFmt formatCode="General" sourceLinked="1"/>
        <c:majorTickMark val="out"/>
        <c:minorTickMark val="none"/>
        <c:tickLblPos val="nextTo"/>
        <c:txPr>
          <a:bodyPr/>
          <a:lstStyle/>
          <a:p>
            <a:pPr>
              <a:defRPr sz="1200" baseline="0"/>
            </a:pPr>
            <a:endParaRPr lang="en-US"/>
          </a:p>
        </c:txPr>
        <c:crossAx val="225574904"/>
        <c:crosses val="autoZero"/>
        <c:crossBetween val="between"/>
        <c:majorUnit val="500"/>
      </c:valAx>
    </c:plotArea>
    <c:legend>
      <c:legendPos val="t"/>
      <c:overlay val="0"/>
      <c:txPr>
        <a:bodyPr/>
        <a:lstStyle/>
        <a:p>
          <a:pPr>
            <a:defRPr sz="1400" baseline="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tx>
            <c:strRef>
              <c:f>'Sri Lanka results'!$O$636</c:f>
              <c:strCache>
                <c:ptCount val="1"/>
                <c:pt idx="0">
                  <c:v>2010</c:v>
                </c:pt>
              </c:strCache>
            </c:strRef>
          </c:tx>
          <c:invertIfNegative val="0"/>
          <c:dLbls>
            <c:spPr>
              <a:noFill/>
              <a:ln>
                <a:noFill/>
              </a:ln>
              <a:effectLst/>
            </c:spPr>
            <c:txPr>
              <a:bodyPr wrap="square" lIns="38100" tIns="19050" rIns="38100" bIns="19050" anchor="ctr">
                <a:spAutoFit/>
              </a:bodyPr>
              <a:lstStyle/>
              <a:p>
                <a:pPr>
                  <a:defRPr sz="14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'Sri Lanka results'!$N$637:$N$642</c:f>
              <c:strCache>
                <c:ptCount val="6"/>
                <c:pt idx="0">
                  <c:v>Science and Tech</c:v>
                </c:pt>
                <c:pt idx="1">
                  <c:v>Arts</c:v>
                </c:pt>
                <c:pt idx="2">
                  <c:v> Health and Welfare</c:v>
                </c:pt>
                <c:pt idx="3">
                  <c:v>Business, Admin and Law</c:v>
                </c:pt>
                <c:pt idx="4">
                  <c:v>Engineering, Manufacturing and Construction</c:v>
                </c:pt>
                <c:pt idx="5">
                  <c:v>Humanities and Social Science</c:v>
                </c:pt>
              </c:strCache>
            </c:strRef>
          </c:cat>
          <c:val>
            <c:numRef>
              <c:f>'Sri Lanka results'!$O$637:$O$642</c:f>
              <c:numCache>
                <c:formatCode>0.0</c:formatCode>
                <c:ptCount val="6"/>
                <c:pt idx="0">
                  <c:v>44.055201698513798</c:v>
                </c:pt>
                <c:pt idx="1">
                  <c:v>39.059080962800877</c:v>
                </c:pt>
                <c:pt idx="2">
                  <c:v>52.663438256658601</c:v>
                </c:pt>
                <c:pt idx="3">
                  <c:v>45.626072041166381</c:v>
                </c:pt>
                <c:pt idx="4">
                  <c:v>29.838709677419281</c:v>
                </c:pt>
                <c:pt idx="5">
                  <c:v>37.731958762886599</c:v>
                </c:pt>
              </c:numCache>
            </c:numRef>
          </c:val>
        </c:ser>
        <c:ser>
          <c:idx val="1"/>
          <c:order val="1"/>
          <c:tx>
            <c:strRef>
              <c:f>'Sri Lanka results'!$P$636</c:f>
              <c:strCache>
                <c:ptCount val="1"/>
                <c:pt idx="0">
                  <c:v>2011</c:v>
                </c:pt>
              </c:strCache>
            </c:strRef>
          </c:tx>
          <c:spPr>
            <a:solidFill>
              <a:srgbClr val="7030A0"/>
            </a:solidFill>
          </c:spPr>
          <c:invertIfNegative val="0"/>
          <c:dLbls>
            <c:spPr>
              <a:noFill/>
              <a:ln>
                <a:noFill/>
              </a:ln>
              <a:effectLst/>
            </c:spPr>
            <c:txPr>
              <a:bodyPr wrap="square" lIns="38100" tIns="19050" rIns="38100" bIns="19050" anchor="ctr">
                <a:spAutoFit/>
              </a:bodyPr>
              <a:lstStyle/>
              <a:p>
                <a:pPr>
                  <a:defRPr sz="14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'Sri Lanka results'!$N$637:$N$642</c:f>
              <c:strCache>
                <c:ptCount val="6"/>
                <c:pt idx="0">
                  <c:v>Science and Tech</c:v>
                </c:pt>
                <c:pt idx="1">
                  <c:v>Arts</c:v>
                </c:pt>
                <c:pt idx="2">
                  <c:v> Health and Welfare</c:v>
                </c:pt>
                <c:pt idx="3">
                  <c:v>Business, Admin and Law</c:v>
                </c:pt>
                <c:pt idx="4">
                  <c:v>Engineering, Manufacturing and Construction</c:v>
                </c:pt>
                <c:pt idx="5">
                  <c:v>Humanities and Social Science</c:v>
                </c:pt>
              </c:strCache>
            </c:strRef>
          </c:cat>
          <c:val>
            <c:numRef>
              <c:f>'Sri Lanka results'!$P$637:$P$642</c:f>
              <c:numCache>
                <c:formatCode>0.0</c:formatCode>
                <c:ptCount val="6"/>
                <c:pt idx="0">
                  <c:v>44.195953141640061</c:v>
                </c:pt>
                <c:pt idx="1">
                  <c:v>40.133037694013296</c:v>
                </c:pt>
                <c:pt idx="2">
                  <c:v>50</c:v>
                </c:pt>
                <c:pt idx="3">
                  <c:v>46.790540540540562</c:v>
                </c:pt>
                <c:pt idx="4">
                  <c:v>33.576642335766273</c:v>
                </c:pt>
                <c:pt idx="5">
                  <c:v>41.965973534971901</c:v>
                </c:pt>
              </c:numCache>
            </c:numRef>
          </c:val>
        </c:ser>
        <c:ser>
          <c:idx val="2"/>
          <c:order val="2"/>
          <c:tx>
            <c:strRef>
              <c:f>'Sri Lanka results'!$Q$636</c:f>
              <c:strCache>
                <c:ptCount val="1"/>
                <c:pt idx="0">
                  <c:v>2012</c:v>
                </c:pt>
              </c:strCache>
            </c:strRef>
          </c:tx>
          <c:spPr>
            <a:solidFill>
              <a:schemeClr val="accent6">
                <a:lumMod val="20000"/>
                <a:lumOff val="80000"/>
              </a:schemeClr>
            </a:solidFill>
          </c:spPr>
          <c:invertIfNegative val="0"/>
          <c:dLbls>
            <c:spPr>
              <a:noFill/>
              <a:ln>
                <a:noFill/>
              </a:ln>
              <a:effectLst/>
            </c:spPr>
            <c:txPr>
              <a:bodyPr wrap="square" lIns="38100" tIns="19050" rIns="38100" bIns="19050" anchor="ctr">
                <a:spAutoFit/>
              </a:bodyPr>
              <a:lstStyle/>
              <a:p>
                <a:pPr>
                  <a:defRPr sz="14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'Sri Lanka results'!$N$637:$N$642</c:f>
              <c:strCache>
                <c:ptCount val="6"/>
                <c:pt idx="0">
                  <c:v>Science and Tech</c:v>
                </c:pt>
                <c:pt idx="1">
                  <c:v>Arts</c:v>
                </c:pt>
                <c:pt idx="2">
                  <c:v> Health and Welfare</c:v>
                </c:pt>
                <c:pt idx="3">
                  <c:v>Business, Admin and Law</c:v>
                </c:pt>
                <c:pt idx="4">
                  <c:v>Engineering, Manufacturing and Construction</c:v>
                </c:pt>
                <c:pt idx="5">
                  <c:v>Humanities and Social Science</c:v>
                </c:pt>
              </c:strCache>
            </c:strRef>
          </c:cat>
          <c:val>
            <c:numRef>
              <c:f>'Sri Lanka results'!$Q$637:$Q$642</c:f>
              <c:numCache>
                <c:formatCode>0.0</c:formatCode>
                <c:ptCount val="6"/>
                <c:pt idx="0">
                  <c:v>45.195353748680198</c:v>
                </c:pt>
                <c:pt idx="1">
                  <c:v>40.924464487034427</c:v>
                </c:pt>
                <c:pt idx="2">
                  <c:v>49.691738594328058</c:v>
                </c:pt>
                <c:pt idx="3">
                  <c:v>48.194662480376763</c:v>
                </c:pt>
                <c:pt idx="4">
                  <c:v>30.131826741996299</c:v>
                </c:pt>
                <c:pt idx="5">
                  <c:v>41.044776119402982</c:v>
                </c:pt>
              </c:numCache>
            </c:numRef>
          </c:val>
        </c:ser>
        <c:dLbls>
          <c:showLegendKey val="0"/>
          <c:showVal val="0"/>
          <c:showCatName val="0"/>
          <c:showSerName val="0"/>
          <c:showPercent val="0"/>
          <c:showBubbleSize val="0"/>
        </c:dLbls>
        <c:gapWidth val="51"/>
        <c:shape val="cylinder"/>
        <c:axId val="322729056"/>
        <c:axId val="323334608"/>
        <c:axId val="0"/>
      </c:bar3DChart>
      <c:catAx>
        <c:axId val="322729056"/>
        <c:scaling>
          <c:orientation val="minMax"/>
        </c:scaling>
        <c:delete val="0"/>
        <c:axPos val="l"/>
        <c:numFmt formatCode="General" sourceLinked="1"/>
        <c:majorTickMark val="out"/>
        <c:minorTickMark val="none"/>
        <c:tickLblPos val="nextTo"/>
        <c:txPr>
          <a:bodyPr/>
          <a:lstStyle/>
          <a:p>
            <a:pPr>
              <a:defRPr sz="1400" baseline="0"/>
            </a:pPr>
            <a:endParaRPr lang="en-US"/>
          </a:p>
        </c:txPr>
        <c:crossAx val="323334608"/>
        <c:crosses val="autoZero"/>
        <c:auto val="1"/>
        <c:lblAlgn val="ctr"/>
        <c:lblOffset val="100"/>
        <c:noMultiLvlLbl val="0"/>
      </c:catAx>
      <c:valAx>
        <c:axId val="323334608"/>
        <c:scaling>
          <c:orientation val="minMax"/>
        </c:scaling>
        <c:delete val="0"/>
        <c:axPos val="b"/>
        <c:numFmt formatCode="0.0" sourceLinked="1"/>
        <c:majorTickMark val="out"/>
        <c:minorTickMark val="none"/>
        <c:tickLblPos val="nextTo"/>
        <c:txPr>
          <a:bodyPr/>
          <a:lstStyle/>
          <a:p>
            <a:pPr>
              <a:defRPr sz="1200" baseline="0"/>
            </a:pPr>
            <a:endParaRPr lang="en-US"/>
          </a:p>
        </c:txPr>
        <c:crossAx val="322729056"/>
        <c:crosses val="autoZero"/>
        <c:crossBetween val="between"/>
      </c:valAx>
    </c:plotArea>
    <c:legend>
      <c:legendPos val="t"/>
      <c:layout>
        <c:manualLayout>
          <c:xMode val="edge"/>
          <c:yMode val="edge"/>
          <c:x val="0.25256151966981"/>
          <c:y val="1.5407806419717099E-2"/>
          <c:w val="0.508339636315709"/>
          <c:h val="7.9819918734942305E-2"/>
        </c:manualLayout>
      </c:layout>
      <c:overlay val="0"/>
      <c:txPr>
        <a:bodyPr/>
        <a:lstStyle/>
        <a:p>
          <a:pPr>
            <a:defRPr sz="1400" baseline="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'Sri Lanka results'!$C$607</c:f>
              <c:strCache>
                <c:ptCount val="1"/>
                <c:pt idx="0">
                  <c:v>2010</c:v>
                </c:pt>
              </c:strCache>
            </c:strRef>
          </c:tx>
          <c:invertIfNegative val="0"/>
          <c:dLbls>
            <c:spPr>
              <a:noFill/>
              <a:ln>
                <a:noFill/>
              </a:ln>
              <a:effectLst/>
            </c:spPr>
            <c:txPr>
              <a:bodyPr wrap="square" lIns="38100" tIns="19050" rIns="38100" bIns="19050" anchor="ctr">
                <a:spAutoFit/>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'Sri Lanka results'!$D$606:$G$606</c:f>
              <c:strCache>
                <c:ptCount val="4"/>
                <c:pt idx="0">
                  <c:v>Professor</c:v>
                </c:pt>
                <c:pt idx="1">
                  <c:v>Associate Professor</c:v>
                </c:pt>
                <c:pt idx="2">
                  <c:v>Senior Lecturer</c:v>
                </c:pt>
                <c:pt idx="3">
                  <c:v>Lecturer</c:v>
                </c:pt>
              </c:strCache>
            </c:strRef>
          </c:cat>
          <c:val>
            <c:numRef>
              <c:f>'Sri Lanka results'!$D$607:$G$607</c:f>
              <c:numCache>
                <c:formatCode>General</c:formatCode>
                <c:ptCount val="4"/>
                <c:pt idx="0">
                  <c:v>24.4</c:v>
                </c:pt>
                <c:pt idx="1">
                  <c:v>31.7</c:v>
                </c:pt>
                <c:pt idx="2">
                  <c:v>37.4</c:v>
                </c:pt>
                <c:pt idx="3">
                  <c:v>51.6</c:v>
                </c:pt>
              </c:numCache>
            </c:numRef>
          </c:val>
        </c:ser>
        <c:ser>
          <c:idx val="1"/>
          <c:order val="1"/>
          <c:tx>
            <c:strRef>
              <c:f>'Sri Lanka results'!$C$608</c:f>
              <c:strCache>
                <c:ptCount val="1"/>
                <c:pt idx="0">
                  <c:v>2011</c:v>
                </c:pt>
              </c:strCache>
            </c:strRef>
          </c:tx>
          <c:spPr>
            <a:solidFill>
              <a:schemeClr val="accent4">
                <a:lumMod val="75000"/>
              </a:schemeClr>
            </a:solidFill>
          </c:spPr>
          <c:invertIfNegative val="0"/>
          <c:dLbls>
            <c:dLbl>
              <c:idx val="1"/>
              <c:layout>
                <c:manualLayout>
                  <c:x val="4.1871111158733598E-3"/>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1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'Sri Lanka results'!$D$606:$G$606</c:f>
              <c:strCache>
                <c:ptCount val="4"/>
                <c:pt idx="0">
                  <c:v>Professor</c:v>
                </c:pt>
                <c:pt idx="1">
                  <c:v>Associate Professor</c:v>
                </c:pt>
                <c:pt idx="2">
                  <c:v>Senior Lecturer</c:v>
                </c:pt>
                <c:pt idx="3">
                  <c:v>Lecturer</c:v>
                </c:pt>
              </c:strCache>
            </c:strRef>
          </c:cat>
          <c:val>
            <c:numRef>
              <c:f>'Sri Lanka results'!$D$608:$G$608</c:f>
              <c:numCache>
                <c:formatCode>General</c:formatCode>
                <c:ptCount val="4"/>
                <c:pt idx="0">
                  <c:v>26</c:v>
                </c:pt>
                <c:pt idx="1">
                  <c:v>32.9</c:v>
                </c:pt>
                <c:pt idx="2">
                  <c:v>38</c:v>
                </c:pt>
                <c:pt idx="3">
                  <c:v>53.5</c:v>
                </c:pt>
              </c:numCache>
            </c:numRef>
          </c:val>
        </c:ser>
        <c:ser>
          <c:idx val="2"/>
          <c:order val="2"/>
          <c:tx>
            <c:strRef>
              <c:f>'Sri Lanka results'!$C$609</c:f>
              <c:strCache>
                <c:ptCount val="1"/>
                <c:pt idx="0">
                  <c:v>2012</c:v>
                </c:pt>
              </c:strCache>
            </c:strRef>
          </c:tx>
          <c:spPr>
            <a:solidFill>
              <a:schemeClr val="accent6">
                <a:lumMod val="20000"/>
                <a:lumOff val="80000"/>
              </a:schemeClr>
            </a:solidFill>
          </c:spPr>
          <c:invertIfNegative val="0"/>
          <c:dLbls>
            <c:dLbl>
              <c:idx val="3"/>
              <c:layout>
                <c:manualLayout>
                  <c:x val="8.3742222317467405E-3"/>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'Sri Lanka results'!$D$606:$G$606</c:f>
              <c:strCache>
                <c:ptCount val="4"/>
                <c:pt idx="0">
                  <c:v>Professor</c:v>
                </c:pt>
                <c:pt idx="1">
                  <c:v>Associate Professor</c:v>
                </c:pt>
                <c:pt idx="2">
                  <c:v>Senior Lecturer</c:v>
                </c:pt>
                <c:pt idx="3">
                  <c:v>Lecturer</c:v>
                </c:pt>
              </c:strCache>
            </c:strRef>
          </c:cat>
          <c:val>
            <c:numRef>
              <c:f>'Sri Lanka results'!$D$609:$G$609</c:f>
              <c:numCache>
                <c:formatCode>General</c:formatCode>
                <c:ptCount val="4"/>
                <c:pt idx="0">
                  <c:v>27</c:v>
                </c:pt>
                <c:pt idx="1">
                  <c:v>41.9</c:v>
                </c:pt>
                <c:pt idx="2">
                  <c:v>38.4</c:v>
                </c:pt>
                <c:pt idx="3">
                  <c:v>53.4</c:v>
                </c:pt>
              </c:numCache>
            </c:numRef>
          </c:val>
        </c:ser>
        <c:dLbls>
          <c:showLegendKey val="0"/>
          <c:showVal val="0"/>
          <c:showCatName val="0"/>
          <c:showSerName val="0"/>
          <c:showPercent val="0"/>
          <c:showBubbleSize val="0"/>
        </c:dLbls>
        <c:gapWidth val="101"/>
        <c:gapDepth val="249"/>
        <c:shape val="cylinder"/>
        <c:axId val="323335392"/>
        <c:axId val="323335784"/>
        <c:axId val="0"/>
      </c:bar3DChart>
      <c:catAx>
        <c:axId val="323335392"/>
        <c:scaling>
          <c:orientation val="minMax"/>
        </c:scaling>
        <c:delete val="0"/>
        <c:axPos val="b"/>
        <c:numFmt formatCode="General" sourceLinked="0"/>
        <c:majorTickMark val="out"/>
        <c:minorTickMark val="none"/>
        <c:tickLblPos val="nextTo"/>
        <c:txPr>
          <a:bodyPr/>
          <a:lstStyle/>
          <a:p>
            <a:pPr>
              <a:defRPr sz="1400" baseline="0"/>
            </a:pPr>
            <a:endParaRPr lang="en-US"/>
          </a:p>
        </c:txPr>
        <c:crossAx val="323335784"/>
        <c:crosses val="autoZero"/>
        <c:auto val="1"/>
        <c:lblAlgn val="ctr"/>
        <c:lblOffset val="100"/>
        <c:noMultiLvlLbl val="0"/>
      </c:catAx>
      <c:valAx>
        <c:axId val="323335784"/>
        <c:scaling>
          <c:orientation val="minMax"/>
        </c:scaling>
        <c:delete val="0"/>
        <c:axPos val="l"/>
        <c:numFmt formatCode="General" sourceLinked="1"/>
        <c:majorTickMark val="out"/>
        <c:minorTickMark val="none"/>
        <c:tickLblPos val="nextTo"/>
        <c:txPr>
          <a:bodyPr/>
          <a:lstStyle/>
          <a:p>
            <a:pPr>
              <a:defRPr sz="1400" baseline="0"/>
            </a:pPr>
            <a:endParaRPr lang="en-US"/>
          </a:p>
        </c:txPr>
        <c:crossAx val="323335392"/>
        <c:crosses val="autoZero"/>
        <c:crossBetween val="between"/>
      </c:valAx>
    </c:plotArea>
    <c:legend>
      <c:legendPos val="b"/>
      <c:overlay val="0"/>
      <c:txPr>
        <a:bodyPr/>
        <a:lstStyle/>
        <a:p>
          <a:pPr>
            <a:defRPr sz="1400" baseline="0"/>
          </a:pPr>
          <a:endParaRPr lang="en-US"/>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8646" y="0"/>
            <a:ext cx="2944283" cy="495300"/>
          </a:xfrm>
          <a:prstGeom prst="rect">
            <a:avLst/>
          </a:prstGeom>
        </p:spPr>
        <p:txBody>
          <a:bodyPr vert="horz" lIns="91440" tIns="45720" rIns="91440" bIns="45720" rtlCol="0"/>
          <a:lstStyle>
            <a:lvl1pPr algn="r">
              <a:defRPr sz="1200"/>
            </a:lvl1pPr>
          </a:lstStyle>
          <a:p>
            <a:fld id="{E82CD373-67F6-441C-9451-D0DACB55CE87}" type="datetimeFigureOut">
              <a:rPr lang="en-GB" smtClean="0"/>
              <a:t>22/07/2015</a:t>
            </a:fld>
            <a:endParaRPr lang="en-GB" dirty="0"/>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8646" y="9408981"/>
            <a:ext cx="2944283" cy="495300"/>
          </a:xfrm>
          <a:prstGeom prst="rect">
            <a:avLst/>
          </a:prstGeom>
        </p:spPr>
        <p:txBody>
          <a:bodyPr vert="horz" lIns="91440" tIns="45720" rIns="91440" bIns="45720" rtlCol="0" anchor="b"/>
          <a:lstStyle>
            <a:lvl1pPr algn="r">
              <a:defRPr sz="1200"/>
            </a:lvl1pPr>
          </a:lstStyle>
          <a:p>
            <a:fld id="{FC618D03-7B4F-449A-B6B1-602B30C74C4B}" type="slidenum">
              <a:rPr lang="en-GB" smtClean="0"/>
              <a:t>‹#›</a:t>
            </a:fld>
            <a:endParaRPr lang="en-GB" dirty="0"/>
          </a:p>
        </p:txBody>
      </p:sp>
    </p:spTree>
    <p:extLst>
      <p:ext uri="{BB962C8B-B14F-4D97-AF65-F5344CB8AC3E}">
        <p14:creationId xmlns:p14="http://schemas.microsoft.com/office/powerpoint/2010/main" val="790862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vl1pPr>
          </a:lstStyle>
          <a:p>
            <a:fld id="{FB121FBB-2528-B541-9AA9-8751724A935A}" type="datetimeFigureOut">
              <a:rPr lang="en-US" smtClean="0"/>
              <a:t>7/22/2015</a:t>
            </a:fld>
            <a:endParaRPr lang="en-US" dirty="0"/>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vl1pPr>
          </a:lstStyle>
          <a:p>
            <a:fld id="{7F622F72-975A-9C4F-A804-3ADAD0D95CF7}" type="slidenum">
              <a:rPr lang="en-US" smtClean="0"/>
              <a:t>‹#›</a:t>
            </a:fld>
            <a:endParaRPr lang="en-US" dirty="0"/>
          </a:p>
        </p:txBody>
      </p:sp>
    </p:spTree>
    <p:extLst>
      <p:ext uri="{BB962C8B-B14F-4D97-AF65-F5344CB8AC3E}">
        <p14:creationId xmlns:p14="http://schemas.microsoft.com/office/powerpoint/2010/main" val="35061532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F622F72-975A-9C4F-A804-3ADAD0D95CF7}" type="slidenum">
              <a:rPr lang="en-US" smtClean="0"/>
              <a:t>11</a:t>
            </a:fld>
            <a:endParaRPr lang="en-US" dirty="0"/>
          </a:p>
        </p:txBody>
      </p:sp>
    </p:spTree>
    <p:extLst>
      <p:ext uri="{BB962C8B-B14F-4D97-AF65-F5344CB8AC3E}">
        <p14:creationId xmlns:p14="http://schemas.microsoft.com/office/powerpoint/2010/main" val="1389317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sz="1200" b="1"/>
            </a:lvl1pPr>
          </a:lstStyle>
          <a:p>
            <a:r>
              <a:rPr lang="en-GB" dirty="0" smtClean="0"/>
              <a:t>http://www.sussex.ac.uk/education/cheer</a:t>
            </a:r>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7/22/2015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7/22/2015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7/22/2015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7/22/2015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7/22/2015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7/22/2015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7/22/2015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rgbClr val="FF66FF"/>
                </a:solidFill>
              </a:defRPr>
            </a:lvl1pPr>
          </a:lstStyle>
          <a:p>
            <a:r>
              <a:rPr lang="en-GB" dirty="0" smtClean="0"/>
              <a:t>http://www.sussex.ac.uk/education/cheer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66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t>Diversity, Democratisation and Difference: Theories and Methodologies</a:t>
            </a:r>
            <a:endParaRPr lang="en-GB" dirty="0"/>
          </a:p>
        </p:txBody>
      </p:sp>
      <p:sp>
        <p:nvSpPr>
          <p:cNvPr id="2" name="Title 1"/>
          <p:cNvSpPr>
            <a:spLocks noGrp="1"/>
          </p:cNvSpPr>
          <p:nvPr>
            <p:ph type="title"/>
          </p:nvPr>
        </p:nvSpPr>
        <p:spPr>
          <a:xfrm>
            <a:off x="158729" y="274637"/>
            <a:ext cx="8752843" cy="1585159"/>
          </a:xfrm>
        </p:spPr>
        <p:txBody>
          <a:bodyPr>
            <a:noAutofit/>
          </a:bodyPr>
          <a:lstStyle/>
          <a:p>
            <a:pPr algn="l"/>
            <a:r>
              <a:rPr lang="en-GB" sz="2800" b="1" dirty="0"/>
              <a:t>Women in Higher Education </a:t>
            </a:r>
            <a:r>
              <a:rPr lang="en-GB" sz="2800" b="1" dirty="0" smtClean="0"/>
              <a:t/>
            </a:r>
            <a:br>
              <a:rPr lang="en-GB" sz="2800" b="1" dirty="0" smtClean="0"/>
            </a:br>
            <a:r>
              <a:rPr lang="en-GB" sz="2800" b="1" dirty="0" smtClean="0"/>
              <a:t>Leadership in South Asia: </a:t>
            </a:r>
            <a:r>
              <a:rPr lang="en-GB" sz="2800" b="1" dirty="0" smtClean="0"/>
              <a:t/>
            </a:r>
            <a:br>
              <a:rPr lang="en-GB" sz="2800" b="1" dirty="0" smtClean="0"/>
            </a:br>
            <a:r>
              <a:rPr lang="en-GB" sz="2400" b="1" dirty="0" smtClean="0"/>
              <a:t>Rejection</a:t>
            </a:r>
            <a:r>
              <a:rPr lang="en-GB" sz="2400" b="1" dirty="0"/>
              <a:t>, </a:t>
            </a:r>
            <a:r>
              <a:rPr lang="en-GB" sz="2400" b="1" dirty="0" smtClean="0"/>
              <a:t>Refusal</a:t>
            </a:r>
            <a:r>
              <a:rPr lang="en-GB" sz="2400" b="1" dirty="0"/>
              <a:t>,</a:t>
            </a:r>
            <a:r>
              <a:rPr lang="en-GB" sz="2400" dirty="0"/>
              <a:t> </a:t>
            </a:r>
            <a:r>
              <a:rPr lang="en-GB" sz="2400" b="1" dirty="0"/>
              <a:t>Reluctance, </a:t>
            </a:r>
            <a:r>
              <a:rPr lang="en-GB" sz="2400" b="1" dirty="0" smtClean="0"/>
              <a:t>Re-visioning</a:t>
            </a:r>
            <a:r>
              <a:rPr lang="en-GB" sz="2800" dirty="0"/>
              <a:t/>
            </a:r>
            <a:br>
              <a:rPr lang="en-GB" sz="2800" dirty="0"/>
            </a:br>
            <a:endParaRPr lang="en-US" sz="2800" b="1" dirty="0"/>
          </a:p>
        </p:txBody>
      </p:sp>
      <p:sp>
        <p:nvSpPr>
          <p:cNvPr id="3" name="Subtitle 2"/>
          <p:cNvSpPr>
            <a:spLocks noGrp="1"/>
          </p:cNvSpPr>
          <p:nvPr>
            <p:ph type="body" idx="1"/>
          </p:nvPr>
        </p:nvSpPr>
        <p:spPr>
          <a:xfrm flipH="1">
            <a:off x="269315" y="2338286"/>
            <a:ext cx="4040188" cy="1223198"/>
          </a:xfrm>
        </p:spPr>
        <p:txBody>
          <a:bodyPr>
            <a:normAutofit/>
          </a:bodyPr>
          <a:lstStyle/>
          <a:p>
            <a:r>
              <a:rPr lang="en-GB" sz="2800" dirty="0">
                <a:solidFill>
                  <a:srgbClr val="FFFFFF"/>
                </a:solidFill>
              </a:rPr>
              <a:t>Professor Louise </a:t>
            </a:r>
            <a:r>
              <a:rPr lang="en-GB" sz="2800" dirty="0" smtClean="0">
                <a:solidFill>
                  <a:srgbClr val="FFFFFF"/>
                </a:solidFill>
              </a:rPr>
              <a:t>Morley</a:t>
            </a:r>
            <a:br>
              <a:rPr lang="en-GB" sz="2800" dirty="0" smtClean="0">
                <a:solidFill>
                  <a:srgbClr val="FFFFFF"/>
                </a:solidFill>
              </a:rPr>
            </a:br>
            <a:r>
              <a:rPr lang="en-GB" sz="2800" dirty="0" smtClean="0">
                <a:solidFill>
                  <a:srgbClr val="FFFFFF"/>
                </a:solidFill>
              </a:rPr>
              <a:t>Dr </a:t>
            </a:r>
            <a:r>
              <a:rPr lang="en-GB" sz="2800" dirty="0" smtClean="0">
                <a:solidFill>
                  <a:srgbClr val="FFFFFF"/>
                </a:solidFill>
              </a:rPr>
              <a:t>Barbara Crossouard</a:t>
            </a:r>
            <a:endParaRPr lang="en-GB" sz="2800" dirty="0">
              <a:solidFill>
                <a:srgbClr val="FFFFFF"/>
              </a:solidFill>
            </a:endParaRPr>
          </a:p>
          <a:p>
            <a:endParaRPr lang="en-US" dirty="0"/>
          </a:p>
        </p:txBody>
      </p:sp>
      <p:sp>
        <p:nvSpPr>
          <p:cNvPr id="13" name="Content Placeholder 12"/>
          <p:cNvSpPr>
            <a:spLocks noGrp="1"/>
          </p:cNvSpPr>
          <p:nvPr>
            <p:ph sz="half" idx="2"/>
          </p:nvPr>
        </p:nvSpPr>
        <p:spPr>
          <a:xfrm>
            <a:off x="158729" y="3561484"/>
            <a:ext cx="4040188" cy="2397542"/>
          </a:xfrm>
        </p:spPr>
        <p:txBody>
          <a:bodyPr>
            <a:normAutofit/>
          </a:bodyPr>
          <a:lstStyle/>
          <a:p>
            <a:pPr>
              <a:buFontTx/>
              <a:buNone/>
              <a:defRPr/>
            </a:pPr>
            <a:r>
              <a:rPr lang="en-GB" b="1" dirty="0" smtClean="0"/>
              <a:t>Centre </a:t>
            </a:r>
            <a:r>
              <a:rPr lang="en-GB" b="1" dirty="0"/>
              <a:t>for </a:t>
            </a:r>
            <a:r>
              <a:rPr lang="en-GB" b="1" dirty="0" smtClean="0"/>
              <a:t>Higher </a:t>
            </a:r>
            <a:r>
              <a:rPr lang="en-GB" b="1" dirty="0" smtClean="0"/>
              <a:t>Education</a:t>
            </a:r>
          </a:p>
          <a:p>
            <a:pPr>
              <a:buFontTx/>
              <a:buNone/>
              <a:defRPr/>
            </a:pPr>
            <a:r>
              <a:rPr lang="en-GB" b="1" dirty="0" smtClean="0"/>
              <a:t>and Equity Research (CHEER)</a:t>
            </a:r>
          </a:p>
          <a:p>
            <a:pPr>
              <a:buFontTx/>
              <a:buNone/>
              <a:defRPr/>
            </a:pPr>
            <a:r>
              <a:rPr lang="en-GB" b="1" dirty="0" smtClean="0"/>
              <a:t>University </a:t>
            </a:r>
            <a:r>
              <a:rPr lang="en-GB" b="1" dirty="0"/>
              <a:t>of Sussex, UK</a:t>
            </a:r>
          </a:p>
          <a:p>
            <a:pPr marL="0" indent="0">
              <a:buNone/>
            </a:pPr>
            <a:r>
              <a:rPr lang="en-US" dirty="0" smtClean="0"/>
              <a:t> </a:t>
            </a:r>
            <a:endParaRPr lang="en-US" dirty="0"/>
          </a:p>
        </p:txBody>
      </p:sp>
      <p:sp>
        <p:nvSpPr>
          <p:cNvPr id="14" name="Text Placeholder 13"/>
          <p:cNvSpPr>
            <a:spLocks noGrp="1"/>
          </p:cNvSpPr>
          <p:nvPr>
            <p:ph type="body" sz="quarter" idx="3"/>
          </p:nvPr>
        </p:nvSpPr>
        <p:spPr>
          <a:xfrm>
            <a:off x="4645025" y="1535113"/>
            <a:ext cx="4041775" cy="3329964"/>
          </a:xfrm>
        </p:spPr>
        <p:txBody>
          <a:bodyPr/>
          <a:lstStyle/>
          <a:p>
            <a:endParaRPr lang="en-US" dirty="0"/>
          </a:p>
        </p:txBody>
      </p:sp>
      <p:sp>
        <p:nvSpPr>
          <p:cNvPr id="4" name="Rectangle 3"/>
          <p:cNvSpPr/>
          <p:nvPr/>
        </p:nvSpPr>
        <p:spPr>
          <a:xfrm>
            <a:off x="158729" y="4865077"/>
            <a:ext cx="3723712" cy="369332"/>
          </a:xfrm>
          <a:prstGeom prst="rect">
            <a:avLst/>
          </a:prstGeom>
        </p:spPr>
        <p:txBody>
          <a:bodyPr wrap="none">
            <a:spAutoFit/>
          </a:bodyPr>
          <a:lstStyle/>
          <a:p>
            <a:r>
              <a:rPr lang="en-GB" b="1" dirty="0" smtClean="0">
                <a:solidFill>
                  <a:srgbClr val="FF66FF"/>
                </a:solidFill>
              </a:rPr>
              <a:t>www.sussex.ac.uk/education/cheer</a:t>
            </a:r>
            <a:endParaRPr lang="en-GB" b="1" dirty="0">
              <a:solidFill>
                <a:srgbClr val="FF66FF"/>
              </a:solidFill>
            </a:endParaRPr>
          </a:p>
        </p:txBody>
      </p:sp>
      <p:pic>
        <p:nvPicPr>
          <p:cNvPr id="12" name="Picture 7" descr="US_Centre_for_Higher_Ed#1E8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85685" y="193385"/>
            <a:ext cx="1738001" cy="1028033"/>
          </a:xfrm>
          <a:prstGeom prst="rect">
            <a:avLst/>
          </a:prstGeom>
          <a:noFill/>
          <a:extLst>
            <a:ext uri="{909E8E84-426E-40dd-AFC4-6F175D3DCCD1}">
              <a14:hiddenFill xmlns:a14="http://schemas.microsoft.com/office/drawing/2010/main" xmlns="">
                <a:solidFill>
                  <a:srgbClr val="FFFFFF"/>
                </a:solidFill>
              </a14:hiddenFill>
            </a:ext>
          </a:extLst>
        </p:spPr>
      </p:pic>
      <p:pic>
        <p:nvPicPr>
          <p:cNvPr id="33" name="Content Placeholder 4"/>
          <p:cNvPicPr>
            <a:picLocks noGrp="1"/>
          </p:cNvPicPr>
          <p:nvPr>
            <p:ph sz="quarter" idx="4"/>
          </p:nvPr>
        </p:nvPicPr>
        <p:blipFill>
          <a:blip r:embed="rId3">
            <a:extLst>
              <a:ext uri="{28A0092B-C50C-407E-A947-70E740481C1C}">
                <a14:useLocalDpi xmlns:a14="http://schemas.microsoft.com/office/drawing/2010/main" val="0"/>
              </a:ext>
            </a:extLst>
          </a:blip>
          <a:srcRect l="10350" r="10350"/>
          <a:stretch>
            <a:fillRect/>
          </a:stretch>
        </p:blipFill>
        <p:spPr bwMode="auto">
          <a:xfrm>
            <a:off x="4667437" y="1967296"/>
            <a:ext cx="4226299" cy="4591050"/>
          </a:xfrm>
          <a:prstGeom prst="rect">
            <a:avLst/>
          </a:prstGeom>
          <a:noFill/>
          <a:ln>
            <a:noFill/>
          </a:ln>
        </p:spPr>
      </p:pic>
    </p:spTree>
    <p:extLst>
      <p:ext uri="{BB962C8B-B14F-4D97-AF65-F5344CB8AC3E}">
        <p14:creationId xmlns:p14="http://schemas.microsoft.com/office/powerpoint/2010/main" val="2923528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b="1" dirty="0"/>
              <a:t>Provocations: </a:t>
            </a:r>
            <a:r>
              <a:rPr lang="en-US" b="1" dirty="0" smtClean="0"/>
              <a:t/>
            </a:r>
            <a:br>
              <a:rPr lang="en-US" b="1" dirty="0" smtClean="0"/>
            </a:br>
            <a:r>
              <a:rPr lang="en-US" b="1" dirty="0" smtClean="0"/>
              <a:t>Identifying </a:t>
            </a:r>
            <a:r>
              <a:rPr lang="en-US" b="1" dirty="0"/>
              <a:t>Women Leaders</a:t>
            </a:r>
            <a:endParaRPr lang="en-US" dirty="0"/>
          </a:p>
        </p:txBody>
      </p:sp>
      <p:sp>
        <p:nvSpPr>
          <p:cNvPr id="9" name="Content Placeholder 8"/>
          <p:cNvSpPr>
            <a:spLocks noGrp="1"/>
          </p:cNvSpPr>
          <p:nvPr>
            <p:ph sz="half" idx="2"/>
          </p:nvPr>
        </p:nvSpPr>
        <p:spPr>
          <a:xfrm>
            <a:off x="4073801" y="2143897"/>
            <a:ext cx="4860134" cy="3828535"/>
          </a:xfrm>
        </p:spPr>
        <p:txBody>
          <a:bodyPr>
            <a:normAutofit/>
          </a:bodyPr>
          <a:lstStyle/>
          <a:p>
            <a:pPr marL="457200" indent="-457200">
              <a:buClr>
                <a:srgbClr val="FF66FF"/>
              </a:buClr>
              <a:buFont typeface="Arial"/>
              <a:buChar char="•"/>
              <a:defRPr/>
            </a:pPr>
            <a:r>
              <a:rPr lang="en-US" sz="3200" b="1" dirty="0"/>
              <a:t>What is it that people don’t see?</a:t>
            </a:r>
          </a:p>
          <a:p>
            <a:pPr marL="457200" indent="-457200">
              <a:buClr>
                <a:srgbClr val="FF66FF"/>
              </a:buClr>
              <a:buFont typeface="Arial"/>
              <a:buChar char="•"/>
              <a:defRPr/>
            </a:pPr>
            <a:endParaRPr lang="en-US" sz="1400" b="1" dirty="0"/>
          </a:p>
          <a:p>
            <a:pPr marL="457200" indent="-457200">
              <a:buClr>
                <a:srgbClr val="FF66FF"/>
              </a:buClr>
              <a:buFont typeface="Arial"/>
              <a:buChar char="•"/>
              <a:defRPr/>
            </a:pPr>
            <a:r>
              <a:rPr lang="en-US" sz="3200" b="1" dirty="0"/>
              <a:t>Why don’t they see it?</a:t>
            </a:r>
          </a:p>
          <a:p>
            <a:pPr marL="457200" indent="-457200">
              <a:buClr>
                <a:srgbClr val="FF66FF"/>
              </a:buClr>
              <a:buFont typeface="Arial"/>
              <a:buChar char="•"/>
              <a:defRPr/>
            </a:pPr>
            <a:endParaRPr lang="en-US" sz="1400" b="1" dirty="0"/>
          </a:p>
          <a:p>
            <a:pPr marL="457200" indent="-457200">
              <a:buClr>
                <a:srgbClr val="FF66FF"/>
              </a:buClr>
              <a:buFont typeface="Arial"/>
              <a:buChar char="•"/>
              <a:defRPr/>
            </a:pPr>
            <a:r>
              <a:rPr lang="en-US" sz="3200" b="1" dirty="0"/>
              <a:t>What do current practices reveal and obscure?</a:t>
            </a:r>
          </a:p>
          <a:p>
            <a:endParaRPr lang="en-US" dirty="0"/>
          </a:p>
        </p:txBody>
      </p:sp>
      <p:pic>
        <p:nvPicPr>
          <p:cNvPr id="10" name="Content Placeholder 4"/>
          <p:cNvPicPr>
            <a:picLocks noGrp="1"/>
          </p:cNvPicPr>
          <p:nvPr>
            <p:ph sz="half" idx="1"/>
          </p:nvPr>
        </p:nvPicPr>
        <p:blipFill>
          <a:blip r:embed="rId2" cstate="email">
            <a:extLst>
              <a:ext uri="{28A0092B-C50C-407E-A947-70E740481C1C}">
                <a14:useLocalDpi xmlns:a14="http://schemas.microsoft.com/office/drawing/2010/main" val="0"/>
              </a:ext>
            </a:extLst>
          </a:blip>
          <a:srcRect l="14307" r="14307"/>
          <a:stretch>
            <a:fillRect/>
          </a:stretch>
        </p:blipFill>
        <p:spPr bwMode="auto">
          <a:xfrm>
            <a:off x="457200" y="2306808"/>
            <a:ext cx="3364826" cy="3665624"/>
          </a:xfrm>
          <a:prstGeom prst="rect">
            <a:avLst/>
          </a:prstGeom>
          <a:noFill/>
          <a:ln>
            <a:noFill/>
          </a:ln>
        </p:spPr>
      </p:pic>
    </p:spTree>
    <p:extLst>
      <p:ext uri="{BB962C8B-B14F-4D97-AF65-F5344CB8AC3E}">
        <p14:creationId xmlns:p14="http://schemas.microsoft.com/office/powerpoint/2010/main" val="153590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strips(down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strips(downLeft)">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strips(downLeft)">
                                      <p:cBhvr>
                                        <p:cTn id="1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414951" cy="814064"/>
          </a:xfrm>
        </p:spPr>
        <p:txBody>
          <a:bodyPr>
            <a:normAutofit fontScale="90000"/>
          </a:bodyPr>
          <a:lstStyle/>
          <a:p>
            <a:r>
              <a:rPr lang="en-US" b="1" dirty="0"/>
              <a:t>Making Women Intelligible </a:t>
            </a:r>
            <a:r>
              <a:rPr lang="en-US" b="1" dirty="0" smtClean="0"/>
              <a:t>as Leaders</a:t>
            </a:r>
            <a:r>
              <a:rPr lang="en-US" b="1" dirty="0"/>
              <a:t>: </a:t>
            </a:r>
            <a:r>
              <a:rPr lang="en-US" b="1" dirty="0" smtClean="0"/>
              <a:t>A </a:t>
            </a:r>
            <a:r>
              <a:rPr lang="en-US" b="1" dirty="0"/>
              <a:t>Two-Way Gaze?</a:t>
            </a:r>
          </a:p>
        </p:txBody>
      </p:sp>
      <p:sp>
        <p:nvSpPr>
          <p:cNvPr id="3" name="Content Placeholder 2"/>
          <p:cNvSpPr>
            <a:spLocks noGrp="1"/>
          </p:cNvSpPr>
          <p:nvPr>
            <p:ph sz="half" idx="1"/>
          </p:nvPr>
        </p:nvSpPr>
        <p:spPr>
          <a:xfrm>
            <a:off x="280402" y="1402117"/>
            <a:ext cx="5129711" cy="5229069"/>
          </a:xfrm>
        </p:spPr>
        <p:txBody>
          <a:bodyPr>
            <a:normAutofit lnSpcReduction="10000"/>
          </a:bodyPr>
          <a:lstStyle/>
          <a:p>
            <a:pPr>
              <a:buClr>
                <a:srgbClr val="FF66FF"/>
              </a:buClr>
              <a:defRPr/>
            </a:pPr>
            <a:r>
              <a:rPr lang="en-US" b="1" dirty="0">
                <a:solidFill>
                  <a:srgbClr val="FFFFFF"/>
                </a:solidFill>
              </a:rPr>
              <a:t>How are women being seen </a:t>
            </a:r>
            <a:r>
              <a:rPr lang="en-US" b="1" i="1" dirty="0">
                <a:solidFill>
                  <a:srgbClr val="FFFFFF"/>
                </a:solidFill>
              </a:rPr>
              <a:t>e.g</a:t>
            </a:r>
            <a:r>
              <a:rPr lang="en-US" b="1" dirty="0">
                <a:solidFill>
                  <a:srgbClr val="FFFFFF"/>
                </a:solidFill>
              </a:rPr>
              <a:t>. as deficit men?</a:t>
            </a:r>
          </a:p>
          <a:p>
            <a:pPr>
              <a:buClr>
                <a:srgbClr val="FF66FF"/>
              </a:buClr>
              <a:defRPr/>
            </a:pPr>
            <a:endParaRPr lang="en-US" sz="1500" b="1" dirty="0">
              <a:solidFill>
                <a:srgbClr val="FFFFFF"/>
              </a:solidFill>
            </a:endParaRPr>
          </a:p>
          <a:p>
            <a:pPr>
              <a:buClr>
                <a:srgbClr val="FF66FF"/>
              </a:buClr>
              <a:defRPr/>
            </a:pPr>
            <a:r>
              <a:rPr lang="en-US" b="1" dirty="0">
                <a:solidFill>
                  <a:srgbClr val="FFFFFF"/>
                </a:solidFill>
              </a:rPr>
              <a:t>How are women viewing leadership </a:t>
            </a:r>
            <a:r>
              <a:rPr lang="en-US" b="1" i="1" dirty="0">
                <a:solidFill>
                  <a:srgbClr val="FFFFFF"/>
                </a:solidFill>
              </a:rPr>
              <a:t>e.g. </a:t>
            </a:r>
            <a:r>
              <a:rPr lang="en-US" b="1" dirty="0">
                <a:solidFill>
                  <a:srgbClr val="FFFFFF"/>
                </a:solidFill>
              </a:rPr>
              <a:t>unliveable lives</a:t>
            </a:r>
            <a:r>
              <a:rPr lang="en-US" b="1" dirty="0" smtClean="0">
                <a:solidFill>
                  <a:srgbClr val="FFFFFF"/>
                </a:solidFill>
              </a:rPr>
              <a:t>?</a:t>
            </a:r>
          </a:p>
          <a:p>
            <a:pPr>
              <a:buClr>
                <a:srgbClr val="FF66FF"/>
              </a:buClr>
              <a:defRPr/>
            </a:pPr>
            <a:endParaRPr lang="en-US" sz="1500" b="1" dirty="0">
              <a:solidFill>
                <a:srgbClr val="FFFFFF"/>
              </a:solidFill>
            </a:endParaRPr>
          </a:p>
          <a:p>
            <a:pPr>
              <a:buClr>
                <a:srgbClr val="FF66FF"/>
              </a:buClr>
              <a:defRPr/>
            </a:pPr>
            <a:r>
              <a:rPr lang="en-US" b="1" dirty="0">
                <a:solidFill>
                  <a:srgbClr val="FFFFFF"/>
                </a:solidFill>
              </a:rPr>
              <a:t>What narratives circulate </a:t>
            </a:r>
            <a:r>
              <a:rPr lang="en-US" b="1" dirty="0" smtClean="0">
                <a:solidFill>
                  <a:srgbClr val="FFFFFF"/>
                </a:solidFill>
              </a:rPr>
              <a:t>about:</a:t>
            </a:r>
          </a:p>
          <a:p>
            <a:pPr>
              <a:buClr>
                <a:srgbClr val="FF66FF"/>
              </a:buClr>
              <a:defRPr/>
            </a:pPr>
            <a:endParaRPr lang="en-US" sz="1500" b="1" dirty="0">
              <a:solidFill>
                <a:srgbClr val="FFFFFF"/>
              </a:solidFill>
            </a:endParaRPr>
          </a:p>
          <a:p>
            <a:pPr>
              <a:buClr>
                <a:srgbClr val="FF66FF"/>
              </a:buClr>
              <a:buFont typeface="Wingdings" charset="2"/>
              <a:buChar char="ü"/>
              <a:defRPr/>
            </a:pPr>
            <a:r>
              <a:rPr lang="en-US" b="1" dirty="0" smtClean="0">
                <a:solidFill>
                  <a:srgbClr val="FFFFFF"/>
                </a:solidFill>
              </a:rPr>
              <a:t>women’s </a:t>
            </a:r>
            <a:r>
              <a:rPr lang="en-US" b="1" dirty="0">
                <a:solidFill>
                  <a:srgbClr val="FFFFFF"/>
                </a:solidFill>
              </a:rPr>
              <a:t>capabilities?</a:t>
            </a:r>
          </a:p>
          <a:p>
            <a:pPr>
              <a:buClr>
                <a:srgbClr val="FF66FF"/>
              </a:buClr>
              <a:buFont typeface="Wingdings" charset="2"/>
              <a:buChar char="ü"/>
              <a:defRPr/>
            </a:pPr>
            <a:endParaRPr lang="en-US" sz="1400" b="1" dirty="0">
              <a:solidFill>
                <a:srgbClr val="FFFFFF"/>
              </a:solidFill>
            </a:endParaRPr>
          </a:p>
          <a:p>
            <a:pPr>
              <a:buClr>
                <a:srgbClr val="FF66FF"/>
              </a:buClr>
              <a:buFont typeface="Wingdings" charset="2"/>
              <a:buChar char="ü"/>
              <a:defRPr/>
            </a:pPr>
            <a:r>
              <a:rPr lang="en-US" b="1" dirty="0" smtClean="0">
                <a:solidFill>
                  <a:srgbClr val="FFFFFF"/>
                </a:solidFill>
              </a:rPr>
              <a:t>leadership</a:t>
            </a:r>
            <a:r>
              <a:rPr lang="en-US" b="1" dirty="0">
                <a:solidFill>
                  <a:srgbClr val="FFFFFF"/>
                </a:solidFill>
              </a:rPr>
              <a:t>?</a:t>
            </a:r>
          </a:p>
          <a:p>
            <a:pPr>
              <a:buClr>
                <a:schemeClr val="bg1">
                  <a:lumMod val="50000"/>
                  <a:lumOff val="50000"/>
                </a:schemeClr>
              </a:buClr>
              <a:defRPr/>
            </a:pPr>
            <a:endParaRPr lang="en-US" b="1" dirty="0">
              <a:solidFill>
                <a:srgbClr val="FFFFFF"/>
              </a:solidFill>
            </a:endParaRPr>
          </a:p>
          <a:p>
            <a:endParaRPr lang="en-US" dirty="0"/>
          </a:p>
        </p:txBody>
      </p:sp>
      <p:pic>
        <p:nvPicPr>
          <p:cNvPr id="5" name="Content Placeholder 5"/>
          <p:cNvPicPr>
            <a:picLocks noGrp="1"/>
          </p:cNvPicPr>
          <p:nvPr>
            <p:ph sz="half" idx="2"/>
          </p:nvPr>
        </p:nvPicPr>
        <p:blipFill>
          <a:blip r:embed="rId2">
            <a:extLst>
              <a:ext uri="{28A0092B-C50C-407E-A947-70E740481C1C}">
                <a14:useLocalDpi xmlns:a14="http://schemas.microsoft.com/office/drawing/2010/main" val="0"/>
              </a:ext>
            </a:extLst>
          </a:blip>
          <a:srcRect l="20144" r="20144"/>
          <a:stretch>
            <a:fillRect/>
          </a:stretch>
        </p:blipFill>
        <p:spPr bwMode="auto">
          <a:xfrm>
            <a:off x="5542180" y="1672282"/>
            <a:ext cx="3045765" cy="4077456"/>
          </a:xfrm>
          <a:prstGeom prst="rect">
            <a:avLst/>
          </a:prstGeom>
          <a:noFill/>
          <a:ln>
            <a:noFill/>
          </a:ln>
        </p:spPr>
      </p:pic>
    </p:spTree>
    <p:extLst>
      <p:ext uri="{BB962C8B-B14F-4D97-AF65-F5344CB8AC3E}">
        <p14:creationId xmlns:p14="http://schemas.microsoft.com/office/powerpoint/2010/main" val="3001919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strips(downLeft)">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7055"/>
          </a:xfrm>
        </p:spPr>
        <p:txBody>
          <a:bodyPr>
            <a:normAutofit fontScale="90000"/>
          </a:bodyPr>
          <a:lstStyle/>
          <a:p>
            <a:r>
              <a:rPr lang="en-US" b="1" dirty="0"/>
              <a:t>The Affective Economy of </a:t>
            </a:r>
            <a:r>
              <a:rPr lang="en-US" b="1" dirty="0" smtClean="0"/>
              <a:t/>
            </a:r>
            <a:br>
              <a:rPr lang="en-US" b="1" dirty="0" smtClean="0"/>
            </a:br>
            <a:r>
              <a:rPr lang="en-US" b="1" dirty="0" smtClean="0"/>
              <a:t>Higher </a:t>
            </a:r>
            <a:r>
              <a:rPr lang="en-US" b="1" dirty="0"/>
              <a:t>Education Leadership</a:t>
            </a:r>
            <a:endParaRPr lang="en-US" dirty="0"/>
          </a:p>
        </p:txBody>
      </p:sp>
      <p:sp>
        <p:nvSpPr>
          <p:cNvPr id="4" name="Content Placeholder 3"/>
          <p:cNvSpPr>
            <a:spLocks noGrp="1"/>
          </p:cNvSpPr>
          <p:nvPr>
            <p:ph sz="half" idx="2"/>
          </p:nvPr>
        </p:nvSpPr>
        <p:spPr>
          <a:xfrm>
            <a:off x="3430805" y="1600200"/>
            <a:ext cx="5443102" cy="4997996"/>
          </a:xfrm>
        </p:spPr>
        <p:txBody>
          <a:bodyPr>
            <a:normAutofit fontScale="85000" lnSpcReduction="20000"/>
          </a:bodyPr>
          <a:lstStyle/>
          <a:p>
            <a:pPr marL="0" indent="0">
              <a:buClr>
                <a:srgbClr val="E74CFF"/>
              </a:buClr>
              <a:buNone/>
            </a:pPr>
            <a:r>
              <a:rPr lang="en-US" b="1" dirty="0">
                <a:solidFill>
                  <a:srgbClr val="E74CFF"/>
                </a:solidFill>
              </a:rPr>
              <a:t>Affect </a:t>
            </a:r>
          </a:p>
          <a:p>
            <a:pPr>
              <a:buClr>
                <a:srgbClr val="E74CFF"/>
              </a:buClr>
            </a:pPr>
            <a:r>
              <a:rPr lang="en-US" b="1" dirty="0"/>
              <a:t>Historically dismissed in Western thought</a:t>
            </a:r>
          </a:p>
          <a:p>
            <a:pPr>
              <a:buClr>
                <a:srgbClr val="E74CFF"/>
              </a:buClr>
            </a:pPr>
            <a:r>
              <a:rPr lang="en-US" b="1" dirty="0"/>
              <a:t>Devalued in binary thinking </a:t>
            </a:r>
            <a:endParaRPr lang="en-US" b="1" dirty="0" smtClean="0"/>
          </a:p>
          <a:p>
            <a:pPr>
              <a:buClr>
                <a:srgbClr val="E74CFF"/>
              </a:buClr>
            </a:pPr>
            <a:r>
              <a:rPr lang="en-US" b="1" dirty="0" smtClean="0"/>
              <a:t>Revisited </a:t>
            </a:r>
            <a:r>
              <a:rPr lang="en-US" b="1" dirty="0"/>
              <a:t>in post-structural writers </a:t>
            </a:r>
            <a:r>
              <a:rPr lang="en-US" sz="2100" b="1" dirty="0">
                <a:solidFill>
                  <a:srgbClr val="E74CFF"/>
                </a:solidFill>
              </a:rPr>
              <a:t>(Ahmed 2004, 2010) </a:t>
            </a:r>
          </a:p>
          <a:p>
            <a:pPr>
              <a:buClr>
                <a:srgbClr val="E74CFF"/>
              </a:buClr>
            </a:pPr>
            <a:r>
              <a:rPr lang="en-US" b="1" dirty="0"/>
              <a:t>‘Sticks’ to objects and bodies e.g. shame, hatred, love</a:t>
            </a:r>
          </a:p>
          <a:p>
            <a:pPr>
              <a:buClr>
                <a:srgbClr val="E74CFF"/>
              </a:buClr>
            </a:pPr>
            <a:r>
              <a:rPr lang="en-US" b="1" dirty="0"/>
              <a:t>Works as a form of capital/ ‘affective economy’ </a:t>
            </a:r>
          </a:p>
          <a:p>
            <a:pPr>
              <a:buClr>
                <a:srgbClr val="E74CFF"/>
              </a:buClr>
            </a:pPr>
            <a:r>
              <a:rPr lang="en-US" b="1" dirty="0"/>
              <a:t>Is intensified / accrues value through circulation </a:t>
            </a:r>
          </a:p>
          <a:p>
            <a:pPr>
              <a:buClr>
                <a:srgbClr val="E74CFF"/>
              </a:buClr>
            </a:pPr>
            <a:r>
              <a:rPr lang="en-US" b="1" dirty="0"/>
              <a:t>Integral to the production of  social and material realities.</a:t>
            </a:r>
            <a:endParaRPr lang="en-US" dirty="0"/>
          </a:p>
          <a:p>
            <a:endParaRPr lang="en-US" dirty="0"/>
          </a:p>
        </p:txBody>
      </p:sp>
      <p:pic>
        <p:nvPicPr>
          <p:cNvPr id="5" name="Content Placeholder 6"/>
          <p:cNvPicPr>
            <a:picLocks noGrp="1"/>
          </p:cNvPicPr>
          <p:nvPr>
            <p:ph sz="half" idx="1"/>
          </p:nvPr>
        </p:nvPicPr>
        <p:blipFill>
          <a:blip r:embed="rId2" cstate="print">
            <a:extLst>
              <a:ext uri="{28A0092B-C50C-407E-A947-70E740481C1C}">
                <a14:useLocalDpi xmlns:a14="http://schemas.microsoft.com/office/drawing/2010/main" val="0"/>
              </a:ext>
            </a:extLst>
          </a:blip>
          <a:srcRect l="5384" r="5384"/>
          <a:stretch>
            <a:fillRect/>
          </a:stretch>
        </p:blipFill>
        <p:spPr bwMode="auto">
          <a:xfrm>
            <a:off x="457200" y="2191265"/>
            <a:ext cx="2775673" cy="3607702"/>
          </a:xfrm>
          <a:prstGeom prst="rect">
            <a:avLst/>
          </a:prstGeom>
          <a:noFill/>
          <a:ln>
            <a:noFill/>
          </a:ln>
        </p:spPr>
      </p:pic>
    </p:spTree>
    <p:extLst>
      <p:ext uri="{BB962C8B-B14F-4D97-AF65-F5344CB8AC3E}">
        <p14:creationId xmlns:p14="http://schemas.microsoft.com/office/powerpoint/2010/main" val="1852014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173"/>
          </a:xfrm>
        </p:spPr>
        <p:txBody>
          <a:bodyPr>
            <a:noAutofit/>
          </a:bodyPr>
          <a:lstStyle/>
          <a:p>
            <a:r>
              <a:rPr lang="en-US" sz="6000" b="1" dirty="0" smtClean="0"/>
              <a:t>Evidence</a:t>
            </a:r>
            <a:endParaRPr lang="en-US" sz="6000" b="1" dirty="0"/>
          </a:p>
        </p:txBody>
      </p:sp>
      <p:sp>
        <p:nvSpPr>
          <p:cNvPr id="4" name="Content Placeholder 3"/>
          <p:cNvSpPr>
            <a:spLocks noGrp="1"/>
          </p:cNvSpPr>
          <p:nvPr>
            <p:ph sz="half" idx="2"/>
          </p:nvPr>
        </p:nvSpPr>
        <p:spPr>
          <a:xfrm>
            <a:off x="4024597" y="1251219"/>
            <a:ext cx="4913028" cy="5878924"/>
          </a:xfrm>
        </p:spPr>
        <p:txBody>
          <a:bodyPr>
            <a:normAutofit fontScale="85000" lnSpcReduction="20000"/>
          </a:bodyPr>
          <a:lstStyle/>
          <a:p>
            <a:pPr marL="285750" indent="-285750">
              <a:buClr>
                <a:srgbClr val="FF66FF"/>
              </a:buClr>
              <a:buFont typeface="Arial"/>
              <a:buChar char="•"/>
              <a:defRPr/>
            </a:pPr>
            <a:r>
              <a:rPr lang="en-US" b="1" dirty="0">
                <a:solidFill>
                  <a:srgbClr val="FFFFFF"/>
                </a:solidFill>
              </a:rPr>
              <a:t>Literature and Policy Review </a:t>
            </a:r>
          </a:p>
          <a:p>
            <a:pPr marL="285750" indent="-285750">
              <a:buClr>
                <a:srgbClr val="FF66FF"/>
              </a:buClr>
              <a:buFont typeface="Arial"/>
              <a:buChar char="•"/>
              <a:defRPr/>
            </a:pPr>
            <a:r>
              <a:rPr lang="en-US" b="1" dirty="0">
                <a:solidFill>
                  <a:srgbClr val="FFFFFF"/>
                </a:solidFill>
              </a:rPr>
              <a:t>Statistical Review</a:t>
            </a:r>
          </a:p>
          <a:p>
            <a:pPr marL="285750" indent="-285750">
              <a:buClr>
                <a:srgbClr val="FF66FF"/>
              </a:buClr>
              <a:buFont typeface="Arial"/>
              <a:buChar char="•"/>
              <a:defRPr/>
            </a:pPr>
            <a:r>
              <a:rPr lang="en-US" b="1" dirty="0">
                <a:solidFill>
                  <a:srgbClr val="FFFFFF"/>
                </a:solidFill>
              </a:rPr>
              <a:t>30 Interviews </a:t>
            </a:r>
          </a:p>
          <a:p>
            <a:pPr marL="0" indent="0">
              <a:buClr>
                <a:srgbClr val="FF66FF"/>
              </a:buClr>
              <a:buNone/>
              <a:defRPr/>
            </a:pPr>
            <a:r>
              <a:rPr lang="en-US" sz="2600" b="1" dirty="0">
                <a:solidFill>
                  <a:srgbClr val="FF66FF"/>
                </a:solidFill>
              </a:rPr>
              <a:t>(19 women and 11 men) Afghanistan, Bangladesh, India, Nepal, Pakistan, Sri Lanka.</a:t>
            </a:r>
          </a:p>
          <a:p>
            <a:pPr>
              <a:buClr>
                <a:srgbClr val="FF66FF"/>
              </a:buClr>
              <a:defRPr/>
            </a:pPr>
            <a:endParaRPr lang="en-US" b="1" dirty="0">
              <a:solidFill>
                <a:srgbClr val="FFFFFF"/>
              </a:solidFill>
            </a:endParaRPr>
          </a:p>
          <a:p>
            <a:pPr>
              <a:buClr>
                <a:srgbClr val="FF66FF"/>
              </a:buClr>
              <a:buFont typeface="Wingdings" charset="2"/>
              <a:buChar char="ü"/>
              <a:defRPr/>
            </a:pPr>
            <a:r>
              <a:rPr lang="en-GB" b="1" dirty="0"/>
              <a:t>What makes leadership </a:t>
            </a:r>
            <a:r>
              <a:rPr lang="en-GB" b="1" dirty="0">
                <a:solidFill>
                  <a:srgbClr val="FF66FF"/>
                </a:solidFill>
              </a:rPr>
              <a:t>attractive/unattractive</a:t>
            </a:r>
            <a:r>
              <a:rPr lang="en-GB" b="1" dirty="0">
                <a:solidFill>
                  <a:srgbClr val="00FFFF"/>
                </a:solidFill>
              </a:rPr>
              <a:t> </a:t>
            </a:r>
            <a:r>
              <a:rPr lang="en-GB" b="1" dirty="0">
                <a:solidFill>
                  <a:srgbClr val="FFFFFF"/>
                </a:solidFill>
              </a:rPr>
              <a:t>to women? </a:t>
            </a:r>
          </a:p>
          <a:p>
            <a:pPr>
              <a:buClr>
                <a:srgbClr val="FF66FF"/>
              </a:buClr>
              <a:buFont typeface="Wingdings" charset="2"/>
              <a:buChar char="ü"/>
              <a:defRPr/>
            </a:pPr>
            <a:endParaRPr lang="en-GB" b="1" dirty="0">
              <a:solidFill>
                <a:schemeClr val="tx2"/>
              </a:solidFill>
            </a:endParaRPr>
          </a:p>
          <a:p>
            <a:pPr>
              <a:buClr>
                <a:srgbClr val="FF66FF"/>
              </a:buClr>
              <a:buFont typeface="Wingdings" charset="2"/>
              <a:buChar char="ü"/>
              <a:defRPr/>
            </a:pPr>
            <a:r>
              <a:rPr lang="en-GB" b="1" dirty="0">
                <a:solidFill>
                  <a:srgbClr val="FFFFFF"/>
                </a:solidFill>
              </a:rPr>
              <a:t>What</a:t>
            </a:r>
            <a:r>
              <a:rPr lang="en-GB" b="1" dirty="0">
                <a:solidFill>
                  <a:schemeClr val="tx2"/>
                </a:solidFill>
              </a:rPr>
              <a:t> </a:t>
            </a:r>
            <a:r>
              <a:rPr lang="en-GB" b="1" dirty="0">
                <a:solidFill>
                  <a:srgbClr val="FF66FF"/>
                </a:solidFill>
              </a:rPr>
              <a:t>enables/ supports </a:t>
            </a:r>
            <a:r>
              <a:rPr lang="en-GB" b="1" dirty="0">
                <a:solidFill>
                  <a:srgbClr val="FFFFFF"/>
                </a:solidFill>
              </a:rPr>
              <a:t>women to enter leadership positions?</a:t>
            </a:r>
          </a:p>
          <a:p>
            <a:pPr>
              <a:buClr>
                <a:srgbClr val="FF66FF"/>
              </a:buClr>
              <a:buFont typeface="Wingdings" charset="2"/>
              <a:buChar char="ü"/>
              <a:defRPr/>
            </a:pPr>
            <a:endParaRPr lang="en-GB" b="1" dirty="0">
              <a:solidFill>
                <a:schemeClr val="tx2"/>
              </a:solidFill>
            </a:endParaRPr>
          </a:p>
          <a:p>
            <a:pPr>
              <a:buClr>
                <a:srgbClr val="FF66FF"/>
              </a:buClr>
              <a:buFont typeface="Wingdings" charset="2"/>
              <a:buChar char="ü"/>
              <a:defRPr/>
            </a:pPr>
            <a:r>
              <a:rPr lang="en-GB" b="1" dirty="0">
                <a:solidFill>
                  <a:srgbClr val="FFFFFF"/>
                </a:solidFill>
              </a:rPr>
              <a:t>Personal experiences of being </a:t>
            </a:r>
            <a:r>
              <a:rPr lang="en-GB" b="1" dirty="0">
                <a:solidFill>
                  <a:srgbClr val="FF66FF"/>
                </a:solidFill>
              </a:rPr>
              <a:t>enabled/ impeded </a:t>
            </a:r>
            <a:r>
              <a:rPr lang="en-GB" b="1" dirty="0">
                <a:solidFill>
                  <a:srgbClr val="FFFFFF"/>
                </a:solidFill>
              </a:rPr>
              <a:t>from entering leadership? </a:t>
            </a:r>
          </a:p>
          <a:p>
            <a:endParaRPr lang="en-US" dirty="0"/>
          </a:p>
        </p:txBody>
      </p:sp>
      <p:pic>
        <p:nvPicPr>
          <p:cNvPr id="6" name="Content Placeholder 6"/>
          <p:cNvPicPr>
            <a:picLocks noGrp="1"/>
          </p:cNvPicPr>
          <p:nvPr>
            <p:ph sz="half" idx="1"/>
          </p:nvPr>
        </p:nvPicPr>
        <p:blipFill rotWithShape="1">
          <a:blip r:embed="rId2">
            <a:extLst>
              <a:ext uri="{28A0092B-C50C-407E-A947-70E740481C1C}">
                <a14:useLocalDpi xmlns:a14="http://schemas.microsoft.com/office/drawing/2010/main" val="0"/>
              </a:ext>
            </a:extLst>
          </a:blip>
          <a:srcRect l="21624" r="21624"/>
          <a:stretch/>
        </p:blipFill>
        <p:spPr bwMode="auto">
          <a:xfrm>
            <a:off x="457200" y="1251220"/>
            <a:ext cx="3286995" cy="5264500"/>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143443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strips(downLeft)">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strips(downLeft)">
                                      <p:cBhvr>
                                        <p:cTn id="3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01677"/>
          </a:xfrm>
        </p:spPr>
        <p:txBody>
          <a:bodyPr>
            <a:normAutofit fontScale="90000"/>
          </a:bodyPr>
          <a:lstStyle/>
          <a:p>
            <a:r>
              <a:rPr lang="en-US" b="1" dirty="0"/>
              <a:t>Where are the Women?</a:t>
            </a:r>
            <a:endParaRPr lang="en-US" dirty="0"/>
          </a:p>
        </p:txBody>
      </p:sp>
      <p:sp>
        <p:nvSpPr>
          <p:cNvPr id="4" name="Content Placeholder 3"/>
          <p:cNvSpPr>
            <a:spLocks noGrp="1"/>
          </p:cNvSpPr>
          <p:nvPr>
            <p:ph sz="half" idx="2"/>
          </p:nvPr>
        </p:nvSpPr>
        <p:spPr>
          <a:xfrm>
            <a:off x="3694712" y="940243"/>
            <a:ext cx="5212183" cy="5917757"/>
          </a:xfrm>
        </p:spPr>
        <p:txBody>
          <a:bodyPr>
            <a:normAutofit fontScale="70000" lnSpcReduction="20000"/>
          </a:bodyPr>
          <a:lstStyle/>
          <a:p>
            <a:pPr>
              <a:buClr>
                <a:srgbClr val="E74CFF"/>
              </a:buClr>
            </a:pPr>
            <a:r>
              <a:rPr lang="en-US" sz="3400" b="1" dirty="0"/>
              <a:t>Lack of Gender-Disaggregated Statistics</a:t>
            </a:r>
          </a:p>
          <a:p>
            <a:pPr>
              <a:buClr>
                <a:srgbClr val="E74CFF"/>
              </a:buClr>
            </a:pPr>
            <a:endParaRPr lang="en-US" sz="3400" b="1" dirty="0"/>
          </a:p>
          <a:p>
            <a:pPr>
              <a:buClr>
                <a:srgbClr val="E74CFF"/>
              </a:buClr>
            </a:pPr>
            <a:r>
              <a:rPr lang="en-US" sz="3400" b="1" dirty="0"/>
              <a:t>No linear trends in women’s representation</a:t>
            </a:r>
          </a:p>
          <a:p>
            <a:pPr>
              <a:buClr>
                <a:srgbClr val="E74CFF"/>
              </a:buClr>
            </a:pPr>
            <a:endParaRPr lang="en-US" sz="3400" b="1" dirty="0"/>
          </a:p>
          <a:p>
            <a:pPr>
              <a:buClr>
                <a:srgbClr val="E74CFF"/>
              </a:buClr>
            </a:pPr>
            <a:r>
              <a:rPr lang="en-US" sz="3400" b="1" dirty="0"/>
              <a:t>Numbers of female academics have increased</a:t>
            </a:r>
          </a:p>
          <a:p>
            <a:pPr>
              <a:buClr>
                <a:srgbClr val="E74CFF"/>
              </a:buClr>
            </a:pPr>
            <a:endParaRPr lang="en-US" sz="3400" b="1" dirty="0"/>
          </a:p>
          <a:p>
            <a:pPr>
              <a:buClr>
                <a:srgbClr val="E74CFF"/>
              </a:buClr>
            </a:pPr>
            <a:r>
              <a:rPr lang="en-US" sz="3400" b="1" dirty="0"/>
              <a:t>Gender distribution of male to female academics unchanged</a:t>
            </a:r>
          </a:p>
          <a:p>
            <a:pPr>
              <a:buClr>
                <a:srgbClr val="E74CFF"/>
              </a:buClr>
            </a:pPr>
            <a:endParaRPr lang="en-US" sz="3400" b="1" dirty="0"/>
          </a:p>
          <a:p>
            <a:pPr>
              <a:buClr>
                <a:srgbClr val="E74CFF"/>
              </a:buClr>
            </a:pPr>
            <a:r>
              <a:rPr lang="en-US" sz="3400" b="1" dirty="0"/>
              <a:t>Significant differences by disciplinary field of studies</a:t>
            </a:r>
          </a:p>
          <a:p>
            <a:pPr>
              <a:buClr>
                <a:srgbClr val="E74CFF"/>
              </a:buClr>
            </a:pPr>
            <a:endParaRPr lang="en-US" sz="3400" b="1" dirty="0"/>
          </a:p>
          <a:p>
            <a:pPr>
              <a:buClr>
                <a:srgbClr val="E74CFF"/>
              </a:buClr>
            </a:pPr>
            <a:r>
              <a:rPr lang="en-US" sz="3400" b="1" dirty="0"/>
              <a:t>Absent from Senior Leadership</a:t>
            </a:r>
            <a:endParaRPr lang="en-US" sz="3400" dirty="0"/>
          </a:p>
          <a:p>
            <a:endParaRPr lang="en-US" dirty="0"/>
          </a:p>
        </p:txBody>
      </p:sp>
      <p:pic>
        <p:nvPicPr>
          <p:cNvPr id="7" name="Content Placeholder 30" descr="Nepal women IMG_2786.jpg"/>
          <p:cNvPicPr>
            <a:picLocks noGrp="1" noChangeAspect="1"/>
          </p:cNvPicPr>
          <p:nvPr>
            <p:ph sz="half" idx="1"/>
          </p:nvPr>
        </p:nvPicPr>
        <p:blipFill rotWithShape="1">
          <a:blip r:embed="rId2" cstate="email">
            <a:extLst>
              <a:ext uri="{28A0092B-C50C-407E-A947-70E740481C1C}">
                <a14:useLocalDpi xmlns:a14="http://schemas.microsoft.com/office/drawing/2010/main" val="0"/>
              </a:ext>
            </a:extLst>
          </a:blip>
          <a:srcRect l="20246" t="23167" r="23961"/>
          <a:stretch/>
        </p:blipFill>
        <p:spPr>
          <a:xfrm>
            <a:off x="457201" y="1138189"/>
            <a:ext cx="3006592" cy="5591971"/>
          </a:xfrm>
          <a:prstGeom prst="rect">
            <a:avLst/>
          </a:prstGeom>
          <a:noFill/>
          <a:ln>
            <a:noFill/>
          </a:ln>
        </p:spPr>
      </p:pic>
    </p:spTree>
    <p:extLst>
      <p:ext uri="{BB962C8B-B14F-4D97-AF65-F5344CB8AC3E}">
        <p14:creationId xmlns:p14="http://schemas.microsoft.com/office/powerpoint/2010/main" val="42070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strips(downLeft)">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strips(downLeft)">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strips(downLeft)">
                                      <p:cBhvr>
                                        <p:cTn id="27" dur="5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animEffect transition="in" filter="strips(downLeft)">
                                      <p:cBhvr>
                                        <p:cTn id="32"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7055"/>
          </a:xfrm>
        </p:spPr>
        <p:txBody>
          <a:bodyPr/>
          <a:lstStyle/>
          <a:p>
            <a:r>
              <a:rPr lang="en-US" b="1" dirty="0"/>
              <a:t>Policy Silences</a:t>
            </a:r>
            <a:endParaRPr lang="en-US" dirty="0"/>
          </a:p>
        </p:txBody>
      </p:sp>
      <p:sp>
        <p:nvSpPr>
          <p:cNvPr id="4" name="Content Placeholder 3"/>
          <p:cNvSpPr>
            <a:spLocks noGrp="1"/>
          </p:cNvSpPr>
          <p:nvPr>
            <p:ph sz="half" idx="2"/>
          </p:nvPr>
        </p:nvSpPr>
        <p:spPr>
          <a:xfrm>
            <a:off x="3810172" y="1600200"/>
            <a:ext cx="5146206" cy="4525963"/>
          </a:xfrm>
        </p:spPr>
        <p:txBody>
          <a:bodyPr>
            <a:normAutofit lnSpcReduction="10000"/>
          </a:bodyPr>
          <a:lstStyle/>
          <a:p>
            <a:pPr>
              <a:buClr>
                <a:srgbClr val="E74CFF"/>
              </a:buClr>
            </a:pPr>
            <a:r>
              <a:rPr lang="en-US" b="1" dirty="0"/>
              <a:t>Gender = category of analysis for female students, not staff.</a:t>
            </a:r>
          </a:p>
          <a:p>
            <a:pPr>
              <a:buClr>
                <a:srgbClr val="E74CFF"/>
              </a:buClr>
            </a:pPr>
            <a:endParaRPr lang="en-US" b="1" dirty="0"/>
          </a:p>
          <a:p>
            <a:pPr>
              <a:buClr>
                <a:srgbClr val="E74CFF"/>
              </a:buClr>
            </a:pPr>
            <a:r>
              <a:rPr lang="en-US" b="1" dirty="0"/>
              <a:t>Quality, not Equality = knowledge economy, good governance, STEM, digital economy.</a:t>
            </a:r>
          </a:p>
          <a:p>
            <a:pPr marL="0" indent="0">
              <a:buClr>
                <a:srgbClr val="E74CFF"/>
              </a:buClr>
              <a:buNone/>
            </a:pPr>
            <a:endParaRPr lang="en-US" b="1" dirty="0"/>
          </a:p>
          <a:p>
            <a:pPr>
              <a:buClr>
                <a:srgbClr val="E74CFF"/>
              </a:buClr>
            </a:pPr>
            <a:r>
              <a:rPr lang="en-US" b="1" dirty="0"/>
              <a:t>Lack of Research-based Evidence</a:t>
            </a:r>
            <a:r>
              <a:rPr lang="en-US" dirty="0"/>
              <a:t>.</a:t>
            </a:r>
          </a:p>
          <a:p>
            <a:endParaRPr lang="en-US" dirty="0"/>
          </a:p>
        </p:txBody>
      </p:sp>
      <p:pic>
        <p:nvPicPr>
          <p:cNvPr id="5" name="Content Placeholder 7"/>
          <p:cNvPicPr>
            <a:picLocks noGrp="1"/>
          </p:cNvPicPr>
          <p:nvPr>
            <p:ph sz="half" idx="1"/>
          </p:nvPr>
        </p:nvPicPr>
        <p:blipFill>
          <a:blip r:embed="rId2">
            <a:extLst>
              <a:ext uri="{28A0092B-C50C-407E-A947-70E740481C1C}">
                <a14:useLocalDpi xmlns:a14="http://schemas.microsoft.com/office/drawing/2010/main" val="0"/>
              </a:ext>
            </a:extLst>
          </a:blip>
          <a:srcRect l="24904" r="24904"/>
          <a:stretch>
            <a:fillRect/>
          </a:stretch>
        </p:blipFill>
        <p:spPr bwMode="auto">
          <a:xfrm>
            <a:off x="457200" y="1600200"/>
            <a:ext cx="3171535" cy="4525963"/>
          </a:xfrm>
          <a:prstGeom prst="rect">
            <a:avLst/>
          </a:prstGeom>
          <a:noFill/>
          <a:ln>
            <a:noFill/>
          </a:ln>
        </p:spPr>
      </p:pic>
    </p:spTree>
    <p:extLst>
      <p:ext uri="{BB962C8B-B14F-4D97-AF65-F5344CB8AC3E}">
        <p14:creationId xmlns:p14="http://schemas.microsoft.com/office/powerpoint/2010/main" val="239448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strips(downLeft)">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01677"/>
          </a:xfrm>
        </p:spPr>
        <p:txBody>
          <a:bodyPr>
            <a:normAutofit fontScale="90000"/>
          </a:bodyPr>
          <a:lstStyle/>
          <a:p>
            <a:r>
              <a:rPr lang="en-US" b="1" dirty="0"/>
              <a:t>Where are the Women</a:t>
            </a:r>
            <a:r>
              <a:rPr lang="en-US" b="1" dirty="0" smtClean="0"/>
              <a:t>? </a:t>
            </a:r>
            <a:endParaRPr lang="en-US" dirty="0"/>
          </a:p>
        </p:txBody>
      </p:sp>
      <p:sp>
        <p:nvSpPr>
          <p:cNvPr id="4" name="Content Placeholder 3"/>
          <p:cNvSpPr>
            <a:spLocks noGrp="1"/>
          </p:cNvSpPr>
          <p:nvPr>
            <p:ph sz="half" idx="2"/>
          </p:nvPr>
        </p:nvSpPr>
        <p:spPr>
          <a:xfrm>
            <a:off x="5764192" y="940244"/>
            <a:ext cx="3142702" cy="5185920"/>
          </a:xfrm>
        </p:spPr>
        <p:txBody>
          <a:bodyPr>
            <a:normAutofit fontScale="62500" lnSpcReduction="20000"/>
          </a:bodyPr>
          <a:lstStyle/>
          <a:p>
            <a:pPr>
              <a:buClr>
                <a:srgbClr val="E74CFF"/>
              </a:buClr>
            </a:pPr>
            <a:endParaRPr lang="en-US" sz="3400" b="1" dirty="0"/>
          </a:p>
          <a:p>
            <a:pPr>
              <a:buClr>
                <a:srgbClr val="E74CFF"/>
              </a:buClr>
            </a:pPr>
            <a:r>
              <a:rPr lang="en-US" sz="3400" b="1" dirty="0"/>
              <a:t>A</a:t>
            </a:r>
            <a:r>
              <a:rPr lang="en-US" sz="3400" b="1" dirty="0" smtClean="0"/>
              <a:t>cademic </a:t>
            </a:r>
            <a:r>
              <a:rPr lang="en-US" sz="3400" b="1" dirty="0"/>
              <a:t>staffing of HEIs in </a:t>
            </a:r>
            <a:r>
              <a:rPr lang="en-US" sz="3400" b="1" dirty="0" smtClean="0"/>
              <a:t>Afghanistan, 2004-2012, data courtesy </a:t>
            </a:r>
            <a:r>
              <a:rPr lang="en-US" sz="3400" b="1" dirty="0"/>
              <a:t>of British </a:t>
            </a:r>
            <a:r>
              <a:rPr lang="en-US" sz="3400" b="1" dirty="0" smtClean="0"/>
              <a:t>Council</a:t>
            </a:r>
          </a:p>
          <a:p>
            <a:pPr>
              <a:buClr>
                <a:srgbClr val="E74CFF"/>
              </a:buClr>
            </a:pPr>
            <a:endParaRPr lang="en-US" sz="3400" b="1" dirty="0"/>
          </a:p>
          <a:p>
            <a:pPr>
              <a:buClr>
                <a:srgbClr val="E74CFF"/>
              </a:buClr>
            </a:pPr>
            <a:r>
              <a:rPr lang="en-US" sz="3400" b="1" dirty="0" smtClean="0"/>
              <a:t>Numbers </a:t>
            </a:r>
            <a:r>
              <a:rPr lang="en-US" sz="3400" b="1" dirty="0"/>
              <a:t>of female academics have </a:t>
            </a:r>
            <a:r>
              <a:rPr lang="en-US" sz="3400" b="1" dirty="0" smtClean="0"/>
              <a:t>increased</a:t>
            </a:r>
          </a:p>
          <a:p>
            <a:pPr>
              <a:buClr>
                <a:srgbClr val="E74CFF"/>
              </a:buClr>
            </a:pPr>
            <a:endParaRPr lang="en-US" sz="3400" b="1" dirty="0"/>
          </a:p>
          <a:p>
            <a:pPr>
              <a:buClr>
                <a:srgbClr val="E74CFF"/>
              </a:buClr>
            </a:pPr>
            <a:r>
              <a:rPr lang="en-US" sz="3400" b="1" dirty="0" smtClean="0"/>
              <a:t>No </a:t>
            </a:r>
            <a:r>
              <a:rPr lang="en-US" sz="3400" b="1" dirty="0"/>
              <a:t>linear trends in women’s representation</a:t>
            </a:r>
          </a:p>
          <a:p>
            <a:pPr marL="0" indent="0">
              <a:buClr>
                <a:srgbClr val="E74CFF"/>
              </a:buClr>
              <a:buNone/>
            </a:pPr>
            <a:endParaRPr lang="en-US" sz="3400" b="1" dirty="0"/>
          </a:p>
          <a:p>
            <a:pPr>
              <a:buClr>
                <a:srgbClr val="E74CFF"/>
              </a:buClr>
            </a:pPr>
            <a:r>
              <a:rPr lang="en-US" sz="3400" b="1" dirty="0"/>
              <a:t>Gender distribution of male to female academics </a:t>
            </a:r>
            <a:r>
              <a:rPr lang="en-US" sz="3400" b="1" dirty="0" smtClean="0"/>
              <a:t>unchanged</a:t>
            </a:r>
          </a:p>
          <a:p>
            <a:pPr>
              <a:buClr>
                <a:srgbClr val="E74CFF"/>
              </a:buClr>
            </a:pPr>
            <a:endParaRPr lang="en-US" sz="3400" b="1" dirty="0" smtClean="0"/>
          </a:p>
          <a:p>
            <a:pPr>
              <a:buClr>
                <a:srgbClr val="E74CFF"/>
              </a:buClr>
            </a:pPr>
            <a:endParaRPr lang="en-US" sz="3400" b="1" dirty="0"/>
          </a:p>
          <a:p>
            <a:endParaRPr lang="en-US"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122296006"/>
              </p:ext>
            </p:extLst>
          </p:nvPr>
        </p:nvGraphicFramePr>
        <p:xfrm>
          <a:off x="306728" y="1412112"/>
          <a:ext cx="5237545" cy="47140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7882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strips(downLeft)">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strips(downLeft)">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strips(downLeft)">
                                      <p:cBhvr>
                                        <p:cTn id="2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01677"/>
          </a:xfrm>
        </p:spPr>
        <p:txBody>
          <a:bodyPr>
            <a:normAutofit fontScale="90000"/>
          </a:bodyPr>
          <a:lstStyle/>
          <a:p>
            <a:r>
              <a:rPr lang="en-US" b="1" dirty="0"/>
              <a:t>Where are the Women?</a:t>
            </a:r>
            <a:endParaRPr lang="en-US" dirty="0"/>
          </a:p>
        </p:txBody>
      </p:sp>
      <p:sp>
        <p:nvSpPr>
          <p:cNvPr id="4" name="Content Placeholder 3"/>
          <p:cNvSpPr>
            <a:spLocks noGrp="1"/>
          </p:cNvSpPr>
          <p:nvPr>
            <p:ph sz="half" idx="2"/>
          </p:nvPr>
        </p:nvSpPr>
        <p:spPr>
          <a:xfrm>
            <a:off x="5805976" y="676315"/>
            <a:ext cx="3100919" cy="6181685"/>
          </a:xfrm>
        </p:spPr>
        <p:txBody>
          <a:bodyPr>
            <a:normAutofit fontScale="77500" lnSpcReduction="20000"/>
          </a:bodyPr>
          <a:lstStyle/>
          <a:p>
            <a:pPr>
              <a:buClr>
                <a:srgbClr val="E74CFF"/>
              </a:buClr>
            </a:pPr>
            <a:endParaRPr lang="en-US" sz="3400" b="1" dirty="0"/>
          </a:p>
          <a:p>
            <a:pPr>
              <a:buClr>
                <a:srgbClr val="E74CFF"/>
              </a:buClr>
            </a:pPr>
            <a:r>
              <a:rPr lang="en-GB" sz="3600" b="1" dirty="0" smtClean="0"/>
              <a:t>% of </a:t>
            </a:r>
            <a:r>
              <a:rPr lang="en-GB" sz="3600" b="1" dirty="0"/>
              <a:t>Female Academics per </a:t>
            </a:r>
            <a:r>
              <a:rPr lang="en-GB" sz="3600" b="1" dirty="0" smtClean="0"/>
              <a:t>Field </a:t>
            </a:r>
            <a:r>
              <a:rPr lang="en-GB" sz="3600" b="1" dirty="0"/>
              <a:t>of </a:t>
            </a:r>
            <a:r>
              <a:rPr lang="en-GB" sz="3600" b="1" dirty="0" smtClean="0"/>
              <a:t>Study</a:t>
            </a:r>
          </a:p>
          <a:p>
            <a:pPr>
              <a:buClr>
                <a:srgbClr val="E74CFF"/>
              </a:buClr>
            </a:pPr>
            <a:endParaRPr lang="en-GB" sz="3600" b="1" dirty="0" smtClean="0"/>
          </a:p>
          <a:p>
            <a:pPr>
              <a:buClr>
                <a:srgbClr val="E74CFF"/>
              </a:buClr>
            </a:pPr>
            <a:r>
              <a:rPr lang="en-US" sz="3400" b="1" dirty="0" smtClean="0"/>
              <a:t>UGC Sri Lanka, 2010, 2011, 2012</a:t>
            </a:r>
          </a:p>
          <a:p>
            <a:pPr>
              <a:buClr>
                <a:srgbClr val="E74CFF"/>
              </a:buClr>
            </a:pPr>
            <a:endParaRPr lang="en-US" sz="3400" b="1" dirty="0" smtClean="0"/>
          </a:p>
          <a:p>
            <a:pPr>
              <a:buClr>
                <a:srgbClr val="E74CFF"/>
              </a:buClr>
            </a:pPr>
            <a:r>
              <a:rPr lang="en-US" sz="3400" b="1" dirty="0" smtClean="0"/>
              <a:t>Significant </a:t>
            </a:r>
            <a:r>
              <a:rPr lang="en-US" sz="3400" b="1" dirty="0"/>
              <a:t>differences by disciplinary field of </a:t>
            </a:r>
            <a:r>
              <a:rPr lang="en-US" sz="3400" b="1" dirty="0" smtClean="0"/>
              <a:t>studies</a:t>
            </a:r>
          </a:p>
          <a:p>
            <a:pPr>
              <a:buClr>
                <a:srgbClr val="E74CFF"/>
              </a:buClr>
            </a:pPr>
            <a:endParaRPr lang="en-US" sz="3400" b="1" dirty="0" smtClean="0"/>
          </a:p>
          <a:p>
            <a:pPr>
              <a:buClr>
                <a:srgbClr val="E74CFF"/>
              </a:buClr>
            </a:pPr>
            <a:r>
              <a:rPr lang="en-US" sz="3400" b="1" dirty="0" smtClean="0"/>
              <a:t>No linear trends in women’s representation</a:t>
            </a:r>
          </a:p>
          <a:p>
            <a:pPr>
              <a:buClr>
                <a:srgbClr val="E74CFF"/>
              </a:buClr>
            </a:pPr>
            <a:endParaRPr lang="en-US" sz="3400" b="1" dirty="0"/>
          </a:p>
          <a:p>
            <a:pPr>
              <a:buClr>
                <a:srgbClr val="E74CFF"/>
              </a:buClr>
            </a:pPr>
            <a:endParaRPr lang="en-US" sz="3400" b="1" dirty="0"/>
          </a:p>
          <a:p>
            <a:endParaRPr lang="en-US"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540326007"/>
              </p:ext>
            </p:extLst>
          </p:nvPr>
        </p:nvGraphicFramePr>
        <p:xfrm>
          <a:off x="335666" y="1180618"/>
          <a:ext cx="5660019" cy="49455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064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strips(downLeft)">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strips(downLeft)">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strips(downLeft)">
                                      <p:cBhvr>
                                        <p:cTn id="2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01677"/>
          </a:xfrm>
        </p:spPr>
        <p:txBody>
          <a:bodyPr>
            <a:normAutofit fontScale="90000"/>
          </a:bodyPr>
          <a:lstStyle/>
          <a:p>
            <a:r>
              <a:rPr lang="en-US" b="1" dirty="0"/>
              <a:t>Where are the Women?</a:t>
            </a:r>
            <a:endParaRPr lang="en-US" dirty="0"/>
          </a:p>
        </p:txBody>
      </p:sp>
      <p:sp>
        <p:nvSpPr>
          <p:cNvPr id="4" name="Content Placeholder 3"/>
          <p:cNvSpPr>
            <a:spLocks noGrp="1"/>
          </p:cNvSpPr>
          <p:nvPr>
            <p:ph sz="half" idx="2"/>
          </p:nvPr>
        </p:nvSpPr>
        <p:spPr>
          <a:xfrm>
            <a:off x="5608045" y="676315"/>
            <a:ext cx="3298850" cy="6181685"/>
          </a:xfrm>
        </p:spPr>
        <p:txBody>
          <a:bodyPr>
            <a:normAutofit fontScale="77500" lnSpcReduction="20000"/>
          </a:bodyPr>
          <a:lstStyle/>
          <a:p>
            <a:pPr>
              <a:buClr>
                <a:srgbClr val="E74CFF"/>
              </a:buClr>
            </a:pPr>
            <a:endParaRPr lang="en-US" sz="3400" b="1" dirty="0"/>
          </a:p>
          <a:p>
            <a:pPr>
              <a:buClr>
                <a:srgbClr val="E74CFF"/>
              </a:buClr>
            </a:pPr>
            <a:r>
              <a:rPr lang="en-GB" sz="3600" b="1" dirty="0" smtClean="0"/>
              <a:t>% of </a:t>
            </a:r>
            <a:r>
              <a:rPr lang="en-GB" sz="3600" b="1" dirty="0"/>
              <a:t>Female Academics </a:t>
            </a:r>
            <a:r>
              <a:rPr lang="en-GB" sz="3600" b="1" dirty="0" smtClean="0"/>
              <a:t>by academic position</a:t>
            </a:r>
          </a:p>
          <a:p>
            <a:pPr>
              <a:buClr>
                <a:srgbClr val="E74CFF"/>
              </a:buClr>
            </a:pPr>
            <a:endParaRPr lang="en-GB" sz="3600" b="1" dirty="0" smtClean="0"/>
          </a:p>
          <a:p>
            <a:pPr>
              <a:buClr>
                <a:srgbClr val="E74CFF"/>
              </a:buClr>
            </a:pPr>
            <a:r>
              <a:rPr lang="en-US" sz="3400" b="1" dirty="0" smtClean="0"/>
              <a:t>UGC Sri Lanka, 2010, 2011, 2012</a:t>
            </a:r>
          </a:p>
          <a:p>
            <a:pPr>
              <a:buClr>
                <a:srgbClr val="E74CFF"/>
              </a:buClr>
            </a:pPr>
            <a:endParaRPr lang="en-US" sz="3400" b="1" dirty="0" smtClean="0"/>
          </a:p>
          <a:p>
            <a:pPr>
              <a:buClr>
                <a:srgbClr val="E74CFF"/>
              </a:buClr>
            </a:pPr>
            <a:r>
              <a:rPr lang="en-US" sz="3400" b="1" dirty="0" smtClean="0"/>
              <a:t>Women equally represented only at lecturer level</a:t>
            </a:r>
          </a:p>
          <a:p>
            <a:pPr>
              <a:buClr>
                <a:srgbClr val="E74CFF"/>
              </a:buClr>
            </a:pPr>
            <a:endParaRPr lang="en-US" sz="3400" b="1" dirty="0" smtClean="0"/>
          </a:p>
          <a:p>
            <a:pPr>
              <a:buClr>
                <a:srgbClr val="E74CFF"/>
              </a:buClr>
            </a:pPr>
            <a:r>
              <a:rPr lang="en-US" sz="3400" b="1" dirty="0" smtClean="0"/>
              <a:t>Significant gender inequalities continuing at all other levels</a:t>
            </a:r>
          </a:p>
          <a:p>
            <a:pPr>
              <a:buClr>
                <a:srgbClr val="E74CFF"/>
              </a:buClr>
            </a:pPr>
            <a:endParaRPr lang="en-US" sz="3400" b="1" dirty="0" smtClean="0"/>
          </a:p>
          <a:p>
            <a:pPr>
              <a:buClr>
                <a:srgbClr val="E74CFF"/>
              </a:buClr>
            </a:pPr>
            <a:endParaRPr lang="en-US" sz="3400" b="1" dirty="0" smtClean="0"/>
          </a:p>
          <a:p>
            <a:pPr>
              <a:buClr>
                <a:srgbClr val="E74CFF"/>
              </a:buClr>
            </a:pPr>
            <a:endParaRPr lang="en-US" sz="3400" b="1" dirty="0"/>
          </a:p>
          <a:p>
            <a:pPr>
              <a:buClr>
                <a:srgbClr val="E74CFF"/>
              </a:buClr>
            </a:pPr>
            <a:endParaRPr lang="en-US" sz="3400" b="1" dirty="0"/>
          </a:p>
          <a:p>
            <a:endParaRPr lang="en-US" dirty="0"/>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4058442092"/>
              </p:ext>
            </p:extLst>
          </p:nvPr>
        </p:nvGraphicFramePr>
        <p:xfrm>
          <a:off x="457200" y="1507602"/>
          <a:ext cx="4999299"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952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strips(downLeft)">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strips(downLeft)">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strips(downLeft)">
                                      <p:cBhvr>
                                        <p:cTn id="2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b="1" dirty="0" smtClean="0">
                <a:solidFill>
                  <a:srgbClr val="FFFFFF"/>
                </a:solidFill>
              </a:rPr>
              <a:t>Women Vice-Chancellors: Leading or Being Led?</a:t>
            </a:r>
            <a:endParaRPr lang="en-US" sz="3600" b="1" dirty="0">
              <a:solidFill>
                <a:srgbClr val="FFFFFF"/>
              </a:solidFill>
            </a:endParaRPr>
          </a:p>
        </p:txBody>
      </p:sp>
      <p:sp>
        <p:nvSpPr>
          <p:cNvPr id="8" name="Vertical Text Placeholder 7"/>
          <p:cNvSpPr>
            <a:spLocks noGrp="1"/>
          </p:cNvSpPr>
          <p:nvPr>
            <p:ph type="body" orient="vert" idx="1"/>
          </p:nvPr>
        </p:nvSpPr>
        <p:spPr/>
        <p:txBody>
          <a:bodyPr/>
          <a:lstStyle/>
          <a:p>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1604632255"/>
              </p:ext>
            </p:extLst>
          </p:nvPr>
        </p:nvGraphicFramePr>
        <p:xfrm>
          <a:off x="233018" y="1505858"/>
          <a:ext cx="8698449" cy="4620305"/>
        </p:xfrm>
        <a:graphic>
          <a:graphicData uri="http://schemas.openxmlformats.org/drawingml/2006/table">
            <a:tbl>
              <a:tblPr firstRow="1" bandRow="1">
                <a:tableStyleId>{284E427A-3D55-4303-BF80-6455036E1DE7}</a:tableStyleId>
              </a:tblPr>
              <a:tblGrid>
                <a:gridCol w="1426577"/>
                <a:gridCol w="1264673"/>
                <a:gridCol w="1496530"/>
                <a:gridCol w="1496530"/>
                <a:gridCol w="1593903"/>
                <a:gridCol w="1420236"/>
              </a:tblGrid>
              <a:tr h="23573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   UK</a:t>
                      </a:r>
                    </a:p>
                    <a:p>
                      <a:endParaRPr lang="en-US"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 NOR</a:t>
                      </a:r>
                    </a:p>
                    <a:p>
                      <a:r>
                        <a:rPr lang="en-US" sz="3200" dirty="0" smtClean="0"/>
                        <a:t> </a:t>
                      </a:r>
                      <a:endParaRPr lang="en-US"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 INDIA</a:t>
                      </a:r>
                    </a:p>
                    <a:p>
                      <a:endParaRPr lang="en-US" sz="3200" dirty="0"/>
                    </a:p>
                  </a:txBody>
                  <a:tcPr/>
                </a:tc>
                <a:tc>
                  <a:txBody>
                    <a:bodyPr/>
                    <a:lstStyle/>
                    <a:p>
                      <a:r>
                        <a:rPr lang="en-US" sz="3200" dirty="0" smtClean="0"/>
                        <a:t>NEPAL</a:t>
                      </a:r>
                      <a:endParaRPr lang="en-US"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   PAK</a:t>
                      </a:r>
                    </a:p>
                    <a:p>
                      <a:endParaRPr lang="en-US" sz="3200" dirty="0"/>
                    </a:p>
                  </a:txBody>
                  <a:tcPr/>
                </a:tc>
                <a:tc>
                  <a:txBody>
                    <a:bodyPr/>
                    <a:lstStyle/>
                    <a:p>
                      <a:r>
                        <a:rPr lang="en-US" sz="3200" dirty="0" smtClean="0"/>
                        <a:t>SRI</a:t>
                      </a:r>
                    </a:p>
                    <a:p>
                      <a:r>
                        <a:rPr lang="en-US" sz="3200" dirty="0" smtClean="0"/>
                        <a:t>LANKA</a:t>
                      </a:r>
                      <a:endParaRPr lang="en-US" sz="3200" dirty="0"/>
                    </a:p>
                  </a:txBody>
                  <a:tcPr/>
                </a:tc>
              </a:tr>
              <a:tr h="22629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1" dirty="0" smtClean="0"/>
                        <a:t>  17%</a:t>
                      </a:r>
                    </a:p>
                    <a:p>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1" dirty="0" smtClean="0"/>
                        <a:t>31.8%</a:t>
                      </a:r>
                    </a:p>
                    <a:p>
                      <a:r>
                        <a:rPr lang="en-US" sz="3200" b="1" dirty="0" smtClean="0"/>
                        <a:t> </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1" dirty="0" smtClean="0"/>
                        <a:t>   3%</a:t>
                      </a:r>
                    </a:p>
                    <a:p>
                      <a:endParaRPr lang="en-US" sz="3200" b="1" dirty="0"/>
                    </a:p>
                  </a:txBody>
                  <a:tcPr/>
                </a:tc>
                <a:tc>
                  <a:txBody>
                    <a:bodyPr/>
                    <a:lstStyle/>
                    <a:p>
                      <a:r>
                        <a:rPr lang="en-US" sz="3200" b="1" dirty="0" smtClean="0"/>
                        <a:t>  0%</a:t>
                      </a:r>
                      <a:endParaRPr lang="en-US" sz="3200" b="1" dirty="0"/>
                    </a:p>
                  </a:txBody>
                  <a:tcPr/>
                </a:tc>
                <a:tc>
                  <a:txBody>
                    <a:bodyPr/>
                    <a:lstStyle/>
                    <a:p>
                      <a:r>
                        <a:rPr lang="en-US" sz="3200" b="1" dirty="0" smtClean="0"/>
                        <a:t>  0.04%</a:t>
                      </a:r>
                      <a:endParaRPr lang="en-US" sz="3200" b="1" dirty="0"/>
                    </a:p>
                  </a:txBody>
                  <a:tcPr/>
                </a:tc>
                <a:tc>
                  <a:txBody>
                    <a:bodyPr/>
                    <a:lstStyle/>
                    <a:p>
                      <a:r>
                        <a:rPr lang="en-US" sz="3200" b="1" dirty="0" smtClean="0"/>
                        <a:t>  </a:t>
                      </a:r>
                      <a:r>
                        <a:rPr lang="en-GB" sz="3200" b="1" kern="1200" dirty="0" smtClean="0">
                          <a:solidFill>
                            <a:schemeClr val="dk1"/>
                          </a:solidFill>
                          <a:effectLst/>
                          <a:latin typeface="+mn-lt"/>
                          <a:ea typeface="+mn-ea"/>
                          <a:cs typeface="+mn-cs"/>
                        </a:rPr>
                        <a:t>21.4%</a:t>
                      </a:r>
                      <a:endParaRPr lang="en-US" sz="3200" b="1" dirty="0"/>
                    </a:p>
                  </a:txBody>
                  <a:tcPr/>
                </a:tc>
              </a:tr>
            </a:tbl>
          </a:graphicData>
        </a:graphic>
      </p:graphicFrame>
    </p:spTree>
    <p:extLst>
      <p:ext uri="{BB962C8B-B14F-4D97-AF65-F5344CB8AC3E}">
        <p14:creationId xmlns:p14="http://schemas.microsoft.com/office/powerpoint/2010/main" val="300291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5605"/>
          </a:xfrm>
        </p:spPr>
        <p:txBody>
          <a:bodyPr>
            <a:noAutofit/>
          </a:bodyPr>
          <a:lstStyle/>
          <a:p>
            <a:r>
              <a:rPr lang="en-US" b="1" dirty="0"/>
              <a:t>Narrating Difference</a:t>
            </a:r>
            <a:endParaRPr lang="en-US" dirty="0"/>
          </a:p>
        </p:txBody>
      </p:sp>
      <p:sp>
        <p:nvSpPr>
          <p:cNvPr id="4" name="Content Placeholder 3"/>
          <p:cNvSpPr>
            <a:spLocks noGrp="1"/>
          </p:cNvSpPr>
          <p:nvPr>
            <p:ph sz="half" idx="2"/>
          </p:nvPr>
        </p:nvSpPr>
        <p:spPr>
          <a:xfrm>
            <a:off x="4519425" y="1202064"/>
            <a:ext cx="4460176" cy="5231177"/>
          </a:xfrm>
        </p:spPr>
        <p:txBody>
          <a:bodyPr>
            <a:normAutofit fontScale="85000" lnSpcReduction="20000"/>
          </a:bodyPr>
          <a:lstStyle/>
          <a:p>
            <a:pPr lvl="0">
              <a:buClr>
                <a:srgbClr val="E74CFF"/>
              </a:buClr>
            </a:pPr>
            <a:r>
              <a:rPr lang="en-US" b="1" dirty="0"/>
              <a:t>Recruitment and Selection</a:t>
            </a:r>
          </a:p>
          <a:p>
            <a:pPr marL="0" lvl="0" indent="0">
              <a:buClr>
                <a:srgbClr val="E74CFF"/>
              </a:buClr>
              <a:buNone/>
            </a:pPr>
            <a:r>
              <a:rPr lang="en-US" sz="2100" b="1" dirty="0">
                <a:solidFill>
                  <a:srgbClr val="FF66FF"/>
                </a:solidFill>
              </a:rPr>
              <a:t>(Political/lacking transparency</a:t>
            </a:r>
            <a:r>
              <a:rPr lang="en-US" sz="2100" b="1" dirty="0" smtClean="0">
                <a:solidFill>
                  <a:srgbClr val="FF66FF"/>
                </a:solidFill>
              </a:rPr>
              <a:t>)</a:t>
            </a:r>
          </a:p>
          <a:p>
            <a:pPr marL="0" lvl="0" indent="0">
              <a:buClr>
                <a:srgbClr val="E74CFF"/>
              </a:buClr>
              <a:buNone/>
            </a:pPr>
            <a:endParaRPr lang="en-US" sz="2100" b="1" dirty="0">
              <a:solidFill>
                <a:srgbClr val="FF66FF"/>
              </a:solidFill>
            </a:endParaRPr>
          </a:p>
          <a:p>
            <a:pPr lvl="0">
              <a:buClr>
                <a:srgbClr val="E74CFF"/>
              </a:buClr>
            </a:pPr>
            <a:r>
              <a:rPr lang="en-US" b="1" dirty="0"/>
              <a:t>Passionate attachment </a:t>
            </a:r>
          </a:p>
          <a:p>
            <a:pPr marL="0" lvl="0" indent="0">
              <a:buClr>
                <a:srgbClr val="E74CFF"/>
              </a:buClr>
              <a:buNone/>
            </a:pPr>
            <a:r>
              <a:rPr lang="en-US" sz="2100" b="1" dirty="0">
                <a:solidFill>
                  <a:srgbClr val="FF66FF"/>
                </a:solidFill>
              </a:rPr>
              <a:t>(Disciplines/ research</a:t>
            </a:r>
            <a:r>
              <a:rPr lang="en-US" sz="2100" b="1" dirty="0" smtClean="0">
                <a:solidFill>
                  <a:srgbClr val="FF66FF"/>
                </a:solidFill>
              </a:rPr>
              <a:t>)</a:t>
            </a:r>
          </a:p>
          <a:p>
            <a:pPr marL="0" lvl="0" indent="0">
              <a:buClr>
                <a:srgbClr val="E74CFF"/>
              </a:buClr>
              <a:buNone/>
            </a:pPr>
            <a:endParaRPr lang="en-US" sz="2100" b="1" dirty="0">
              <a:solidFill>
                <a:srgbClr val="FF66FF"/>
              </a:solidFill>
            </a:endParaRPr>
          </a:p>
          <a:p>
            <a:pPr lvl="0">
              <a:buClr>
                <a:srgbClr val="E74CFF"/>
              </a:buClr>
            </a:pPr>
            <a:r>
              <a:rPr lang="en-US" b="1" dirty="0"/>
              <a:t>Authority </a:t>
            </a:r>
          </a:p>
          <a:p>
            <a:pPr marL="0" lvl="0" indent="0">
              <a:buClr>
                <a:srgbClr val="E74CFF"/>
              </a:buClr>
              <a:buNone/>
            </a:pPr>
            <a:r>
              <a:rPr lang="en-US" sz="2100" b="1" dirty="0">
                <a:solidFill>
                  <a:srgbClr val="FF66FF"/>
                </a:solidFill>
              </a:rPr>
              <a:t>(Does not ‘stick’ to women</a:t>
            </a:r>
            <a:r>
              <a:rPr lang="en-US" sz="2100" b="1" dirty="0" smtClean="0">
                <a:solidFill>
                  <a:srgbClr val="FF66FF"/>
                </a:solidFill>
              </a:rPr>
              <a:t>)</a:t>
            </a:r>
          </a:p>
          <a:p>
            <a:pPr marL="0" lvl="0" indent="0">
              <a:buClr>
                <a:srgbClr val="E74CFF"/>
              </a:buClr>
              <a:buNone/>
            </a:pPr>
            <a:endParaRPr lang="en-US" sz="2100" b="1" dirty="0">
              <a:solidFill>
                <a:srgbClr val="FF66FF"/>
              </a:solidFill>
            </a:endParaRPr>
          </a:p>
          <a:p>
            <a:pPr lvl="0">
              <a:buClr>
                <a:srgbClr val="E74CFF"/>
              </a:buClr>
            </a:pPr>
            <a:r>
              <a:rPr lang="en-US" b="1" dirty="0"/>
              <a:t>Gendered Divisions of </a:t>
            </a:r>
            <a:r>
              <a:rPr lang="en-US" b="1" dirty="0" smtClean="0"/>
              <a:t>Labour</a:t>
            </a:r>
            <a:endParaRPr lang="en-US" b="1" dirty="0"/>
          </a:p>
          <a:p>
            <a:pPr marL="0" lvl="0" indent="0">
              <a:buClr>
                <a:srgbClr val="E74CFF"/>
              </a:buClr>
              <a:buNone/>
            </a:pPr>
            <a:r>
              <a:rPr lang="en-US" sz="2100" b="1" dirty="0">
                <a:solidFill>
                  <a:srgbClr val="FF66FF"/>
                </a:solidFill>
              </a:rPr>
              <a:t>(Women = domestic domain</a:t>
            </a:r>
            <a:r>
              <a:rPr lang="en-US" sz="2100" b="1" dirty="0" smtClean="0">
                <a:solidFill>
                  <a:srgbClr val="FF66FF"/>
                </a:solidFill>
              </a:rPr>
              <a:t>)</a:t>
            </a:r>
          </a:p>
          <a:p>
            <a:pPr marL="0" lvl="0" indent="0">
              <a:buClr>
                <a:srgbClr val="E74CFF"/>
              </a:buClr>
              <a:buNone/>
            </a:pPr>
            <a:endParaRPr lang="en-US" sz="2100" b="1" dirty="0">
              <a:solidFill>
                <a:srgbClr val="FF66FF"/>
              </a:solidFill>
            </a:endParaRPr>
          </a:p>
          <a:p>
            <a:pPr lvl="0">
              <a:buClr>
                <a:srgbClr val="E74CFF"/>
              </a:buClr>
            </a:pPr>
            <a:r>
              <a:rPr lang="en-US" b="1" dirty="0"/>
              <a:t>Exclusionary </a:t>
            </a:r>
            <a:r>
              <a:rPr lang="en-US" b="1" dirty="0" smtClean="0"/>
              <a:t>Networks</a:t>
            </a:r>
            <a:endParaRPr lang="en-US" b="1" dirty="0"/>
          </a:p>
          <a:p>
            <a:pPr marL="0" lvl="0" indent="0">
              <a:buClr>
                <a:srgbClr val="E74CFF"/>
              </a:buClr>
              <a:buNone/>
            </a:pPr>
            <a:r>
              <a:rPr lang="en-US" sz="2100" b="1" dirty="0">
                <a:solidFill>
                  <a:srgbClr val="FF66FF"/>
                </a:solidFill>
              </a:rPr>
              <a:t>(Male Domination/ sexual propriety</a:t>
            </a:r>
            <a:r>
              <a:rPr lang="en-US" sz="2100" b="1" dirty="0" smtClean="0">
                <a:solidFill>
                  <a:srgbClr val="FF66FF"/>
                </a:solidFill>
              </a:rPr>
              <a:t>)</a:t>
            </a:r>
          </a:p>
          <a:p>
            <a:pPr marL="0" lvl="0" indent="0">
              <a:buClr>
                <a:srgbClr val="E74CFF"/>
              </a:buClr>
              <a:buNone/>
            </a:pPr>
            <a:endParaRPr lang="en-US" sz="2100" b="1" dirty="0">
              <a:solidFill>
                <a:srgbClr val="FF66FF"/>
              </a:solidFill>
            </a:endParaRPr>
          </a:p>
          <a:p>
            <a:pPr>
              <a:buClr>
                <a:srgbClr val="E74CFF"/>
              </a:buClr>
            </a:pPr>
            <a:r>
              <a:rPr lang="en-US" b="1" dirty="0">
                <a:solidFill>
                  <a:srgbClr val="FFFFFF"/>
                </a:solidFill>
              </a:rPr>
              <a:t>Hostile </a:t>
            </a:r>
            <a:r>
              <a:rPr lang="en-US" b="1" dirty="0" smtClean="0"/>
              <a:t>cultures</a:t>
            </a:r>
            <a:endParaRPr lang="en-US" b="1" dirty="0"/>
          </a:p>
          <a:p>
            <a:pPr marL="0" indent="0">
              <a:buClr>
                <a:srgbClr val="E74CFF"/>
              </a:buClr>
              <a:buNone/>
            </a:pPr>
            <a:r>
              <a:rPr lang="en-US" sz="1900" b="1" dirty="0">
                <a:solidFill>
                  <a:srgbClr val="FF66FF"/>
                </a:solidFill>
              </a:rPr>
              <a:t>(Toxic/ stressful)</a:t>
            </a:r>
          </a:p>
          <a:p>
            <a:endParaRPr lang="en-US" dirty="0"/>
          </a:p>
        </p:txBody>
      </p:sp>
      <p:pic>
        <p:nvPicPr>
          <p:cNvPr id="7" name="Content Placeholder 6" descr="Nepal women IMG_2695.jp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20256" r="20256"/>
          <a:stretch>
            <a:fillRect/>
          </a:stretch>
        </p:blipFill>
        <p:spPr>
          <a:xfrm>
            <a:off x="457200" y="1202064"/>
            <a:ext cx="3864294" cy="5412628"/>
          </a:xfrm>
        </p:spPr>
      </p:pic>
    </p:spTree>
    <p:extLst>
      <p:ext uri="{BB962C8B-B14F-4D97-AF65-F5344CB8AC3E}">
        <p14:creationId xmlns:p14="http://schemas.microsoft.com/office/powerpoint/2010/main" val="69608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trips(down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strips(downLeft)">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strips(downLeft)">
                                      <p:cBhvr>
                                        <p:cTn id="37" dur="500"/>
                                        <p:tgtEl>
                                          <p:spTgt spid="4">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strips(downLeft)">
                                      <p:cBhvr>
                                        <p:cTn id="42" dur="500"/>
                                        <p:tgtEl>
                                          <p:spTgt spid="4">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animEffect transition="in" filter="strips(downLeft)">
                                      <p:cBhvr>
                                        <p:cTn id="47" dur="500"/>
                                        <p:tgtEl>
                                          <p:spTgt spid="4">
                                            <p:txEl>
                                              <p:pRg st="12" end="1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3" end="13"/>
                                            </p:txEl>
                                          </p:spTgt>
                                        </p:tgtEl>
                                        <p:attrNameLst>
                                          <p:attrName>style.visibility</p:attrName>
                                        </p:attrNameLst>
                                      </p:cBhvr>
                                      <p:to>
                                        <p:strVal val="visible"/>
                                      </p:to>
                                    </p:set>
                                    <p:animEffect transition="in" filter="strips(downLeft)">
                                      <p:cBhvr>
                                        <p:cTn id="52" dur="500"/>
                                        <p:tgtEl>
                                          <p:spTgt spid="4">
                                            <p:txEl>
                                              <p:pRg st="13" end="1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5" end="15"/>
                                            </p:txEl>
                                          </p:spTgt>
                                        </p:tgtEl>
                                        <p:attrNameLst>
                                          <p:attrName>style.visibility</p:attrName>
                                        </p:attrNameLst>
                                      </p:cBhvr>
                                      <p:to>
                                        <p:strVal val="visible"/>
                                      </p:to>
                                    </p:set>
                                    <p:animEffect transition="in" filter="strips(downLeft)">
                                      <p:cBhvr>
                                        <p:cTn id="57" dur="500"/>
                                        <p:tgtEl>
                                          <p:spTgt spid="4">
                                            <p:txEl>
                                              <p:pRg st="15" end="1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6" end="16"/>
                                            </p:txEl>
                                          </p:spTgt>
                                        </p:tgtEl>
                                        <p:attrNameLst>
                                          <p:attrName>style.visibility</p:attrName>
                                        </p:attrNameLst>
                                      </p:cBhvr>
                                      <p:to>
                                        <p:strVal val="visible"/>
                                      </p:to>
                                    </p:set>
                                    <p:animEffect transition="in" filter="strips(downLeft)">
                                      <p:cBhvr>
                                        <p:cTn id="62" dur="500"/>
                                        <p:tgtEl>
                                          <p:spTgt spid="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80046"/>
          </a:xfrm>
        </p:spPr>
        <p:txBody>
          <a:bodyPr>
            <a:normAutofit/>
          </a:bodyPr>
          <a:lstStyle/>
          <a:p>
            <a:r>
              <a:rPr lang="en-GB" b="1" dirty="0" smtClean="0"/>
              <a:t>Men Cloning Themselves</a:t>
            </a:r>
            <a:endParaRPr lang="en-GB" b="1" dirty="0"/>
          </a:p>
        </p:txBody>
      </p:sp>
      <p:sp>
        <p:nvSpPr>
          <p:cNvPr id="3" name="Content Placeholder 2"/>
          <p:cNvSpPr>
            <a:spLocks noGrp="1"/>
          </p:cNvSpPr>
          <p:nvPr>
            <p:ph sz="half" idx="1"/>
          </p:nvPr>
        </p:nvSpPr>
        <p:spPr/>
        <p:txBody>
          <a:bodyPr>
            <a:normAutofit fontScale="47500" lnSpcReduction="20000"/>
          </a:bodyPr>
          <a:lstStyle/>
          <a:p>
            <a:pPr marL="0" indent="0">
              <a:buNone/>
            </a:pPr>
            <a:r>
              <a:rPr lang="en-GB" sz="5100" b="1" i="1" dirty="0"/>
              <a:t>I think it’s to do with liking this gender power relationship. Some of the </a:t>
            </a:r>
            <a:r>
              <a:rPr lang="en-GB" sz="5100" b="1" i="1" dirty="0" smtClean="0"/>
              <a:t>senior</a:t>
            </a:r>
            <a:r>
              <a:rPr lang="en-GB" sz="5100" b="1" dirty="0"/>
              <a:t> </a:t>
            </a:r>
            <a:r>
              <a:rPr lang="en-GB" sz="5100" b="1" i="1" dirty="0" smtClean="0"/>
              <a:t>male </a:t>
            </a:r>
            <a:r>
              <a:rPr lang="en-GB" sz="5100" b="1" i="1" dirty="0"/>
              <a:t>academics who always want to have it go, even for an acting position, </a:t>
            </a:r>
            <a:r>
              <a:rPr lang="en-GB" sz="5100" b="1" i="1" dirty="0" smtClean="0"/>
              <a:t>to</a:t>
            </a:r>
            <a:r>
              <a:rPr lang="en-GB" sz="5100" b="1" dirty="0"/>
              <a:t> </a:t>
            </a:r>
            <a:r>
              <a:rPr lang="en-GB" sz="5100" b="1" i="1" dirty="0" smtClean="0"/>
              <a:t>another </a:t>
            </a:r>
            <a:r>
              <a:rPr lang="en-GB" sz="5100" b="1" i="1" dirty="0"/>
              <a:t>male…I think it is something to do with this gender </a:t>
            </a:r>
            <a:r>
              <a:rPr lang="en-GB" sz="5100" b="1" i="1" dirty="0" smtClean="0"/>
              <a:t>power relationship…A </a:t>
            </a:r>
            <a:r>
              <a:rPr lang="en-GB" sz="5100" b="1" i="1" dirty="0"/>
              <a:t>lot of males in Sri Lanka believe that for women </a:t>
            </a:r>
            <a:r>
              <a:rPr lang="en-GB" sz="5100" b="1" i="1" dirty="0" smtClean="0"/>
              <a:t>administration</a:t>
            </a:r>
            <a:r>
              <a:rPr lang="en-GB" sz="5100" b="1" dirty="0"/>
              <a:t> </a:t>
            </a:r>
            <a:r>
              <a:rPr lang="en-GB" sz="5100" b="1" i="1" dirty="0" smtClean="0"/>
              <a:t>is </a:t>
            </a:r>
            <a:r>
              <a:rPr lang="en-GB" sz="5100" b="1" i="1" dirty="0"/>
              <a:t>not right</a:t>
            </a:r>
            <a:r>
              <a:rPr lang="en-GB" sz="5100" b="1" i="1" dirty="0" smtClean="0"/>
              <a:t>. </a:t>
            </a:r>
            <a:r>
              <a:rPr lang="en-GB" sz="3400" b="1" dirty="0" smtClean="0">
                <a:solidFill>
                  <a:srgbClr val="FF66FF"/>
                </a:solidFill>
              </a:rPr>
              <a:t>(Female Dean, Sri Lanka)</a:t>
            </a:r>
          </a:p>
          <a:p>
            <a:pPr marL="0" indent="0">
              <a:buNone/>
            </a:pPr>
            <a:endParaRPr lang="en-GB" sz="6000" b="1" dirty="0" smtClean="0">
              <a:solidFill>
                <a:schemeClr val="accent4"/>
              </a:solidFill>
            </a:endParaRPr>
          </a:p>
          <a:p>
            <a:pPr marL="0" indent="0">
              <a:buNone/>
            </a:pPr>
            <a:endParaRPr lang="en-US" sz="5500" b="1" dirty="0">
              <a:solidFill>
                <a:srgbClr val="E74CFF"/>
              </a:solidFill>
            </a:endParaRPr>
          </a:p>
          <a:p>
            <a:pPr marL="0" indent="0">
              <a:buNone/>
            </a:pPr>
            <a:endParaRPr lang="en-US" sz="5500" b="1" dirty="0">
              <a:solidFill>
                <a:srgbClr val="E74CFF"/>
              </a:solidFill>
            </a:endParaRPr>
          </a:p>
          <a:p>
            <a:pPr marL="0" indent="0">
              <a:buNone/>
            </a:pPr>
            <a:endParaRPr lang="en-GB" b="1" i="1" dirty="0"/>
          </a:p>
          <a:p>
            <a:endParaRPr lang="en-GB" i="1" dirty="0"/>
          </a:p>
          <a:p>
            <a:endParaRPr lang="en-GB" dirty="0"/>
          </a:p>
          <a:p>
            <a:endParaRPr lang="en-GB" dirty="0"/>
          </a:p>
        </p:txBody>
      </p:sp>
      <p:sp>
        <p:nvSpPr>
          <p:cNvPr id="4" name="Content Placeholder 3"/>
          <p:cNvSpPr>
            <a:spLocks noGrp="1"/>
          </p:cNvSpPr>
          <p:nvPr>
            <p:ph sz="half" idx="2"/>
          </p:nvPr>
        </p:nvSpPr>
        <p:spPr/>
        <p:txBody>
          <a:bodyPr>
            <a:normAutofit fontScale="47500" lnSpcReduction="20000"/>
          </a:bodyPr>
          <a:lstStyle/>
          <a:p>
            <a:pPr marL="0" indent="0">
              <a:buNone/>
            </a:pPr>
            <a:endParaRPr lang="en-GB" b="1" dirty="0"/>
          </a:p>
          <a:p>
            <a:endParaRPr lang="en-GB" dirty="0"/>
          </a:p>
        </p:txBody>
      </p:sp>
      <p:sp>
        <p:nvSpPr>
          <p:cNvPr id="5" name="Rectangle 4"/>
          <p:cNvSpPr/>
          <p:nvPr/>
        </p:nvSpPr>
        <p:spPr>
          <a:xfrm>
            <a:off x="4970834" y="2413338"/>
            <a:ext cx="3715966" cy="4031873"/>
          </a:xfrm>
          <a:prstGeom prst="rect">
            <a:avLst/>
          </a:prstGeom>
        </p:spPr>
        <p:txBody>
          <a:bodyPr wrap="square">
            <a:spAutoFit/>
          </a:bodyPr>
          <a:lstStyle/>
          <a:p>
            <a:r>
              <a:rPr lang="en-GB" sz="2400" b="1" i="1" dirty="0"/>
              <a:t>They are used to seeing men as leading, right?  So they are uncertain how will</a:t>
            </a:r>
            <a:r>
              <a:rPr lang="en-GB" sz="2400" b="1" dirty="0"/>
              <a:t> </a:t>
            </a:r>
            <a:r>
              <a:rPr lang="en-GB" sz="2400" b="1" i="1" dirty="0"/>
              <a:t>it be if it is a woman?  Because they have not seen many.  So I think it’s a fear</a:t>
            </a:r>
            <a:r>
              <a:rPr lang="en-GB" sz="2400" b="1" dirty="0"/>
              <a:t> </a:t>
            </a:r>
            <a:r>
              <a:rPr lang="en-GB" sz="2400" b="1" i="1" dirty="0"/>
              <a:t>of uncertainty. And the society is not ready to take that risk so a known evil is</a:t>
            </a:r>
            <a:r>
              <a:rPr lang="en-GB" sz="2400" b="1" dirty="0"/>
              <a:t> </a:t>
            </a:r>
            <a:r>
              <a:rPr lang="en-GB" sz="2400" b="1" i="1" dirty="0"/>
              <a:t>better than unknown.  </a:t>
            </a:r>
            <a:r>
              <a:rPr lang="en-GB" sz="1600" b="1" dirty="0">
                <a:solidFill>
                  <a:srgbClr val="FF66FF"/>
                </a:solidFill>
              </a:rPr>
              <a:t>(Female Professor, Sri Lanka) </a:t>
            </a:r>
          </a:p>
        </p:txBody>
      </p:sp>
    </p:spTree>
    <p:extLst>
      <p:ext uri="{BB962C8B-B14F-4D97-AF65-F5344CB8AC3E}">
        <p14:creationId xmlns:p14="http://schemas.microsoft.com/office/powerpoint/2010/main" val="195915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Entitlement Cultures and Knowing One’s Place</a:t>
            </a:r>
            <a:endParaRPr lang="en-GB" b="1" dirty="0"/>
          </a:p>
        </p:txBody>
      </p:sp>
      <p:sp>
        <p:nvSpPr>
          <p:cNvPr id="3" name="Content Placeholder 2"/>
          <p:cNvSpPr>
            <a:spLocks noGrp="1"/>
          </p:cNvSpPr>
          <p:nvPr>
            <p:ph sz="half" idx="1"/>
          </p:nvPr>
        </p:nvSpPr>
        <p:spPr/>
        <p:txBody>
          <a:bodyPr>
            <a:normAutofit fontScale="62500" lnSpcReduction="20000"/>
          </a:bodyPr>
          <a:lstStyle/>
          <a:p>
            <a:pPr marL="0" indent="0">
              <a:buNone/>
            </a:pPr>
            <a:r>
              <a:rPr lang="en-GB" sz="5500" b="1" i="1" dirty="0"/>
              <a:t>The men they also do not like the female to be a leader, that I have also faced the problem…They want to see the male as the leader, not the female. </a:t>
            </a:r>
          </a:p>
          <a:p>
            <a:pPr marL="0" indent="0">
              <a:buNone/>
            </a:pPr>
            <a:r>
              <a:rPr lang="en-GB" sz="3200" b="1" dirty="0">
                <a:solidFill>
                  <a:srgbClr val="E74CFF"/>
                </a:solidFill>
              </a:rPr>
              <a:t>(</a:t>
            </a:r>
            <a:r>
              <a:rPr lang="en-US" sz="3200" b="1" dirty="0">
                <a:solidFill>
                  <a:srgbClr val="E74CFF"/>
                </a:solidFill>
              </a:rPr>
              <a:t>Female Dean, Nepal)</a:t>
            </a:r>
            <a:endParaRPr lang="en-GB" sz="3200" b="1" dirty="0">
              <a:solidFill>
                <a:srgbClr val="E74CFF"/>
              </a:solidFill>
            </a:endParaRPr>
          </a:p>
          <a:p>
            <a:pPr marL="0" indent="0">
              <a:buNone/>
            </a:pPr>
            <a:endParaRPr lang="en-US" sz="5500" b="1" i="1" dirty="0"/>
          </a:p>
          <a:p>
            <a:pPr marL="0" indent="0">
              <a:buNone/>
            </a:pPr>
            <a:endParaRPr lang="en-US" sz="5500" b="1" dirty="0">
              <a:solidFill>
                <a:srgbClr val="E74CFF"/>
              </a:solidFill>
            </a:endParaRPr>
          </a:p>
          <a:p>
            <a:pPr marL="0" indent="0">
              <a:buNone/>
            </a:pPr>
            <a:endParaRPr lang="en-US" sz="5500" b="1" dirty="0">
              <a:solidFill>
                <a:srgbClr val="E74CFF"/>
              </a:solidFill>
            </a:endParaRPr>
          </a:p>
          <a:p>
            <a:pPr marL="0" indent="0">
              <a:buNone/>
            </a:pPr>
            <a:endParaRPr lang="en-GB" b="1" i="1" dirty="0"/>
          </a:p>
          <a:p>
            <a:endParaRPr lang="en-GB" i="1" dirty="0"/>
          </a:p>
          <a:p>
            <a:endParaRPr lang="en-GB" dirty="0"/>
          </a:p>
          <a:p>
            <a:endParaRPr lang="en-GB" dirty="0"/>
          </a:p>
        </p:txBody>
      </p:sp>
      <p:sp>
        <p:nvSpPr>
          <p:cNvPr id="4" name="Content Placeholder 3"/>
          <p:cNvSpPr>
            <a:spLocks noGrp="1"/>
          </p:cNvSpPr>
          <p:nvPr>
            <p:ph sz="half" idx="2"/>
          </p:nvPr>
        </p:nvSpPr>
        <p:spPr/>
        <p:txBody>
          <a:bodyPr>
            <a:normAutofit fontScale="62500" lnSpcReduction="20000"/>
          </a:bodyPr>
          <a:lstStyle/>
          <a:p>
            <a:pPr marL="0" indent="0">
              <a:buNone/>
            </a:pPr>
            <a:endParaRPr lang="en-GB" b="1" dirty="0"/>
          </a:p>
          <a:p>
            <a:endParaRPr lang="en-GB" dirty="0"/>
          </a:p>
        </p:txBody>
      </p:sp>
      <p:sp>
        <p:nvSpPr>
          <p:cNvPr id="6" name="Rectangle 5"/>
          <p:cNvSpPr/>
          <p:nvPr/>
        </p:nvSpPr>
        <p:spPr>
          <a:xfrm>
            <a:off x="4648201" y="1600200"/>
            <a:ext cx="4291684" cy="5324534"/>
          </a:xfrm>
          <a:prstGeom prst="rect">
            <a:avLst/>
          </a:prstGeom>
        </p:spPr>
        <p:txBody>
          <a:bodyPr wrap="square">
            <a:spAutoFit/>
          </a:bodyPr>
          <a:lstStyle/>
          <a:p>
            <a:r>
              <a:rPr lang="en-GB" sz="3200" b="1" i="1" dirty="0"/>
              <a:t>I have presented three papers abroad…  People get jealous instead of</a:t>
            </a:r>
            <a:r>
              <a:rPr lang="en-GB" sz="3200" b="1" dirty="0"/>
              <a:t> </a:t>
            </a:r>
            <a:r>
              <a:rPr lang="en-GB" sz="3200" b="1" i="1" dirty="0"/>
              <a:t>feeling pride that’s she growing…I realised that people are so jealous of people</a:t>
            </a:r>
            <a:r>
              <a:rPr lang="en-GB" sz="3200" b="1" dirty="0"/>
              <a:t> </a:t>
            </a:r>
            <a:r>
              <a:rPr lang="en-GB" sz="3200" b="1" i="1" dirty="0"/>
              <a:t>who, especially women, who were growing and getting out of the institution.</a:t>
            </a:r>
            <a:r>
              <a:rPr lang="en-GB" sz="2400" b="1" i="1" dirty="0"/>
              <a:t> </a:t>
            </a:r>
            <a:endParaRPr lang="en-GB" sz="2400" b="1" i="1" dirty="0" smtClean="0"/>
          </a:p>
          <a:p>
            <a:r>
              <a:rPr lang="en-US" sz="2000" b="1" dirty="0" smtClean="0">
                <a:solidFill>
                  <a:srgbClr val="E74CFF"/>
                </a:solidFill>
              </a:rPr>
              <a:t>(</a:t>
            </a:r>
            <a:r>
              <a:rPr lang="en-US" sz="2000" b="1" dirty="0">
                <a:solidFill>
                  <a:srgbClr val="E74CFF"/>
                </a:solidFill>
              </a:rPr>
              <a:t>Female Senior Lecturer, Pakistan)</a:t>
            </a:r>
          </a:p>
        </p:txBody>
      </p:sp>
    </p:spTree>
    <p:extLst>
      <p:ext uri="{BB962C8B-B14F-4D97-AF65-F5344CB8AC3E}">
        <p14:creationId xmlns:p14="http://schemas.microsoft.com/office/powerpoint/2010/main" val="386769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p:cTn id="2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0" end="0"/>
                                            </p:txEl>
                                          </p:spTgt>
                                        </p:tgtEl>
                                        <p:attrNameLst>
                                          <p:attrName>ppt_h</p:attrName>
                                        </p:attrNameLst>
                                      </p:cBhvr>
                                      <p:tavLst>
                                        <p:tav tm="0">
                                          <p:val>
                                            <p:fltVal val="0"/>
                                          </p:val>
                                        </p:tav>
                                        <p:tav tm="100000">
                                          <p:val>
                                            <p:strVal val="#ppt_h"/>
                                          </p:val>
                                        </p:tav>
                                      </p:tavLst>
                                    </p:anim>
                                    <p:anim calcmode="lin" valueType="num">
                                      <p:cBhvr>
                                        <p:cTn id="23" dur="500" fill="hold"/>
                                        <p:tgtEl>
                                          <p:spTgt spid="6">
                                            <p:txEl>
                                              <p:pRg st="0" end="0"/>
                                            </p:txEl>
                                          </p:spTgt>
                                        </p:tgtEl>
                                        <p:attrNameLst>
                                          <p:attrName>style.rotation</p:attrName>
                                        </p:attrNameLst>
                                      </p:cBhvr>
                                      <p:tavLst>
                                        <p:tav tm="0">
                                          <p:val>
                                            <p:fltVal val="360"/>
                                          </p:val>
                                        </p:tav>
                                        <p:tav tm="100000">
                                          <p:val>
                                            <p:fltVal val="0"/>
                                          </p:val>
                                        </p:tav>
                                      </p:tavLst>
                                    </p:anim>
                                    <p:animEffect transition="in" filter="fade">
                                      <p:cBhvr>
                                        <p:cTn id="24" dur="500"/>
                                        <p:tgtEl>
                                          <p:spTgt spid="6">
                                            <p:txEl>
                                              <p:pRg st="0" end="0"/>
                                            </p:txEl>
                                          </p:spTgt>
                                        </p:tgtEl>
                                      </p:cBhvr>
                                    </p:animEffect>
                                  </p:childTnLst>
                                </p:cTn>
                              </p:par>
                              <p:par>
                                <p:cTn id="25" presetID="49" presetClass="entr" presetSubtype="0" decel="100000" fill="hold" nodeType="with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 calcmode="lin" valueType="num">
                                      <p:cBhvr>
                                        <p:cTn id="2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8" dur="5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9" dur="500" fill="hold"/>
                                        <p:tgtEl>
                                          <p:spTgt spid="6">
                                            <p:txEl>
                                              <p:pRg st="1" end="1"/>
                                            </p:txEl>
                                          </p:spTgt>
                                        </p:tgtEl>
                                        <p:attrNameLst>
                                          <p:attrName>style.rotation</p:attrName>
                                        </p:attrNameLst>
                                      </p:cBhvr>
                                      <p:tavLst>
                                        <p:tav tm="0">
                                          <p:val>
                                            <p:fltVal val="360"/>
                                          </p:val>
                                        </p:tav>
                                        <p:tav tm="100000">
                                          <p:val>
                                            <p:fltVal val="0"/>
                                          </p:val>
                                        </p:tav>
                                      </p:tavLst>
                                    </p:anim>
                                    <p:animEffect transition="in" filter="fade">
                                      <p:cBhvr>
                                        <p:cTn id="3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7994"/>
          </a:xfrm>
        </p:spPr>
        <p:txBody>
          <a:bodyPr>
            <a:normAutofit fontScale="90000"/>
          </a:bodyPr>
          <a:lstStyle/>
          <a:p>
            <a:r>
              <a:rPr lang="en-GB" b="1" dirty="0" smtClean="0"/>
              <a:t>Passionate Attachments to Research</a:t>
            </a:r>
            <a:endParaRPr lang="en-GB" b="1" dirty="0"/>
          </a:p>
        </p:txBody>
      </p:sp>
      <p:sp>
        <p:nvSpPr>
          <p:cNvPr id="3" name="Content Placeholder 2"/>
          <p:cNvSpPr>
            <a:spLocks noGrp="1"/>
          </p:cNvSpPr>
          <p:nvPr>
            <p:ph sz="half" idx="1"/>
          </p:nvPr>
        </p:nvSpPr>
        <p:spPr>
          <a:xfrm>
            <a:off x="457199" y="1600200"/>
            <a:ext cx="5326991" cy="5435846"/>
          </a:xfrm>
        </p:spPr>
        <p:txBody>
          <a:bodyPr>
            <a:normAutofit fontScale="70000" lnSpcReduction="20000"/>
          </a:bodyPr>
          <a:lstStyle/>
          <a:p>
            <a:pPr marL="0" indent="0">
              <a:buNone/>
            </a:pPr>
            <a:r>
              <a:rPr lang="en-GB" b="1" i="1" dirty="0"/>
              <a:t>So there was one Senior Professor I was talking to, a very dynamic lady, very good researcher and internationally known and I said: ’Why are you not taking Headship of the Department?’ and she says: ’It is too much of headache, too much of politics to manage and this will hamper my research.  This will hamper my work/life balance’, and she says: ‘Anyway I’m not inclined’ okay</a:t>
            </a:r>
            <a:r>
              <a:rPr lang="en-GB" b="1" i="1" dirty="0" smtClean="0"/>
              <a:t>? </a:t>
            </a:r>
            <a:r>
              <a:rPr lang="en-GB" sz="2600" b="1" dirty="0" smtClean="0">
                <a:solidFill>
                  <a:srgbClr val="FF66FF"/>
                </a:solidFill>
              </a:rPr>
              <a:t>(Female Director, India)</a:t>
            </a:r>
          </a:p>
          <a:p>
            <a:pPr marL="0" indent="0">
              <a:buNone/>
            </a:pPr>
            <a:endParaRPr lang="en-GB" b="1" dirty="0" smtClean="0">
              <a:solidFill>
                <a:srgbClr val="FF66FF"/>
              </a:solidFill>
            </a:endParaRPr>
          </a:p>
          <a:p>
            <a:pPr marL="0" indent="0">
              <a:buNone/>
            </a:pPr>
            <a:r>
              <a:rPr lang="en-GB" b="1" i="1" dirty="0"/>
              <a:t>I have been advised that I should forget about my disciplinary </a:t>
            </a:r>
            <a:r>
              <a:rPr lang="en-GB" b="1" i="1" dirty="0" smtClean="0"/>
              <a:t>advances,</a:t>
            </a:r>
            <a:r>
              <a:rPr lang="en-GB" b="1" dirty="0"/>
              <a:t> </a:t>
            </a:r>
            <a:r>
              <a:rPr lang="en-GB" b="1" i="1" dirty="0" smtClean="0"/>
              <a:t>which </a:t>
            </a:r>
            <a:r>
              <a:rPr lang="en-GB" b="1" i="1" dirty="0"/>
              <a:t>I'm not ready to, as yet, let go, so. I think for the next five years I </a:t>
            </a:r>
            <a:r>
              <a:rPr lang="en-GB" b="1" i="1" dirty="0" smtClean="0"/>
              <a:t>will</a:t>
            </a:r>
            <a:r>
              <a:rPr lang="en-GB" b="1" dirty="0"/>
              <a:t> </a:t>
            </a:r>
            <a:r>
              <a:rPr lang="en-GB" b="1" i="1" dirty="0" smtClean="0"/>
              <a:t>still </a:t>
            </a:r>
            <a:r>
              <a:rPr lang="en-GB" b="1" i="1" dirty="0"/>
              <a:t>trade off or balance these two roles. If I had the choice of moving </a:t>
            </a:r>
            <a:r>
              <a:rPr lang="en-GB" b="1" i="1" dirty="0" smtClean="0"/>
              <a:t>to</a:t>
            </a:r>
            <a:r>
              <a:rPr lang="en-GB" b="1" dirty="0"/>
              <a:t> </a:t>
            </a:r>
            <a:r>
              <a:rPr lang="en-GB" b="1" i="1" dirty="0" smtClean="0"/>
              <a:t>another </a:t>
            </a:r>
            <a:r>
              <a:rPr lang="en-GB" b="1" i="1" dirty="0"/>
              <a:t>place as a director and leave my lab behind, I don't think I'm </a:t>
            </a:r>
            <a:r>
              <a:rPr lang="en-GB" b="1" i="1" dirty="0" smtClean="0"/>
              <a:t>ready</a:t>
            </a:r>
            <a:r>
              <a:rPr lang="en-GB" b="1" dirty="0"/>
              <a:t> </a:t>
            </a:r>
            <a:r>
              <a:rPr lang="en-GB" b="1" i="1" dirty="0" smtClean="0"/>
              <a:t>for </a:t>
            </a:r>
            <a:r>
              <a:rPr lang="en-GB" b="1" i="1" dirty="0"/>
              <a:t>that. I would continue doing my research and </a:t>
            </a:r>
            <a:r>
              <a:rPr lang="en-GB" b="1" i="1" dirty="0" smtClean="0"/>
              <a:t>work in </a:t>
            </a:r>
            <a:r>
              <a:rPr lang="en-GB" b="1" i="1" dirty="0"/>
              <a:t>the </a:t>
            </a:r>
            <a:r>
              <a:rPr lang="en-GB" b="1" i="1" dirty="0" smtClean="0"/>
              <a:t>lab. </a:t>
            </a:r>
            <a:r>
              <a:rPr lang="en-GB" sz="2600" b="1" i="1" dirty="0" smtClean="0">
                <a:solidFill>
                  <a:srgbClr val="FF66FF"/>
                </a:solidFill>
              </a:rPr>
              <a:t>(Female Dean, India)</a:t>
            </a:r>
            <a:endParaRPr lang="en-GB" sz="2600" b="1" dirty="0">
              <a:solidFill>
                <a:srgbClr val="FF66FF"/>
              </a:solidFill>
            </a:endParaRPr>
          </a:p>
          <a:p>
            <a:pPr marL="0" indent="0">
              <a:buNone/>
            </a:pPr>
            <a:endParaRPr lang="en-GB" dirty="0"/>
          </a:p>
        </p:txBody>
      </p:sp>
      <p:pic>
        <p:nvPicPr>
          <p:cNvPr id="6" name="Content Placeholder 8"/>
          <p:cNvPicPr>
            <a:picLocks noGrp="1"/>
          </p:cNvPicPr>
          <p:nvPr>
            <p:ph sz="half" idx="2"/>
          </p:nvPr>
        </p:nvPicPr>
        <p:blipFill>
          <a:blip r:embed="rId2" cstate="email">
            <a:extLst>
              <a:ext uri="{28A0092B-C50C-407E-A947-70E740481C1C}">
                <a14:useLocalDpi xmlns:a14="http://schemas.microsoft.com/office/drawing/2010/main" val="0"/>
              </a:ext>
            </a:extLst>
          </a:blip>
          <a:srcRect l="-17147" r="-17147"/>
          <a:stretch>
            <a:fillRect/>
          </a:stretch>
        </p:blipFill>
        <p:spPr bwMode="auto">
          <a:xfrm>
            <a:off x="5784190" y="1600200"/>
            <a:ext cx="2902609" cy="4525963"/>
          </a:xfrm>
          <a:prstGeom prst="rect">
            <a:avLst/>
          </a:prstGeom>
          <a:noFill/>
          <a:ln>
            <a:noFill/>
          </a:ln>
        </p:spPr>
      </p:pic>
    </p:spTree>
    <p:extLst>
      <p:ext uri="{BB962C8B-B14F-4D97-AF65-F5344CB8AC3E}">
        <p14:creationId xmlns:p14="http://schemas.microsoft.com/office/powerpoint/2010/main" val="235399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9019"/>
          </a:xfrm>
        </p:spPr>
        <p:txBody>
          <a:bodyPr>
            <a:normAutofit/>
          </a:bodyPr>
          <a:lstStyle/>
          <a:p>
            <a:r>
              <a:rPr lang="en-GB" b="1" dirty="0"/>
              <a:t>S</a:t>
            </a:r>
            <a:r>
              <a:rPr lang="en-GB" b="1" dirty="0" smtClean="0"/>
              <a:t>elf-doubt and Isolation</a:t>
            </a:r>
            <a:endParaRPr lang="en-GB" b="1" dirty="0"/>
          </a:p>
        </p:txBody>
      </p:sp>
      <p:sp>
        <p:nvSpPr>
          <p:cNvPr id="3" name="Content Placeholder 2"/>
          <p:cNvSpPr>
            <a:spLocks noGrp="1"/>
          </p:cNvSpPr>
          <p:nvPr>
            <p:ph sz="half" idx="4294967295"/>
          </p:nvPr>
        </p:nvSpPr>
        <p:spPr>
          <a:xfrm>
            <a:off x="457200" y="1417638"/>
            <a:ext cx="8229599" cy="4776788"/>
          </a:xfrm>
        </p:spPr>
        <p:txBody>
          <a:bodyPr>
            <a:normAutofit fontScale="77500" lnSpcReduction="20000"/>
          </a:bodyPr>
          <a:lstStyle/>
          <a:p>
            <a:pPr marL="0" indent="0">
              <a:buNone/>
            </a:pPr>
            <a:r>
              <a:rPr lang="en-GB" b="1" i="1" dirty="0"/>
              <a:t>You have to keep proving every time yourself okay? Whereas somebody sits in that position of power, he need not prove, but a lady has to prove every time. </a:t>
            </a:r>
            <a:r>
              <a:rPr lang="en-GB" sz="2600" b="1" dirty="0" smtClean="0">
                <a:solidFill>
                  <a:srgbClr val="FF66FF"/>
                </a:solidFill>
              </a:rPr>
              <a:t>(</a:t>
            </a:r>
            <a:r>
              <a:rPr lang="en-GB" sz="2600" b="1" dirty="0">
                <a:solidFill>
                  <a:srgbClr val="FF66FF"/>
                </a:solidFill>
              </a:rPr>
              <a:t>Female Director, India</a:t>
            </a:r>
            <a:r>
              <a:rPr lang="en-GB" sz="2600" b="1" dirty="0" smtClean="0">
                <a:solidFill>
                  <a:srgbClr val="FF66FF"/>
                </a:solidFill>
              </a:rPr>
              <a:t>)</a:t>
            </a:r>
          </a:p>
          <a:p>
            <a:pPr marL="0" indent="0">
              <a:buNone/>
            </a:pPr>
            <a:endParaRPr lang="en-GB" b="1" dirty="0">
              <a:solidFill>
                <a:srgbClr val="FF66FF"/>
              </a:solidFill>
            </a:endParaRPr>
          </a:p>
          <a:p>
            <a:pPr marL="0" indent="0">
              <a:buNone/>
            </a:pPr>
            <a:r>
              <a:rPr lang="en-GB" b="1" i="1" dirty="0"/>
              <a:t>I think it’s the burden and the stress of working in a senior leadership position, which makes it unattractive. Most of the people and most of the women realise that it’s a very lonely job up </a:t>
            </a:r>
            <a:r>
              <a:rPr lang="en-GB" b="1" i="1" dirty="0" smtClean="0"/>
              <a:t>there. </a:t>
            </a:r>
            <a:r>
              <a:rPr lang="en-GB" sz="2600" b="1" dirty="0" smtClean="0">
                <a:solidFill>
                  <a:srgbClr val="FF66FF"/>
                </a:solidFill>
              </a:rPr>
              <a:t>(Female Registrar, Pakistan)</a:t>
            </a:r>
          </a:p>
          <a:p>
            <a:pPr marL="0" indent="0">
              <a:buNone/>
            </a:pPr>
            <a:endParaRPr lang="en-GB" b="1" i="1" dirty="0" smtClean="0">
              <a:solidFill>
                <a:srgbClr val="FF66FF"/>
              </a:solidFill>
            </a:endParaRPr>
          </a:p>
          <a:p>
            <a:pPr marL="0" indent="0">
              <a:buNone/>
            </a:pPr>
            <a:r>
              <a:rPr lang="en-GB" b="1" i="1" dirty="0"/>
              <a:t>I'm alone, even today I'm the only university-wide woman dean, I'm the </a:t>
            </a:r>
            <a:r>
              <a:rPr lang="en-GB" b="1" i="1" dirty="0" smtClean="0"/>
              <a:t>only</a:t>
            </a:r>
            <a:r>
              <a:rPr lang="en-GB" b="1" dirty="0"/>
              <a:t> </a:t>
            </a:r>
            <a:r>
              <a:rPr lang="en-GB" b="1" i="1" dirty="0" smtClean="0"/>
              <a:t>woman </a:t>
            </a:r>
            <a:r>
              <a:rPr lang="en-GB" b="1" i="1" dirty="0"/>
              <a:t>in the series of directors, deputy directors, university-wide deans </a:t>
            </a:r>
            <a:r>
              <a:rPr lang="en-GB" b="1" i="1" dirty="0" smtClean="0"/>
              <a:t>and</a:t>
            </a:r>
            <a:r>
              <a:rPr lang="en-GB" b="1" dirty="0"/>
              <a:t> </a:t>
            </a:r>
            <a:r>
              <a:rPr lang="en-GB" b="1" i="1" dirty="0" smtClean="0"/>
              <a:t>associate </a:t>
            </a:r>
            <a:r>
              <a:rPr lang="en-GB" b="1" i="1" dirty="0"/>
              <a:t>deans…then in these evenings when there's a networking </a:t>
            </a:r>
            <a:r>
              <a:rPr lang="en-GB" b="1" i="1" dirty="0" smtClean="0"/>
              <a:t>dinner,</a:t>
            </a:r>
            <a:r>
              <a:rPr lang="en-GB" b="1" dirty="0"/>
              <a:t> </a:t>
            </a:r>
            <a:r>
              <a:rPr lang="en-GB" b="1" i="1" dirty="0" smtClean="0"/>
              <a:t>you </a:t>
            </a:r>
            <a:r>
              <a:rPr lang="en-GB" b="1" i="1" dirty="0"/>
              <a:t>are completely left out</a:t>
            </a:r>
            <a:r>
              <a:rPr lang="en-GB" b="1" i="1" dirty="0" smtClean="0"/>
              <a:t>. </a:t>
            </a:r>
            <a:r>
              <a:rPr lang="en-GB" sz="2600" b="1" dirty="0" smtClean="0">
                <a:solidFill>
                  <a:srgbClr val="FF66FF"/>
                </a:solidFill>
              </a:rPr>
              <a:t>(Female Dean, India)</a:t>
            </a:r>
            <a:endParaRPr lang="en-GB" sz="2600" b="1" dirty="0">
              <a:solidFill>
                <a:srgbClr val="FF66FF"/>
              </a:solidFill>
            </a:endParaRPr>
          </a:p>
          <a:p>
            <a:pPr marL="0" indent="0">
              <a:buNone/>
            </a:pPr>
            <a:endParaRPr lang="en-GB" dirty="0">
              <a:solidFill>
                <a:srgbClr val="FF66FF"/>
              </a:solidFill>
            </a:endParaRPr>
          </a:p>
        </p:txBody>
      </p:sp>
    </p:spTree>
    <p:extLst>
      <p:ext uri="{BB962C8B-B14F-4D97-AF65-F5344CB8AC3E}">
        <p14:creationId xmlns:p14="http://schemas.microsoft.com/office/powerpoint/2010/main" val="140187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Corruption Fears</a:t>
            </a:r>
            <a:endParaRPr lang="en-GB" b="1" dirty="0"/>
          </a:p>
        </p:txBody>
      </p:sp>
      <p:sp>
        <p:nvSpPr>
          <p:cNvPr id="3" name="Content Placeholder 2"/>
          <p:cNvSpPr>
            <a:spLocks noGrp="1"/>
          </p:cNvSpPr>
          <p:nvPr>
            <p:ph sz="half" idx="4294967295"/>
          </p:nvPr>
        </p:nvSpPr>
        <p:spPr>
          <a:xfrm>
            <a:off x="457200" y="1600200"/>
            <a:ext cx="8466188" cy="4525963"/>
          </a:xfrm>
        </p:spPr>
        <p:txBody>
          <a:bodyPr>
            <a:normAutofit fontScale="77500" lnSpcReduction="20000"/>
          </a:bodyPr>
          <a:lstStyle/>
          <a:p>
            <a:pPr marL="0" indent="0">
              <a:buNone/>
            </a:pPr>
            <a:r>
              <a:rPr lang="en-GB" b="1" i="1" dirty="0"/>
              <a:t>Also in Sri Lanka this </a:t>
            </a:r>
            <a:r>
              <a:rPr lang="en-GB" b="1" i="1" dirty="0" smtClean="0"/>
              <a:t>administration </a:t>
            </a:r>
            <a:r>
              <a:rPr lang="en-GB" b="1" i="1" dirty="0"/>
              <a:t>is somehow a dirty game…Rightly or wrongly, many of them are blamed for financial irregularities and things like that so I think women are more sensitive.  We might be thinking okay, why go into that mess?...Corruption leading to all kinds of remarks and all kinds of things like that</a:t>
            </a:r>
            <a:r>
              <a:rPr lang="en-GB" b="1" i="1" dirty="0" smtClean="0"/>
              <a:t>. </a:t>
            </a:r>
            <a:r>
              <a:rPr lang="en-GB" sz="2600" b="1" dirty="0" smtClean="0">
                <a:solidFill>
                  <a:srgbClr val="FF66FF"/>
                </a:solidFill>
              </a:rPr>
              <a:t>(Female Professor, Sri Lanka)</a:t>
            </a:r>
          </a:p>
          <a:p>
            <a:pPr marL="0" indent="0">
              <a:buNone/>
            </a:pPr>
            <a:endParaRPr lang="en-GB" b="1" i="1" dirty="0" smtClean="0">
              <a:solidFill>
                <a:srgbClr val="FF66FF"/>
              </a:solidFill>
            </a:endParaRPr>
          </a:p>
          <a:p>
            <a:pPr marL="0" indent="0">
              <a:buNone/>
            </a:pPr>
            <a:r>
              <a:rPr lang="en-GB" b="1" i="1" dirty="0"/>
              <a:t>I think that good governance should be there… the governing body. Some of the members are from the government officials, so there is also chance of the corruption there ...So these kinds of policies… personal interest, government affiliations, political affiliations, also the politics, these are the factors, you know, that discourage the women to come to the higher leadership positions</a:t>
            </a:r>
            <a:r>
              <a:rPr lang="en-GB" b="1" i="1" dirty="0" smtClean="0"/>
              <a:t>.</a:t>
            </a:r>
            <a:r>
              <a:rPr lang="en-GB" b="1" i="1" dirty="0" smtClean="0">
                <a:solidFill>
                  <a:srgbClr val="FF66FF"/>
                </a:solidFill>
              </a:rPr>
              <a:t> </a:t>
            </a:r>
            <a:r>
              <a:rPr lang="en-GB" sz="2600" b="1" dirty="0" smtClean="0">
                <a:solidFill>
                  <a:srgbClr val="FF66FF"/>
                </a:solidFill>
              </a:rPr>
              <a:t>(Male Assistant Professor, Pakistan)</a:t>
            </a:r>
            <a:endParaRPr lang="en-GB" sz="2600" b="1" dirty="0">
              <a:solidFill>
                <a:srgbClr val="FF66FF"/>
              </a:solidFill>
            </a:endParaRPr>
          </a:p>
          <a:p>
            <a:pPr marL="0" indent="0">
              <a:buNone/>
            </a:pPr>
            <a:endParaRPr lang="en-GB" dirty="0">
              <a:solidFill>
                <a:srgbClr val="FF66FF"/>
              </a:solidFill>
            </a:endParaRPr>
          </a:p>
        </p:txBody>
      </p:sp>
    </p:spTree>
    <p:extLst>
      <p:ext uri="{BB962C8B-B14F-4D97-AF65-F5344CB8AC3E}">
        <p14:creationId xmlns:p14="http://schemas.microsoft.com/office/powerpoint/2010/main" val="181505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823672"/>
          </a:xfrm>
        </p:spPr>
        <p:txBody>
          <a:bodyPr/>
          <a:lstStyle/>
          <a:p>
            <a:r>
              <a:rPr lang="en-GB" b="1" dirty="0" smtClean="0"/>
              <a:t>Gendered Dispositions</a:t>
            </a:r>
            <a:endParaRPr lang="en-GB" b="1" dirty="0"/>
          </a:p>
        </p:txBody>
      </p:sp>
      <p:sp>
        <p:nvSpPr>
          <p:cNvPr id="3" name="Content Placeholder 2"/>
          <p:cNvSpPr>
            <a:spLocks noGrp="1"/>
          </p:cNvSpPr>
          <p:nvPr>
            <p:ph sz="half" idx="1"/>
          </p:nvPr>
        </p:nvSpPr>
        <p:spPr>
          <a:xfrm>
            <a:off x="457199" y="1417638"/>
            <a:ext cx="4880734" cy="5006311"/>
          </a:xfrm>
        </p:spPr>
        <p:txBody>
          <a:bodyPr>
            <a:normAutofit fontScale="92500" lnSpcReduction="20000"/>
          </a:bodyPr>
          <a:lstStyle/>
          <a:p>
            <a:pPr marL="0" indent="0">
              <a:buNone/>
            </a:pPr>
            <a:r>
              <a:rPr lang="en-GB" b="1" i="1" dirty="0"/>
              <a:t>This stereotype definition of leadership, probably that is what matters.  ….  But the way society understands is probably for certain roles a person has to be really aggressive or something, which the woman could have handled in a different way, not showing that kind of aggression per se.  But then you are not selected for the role in the interview if you don’t look like you can kill </a:t>
            </a:r>
            <a:r>
              <a:rPr lang="en-GB" b="1" i="1" dirty="0" smtClean="0"/>
              <a:t>something </a:t>
            </a:r>
          </a:p>
          <a:p>
            <a:pPr marL="0" indent="0">
              <a:buNone/>
            </a:pPr>
            <a:r>
              <a:rPr lang="en-GB" sz="2100" b="1" dirty="0" smtClean="0">
                <a:solidFill>
                  <a:srgbClr val="FF66FF"/>
                </a:solidFill>
              </a:rPr>
              <a:t>(Female Assistant Professor, India)</a:t>
            </a:r>
            <a:endParaRPr lang="en-GB" sz="2100" b="1" dirty="0">
              <a:solidFill>
                <a:srgbClr val="FF66FF"/>
              </a:solidFill>
            </a:endParaRPr>
          </a:p>
        </p:txBody>
      </p:sp>
      <p:pic>
        <p:nvPicPr>
          <p:cNvPr id="8" name="Content Placeholder 7" descr="nepal women IMG_3381.jpg"/>
          <p:cNvPicPr>
            <a:picLocks noGrp="1" noChangeAspect="1"/>
          </p:cNvPicPr>
          <p:nvPr>
            <p:ph sz="half" idx="2"/>
          </p:nvPr>
        </p:nvPicPr>
        <p:blipFill>
          <a:blip r:embed="rId2" cstate="email">
            <a:extLst>
              <a:ext uri="{28A0092B-C50C-407E-A947-70E740481C1C}">
                <a14:useLocalDpi xmlns:a14="http://schemas.microsoft.com/office/drawing/2010/main" val="0"/>
              </a:ext>
            </a:extLst>
          </a:blip>
          <a:srcRect t="12644" b="12644"/>
          <a:stretch>
            <a:fillRect/>
          </a:stretch>
        </p:blipFill>
        <p:spPr>
          <a:xfrm>
            <a:off x="5674022" y="1417638"/>
            <a:ext cx="3012778" cy="4708525"/>
          </a:xfrm>
        </p:spPr>
      </p:pic>
    </p:spTree>
    <p:extLst>
      <p:ext uri="{BB962C8B-B14F-4D97-AF65-F5344CB8AC3E}">
        <p14:creationId xmlns:p14="http://schemas.microsoft.com/office/powerpoint/2010/main" val="13771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9222"/>
          </a:xfrm>
        </p:spPr>
        <p:txBody>
          <a:bodyPr>
            <a:normAutofit fontScale="90000"/>
          </a:bodyPr>
          <a:lstStyle/>
          <a:p>
            <a:r>
              <a:rPr lang="en-GB" b="1" dirty="0" smtClean="0"/>
              <a:t>Gendered Divisions of Labour</a:t>
            </a:r>
            <a:endParaRPr lang="en-GB" b="1" dirty="0"/>
          </a:p>
        </p:txBody>
      </p:sp>
      <p:sp>
        <p:nvSpPr>
          <p:cNvPr id="3" name="Content Placeholder 2"/>
          <p:cNvSpPr>
            <a:spLocks noGrp="1"/>
          </p:cNvSpPr>
          <p:nvPr>
            <p:ph sz="half" idx="1"/>
          </p:nvPr>
        </p:nvSpPr>
        <p:spPr>
          <a:xfrm>
            <a:off x="457199" y="1287082"/>
            <a:ext cx="4369443" cy="5570918"/>
          </a:xfrm>
        </p:spPr>
        <p:txBody>
          <a:bodyPr>
            <a:normAutofit fontScale="77500" lnSpcReduction="20000"/>
          </a:bodyPr>
          <a:lstStyle/>
          <a:p>
            <a:pPr marL="0" indent="0">
              <a:buNone/>
            </a:pPr>
            <a:r>
              <a:rPr lang="en-GB" b="1" i="1" dirty="0"/>
              <a:t>I need to spend about 8 hours a day just on administration, on really quite useless things. And of course I also have my research – however in my situation, as a man I can manage both, and spend time on those other aspects when I get home. However, when a woman gets home, she is involved with the family – so women will avoid those kinds of admin posts – they are doing very well as associate professors, as assistant professors, as students, as doctoral students, but their inclination is to the family, and not to put themselves forward for these kinds of posts where there is a lot of administration</a:t>
            </a:r>
            <a:r>
              <a:rPr lang="en-GB" b="1" i="1" dirty="0" smtClean="0"/>
              <a:t>. </a:t>
            </a:r>
          </a:p>
          <a:p>
            <a:pPr marL="0" indent="0">
              <a:buNone/>
            </a:pPr>
            <a:r>
              <a:rPr lang="en-GB" sz="2600" b="1" i="1" dirty="0" smtClean="0">
                <a:solidFill>
                  <a:srgbClr val="FF66FF"/>
                </a:solidFill>
              </a:rPr>
              <a:t>(Male Head of Department, Pakistan)</a:t>
            </a:r>
            <a:endParaRPr lang="en-GB" sz="2600" b="1" dirty="0">
              <a:solidFill>
                <a:srgbClr val="FF66FF"/>
              </a:solidFill>
            </a:endParaRPr>
          </a:p>
        </p:txBody>
      </p:sp>
      <p:pic>
        <p:nvPicPr>
          <p:cNvPr id="8" name="Content Placeholder 7" descr="Nepal women IMG_2769.jpg"/>
          <p:cNvPicPr>
            <a:picLocks noGrp="1" noChangeAspect="1"/>
          </p:cNvPicPr>
          <p:nvPr>
            <p:ph sz="half" idx="2"/>
          </p:nvPr>
        </p:nvPicPr>
        <p:blipFill>
          <a:blip r:embed="rId2" cstate="email">
            <a:extLst>
              <a:ext uri="{28A0092B-C50C-407E-A947-70E740481C1C}">
                <a14:useLocalDpi xmlns:a14="http://schemas.microsoft.com/office/drawing/2010/main" val="0"/>
              </a:ext>
            </a:extLst>
          </a:blip>
          <a:srcRect l="20256" r="20256"/>
          <a:stretch>
            <a:fillRect/>
          </a:stretch>
        </p:blipFill>
        <p:spPr>
          <a:xfrm>
            <a:off x="5492584" y="1600200"/>
            <a:ext cx="3194215" cy="4525963"/>
          </a:xfrm>
        </p:spPr>
      </p:pic>
    </p:spTree>
    <p:extLst>
      <p:ext uri="{BB962C8B-B14F-4D97-AF65-F5344CB8AC3E}">
        <p14:creationId xmlns:p14="http://schemas.microsoft.com/office/powerpoint/2010/main" val="41082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9477"/>
          </a:xfrm>
        </p:spPr>
        <p:txBody>
          <a:bodyPr>
            <a:normAutofit/>
          </a:bodyPr>
          <a:lstStyle/>
          <a:p>
            <a:r>
              <a:rPr lang="en-GB" b="1" dirty="0" smtClean="0"/>
              <a:t>Gender Appropriate Behaviour</a:t>
            </a:r>
            <a:endParaRPr lang="en-GB" b="1" dirty="0"/>
          </a:p>
        </p:txBody>
      </p:sp>
      <p:sp>
        <p:nvSpPr>
          <p:cNvPr id="3" name="Content Placeholder 2"/>
          <p:cNvSpPr>
            <a:spLocks noGrp="1"/>
          </p:cNvSpPr>
          <p:nvPr>
            <p:ph sz="half" idx="1"/>
          </p:nvPr>
        </p:nvSpPr>
        <p:spPr>
          <a:xfrm>
            <a:off x="3484140" y="1891939"/>
            <a:ext cx="3084653" cy="5113116"/>
          </a:xfrm>
        </p:spPr>
        <p:txBody>
          <a:bodyPr>
            <a:normAutofit fontScale="40000" lnSpcReduction="20000"/>
          </a:bodyPr>
          <a:lstStyle/>
          <a:p>
            <a:pPr marL="0" indent="0">
              <a:buNone/>
            </a:pPr>
            <a:endParaRPr lang="en-GB" b="1" i="1" dirty="0"/>
          </a:p>
          <a:p>
            <a:endParaRPr lang="en-GB" i="1" dirty="0"/>
          </a:p>
          <a:p>
            <a:endParaRPr lang="en-GB" dirty="0"/>
          </a:p>
          <a:p>
            <a:endParaRPr lang="en-GB" dirty="0"/>
          </a:p>
        </p:txBody>
      </p:sp>
      <p:sp>
        <p:nvSpPr>
          <p:cNvPr id="4" name="Content Placeholder 3"/>
          <p:cNvSpPr>
            <a:spLocks noGrp="1"/>
          </p:cNvSpPr>
          <p:nvPr>
            <p:ph sz="half" idx="2"/>
          </p:nvPr>
        </p:nvSpPr>
        <p:spPr>
          <a:xfrm>
            <a:off x="457200" y="1516284"/>
            <a:ext cx="8229600" cy="5862984"/>
          </a:xfrm>
        </p:spPr>
        <p:txBody>
          <a:bodyPr>
            <a:normAutofit fontScale="40000" lnSpcReduction="20000"/>
          </a:bodyPr>
          <a:lstStyle/>
          <a:p>
            <a:pPr marL="0" indent="0">
              <a:buNone/>
            </a:pPr>
            <a:endParaRPr lang="en-GB" b="1" dirty="0"/>
          </a:p>
          <a:p>
            <a:pPr marL="0" indent="0">
              <a:buNone/>
            </a:pPr>
            <a:r>
              <a:rPr lang="en-GB" sz="5900" b="1" i="1" dirty="0"/>
              <a:t>There is not closed culture for the men, they are free to go outside but </a:t>
            </a:r>
            <a:r>
              <a:rPr lang="en-GB" sz="5900" b="1" i="1" dirty="0" smtClean="0"/>
              <a:t>the</a:t>
            </a:r>
            <a:r>
              <a:rPr lang="en-GB" sz="5900" b="1" dirty="0" smtClean="0"/>
              <a:t> </a:t>
            </a:r>
            <a:r>
              <a:rPr lang="en-GB" sz="5900" b="1" i="1" dirty="0" smtClean="0"/>
              <a:t>women </a:t>
            </a:r>
            <a:r>
              <a:rPr lang="en-GB" sz="5900" b="1" i="1" dirty="0"/>
              <a:t>cannot because it’s prohibited in some place of my country, for </a:t>
            </a:r>
            <a:r>
              <a:rPr lang="en-GB" sz="5900" b="1" i="1" dirty="0" smtClean="0"/>
              <a:t>the</a:t>
            </a:r>
            <a:r>
              <a:rPr lang="en-GB" sz="5900" b="1" dirty="0"/>
              <a:t> </a:t>
            </a:r>
            <a:r>
              <a:rPr lang="en-GB" sz="5900" b="1" i="1" dirty="0" smtClean="0"/>
              <a:t>women </a:t>
            </a:r>
            <a:r>
              <a:rPr lang="en-GB" sz="5900" b="1" i="1" dirty="0"/>
              <a:t>go alone abroad without their husband</a:t>
            </a:r>
            <a:r>
              <a:rPr lang="en-GB" sz="5900" b="1" i="1" dirty="0" smtClean="0"/>
              <a:t>. </a:t>
            </a:r>
            <a:r>
              <a:rPr lang="en-GB" sz="5900" b="1" dirty="0" smtClean="0">
                <a:solidFill>
                  <a:srgbClr val="E74CFF"/>
                </a:solidFill>
              </a:rPr>
              <a:t>(</a:t>
            </a:r>
            <a:r>
              <a:rPr lang="en-GB" sz="4500" b="1" dirty="0">
                <a:solidFill>
                  <a:srgbClr val="E74CFF"/>
                </a:solidFill>
              </a:rPr>
              <a:t>Female Vice Dean, Afghanistan) </a:t>
            </a:r>
            <a:endParaRPr lang="en-GB" sz="4500" b="1" dirty="0" smtClean="0">
              <a:solidFill>
                <a:srgbClr val="E74CFF"/>
              </a:solidFill>
            </a:endParaRPr>
          </a:p>
          <a:p>
            <a:pPr marL="0" indent="0">
              <a:buNone/>
            </a:pPr>
            <a:r>
              <a:rPr lang="en-GB" sz="5900" b="1" dirty="0">
                <a:solidFill>
                  <a:srgbClr val="E74CFF"/>
                </a:solidFill>
              </a:rPr>
              <a:t> </a:t>
            </a:r>
          </a:p>
          <a:p>
            <a:pPr marL="0" indent="0">
              <a:buNone/>
            </a:pPr>
            <a:r>
              <a:rPr lang="en-GB" sz="5900" b="1" i="1" dirty="0"/>
              <a:t>You know a woman if she’s networking and lobbying then immediately she’s branded as being very ambitious and very pushy. </a:t>
            </a:r>
            <a:r>
              <a:rPr lang="en-GB" sz="4500" b="1" dirty="0" smtClean="0">
                <a:solidFill>
                  <a:srgbClr val="FF66FF"/>
                </a:solidFill>
              </a:rPr>
              <a:t>(</a:t>
            </a:r>
            <a:r>
              <a:rPr lang="en-GB" sz="4500" b="1" dirty="0">
                <a:solidFill>
                  <a:srgbClr val="FF66FF"/>
                </a:solidFill>
              </a:rPr>
              <a:t>Female Pro-Vice </a:t>
            </a:r>
            <a:r>
              <a:rPr lang="en-GB" sz="4500" b="1" dirty="0" smtClean="0">
                <a:solidFill>
                  <a:srgbClr val="FF66FF"/>
                </a:solidFill>
              </a:rPr>
              <a:t>Chancellor, </a:t>
            </a:r>
            <a:r>
              <a:rPr lang="en-GB" sz="4500" b="1" dirty="0">
                <a:solidFill>
                  <a:srgbClr val="FF66FF"/>
                </a:solidFill>
              </a:rPr>
              <a:t>Bangladesh</a:t>
            </a:r>
            <a:r>
              <a:rPr lang="en-GB" sz="4500" b="1" dirty="0" smtClean="0">
                <a:solidFill>
                  <a:srgbClr val="FF66FF"/>
                </a:solidFill>
              </a:rPr>
              <a:t>)</a:t>
            </a:r>
          </a:p>
          <a:p>
            <a:pPr marL="0" indent="0">
              <a:buNone/>
            </a:pPr>
            <a:endParaRPr lang="en-GB" sz="5900" dirty="0"/>
          </a:p>
          <a:p>
            <a:pPr marL="0" indent="0">
              <a:buNone/>
            </a:pPr>
            <a:r>
              <a:rPr lang="en-GB" sz="5900" b="1" i="1" dirty="0"/>
              <a:t>One of our PVCs dresses quite flamboyantly… you know, wearing trousers is frowned upon in the university...  So now, when she applied for the VCship, she stopped wearing trousers and got a sari. So I want a place where you don’t have to make such choices, make such compromises. </a:t>
            </a:r>
            <a:r>
              <a:rPr lang="en-GB" sz="5900" b="1" dirty="0">
                <a:solidFill>
                  <a:srgbClr val="E74CFF"/>
                </a:solidFill>
              </a:rPr>
              <a:t> </a:t>
            </a:r>
            <a:r>
              <a:rPr lang="en-GB" sz="4500" b="1" dirty="0">
                <a:solidFill>
                  <a:srgbClr val="E74CFF"/>
                </a:solidFill>
              </a:rPr>
              <a:t>(Female Professor, Sri Lanka)</a:t>
            </a:r>
          </a:p>
          <a:p>
            <a:endParaRPr lang="en-GB" dirty="0"/>
          </a:p>
        </p:txBody>
      </p:sp>
    </p:spTree>
    <p:extLst>
      <p:ext uri="{BB962C8B-B14F-4D97-AF65-F5344CB8AC3E}">
        <p14:creationId xmlns:p14="http://schemas.microsoft.com/office/powerpoint/2010/main" val="121381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dissolv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dissolv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dissolve">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62524"/>
          </a:xfrm>
        </p:spPr>
        <p:txBody>
          <a:bodyPr>
            <a:normAutofit fontScale="90000"/>
          </a:bodyPr>
          <a:lstStyle/>
          <a:p>
            <a:r>
              <a:rPr lang="en-US" b="1" dirty="0"/>
              <a:t>What Attracts Women to Senior Leadership?</a:t>
            </a:r>
            <a:endParaRPr lang="en-US" dirty="0"/>
          </a:p>
        </p:txBody>
      </p:sp>
      <p:sp>
        <p:nvSpPr>
          <p:cNvPr id="4" name="Content Placeholder 3"/>
          <p:cNvSpPr>
            <a:spLocks noGrp="1"/>
          </p:cNvSpPr>
          <p:nvPr>
            <p:ph sz="half" idx="2"/>
          </p:nvPr>
        </p:nvSpPr>
        <p:spPr>
          <a:xfrm>
            <a:off x="5011342" y="2041240"/>
            <a:ext cx="3675457" cy="4084923"/>
          </a:xfrm>
        </p:spPr>
        <p:txBody>
          <a:bodyPr>
            <a:normAutofit/>
          </a:bodyPr>
          <a:lstStyle/>
          <a:p>
            <a:pPr>
              <a:buClr>
                <a:srgbClr val="FF66FF"/>
              </a:buClr>
              <a:defRPr/>
            </a:pPr>
            <a:r>
              <a:rPr lang="en-US" sz="3600" b="1" dirty="0">
                <a:solidFill>
                  <a:srgbClr val="FFFFFF"/>
                </a:solidFill>
              </a:rPr>
              <a:t>Power</a:t>
            </a:r>
          </a:p>
          <a:p>
            <a:pPr>
              <a:buClr>
                <a:srgbClr val="FF66FF"/>
              </a:buClr>
              <a:defRPr/>
            </a:pPr>
            <a:r>
              <a:rPr lang="en-US" sz="3600" b="1" dirty="0">
                <a:solidFill>
                  <a:srgbClr val="FFFFFF"/>
                </a:solidFill>
              </a:rPr>
              <a:t>Influence</a:t>
            </a:r>
          </a:p>
          <a:p>
            <a:pPr>
              <a:buClr>
                <a:srgbClr val="FF66FF"/>
              </a:buClr>
              <a:defRPr/>
            </a:pPr>
            <a:r>
              <a:rPr lang="en-US" sz="3600" b="1" dirty="0">
                <a:solidFill>
                  <a:srgbClr val="FFFFFF"/>
                </a:solidFill>
              </a:rPr>
              <a:t>Values</a:t>
            </a:r>
          </a:p>
          <a:p>
            <a:pPr>
              <a:buClr>
                <a:srgbClr val="FF66FF"/>
              </a:buClr>
              <a:defRPr/>
            </a:pPr>
            <a:r>
              <a:rPr lang="en-US" sz="3600" b="1" dirty="0">
                <a:solidFill>
                  <a:srgbClr val="FFFFFF"/>
                </a:solidFill>
              </a:rPr>
              <a:t>Rewards</a:t>
            </a:r>
          </a:p>
          <a:p>
            <a:pPr>
              <a:buClr>
                <a:srgbClr val="FF66FF"/>
              </a:buClr>
              <a:defRPr/>
            </a:pPr>
            <a:r>
              <a:rPr lang="en-US" sz="3600" b="1" dirty="0">
                <a:solidFill>
                  <a:srgbClr val="FFFFFF"/>
                </a:solidFill>
              </a:rPr>
              <a:t>Recognition</a:t>
            </a:r>
          </a:p>
          <a:p>
            <a:endParaRPr lang="en-US" sz="3600" dirty="0"/>
          </a:p>
        </p:txBody>
      </p:sp>
      <p:pic>
        <p:nvPicPr>
          <p:cNvPr id="7" name="Content Placeholder 10" descr="NAST IMG_3188.jp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20246" r="20246"/>
          <a:stretch>
            <a:fillRect/>
          </a:stretch>
        </p:blipFill>
        <p:spPr>
          <a:prstGeom prst="rect">
            <a:avLst/>
          </a:prstGeom>
        </p:spPr>
      </p:pic>
    </p:spTree>
    <p:extLst>
      <p:ext uri="{BB962C8B-B14F-4D97-AF65-F5344CB8AC3E}">
        <p14:creationId xmlns:p14="http://schemas.microsoft.com/office/powerpoint/2010/main" val="5627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Why is Senior Leadership Unattractive to Women?</a:t>
            </a:r>
            <a:endParaRPr lang="en-US" dirty="0"/>
          </a:p>
        </p:txBody>
      </p:sp>
      <p:sp>
        <p:nvSpPr>
          <p:cNvPr id="4" name="Content Placeholder 3"/>
          <p:cNvSpPr>
            <a:spLocks noGrp="1"/>
          </p:cNvSpPr>
          <p:nvPr>
            <p:ph sz="half" idx="2"/>
          </p:nvPr>
        </p:nvSpPr>
        <p:spPr>
          <a:xfrm>
            <a:off x="3990934" y="1600200"/>
            <a:ext cx="5153066" cy="4899023"/>
          </a:xfrm>
        </p:spPr>
        <p:txBody>
          <a:bodyPr>
            <a:normAutofit fontScale="77500" lnSpcReduction="20000"/>
          </a:bodyPr>
          <a:lstStyle/>
          <a:p>
            <a:pPr>
              <a:lnSpc>
                <a:spcPct val="105000"/>
              </a:lnSpc>
              <a:buClr>
                <a:srgbClr val="E74CFF"/>
              </a:buClr>
              <a:defRPr/>
            </a:pPr>
            <a:r>
              <a:rPr lang="en-GB" b="1" dirty="0"/>
              <a:t>Neo-</a:t>
            </a:r>
            <a:r>
              <a:rPr lang="en-GB" b="1" dirty="0" smtClean="0"/>
              <a:t>liberalism/ Performance Cultures</a:t>
            </a:r>
            <a:endParaRPr lang="en-GB" b="1" dirty="0"/>
          </a:p>
          <a:p>
            <a:pPr>
              <a:lnSpc>
                <a:spcPct val="105000"/>
              </a:lnSpc>
              <a:buClr>
                <a:srgbClr val="E74CFF"/>
              </a:buClr>
              <a:defRPr/>
            </a:pPr>
            <a:endParaRPr lang="en-GB" b="1" dirty="0"/>
          </a:p>
          <a:p>
            <a:pPr>
              <a:lnSpc>
                <a:spcPct val="105000"/>
              </a:lnSpc>
              <a:buClr>
                <a:srgbClr val="E74CFF"/>
              </a:buClr>
              <a:defRPr/>
            </a:pPr>
            <a:r>
              <a:rPr lang="en-GB" b="1" dirty="0"/>
              <a:t>Being ‘Other’ in male-dominated </a:t>
            </a:r>
            <a:r>
              <a:rPr lang="en-GB" b="1" dirty="0" smtClean="0"/>
              <a:t>cultures</a:t>
            </a:r>
            <a:endParaRPr lang="en-GB" b="1" dirty="0"/>
          </a:p>
          <a:p>
            <a:pPr marL="0" indent="0">
              <a:lnSpc>
                <a:spcPct val="105000"/>
              </a:lnSpc>
              <a:buClr>
                <a:srgbClr val="E74CFF"/>
              </a:buClr>
              <a:buNone/>
              <a:defRPr/>
            </a:pPr>
            <a:endParaRPr lang="en-GB" b="1" dirty="0"/>
          </a:p>
          <a:p>
            <a:pPr>
              <a:lnSpc>
                <a:spcPct val="105000"/>
              </a:lnSpc>
              <a:buClr>
                <a:srgbClr val="E74CFF"/>
              </a:buClr>
              <a:defRPr/>
            </a:pPr>
            <a:r>
              <a:rPr lang="en-GB" b="1" dirty="0"/>
              <a:t>Disrupting the symbolic </a:t>
            </a:r>
            <a:r>
              <a:rPr lang="en-GB" b="1" dirty="0" smtClean="0"/>
              <a:t>order</a:t>
            </a:r>
          </a:p>
          <a:p>
            <a:pPr>
              <a:lnSpc>
                <a:spcPct val="105000"/>
              </a:lnSpc>
              <a:buClr>
                <a:srgbClr val="E74CFF"/>
              </a:buClr>
              <a:defRPr/>
            </a:pPr>
            <a:endParaRPr lang="en-GB" b="1" dirty="0"/>
          </a:p>
          <a:p>
            <a:pPr>
              <a:lnSpc>
                <a:spcPct val="105000"/>
              </a:lnSpc>
              <a:buClr>
                <a:srgbClr val="E74CFF"/>
              </a:buClr>
              <a:defRPr/>
            </a:pPr>
            <a:r>
              <a:rPr lang="en-GB" b="1" dirty="0" smtClean="0"/>
              <a:t>Corruption/ Financialisation</a:t>
            </a:r>
            <a:endParaRPr lang="en-GB" b="1" dirty="0"/>
          </a:p>
          <a:p>
            <a:pPr marL="0" indent="0">
              <a:lnSpc>
                <a:spcPct val="105000"/>
              </a:lnSpc>
              <a:buClr>
                <a:srgbClr val="E74CFF"/>
              </a:buClr>
              <a:buNone/>
              <a:defRPr/>
            </a:pPr>
            <a:endParaRPr lang="en-GB" b="1" dirty="0"/>
          </a:p>
          <a:p>
            <a:pPr>
              <a:buClr>
                <a:srgbClr val="E74CFF"/>
              </a:buClr>
              <a:defRPr/>
            </a:pPr>
            <a:r>
              <a:rPr lang="en-GB" b="1" dirty="0" smtClean="0"/>
              <a:t>Pre-determined Scripts</a:t>
            </a:r>
          </a:p>
          <a:p>
            <a:pPr>
              <a:buClr>
                <a:srgbClr val="E74CFF"/>
              </a:buClr>
              <a:defRPr/>
            </a:pPr>
            <a:endParaRPr lang="en-GB" b="1" dirty="0"/>
          </a:p>
          <a:p>
            <a:pPr>
              <a:buClr>
                <a:srgbClr val="E74CFF"/>
              </a:buClr>
              <a:defRPr/>
            </a:pPr>
            <a:r>
              <a:rPr lang="en-GB" b="1" dirty="0"/>
              <a:t>W</a:t>
            </a:r>
            <a:r>
              <a:rPr lang="en-US" b="1" dirty="0" smtClean="0"/>
              <a:t>omen </a:t>
            </a:r>
            <a:r>
              <a:rPr lang="en-US" b="1" dirty="0"/>
              <a:t>lack capital</a:t>
            </a:r>
            <a:r>
              <a:rPr lang="en-US" b="1" dirty="0">
                <a:solidFill>
                  <a:srgbClr val="E74CFF"/>
                </a:solidFill>
              </a:rPr>
              <a:t> (economic, political, social and symbolic)</a:t>
            </a:r>
            <a:r>
              <a:rPr lang="en-US" b="1" dirty="0">
                <a:solidFill>
                  <a:schemeClr val="tx2"/>
                </a:solidFill>
              </a:rPr>
              <a:t> </a:t>
            </a:r>
            <a:r>
              <a:rPr lang="en-US" b="1" dirty="0">
                <a:solidFill>
                  <a:srgbClr val="FFFFFF"/>
                </a:solidFill>
              </a:rPr>
              <a:t>to redefine the requirements of the </a:t>
            </a:r>
            <a:r>
              <a:rPr lang="en-US" b="1" dirty="0" smtClean="0"/>
              <a:t>field?</a:t>
            </a:r>
            <a:endParaRPr lang="en-US" dirty="0"/>
          </a:p>
        </p:txBody>
      </p:sp>
      <p:pic>
        <p:nvPicPr>
          <p:cNvPr id="5" name="Content Placeholder 5" descr="MC900444668[1]"/>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t="6729" b="6729"/>
          <a:stretch>
            <a:fillRect/>
          </a:stretch>
        </p:blipFill>
        <p:spPr>
          <a:xfrm>
            <a:off x="457200" y="1600200"/>
            <a:ext cx="3306976" cy="4525963"/>
          </a:xfrm>
        </p:spPr>
      </p:pic>
    </p:spTree>
    <p:extLst>
      <p:ext uri="{BB962C8B-B14F-4D97-AF65-F5344CB8AC3E}">
        <p14:creationId xmlns:p14="http://schemas.microsoft.com/office/powerpoint/2010/main" val="389007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strips(downLeft)">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strips(downLeft)">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strips(downLeft)">
                                      <p:cBhvr>
                                        <p:cTn id="27" dur="5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animEffect transition="in" filter="strips(downLeft)">
                                      <p:cBhvr>
                                        <p:cTn id="32"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935758"/>
          </a:xfrm>
        </p:spPr>
        <p:txBody>
          <a:bodyPr>
            <a:normAutofit fontScale="90000"/>
          </a:bodyPr>
          <a:lstStyle/>
          <a:p>
            <a:r>
              <a:rPr lang="en-US" b="1" dirty="0" smtClean="0"/>
              <a:t>Barriers                 Enablers</a:t>
            </a:r>
            <a:r>
              <a:rPr lang="en-US" b="1" dirty="0"/>
              <a:t/>
            </a:r>
            <a:br>
              <a:rPr lang="en-US" b="1" dirty="0"/>
            </a:br>
            <a:r>
              <a:rPr lang="en-US" b="1" dirty="0"/>
              <a:t/>
            </a:r>
            <a:br>
              <a:rPr lang="en-US" b="1" dirty="0"/>
            </a:br>
            <a:endParaRPr lang="en-US" dirty="0"/>
          </a:p>
        </p:txBody>
      </p:sp>
      <p:sp>
        <p:nvSpPr>
          <p:cNvPr id="3" name="Title 1"/>
          <p:cNvSpPr txBox="1">
            <a:spLocks/>
          </p:cNvSpPr>
          <p:nvPr/>
        </p:nvSpPr>
        <p:spPr>
          <a:xfrm>
            <a:off x="457200" y="274638"/>
            <a:ext cx="8229600" cy="1143000"/>
          </a:xfrm>
          <a:prstGeom prst="rect">
            <a:avLst/>
          </a:prstGeom>
        </p:spPr>
        <p:txBody>
          <a:bodyPr vert="horz" lIns="91440" tIns="45720" rIns="91440" bIns="45720" rtlCol="0" anchor="ctr">
            <a:normAutofit fontScale="60000" lnSpcReduction="20000"/>
          </a:bodyPr>
          <a:lstStyle>
            <a:lvl1pPr algn="ctr" defTabSz="914400" rtl="0" eaLnBrk="1" latinLnBrk="0" hangingPunct="1">
              <a:spcBef>
                <a:spcPct val="0"/>
              </a:spcBef>
              <a:buNone/>
              <a:defRPr sz="4400" kern="1200">
                <a:solidFill>
                  <a:srgbClr val="FF66FF"/>
                </a:solidFill>
                <a:latin typeface="+mj-lt"/>
                <a:ea typeface="+mj-ea"/>
                <a:cs typeface="+mj-cs"/>
              </a:defRPr>
            </a:lvl1pPr>
          </a:lstStyle>
          <a:p>
            <a:pPr algn="l"/>
            <a:r>
              <a:rPr lang="en-US" b="1" dirty="0" smtClean="0"/>
              <a:t/>
            </a:r>
            <a:br>
              <a:rPr lang="en-US" b="1" dirty="0" smtClean="0"/>
            </a:br>
            <a:r>
              <a:rPr lang="en-US" b="1" dirty="0" smtClean="0"/>
              <a:t/>
            </a:r>
            <a:br>
              <a:rPr lang="en-US" b="1" dirty="0" smtClean="0"/>
            </a:br>
            <a:endParaRPr lang="en-US" dirty="0"/>
          </a:p>
        </p:txBody>
      </p:sp>
      <p:sp>
        <p:nvSpPr>
          <p:cNvPr id="4" name="Content Placeholder 2"/>
          <p:cNvSpPr txBox="1">
            <a:spLocks/>
          </p:cNvSpPr>
          <p:nvPr/>
        </p:nvSpPr>
        <p:spPr>
          <a:xfrm>
            <a:off x="457200" y="1158876"/>
            <a:ext cx="4038600" cy="5349874"/>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solidFill>
                  <a:srgbClr val="FF66FF"/>
                </a:solidFill>
              </a:rPr>
              <a:t>  </a:t>
            </a:r>
            <a:endParaRPr lang="en-US" sz="2000" b="1" dirty="0" smtClean="0">
              <a:solidFill>
                <a:srgbClr val="FF66FF"/>
              </a:solidFill>
            </a:endParaRPr>
          </a:p>
          <a:p>
            <a:pPr>
              <a:buClr>
                <a:srgbClr val="FF66FF"/>
              </a:buClr>
            </a:pPr>
            <a:r>
              <a:rPr lang="en-GB" sz="2600" b="1" dirty="0" smtClean="0"/>
              <a:t>The Power of the Socio-Cultural/ Gender Appropriate</a:t>
            </a:r>
          </a:p>
          <a:p>
            <a:pPr>
              <a:buClr>
                <a:srgbClr val="FF66FF"/>
              </a:buClr>
            </a:pPr>
            <a:r>
              <a:rPr lang="en-US" sz="2600" b="1" dirty="0" smtClean="0"/>
              <a:t>Social Class and Caste</a:t>
            </a:r>
          </a:p>
          <a:p>
            <a:pPr>
              <a:buClr>
                <a:srgbClr val="FF66FF"/>
              </a:buClr>
            </a:pPr>
            <a:r>
              <a:rPr lang="en-US" sz="2600" b="1" dirty="0" smtClean="0"/>
              <a:t>Lack of Investment in Women</a:t>
            </a:r>
          </a:p>
          <a:p>
            <a:pPr>
              <a:buClr>
                <a:srgbClr val="FF66FF"/>
              </a:buClr>
            </a:pPr>
            <a:r>
              <a:rPr lang="en-GB" sz="2600" b="1" dirty="0" smtClean="0"/>
              <a:t>Organisational Cultures </a:t>
            </a:r>
          </a:p>
          <a:p>
            <a:pPr>
              <a:buClr>
                <a:srgbClr val="FF66FF"/>
              </a:buClr>
            </a:pPr>
            <a:r>
              <a:rPr lang="en-GB" sz="2600" b="1" dirty="0" smtClean="0"/>
              <a:t>Perceptions of Leadership </a:t>
            </a:r>
          </a:p>
          <a:p>
            <a:pPr>
              <a:buClr>
                <a:srgbClr val="FF66FF"/>
              </a:buClr>
            </a:pPr>
            <a:r>
              <a:rPr lang="en-GB" sz="2600" b="1" dirty="0" smtClean="0"/>
              <a:t>Recruitment and Selection </a:t>
            </a:r>
          </a:p>
          <a:p>
            <a:pPr>
              <a:buClr>
                <a:srgbClr val="FF66FF"/>
              </a:buClr>
            </a:pPr>
            <a:r>
              <a:rPr lang="en-GB" sz="2600" b="1" dirty="0" smtClean="0"/>
              <a:t>Family</a:t>
            </a:r>
          </a:p>
          <a:p>
            <a:pPr>
              <a:buClr>
                <a:srgbClr val="FF66FF"/>
              </a:buClr>
            </a:pPr>
            <a:r>
              <a:rPr lang="en-GB" sz="2600" b="1" dirty="0" smtClean="0"/>
              <a:t>Gender and Authority </a:t>
            </a:r>
          </a:p>
          <a:p>
            <a:pPr>
              <a:buClr>
                <a:srgbClr val="FF66FF"/>
              </a:buClr>
            </a:pPr>
            <a:r>
              <a:rPr lang="en-GB" sz="2600" b="1" dirty="0" smtClean="0"/>
              <a:t>Corruption </a:t>
            </a:r>
          </a:p>
          <a:p>
            <a:endParaRPr lang="en-GB" sz="1600" dirty="0" smtClean="0"/>
          </a:p>
          <a:p>
            <a:endParaRPr lang="en-GB" sz="1600" dirty="0" smtClean="0"/>
          </a:p>
          <a:p>
            <a:endParaRPr lang="en-GB" sz="1600" dirty="0" smtClean="0"/>
          </a:p>
          <a:p>
            <a:endParaRPr lang="en-US" sz="1600" dirty="0"/>
          </a:p>
        </p:txBody>
      </p:sp>
      <p:sp>
        <p:nvSpPr>
          <p:cNvPr id="5" name="Content Placeholder 3"/>
          <p:cNvSpPr txBox="1">
            <a:spLocks/>
          </p:cNvSpPr>
          <p:nvPr/>
        </p:nvSpPr>
        <p:spPr>
          <a:xfrm>
            <a:off x="4648200" y="936625"/>
            <a:ext cx="4038600" cy="557212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solidFill>
                  <a:srgbClr val="FF66FF"/>
                </a:solidFill>
              </a:rPr>
              <a:t>   </a:t>
            </a:r>
            <a:endParaRPr lang="en-US" sz="2400" b="1" dirty="0" smtClean="0">
              <a:solidFill>
                <a:srgbClr val="FF66FF"/>
              </a:solidFill>
            </a:endParaRPr>
          </a:p>
          <a:p>
            <a:pPr>
              <a:buClr>
                <a:srgbClr val="FF66FF"/>
              </a:buClr>
            </a:pPr>
            <a:r>
              <a:rPr lang="en-GB" sz="2400" b="1" dirty="0" smtClean="0"/>
              <a:t>Internationalisation</a:t>
            </a:r>
          </a:p>
          <a:p>
            <a:pPr>
              <a:buClr>
                <a:srgbClr val="FF66FF"/>
              </a:buClr>
            </a:pPr>
            <a:r>
              <a:rPr lang="en-GB" sz="2400" b="1" dirty="0" smtClean="0"/>
              <a:t>Policies </a:t>
            </a:r>
          </a:p>
          <a:p>
            <a:pPr marL="0" indent="0">
              <a:buClr>
                <a:srgbClr val="FF66FF"/>
              </a:buClr>
              <a:buFont typeface="Arial" pitchFamily="34" charset="0"/>
              <a:buNone/>
            </a:pPr>
            <a:r>
              <a:rPr lang="en-GB" sz="2000" b="1" dirty="0" smtClean="0">
                <a:solidFill>
                  <a:srgbClr val="FF66FF"/>
                </a:solidFill>
              </a:rPr>
              <a:t>(affirmative action, gender mainstreaming, work/life balance)</a:t>
            </a:r>
          </a:p>
          <a:p>
            <a:pPr>
              <a:buClr>
                <a:srgbClr val="FF66FF"/>
              </a:buClr>
            </a:pPr>
            <a:r>
              <a:rPr lang="en-GB" sz="2400" b="1" dirty="0" smtClean="0"/>
              <a:t>Women-only Provision</a:t>
            </a:r>
          </a:p>
          <a:p>
            <a:pPr marL="0" indent="0">
              <a:buClr>
                <a:srgbClr val="FF66FF"/>
              </a:buClr>
              <a:buFont typeface="Arial" pitchFamily="34" charset="0"/>
              <a:buNone/>
            </a:pPr>
            <a:r>
              <a:rPr lang="en-GB" sz="2000" b="1" dirty="0" smtClean="0">
                <a:solidFill>
                  <a:srgbClr val="FF66FF"/>
                </a:solidFill>
              </a:rPr>
              <a:t>(leadership development/ universities)</a:t>
            </a:r>
          </a:p>
          <a:p>
            <a:pPr>
              <a:buClr>
                <a:srgbClr val="FF66FF"/>
              </a:buClr>
            </a:pPr>
            <a:r>
              <a:rPr lang="en-GB" sz="2400" b="1" dirty="0" smtClean="0"/>
              <a:t>Mentoring </a:t>
            </a:r>
          </a:p>
          <a:p>
            <a:pPr>
              <a:buClr>
                <a:srgbClr val="FF66FF"/>
              </a:buClr>
            </a:pPr>
            <a:r>
              <a:rPr lang="en-GB" sz="2400" b="1" dirty="0" smtClean="0"/>
              <a:t>Professional Development</a:t>
            </a:r>
          </a:p>
          <a:p>
            <a:pPr>
              <a:buClr>
                <a:srgbClr val="FF66FF"/>
              </a:buClr>
            </a:pPr>
            <a:r>
              <a:rPr lang="en-GB" sz="2400" b="1" dirty="0" smtClean="0"/>
              <a:t>Family</a:t>
            </a:r>
          </a:p>
          <a:p>
            <a:pPr>
              <a:buClr>
                <a:srgbClr val="FF66FF"/>
              </a:buClr>
            </a:pPr>
            <a:r>
              <a:rPr lang="en-GB" sz="2400" b="1" dirty="0" smtClean="0"/>
              <a:t>Evidence</a:t>
            </a:r>
          </a:p>
          <a:p>
            <a:pPr marL="0" indent="0">
              <a:buClr>
                <a:srgbClr val="FF66FF"/>
              </a:buClr>
              <a:buFont typeface="Arial" pitchFamily="34" charset="0"/>
              <a:buNone/>
            </a:pPr>
            <a:r>
              <a:rPr lang="en-GB" sz="2000" b="1" dirty="0" smtClean="0">
                <a:solidFill>
                  <a:srgbClr val="FF66FF"/>
                </a:solidFill>
              </a:rPr>
              <a:t>(Research/ Gender-Disaggregated Statistics) </a:t>
            </a:r>
            <a:endParaRPr lang="en-GB" sz="2000" b="1" dirty="0">
              <a:solidFill>
                <a:srgbClr val="FF66FF"/>
              </a:solidFill>
            </a:endParaRPr>
          </a:p>
        </p:txBody>
      </p:sp>
    </p:spTree>
    <p:extLst>
      <p:ext uri="{BB962C8B-B14F-4D97-AF65-F5344CB8AC3E}">
        <p14:creationId xmlns:p14="http://schemas.microsoft.com/office/powerpoint/2010/main" val="27526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strips(downLeft)">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strips(downLeft)">
                                      <p:cBhvr>
                                        <p:cTn id="52" dur="5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5">
                                            <p:txEl>
                                              <p:pRg st="1" end="1"/>
                                            </p:txEl>
                                          </p:spTgt>
                                        </p:tgtEl>
                                        <p:attrNameLst>
                                          <p:attrName>style.visibility</p:attrName>
                                        </p:attrNameLst>
                                      </p:cBhvr>
                                      <p:to>
                                        <p:strVal val="visible"/>
                                      </p:to>
                                    </p:set>
                                    <p:animEffect transition="in" filter="strips(downLeft)">
                                      <p:cBhvr>
                                        <p:cTn id="57" dur="500"/>
                                        <p:tgtEl>
                                          <p:spTgt spid="5">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5">
                                            <p:txEl>
                                              <p:pRg st="2" end="2"/>
                                            </p:txEl>
                                          </p:spTgt>
                                        </p:tgtEl>
                                        <p:attrNameLst>
                                          <p:attrName>style.visibility</p:attrName>
                                        </p:attrNameLst>
                                      </p:cBhvr>
                                      <p:to>
                                        <p:strVal val="visible"/>
                                      </p:to>
                                    </p:set>
                                    <p:animEffect transition="in" filter="strips(downLeft)">
                                      <p:cBhvr>
                                        <p:cTn id="62" dur="500"/>
                                        <p:tgtEl>
                                          <p:spTgt spid="5">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5">
                                            <p:txEl>
                                              <p:pRg st="3" end="3"/>
                                            </p:txEl>
                                          </p:spTgt>
                                        </p:tgtEl>
                                        <p:attrNameLst>
                                          <p:attrName>style.visibility</p:attrName>
                                        </p:attrNameLst>
                                      </p:cBhvr>
                                      <p:to>
                                        <p:strVal val="visible"/>
                                      </p:to>
                                    </p:set>
                                    <p:animEffect transition="in" filter="strips(downLeft)">
                                      <p:cBhvr>
                                        <p:cTn id="67" dur="500"/>
                                        <p:tgtEl>
                                          <p:spTgt spid="5">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5">
                                            <p:txEl>
                                              <p:pRg st="4" end="4"/>
                                            </p:txEl>
                                          </p:spTgt>
                                        </p:tgtEl>
                                        <p:attrNameLst>
                                          <p:attrName>style.visibility</p:attrName>
                                        </p:attrNameLst>
                                      </p:cBhvr>
                                      <p:to>
                                        <p:strVal val="visible"/>
                                      </p:to>
                                    </p:set>
                                    <p:animEffect transition="in" filter="strips(downLeft)">
                                      <p:cBhvr>
                                        <p:cTn id="72" dur="500"/>
                                        <p:tgtEl>
                                          <p:spTgt spid="5">
                                            <p:txEl>
                                              <p:p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5">
                                            <p:txEl>
                                              <p:pRg st="5" end="5"/>
                                            </p:txEl>
                                          </p:spTgt>
                                        </p:tgtEl>
                                        <p:attrNameLst>
                                          <p:attrName>style.visibility</p:attrName>
                                        </p:attrNameLst>
                                      </p:cBhvr>
                                      <p:to>
                                        <p:strVal val="visible"/>
                                      </p:to>
                                    </p:set>
                                    <p:animEffect transition="in" filter="strips(downLeft)">
                                      <p:cBhvr>
                                        <p:cTn id="77" dur="500"/>
                                        <p:tgtEl>
                                          <p:spTgt spid="5">
                                            <p:txEl>
                                              <p:p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8" presetClass="entr" presetSubtype="12" fill="hold" nodeType="clickEffect">
                                  <p:stCondLst>
                                    <p:cond delay="0"/>
                                  </p:stCondLst>
                                  <p:childTnLst>
                                    <p:set>
                                      <p:cBhvr>
                                        <p:cTn id="81" dur="1" fill="hold">
                                          <p:stCondLst>
                                            <p:cond delay="0"/>
                                          </p:stCondLst>
                                        </p:cTn>
                                        <p:tgtEl>
                                          <p:spTgt spid="5">
                                            <p:txEl>
                                              <p:pRg st="6" end="6"/>
                                            </p:txEl>
                                          </p:spTgt>
                                        </p:tgtEl>
                                        <p:attrNameLst>
                                          <p:attrName>style.visibility</p:attrName>
                                        </p:attrNameLst>
                                      </p:cBhvr>
                                      <p:to>
                                        <p:strVal val="visible"/>
                                      </p:to>
                                    </p:set>
                                    <p:animEffect transition="in" filter="strips(downLeft)">
                                      <p:cBhvr>
                                        <p:cTn id="82" dur="500"/>
                                        <p:tgtEl>
                                          <p:spTgt spid="5">
                                            <p:txEl>
                                              <p:pRg st="6" end="6"/>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8" presetClass="entr" presetSubtype="12" fill="hold" nodeType="clickEffect">
                                  <p:stCondLst>
                                    <p:cond delay="0"/>
                                  </p:stCondLst>
                                  <p:childTnLst>
                                    <p:set>
                                      <p:cBhvr>
                                        <p:cTn id="86" dur="1" fill="hold">
                                          <p:stCondLst>
                                            <p:cond delay="0"/>
                                          </p:stCondLst>
                                        </p:cTn>
                                        <p:tgtEl>
                                          <p:spTgt spid="5">
                                            <p:txEl>
                                              <p:pRg st="7" end="7"/>
                                            </p:txEl>
                                          </p:spTgt>
                                        </p:tgtEl>
                                        <p:attrNameLst>
                                          <p:attrName>style.visibility</p:attrName>
                                        </p:attrNameLst>
                                      </p:cBhvr>
                                      <p:to>
                                        <p:strVal val="visible"/>
                                      </p:to>
                                    </p:set>
                                    <p:animEffect transition="in" filter="strips(downLeft)">
                                      <p:cBhvr>
                                        <p:cTn id="87" dur="500"/>
                                        <p:tgtEl>
                                          <p:spTgt spid="5">
                                            <p:txEl>
                                              <p:pRg st="7" end="7"/>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8" presetClass="entr" presetSubtype="12" fill="hold" nodeType="clickEffect">
                                  <p:stCondLst>
                                    <p:cond delay="0"/>
                                  </p:stCondLst>
                                  <p:childTnLst>
                                    <p:set>
                                      <p:cBhvr>
                                        <p:cTn id="91" dur="1" fill="hold">
                                          <p:stCondLst>
                                            <p:cond delay="0"/>
                                          </p:stCondLst>
                                        </p:cTn>
                                        <p:tgtEl>
                                          <p:spTgt spid="5">
                                            <p:txEl>
                                              <p:pRg st="8" end="8"/>
                                            </p:txEl>
                                          </p:spTgt>
                                        </p:tgtEl>
                                        <p:attrNameLst>
                                          <p:attrName>style.visibility</p:attrName>
                                        </p:attrNameLst>
                                      </p:cBhvr>
                                      <p:to>
                                        <p:strVal val="visible"/>
                                      </p:to>
                                    </p:set>
                                    <p:animEffect transition="in" filter="strips(downLeft)">
                                      <p:cBhvr>
                                        <p:cTn id="92" dur="500"/>
                                        <p:tgtEl>
                                          <p:spTgt spid="5">
                                            <p:txEl>
                                              <p:pRg st="8" end="8"/>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8" presetClass="entr" presetSubtype="12" fill="hold" nodeType="clickEffect">
                                  <p:stCondLst>
                                    <p:cond delay="0"/>
                                  </p:stCondLst>
                                  <p:childTnLst>
                                    <p:set>
                                      <p:cBhvr>
                                        <p:cTn id="96" dur="1" fill="hold">
                                          <p:stCondLst>
                                            <p:cond delay="0"/>
                                          </p:stCondLst>
                                        </p:cTn>
                                        <p:tgtEl>
                                          <p:spTgt spid="5">
                                            <p:txEl>
                                              <p:pRg st="9" end="9"/>
                                            </p:txEl>
                                          </p:spTgt>
                                        </p:tgtEl>
                                        <p:attrNameLst>
                                          <p:attrName>style.visibility</p:attrName>
                                        </p:attrNameLst>
                                      </p:cBhvr>
                                      <p:to>
                                        <p:strVal val="visible"/>
                                      </p:to>
                                    </p:set>
                                    <p:animEffect transition="in" filter="strips(downLeft)">
                                      <p:cBhvr>
                                        <p:cTn id="97" dur="500"/>
                                        <p:tgtEl>
                                          <p:spTgt spid="5">
                                            <p:txEl>
                                              <p:pRg st="9" end="9"/>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8" presetClass="entr" presetSubtype="12" fill="hold" nodeType="clickEffect">
                                  <p:stCondLst>
                                    <p:cond delay="0"/>
                                  </p:stCondLst>
                                  <p:childTnLst>
                                    <p:set>
                                      <p:cBhvr>
                                        <p:cTn id="101" dur="1" fill="hold">
                                          <p:stCondLst>
                                            <p:cond delay="0"/>
                                          </p:stCondLst>
                                        </p:cTn>
                                        <p:tgtEl>
                                          <p:spTgt spid="5">
                                            <p:txEl>
                                              <p:pRg st="10" end="10"/>
                                            </p:txEl>
                                          </p:spTgt>
                                        </p:tgtEl>
                                        <p:attrNameLst>
                                          <p:attrName>style.visibility</p:attrName>
                                        </p:attrNameLst>
                                      </p:cBhvr>
                                      <p:to>
                                        <p:strVal val="visible"/>
                                      </p:to>
                                    </p:set>
                                    <p:animEffect transition="in" filter="strips(downLeft)">
                                      <p:cBhvr>
                                        <p:cTn id="102"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682100"/>
          </a:xfrm>
        </p:spPr>
        <p:txBody>
          <a:bodyPr>
            <a:normAutofit fontScale="90000"/>
          </a:bodyPr>
          <a:lstStyle/>
          <a:p>
            <a:r>
              <a:rPr lang="en-US" b="1" dirty="0" smtClean="0"/>
              <a:t>Moving On</a:t>
            </a:r>
            <a:endParaRPr lang="en-US" b="1" dirty="0"/>
          </a:p>
        </p:txBody>
      </p:sp>
      <p:sp>
        <p:nvSpPr>
          <p:cNvPr id="4" name="Content Placeholder 3"/>
          <p:cNvSpPr>
            <a:spLocks noGrp="1"/>
          </p:cNvSpPr>
          <p:nvPr>
            <p:ph sz="half" idx="2"/>
          </p:nvPr>
        </p:nvSpPr>
        <p:spPr>
          <a:xfrm>
            <a:off x="4140057" y="956739"/>
            <a:ext cx="4849309" cy="5624961"/>
          </a:xfrm>
        </p:spPr>
        <p:txBody>
          <a:bodyPr>
            <a:normAutofit fontScale="92500" lnSpcReduction="20000"/>
          </a:bodyPr>
          <a:lstStyle/>
          <a:p>
            <a:pPr marL="0" indent="0">
              <a:buNone/>
            </a:pPr>
            <a:r>
              <a:rPr lang="en-US" b="1" dirty="0">
                <a:solidFill>
                  <a:srgbClr val="FF66FF"/>
                </a:solidFill>
              </a:rPr>
              <a:t>Women are</a:t>
            </a:r>
          </a:p>
          <a:p>
            <a:pPr>
              <a:buClr>
                <a:srgbClr val="E74CFF"/>
              </a:buClr>
            </a:pPr>
            <a:r>
              <a:rPr lang="en-US" b="1" dirty="0"/>
              <a:t>Rejected</a:t>
            </a:r>
          </a:p>
          <a:p>
            <a:pPr>
              <a:buClr>
                <a:srgbClr val="E74CFF"/>
              </a:buClr>
            </a:pPr>
            <a:r>
              <a:rPr lang="en-US" b="1" dirty="0"/>
              <a:t>Refusing/ Self Excluding</a:t>
            </a:r>
          </a:p>
          <a:p>
            <a:pPr>
              <a:buClr>
                <a:srgbClr val="E74CFF"/>
              </a:buClr>
            </a:pPr>
            <a:r>
              <a:rPr lang="en-US" b="1" dirty="0"/>
              <a:t>Reluctant</a:t>
            </a:r>
          </a:p>
          <a:p>
            <a:pPr>
              <a:buClr>
                <a:srgbClr val="E74CFF"/>
              </a:buClr>
            </a:pPr>
            <a:endParaRPr lang="en-US" b="1" dirty="0"/>
          </a:p>
          <a:p>
            <a:pPr marL="0" indent="0">
              <a:buNone/>
            </a:pPr>
            <a:r>
              <a:rPr lang="en-US" b="1" dirty="0">
                <a:solidFill>
                  <a:srgbClr val="FF66FF"/>
                </a:solidFill>
              </a:rPr>
              <a:t>Change</a:t>
            </a:r>
            <a:endParaRPr lang="en-US" b="1" dirty="0"/>
          </a:p>
          <a:p>
            <a:pPr>
              <a:buClr>
                <a:srgbClr val="E74CFF"/>
              </a:buClr>
            </a:pPr>
            <a:r>
              <a:rPr lang="en-US" b="1" dirty="0"/>
              <a:t>Not </a:t>
            </a:r>
            <a:r>
              <a:rPr lang="en-US" b="1" dirty="0" smtClean="0"/>
              <a:t>representation alone/ </a:t>
            </a:r>
          </a:p>
          <a:p>
            <a:pPr marL="0" indent="0">
              <a:buClr>
                <a:srgbClr val="E74CFF"/>
              </a:buClr>
              <a:buNone/>
            </a:pPr>
            <a:r>
              <a:rPr lang="en-US" b="1" dirty="0" smtClean="0"/>
              <a:t>     counting </a:t>
            </a:r>
            <a:r>
              <a:rPr lang="en-US" b="1" dirty="0"/>
              <a:t>more women into </a:t>
            </a:r>
            <a:endParaRPr lang="en-US" b="1" dirty="0" smtClean="0"/>
          </a:p>
          <a:p>
            <a:pPr marL="0" indent="0">
              <a:buClr>
                <a:srgbClr val="E74CFF"/>
              </a:buClr>
              <a:buNone/>
            </a:pPr>
            <a:r>
              <a:rPr lang="en-US" b="1" dirty="0"/>
              <a:t> </a:t>
            </a:r>
            <a:r>
              <a:rPr lang="en-US" b="1" dirty="0" smtClean="0"/>
              <a:t>    existing </a:t>
            </a:r>
            <a:r>
              <a:rPr lang="en-US" b="1" dirty="0"/>
              <a:t>structures/ </a:t>
            </a:r>
            <a:r>
              <a:rPr lang="en-US" b="1" dirty="0" smtClean="0"/>
              <a:t>systems.</a:t>
            </a:r>
            <a:endParaRPr lang="en-US" b="1" dirty="0"/>
          </a:p>
          <a:p>
            <a:pPr marL="0" indent="0">
              <a:buClr>
                <a:srgbClr val="E74CFF"/>
              </a:buClr>
              <a:buNone/>
            </a:pPr>
            <a:endParaRPr lang="en-US" b="1" dirty="0"/>
          </a:p>
          <a:p>
            <a:pPr marL="0" indent="0">
              <a:buClr>
                <a:srgbClr val="E74CFF"/>
              </a:buClr>
              <a:buNone/>
            </a:pPr>
            <a:r>
              <a:rPr lang="en-US" b="1" dirty="0">
                <a:solidFill>
                  <a:srgbClr val="FF66FF"/>
                </a:solidFill>
              </a:rPr>
              <a:t>Need for</a:t>
            </a:r>
            <a:endParaRPr lang="en-US" b="1" dirty="0"/>
          </a:p>
          <a:p>
            <a:pPr>
              <a:buClr>
                <a:srgbClr val="E74CFF"/>
              </a:buClr>
            </a:pPr>
            <a:r>
              <a:rPr lang="en-US" b="1" dirty="0" smtClean="0"/>
              <a:t>Re-visioning </a:t>
            </a:r>
            <a:r>
              <a:rPr lang="en-US" b="1" dirty="0"/>
              <a:t>of </a:t>
            </a:r>
            <a:r>
              <a:rPr lang="en-US" b="1" dirty="0" smtClean="0"/>
              <a:t>Leadership- more generative, generous and gender-free.</a:t>
            </a:r>
            <a:endParaRPr lang="en-US" b="1" dirty="0"/>
          </a:p>
          <a:p>
            <a:endParaRPr lang="en-US" dirty="0"/>
          </a:p>
        </p:txBody>
      </p:sp>
      <p:pic>
        <p:nvPicPr>
          <p:cNvPr id="5" name="Content Placeholder 4"/>
          <p:cNvPicPr>
            <a:picLocks noGrp="1"/>
          </p:cNvPicPr>
          <p:nvPr>
            <p:ph sz="half" idx="1"/>
          </p:nvPr>
        </p:nvPicPr>
        <p:blipFill rotWithShape="1">
          <a:blip r:embed="rId2">
            <a:extLst>
              <a:ext uri="{28A0092B-C50C-407E-A947-70E740481C1C}">
                <a14:useLocalDpi xmlns:a14="http://schemas.microsoft.com/office/drawing/2010/main" val="0"/>
              </a:ext>
            </a:extLst>
          </a:blip>
          <a:srcRect l="24779" r="24779"/>
          <a:stretch/>
        </p:blipFill>
        <p:spPr bwMode="auto">
          <a:xfrm>
            <a:off x="457200" y="1105198"/>
            <a:ext cx="3155041" cy="5476503"/>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61188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strips(downLeft)">
                                      <p:cBhvr>
                                        <p:cTn id="47" dur="500"/>
                                        <p:tgtEl>
                                          <p:spTgt spid="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1" end="11"/>
                                            </p:txEl>
                                          </p:spTgt>
                                        </p:tgtEl>
                                        <p:attrNameLst>
                                          <p:attrName>style.visibility</p:attrName>
                                        </p:attrNameLst>
                                      </p:cBhvr>
                                      <p:to>
                                        <p:strVal val="visible"/>
                                      </p:to>
                                    </p:set>
                                    <p:animEffect transition="in" filter="strips(downLeft)">
                                      <p:cBhvr>
                                        <p:cTn id="52"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64578"/>
          </a:xfrm>
        </p:spPr>
        <p:txBody>
          <a:bodyPr/>
          <a:lstStyle/>
          <a:p>
            <a:r>
              <a:rPr lang="en-US" b="1" dirty="0"/>
              <a:t>Follow Up?</a:t>
            </a:r>
            <a:endParaRPr lang="en-US" dirty="0"/>
          </a:p>
        </p:txBody>
      </p:sp>
      <p:sp>
        <p:nvSpPr>
          <p:cNvPr id="3" name="Content Placeholder 2"/>
          <p:cNvSpPr>
            <a:spLocks noGrp="1"/>
          </p:cNvSpPr>
          <p:nvPr>
            <p:ph sz="half" idx="1"/>
          </p:nvPr>
        </p:nvSpPr>
        <p:spPr>
          <a:xfrm>
            <a:off x="457199" y="1237162"/>
            <a:ext cx="5563201" cy="5328043"/>
          </a:xfrm>
        </p:spPr>
        <p:txBody>
          <a:bodyPr>
            <a:noAutofit/>
          </a:bodyPr>
          <a:lstStyle/>
          <a:p>
            <a:pPr>
              <a:buClr>
                <a:srgbClr val="E74CFF"/>
              </a:buClr>
            </a:pPr>
            <a:r>
              <a:rPr lang="en-US" sz="1200" b="1" dirty="0">
                <a:latin typeface="Arial"/>
                <a:cs typeface="Arial"/>
              </a:rPr>
              <a:t>Morley, L. &amp; Crossouard, B. (2015) </a:t>
            </a:r>
            <a:r>
              <a:rPr lang="en-GB" sz="1200" b="1" i="1" dirty="0">
                <a:latin typeface="Arial"/>
                <a:cs typeface="Arial"/>
              </a:rPr>
              <a:t>Women in Higher Education Leadership in South Asia: Rejection, Refusal, Reluctance, Revisioning</a:t>
            </a:r>
            <a:r>
              <a:rPr lang="en-GB" sz="1200" b="1" dirty="0">
                <a:latin typeface="Arial"/>
                <a:cs typeface="Arial"/>
              </a:rPr>
              <a:t>. Pakistan: British Council.</a:t>
            </a:r>
            <a:r>
              <a:rPr lang="en-US" sz="1200" b="1" dirty="0">
                <a:latin typeface="Arial"/>
                <a:cs typeface="Arial"/>
              </a:rPr>
              <a:t> </a:t>
            </a:r>
          </a:p>
          <a:p>
            <a:pPr marL="0" indent="0">
              <a:buClr>
                <a:srgbClr val="E74CFF"/>
              </a:buClr>
              <a:buNone/>
            </a:pPr>
            <a:r>
              <a:rPr lang="en-US" sz="1200" b="1" dirty="0">
                <a:latin typeface="Arial"/>
                <a:cs typeface="Arial"/>
              </a:rPr>
              <a:t>https://</a:t>
            </a:r>
            <a:r>
              <a:rPr lang="en-US" sz="1200" b="1" dirty="0" err="1">
                <a:latin typeface="Arial"/>
                <a:cs typeface="Arial"/>
              </a:rPr>
              <a:t>www.sussex.ac.uk</a:t>
            </a:r>
            <a:r>
              <a:rPr lang="en-US" sz="1200" b="1" dirty="0">
                <a:latin typeface="Arial"/>
                <a:cs typeface="Arial"/>
              </a:rPr>
              <a:t>/</a:t>
            </a:r>
            <a:r>
              <a:rPr lang="en-US" sz="1200" b="1" dirty="0" err="1">
                <a:latin typeface="Arial"/>
                <a:cs typeface="Arial"/>
              </a:rPr>
              <a:t>webteam</a:t>
            </a:r>
            <a:r>
              <a:rPr lang="en-US" sz="1200" b="1" dirty="0">
                <a:latin typeface="Arial"/>
                <a:cs typeface="Arial"/>
              </a:rPr>
              <a:t>/gateway/</a:t>
            </a:r>
            <a:r>
              <a:rPr lang="en-US" sz="1200" b="1" dirty="0" err="1">
                <a:latin typeface="Arial"/>
                <a:cs typeface="Arial"/>
              </a:rPr>
              <a:t>file.php?name</a:t>
            </a:r>
            <a:r>
              <a:rPr lang="en-US" sz="1200" b="1" dirty="0">
                <a:latin typeface="Arial"/>
                <a:cs typeface="Arial"/>
              </a:rPr>
              <a:t>=women-in-higher-education-leadership-in-south-</a:t>
            </a:r>
            <a:r>
              <a:rPr lang="en-US" sz="1200" b="1" dirty="0" err="1">
                <a:latin typeface="Arial"/>
                <a:cs typeface="Arial"/>
              </a:rPr>
              <a:t>asia</a:t>
            </a:r>
            <a:r>
              <a:rPr lang="en-US" sz="1200" b="1" dirty="0">
                <a:latin typeface="Arial"/>
                <a:cs typeface="Arial"/>
              </a:rPr>
              <a:t>---</a:t>
            </a:r>
            <a:r>
              <a:rPr lang="en-US" sz="1200" b="1" dirty="0" err="1">
                <a:latin typeface="Arial"/>
                <a:cs typeface="Arial"/>
              </a:rPr>
              <a:t>full-report.pdf&amp;site</a:t>
            </a:r>
            <a:r>
              <a:rPr lang="en-US" sz="1200" b="1" dirty="0">
                <a:latin typeface="Arial"/>
                <a:cs typeface="Arial"/>
              </a:rPr>
              <a:t>=41</a:t>
            </a:r>
          </a:p>
          <a:p>
            <a:pPr>
              <a:buClr>
                <a:srgbClr val="E74CFF"/>
              </a:buClr>
            </a:pPr>
            <a:endParaRPr lang="en-US" sz="1200" b="1" dirty="0" smtClean="0">
              <a:latin typeface="Arial"/>
              <a:cs typeface="Arial"/>
            </a:endParaRPr>
          </a:p>
          <a:p>
            <a:pPr>
              <a:buClr>
                <a:srgbClr val="E74CFF"/>
              </a:buClr>
            </a:pPr>
            <a:r>
              <a:rPr lang="en-US" sz="1200" b="1" dirty="0" smtClean="0">
                <a:latin typeface="Arial"/>
                <a:cs typeface="Arial"/>
              </a:rPr>
              <a:t>Morley</a:t>
            </a:r>
            <a:r>
              <a:rPr lang="en-US" sz="1200" b="1" dirty="0">
                <a:latin typeface="Arial"/>
                <a:cs typeface="Arial"/>
              </a:rPr>
              <a:t>, L. et al. (in press, 2015) </a:t>
            </a:r>
            <a:r>
              <a:rPr lang="en-GB" sz="1200" b="1" dirty="0">
                <a:latin typeface="Arial"/>
                <a:cs typeface="Arial"/>
              </a:rPr>
              <a:t>Managing Modern Malaysia: Women in Higher Education Leadership. In, </a:t>
            </a:r>
            <a:r>
              <a:rPr lang="en-AU" sz="1200" b="1" dirty="0">
                <a:latin typeface="Arial"/>
                <a:cs typeface="Arial"/>
              </a:rPr>
              <a:t>Eggins, H. </a:t>
            </a:r>
            <a:r>
              <a:rPr lang="en-AU" sz="1200" b="1" dirty="0" smtClean="0">
                <a:latin typeface="Arial"/>
                <a:cs typeface="Arial"/>
              </a:rPr>
              <a:t>(</a:t>
            </a:r>
            <a:r>
              <a:rPr lang="en-AU" sz="1200" b="1" dirty="0">
                <a:latin typeface="Arial"/>
                <a:cs typeface="Arial"/>
              </a:rPr>
              <a:t>Ed) </a:t>
            </a:r>
            <a:r>
              <a:rPr lang="en-GB" sz="1200" b="1" i="1" dirty="0">
                <a:latin typeface="Arial"/>
                <a:cs typeface="Arial"/>
              </a:rPr>
              <a:t>The Changing Role of Women in Higher Education: Academic and Leadership Challenges</a:t>
            </a:r>
            <a:r>
              <a:rPr lang="en-GB" sz="1200" b="1" dirty="0">
                <a:latin typeface="Arial"/>
                <a:cs typeface="Arial"/>
              </a:rPr>
              <a:t>. Dordrecht: Springer Publications. </a:t>
            </a:r>
          </a:p>
          <a:p>
            <a:pPr marL="0" indent="0">
              <a:buClr>
                <a:srgbClr val="E74CFF"/>
              </a:buClr>
              <a:buFontTx/>
              <a:buNone/>
              <a:defRPr/>
            </a:pPr>
            <a:endParaRPr lang="en-GB" sz="1200" b="1" dirty="0">
              <a:solidFill>
                <a:schemeClr val="tx2"/>
              </a:solidFill>
              <a:latin typeface="Arial"/>
              <a:cs typeface="Arial"/>
            </a:endParaRPr>
          </a:p>
          <a:p>
            <a:pPr>
              <a:buClr>
                <a:srgbClr val="E74CFF"/>
              </a:buClr>
              <a:defRPr/>
            </a:pPr>
            <a:r>
              <a:rPr lang="en-GB" sz="1200" b="1" dirty="0">
                <a:solidFill>
                  <a:srgbClr val="FFFFFF"/>
                </a:solidFill>
                <a:latin typeface="Arial"/>
                <a:cs typeface="Arial"/>
              </a:rPr>
              <a:t>Morley, L. (I2014) Lost Leaders: Women in the Global Academy. </a:t>
            </a:r>
            <a:r>
              <a:rPr lang="en-GB" sz="1200" b="1" i="1" dirty="0">
                <a:solidFill>
                  <a:srgbClr val="FFFFFF"/>
                </a:solidFill>
                <a:latin typeface="Arial"/>
                <a:cs typeface="Arial"/>
              </a:rPr>
              <a:t>Higher Education Research and Development </a:t>
            </a:r>
            <a:r>
              <a:rPr lang="en-US" sz="1200" b="1" dirty="0">
                <a:solidFill>
                  <a:srgbClr val="FFFFFF"/>
                </a:solidFill>
                <a:latin typeface="Arial"/>
                <a:cs typeface="Arial"/>
              </a:rPr>
              <a:t>33 (1) 111–125.</a:t>
            </a:r>
            <a:r>
              <a:rPr lang="en-GB" sz="1200" b="1" dirty="0">
                <a:solidFill>
                  <a:srgbClr val="FFFFFF"/>
                </a:solidFill>
                <a:latin typeface="Arial"/>
                <a:cs typeface="Arial"/>
              </a:rPr>
              <a:t> </a:t>
            </a:r>
            <a:endParaRPr lang="en-GB" sz="1200" b="1" i="1" dirty="0">
              <a:solidFill>
                <a:srgbClr val="FFFFFF"/>
              </a:solidFill>
              <a:latin typeface="Arial"/>
              <a:cs typeface="Arial"/>
            </a:endParaRPr>
          </a:p>
          <a:p>
            <a:pPr>
              <a:buClr>
                <a:srgbClr val="E74CFF"/>
              </a:buClr>
              <a:defRPr/>
            </a:pPr>
            <a:endParaRPr lang="en-GB" sz="1200" b="1" dirty="0">
              <a:solidFill>
                <a:srgbClr val="FFFFFF"/>
              </a:solidFill>
              <a:latin typeface="Arial"/>
              <a:cs typeface="Arial"/>
            </a:endParaRPr>
          </a:p>
          <a:p>
            <a:pPr>
              <a:buClr>
                <a:srgbClr val="E74CFF"/>
              </a:buClr>
              <a:defRPr/>
            </a:pPr>
            <a:r>
              <a:rPr lang="en-GB" sz="1200" b="1" dirty="0">
                <a:solidFill>
                  <a:srgbClr val="FFFFFF"/>
                </a:solidFill>
                <a:latin typeface="Arial"/>
                <a:cs typeface="Arial"/>
              </a:rPr>
              <a:t>Morley, L. (2013) "The Rules of the Game: Women and the Leaderist Turn in Higher Education " </a:t>
            </a:r>
            <a:r>
              <a:rPr lang="en-GB" sz="1200" b="1" i="1" dirty="0">
                <a:solidFill>
                  <a:srgbClr val="FFFFFF"/>
                </a:solidFill>
                <a:latin typeface="Arial"/>
                <a:cs typeface="Arial"/>
              </a:rPr>
              <a:t>Gender and Education</a:t>
            </a:r>
            <a:r>
              <a:rPr lang="en-GB" sz="1200" b="1" dirty="0">
                <a:solidFill>
                  <a:srgbClr val="FFFFFF"/>
                </a:solidFill>
                <a:latin typeface="Arial"/>
                <a:cs typeface="Arial"/>
              </a:rPr>
              <a:t>. 25(1):116-131.</a:t>
            </a:r>
          </a:p>
          <a:p>
            <a:pPr>
              <a:buClr>
                <a:srgbClr val="E74CFF"/>
              </a:buClr>
              <a:defRPr/>
            </a:pPr>
            <a:endParaRPr lang="en-GB" sz="1200" b="1" dirty="0">
              <a:solidFill>
                <a:srgbClr val="FFFFFF"/>
              </a:solidFill>
              <a:latin typeface="Arial"/>
              <a:cs typeface="Arial"/>
            </a:endParaRPr>
          </a:p>
          <a:p>
            <a:pPr>
              <a:buClr>
                <a:srgbClr val="E74CFF"/>
              </a:buClr>
              <a:defRPr/>
            </a:pPr>
            <a:r>
              <a:rPr lang="en-GB" sz="1200" b="1" dirty="0">
                <a:solidFill>
                  <a:srgbClr val="FFFFFF"/>
                </a:solidFill>
                <a:latin typeface="Arial"/>
                <a:cs typeface="Arial"/>
              </a:rPr>
              <a:t>Morley, L. (2013) Women and Higher Education Leadership: Absences and Aspirations. </a:t>
            </a:r>
            <a:r>
              <a:rPr lang="en-GB" sz="1200" b="1" i="1" dirty="0">
                <a:solidFill>
                  <a:srgbClr val="FFFFFF"/>
                </a:solidFill>
                <a:latin typeface="Arial"/>
                <a:cs typeface="Arial"/>
              </a:rPr>
              <a:t>Stimulus Paper for the Leadership Foundation for Higher Education.</a:t>
            </a:r>
          </a:p>
          <a:p>
            <a:pPr>
              <a:buClr>
                <a:srgbClr val="E74CFF"/>
              </a:buClr>
              <a:defRPr/>
            </a:pPr>
            <a:endParaRPr lang="en-GB" sz="1200" b="1" i="1" dirty="0">
              <a:solidFill>
                <a:srgbClr val="FFFFFF"/>
              </a:solidFill>
              <a:latin typeface="Arial"/>
              <a:cs typeface="Arial"/>
            </a:endParaRPr>
          </a:p>
          <a:p>
            <a:pPr>
              <a:buClr>
                <a:srgbClr val="E74CFF"/>
              </a:buClr>
              <a:defRPr/>
            </a:pPr>
            <a:r>
              <a:rPr lang="en-GB" sz="1200" b="1" dirty="0">
                <a:solidFill>
                  <a:srgbClr val="FFFFFF"/>
                </a:solidFill>
                <a:latin typeface="Arial"/>
                <a:cs typeface="Arial"/>
              </a:rPr>
              <a:t>Morley, L. (2013) International Trends in Women</a:t>
            </a:r>
            <a:r>
              <a:rPr lang="ja-JP" altLang="en-GB" sz="1200" b="1" dirty="0">
                <a:solidFill>
                  <a:srgbClr val="FFFFFF"/>
                </a:solidFill>
                <a:latin typeface="Arial"/>
                <a:cs typeface="Arial"/>
              </a:rPr>
              <a:t>’</a:t>
            </a:r>
            <a:r>
              <a:rPr lang="en-GB" sz="1200" b="1" dirty="0">
                <a:solidFill>
                  <a:srgbClr val="FFFFFF"/>
                </a:solidFill>
                <a:latin typeface="Arial"/>
                <a:cs typeface="Arial"/>
              </a:rPr>
              <a:t>s Leadership in Higher Education In, T. Gore, and Stiasny, M (eds) </a:t>
            </a:r>
            <a:r>
              <a:rPr lang="en-GB" sz="1200" b="1" i="1" dirty="0">
                <a:solidFill>
                  <a:srgbClr val="FFFFFF"/>
                </a:solidFill>
                <a:latin typeface="Arial"/>
                <a:cs typeface="Arial"/>
              </a:rPr>
              <a:t>Going Global</a:t>
            </a:r>
            <a:r>
              <a:rPr lang="en-GB" sz="1200" b="1" dirty="0">
                <a:solidFill>
                  <a:srgbClr val="FFFFFF"/>
                </a:solidFill>
                <a:latin typeface="Arial"/>
                <a:cs typeface="Arial"/>
              </a:rPr>
              <a:t>. London, Emerald Press.</a:t>
            </a:r>
          </a:p>
          <a:p>
            <a:endParaRPr lang="en-US" sz="1200" dirty="0">
              <a:latin typeface="Arial"/>
              <a:cs typeface="Arial"/>
            </a:endParaRPr>
          </a:p>
          <a:p>
            <a:endParaRPr lang="en-US" sz="1200" dirty="0">
              <a:latin typeface="Arial"/>
              <a:cs typeface="Arial"/>
            </a:endParaRPr>
          </a:p>
        </p:txBody>
      </p:sp>
      <p:pic>
        <p:nvPicPr>
          <p:cNvPr id="5" name="Content Placeholder 4"/>
          <p:cNvPicPr>
            <a:picLocks noGrp="1"/>
          </p:cNvPicPr>
          <p:nvPr>
            <p:ph sz="half" idx="2"/>
          </p:nvPr>
        </p:nvPicPr>
        <p:blipFill rotWithShape="1">
          <a:blip r:embed="rId2" cstate="email">
            <a:extLst>
              <a:ext uri="{28A0092B-C50C-407E-A947-70E740481C1C}">
                <a14:useLocalDpi xmlns:a14="http://schemas.microsoft.com/office/drawing/2010/main" val="0"/>
              </a:ext>
            </a:extLst>
          </a:blip>
          <a:srcRect l="21520" r="21520"/>
          <a:stretch/>
        </p:blipFill>
        <p:spPr bwMode="auto">
          <a:xfrm>
            <a:off x="6201838" y="1237162"/>
            <a:ext cx="2738046" cy="5328043"/>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2724219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0</TotalTime>
  <Words>1830</Words>
  <Application>Microsoft Office PowerPoint</Application>
  <PresentationFormat>On-screen Show (4:3)</PresentationFormat>
  <Paragraphs>281</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ＭＳ Ｐゴシック</vt:lpstr>
      <vt:lpstr>Arial</vt:lpstr>
      <vt:lpstr>Calibri</vt:lpstr>
      <vt:lpstr>Wingdings</vt:lpstr>
      <vt:lpstr> Black </vt:lpstr>
      <vt:lpstr>Women in Higher Education  Leadership in South Asia:  Rejection, Refusal, Reluctance, Re-visioning </vt:lpstr>
      <vt:lpstr>Provocations:  Identifying Women Leaders</vt:lpstr>
      <vt:lpstr>Making Women Intelligible as Leaders: A Two-Way Gaze?</vt:lpstr>
      <vt:lpstr>The Affective Economy of  Higher Education Leadership</vt:lpstr>
      <vt:lpstr>Evidence</vt:lpstr>
      <vt:lpstr>Where are the Women?</vt:lpstr>
      <vt:lpstr>Policy Silences</vt:lpstr>
      <vt:lpstr>Where are the Women? </vt:lpstr>
      <vt:lpstr>Where are the Women?</vt:lpstr>
      <vt:lpstr>Where are the Women?</vt:lpstr>
      <vt:lpstr>Women Vice-Chancellors: Leading or Being Led?</vt:lpstr>
      <vt:lpstr>Narrating Difference</vt:lpstr>
      <vt:lpstr>Men Cloning Themselves</vt:lpstr>
      <vt:lpstr>Entitlement Cultures and Knowing One’s Place</vt:lpstr>
      <vt:lpstr>Passionate Attachments to Research</vt:lpstr>
      <vt:lpstr>Self-doubt and Isolation</vt:lpstr>
      <vt:lpstr>Corruption Fears</vt:lpstr>
      <vt:lpstr>Gendered Dispositions</vt:lpstr>
      <vt:lpstr>Gendered Divisions of Labour</vt:lpstr>
      <vt:lpstr>Gender Appropriate Behaviour</vt:lpstr>
      <vt:lpstr>What Attracts Women to Senior Leadership?</vt:lpstr>
      <vt:lpstr>Why is Senior Leadership Unattractive to Women?</vt:lpstr>
      <vt:lpstr>Barriers                 Enablers  </vt:lpstr>
      <vt:lpstr>Moving On</vt:lpstr>
      <vt:lpstr>Follow Up?</vt:lpstr>
    </vt:vector>
  </TitlesOfParts>
  <Company>Univesrity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Pryor</dc:creator>
  <cp:lastModifiedBy>Heather Stanley</cp:lastModifiedBy>
  <cp:revision>270</cp:revision>
  <cp:lastPrinted>2014-01-28T09:55:20Z</cp:lastPrinted>
  <dcterms:created xsi:type="dcterms:W3CDTF">2014-01-26T18:11:45Z</dcterms:created>
  <dcterms:modified xsi:type="dcterms:W3CDTF">2015-07-22T07:24:59Z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