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3" r:id="rId3"/>
    <p:sldId id="296" r:id="rId4"/>
    <p:sldId id="297" r:id="rId5"/>
    <p:sldId id="302" r:id="rId6"/>
    <p:sldId id="301" r:id="rId7"/>
    <p:sldId id="298" r:id="rId8"/>
    <p:sldId id="299" r:id="rId9"/>
    <p:sldId id="303" r:id="rId10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4017" autoAdjust="0"/>
  </p:normalViewPr>
  <p:slideViewPr>
    <p:cSldViewPr snapToGrid="0" snapToObjects="1">
      <p:cViewPr varScale="1">
        <p:scale>
          <a:sx n="126" d="100"/>
          <a:sy n="126" d="100"/>
        </p:scale>
        <p:origin x="-11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31/03/2015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29" y="274637"/>
            <a:ext cx="8752843" cy="1585159"/>
          </a:xfrm>
        </p:spPr>
        <p:txBody>
          <a:bodyPr>
            <a:noAutofit/>
          </a:bodyPr>
          <a:lstStyle/>
          <a:p>
            <a:pPr algn="l"/>
            <a:r>
              <a:rPr lang="en-GB" sz="2800" b="1" dirty="0"/>
              <a:t>Women in Higher Education </a:t>
            </a:r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800" b="1" dirty="0" smtClean="0"/>
              <a:t>Leadership: </a:t>
            </a:r>
            <a:r>
              <a:rPr lang="en-GB" sz="2800" b="1" dirty="0"/>
              <a:t>Rejection, </a:t>
            </a:r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800" b="1" dirty="0" smtClean="0"/>
              <a:t>Refusal</a:t>
            </a:r>
            <a:r>
              <a:rPr lang="en-GB" sz="2800" b="1" dirty="0"/>
              <a:t>,</a:t>
            </a:r>
            <a:r>
              <a:rPr lang="en-GB" sz="2800" dirty="0"/>
              <a:t> </a:t>
            </a:r>
            <a:r>
              <a:rPr lang="en-GB" sz="2800" b="1" dirty="0"/>
              <a:t>Reluctance, </a:t>
            </a:r>
            <a:r>
              <a:rPr lang="en-GB" sz="2800" b="1" dirty="0" smtClean="0"/>
              <a:t>Re-visioning</a:t>
            </a:r>
            <a:r>
              <a:rPr lang="en-GB" sz="2800" dirty="0"/>
              <a:t/>
            </a:r>
            <a:br>
              <a:rPr lang="en-GB" sz="2800" dirty="0"/>
            </a:b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 flipH="1">
            <a:off x="457200" y="2643409"/>
            <a:ext cx="4040188" cy="5995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Professor Louise Morley</a:t>
            </a:r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57200" y="2374364"/>
            <a:ext cx="4040188" cy="2397542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FontTx/>
              <a:buNone/>
              <a:defRPr/>
            </a:pPr>
            <a:r>
              <a:rPr lang="en-GB" b="1" dirty="0"/>
              <a:t>Centre for </a:t>
            </a:r>
            <a:r>
              <a:rPr lang="en-GB" b="1" dirty="0" smtClean="0"/>
              <a:t>Higher Education</a:t>
            </a:r>
          </a:p>
          <a:p>
            <a:pPr>
              <a:buFontTx/>
              <a:buNone/>
              <a:defRPr/>
            </a:pPr>
            <a:r>
              <a:rPr lang="en-GB" b="1" dirty="0" smtClean="0"/>
              <a:t>and Equity Research </a:t>
            </a:r>
            <a:r>
              <a:rPr lang="en-GB" b="1" dirty="0"/>
              <a:t>(CHEER</a:t>
            </a:r>
            <a:r>
              <a:rPr lang="en-GB" b="1" dirty="0" smtClean="0"/>
              <a:t>)</a:t>
            </a:r>
          </a:p>
          <a:p>
            <a:pPr>
              <a:buFontTx/>
              <a:buNone/>
              <a:defRPr/>
            </a:pPr>
            <a:r>
              <a:rPr lang="en-GB" b="1" dirty="0" smtClean="0"/>
              <a:t>University </a:t>
            </a:r>
            <a:r>
              <a:rPr lang="en-GB" b="1" dirty="0"/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33299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62951" y="6180965"/>
            <a:ext cx="430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Content Placeholder 4"/>
          <p:cNvPicPr>
            <a:picLocks noGrp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09" b="-28209"/>
          <a:stretch>
            <a:fillRect/>
          </a:stretch>
        </p:blipFill>
        <p:spPr bwMode="auto">
          <a:xfrm>
            <a:off x="4497389" y="1692659"/>
            <a:ext cx="4414184" cy="41302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497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Evidence</a:t>
            </a:r>
            <a:endParaRPr lang="en-US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75219" y="1251219"/>
            <a:ext cx="5562406" cy="5878924"/>
          </a:xfrm>
        </p:spPr>
        <p:txBody>
          <a:bodyPr>
            <a:normAutofit fontScale="62500" lnSpcReduction="20000"/>
          </a:bodyPr>
          <a:lstStyle/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E74CFF"/>
                </a:solidFill>
              </a:rPr>
              <a:t>South Asia</a:t>
            </a: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Rigorous Literature Review</a:t>
            </a:r>
            <a:endParaRPr lang="en-GB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chemeClr val="tx2"/>
                </a:solidFill>
              </a:rPr>
              <a:t>Interviews- </a:t>
            </a:r>
            <a:r>
              <a:rPr lang="en-US" b="1" dirty="0" smtClean="0"/>
              <a:t>19 </a:t>
            </a:r>
            <a:r>
              <a:rPr lang="en-US" b="1" dirty="0"/>
              <a:t>women and </a:t>
            </a:r>
            <a:r>
              <a:rPr lang="en-US" b="1" dirty="0" smtClean="0"/>
              <a:t>11 men </a:t>
            </a:r>
            <a:endParaRPr lang="en-US" b="1" dirty="0"/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Afghanistan, Bangladesh, India, </a:t>
            </a:r>
            <a:r>
              <a:rPr lang="en-US" b="1" dirty="0" smtClean="0"/>
              <a:t>Nepal, Pakistan </a:t>
            </a:r>
            <a:r>
              <a:rPr lang="en-US" b="1" dirty="0"/>
              <a:t>and Sri Lanka</a:t>
            </a:r>
            <a:r>
              <a:rPr lang="en-US" b="1" dirty="0" smtClean="0"/>
              <a:t>.</a:t>
            </a:r>
          </a:p>
          <a:p>
            <a:pPr marL="0" indent="0">
              <a:buClr>
                <a:srgbClr val="FF66FF"/>
              </a:buClr>
              <a:buNone/>
              <a:defRPr/>
            </a:pPr>
            <a:r>
              <a:rPr lang="en-US" b="1" dirty="0">
                <a:solidFill>
                  <a:srgbClr val="FF66FF"/>
                </a:solidFill>
              </a:rPr>
              <a:t>Malaysia</a:t>
            </a:r>
          </a:p>
          <a:p>
            <a:pPr>
              <a:buClr>
                <a:srgbClr val="FF66FF"/>
              </a:buClr>
              <a:defRPr/>
            </a:pPr>
            <a:r>
              <a:rPr lang="en-US" b="1" dirty="0"/>
              <a:t>36 Questionnaires/ 1 </a:t>
            </a:r>
            <a:r>
              <a:rPr lang="en-US" b="1" dirty="0" smtClean="0"/>
              <a:t>Focus </a:t>
            </a:r>
            <a:r>
              <a:rPr lang="en-US" b="1" dirty="0"/>
              <a:t>Group </a:t>
            </a:r>
          </a:p>
          <a:p>
            <a:pPr marL="0" indent="0">
              <a:spcBef>
                <a:spcPts val="1632"/>
              </a:spcBef>
              <a:buClr>
                <a:srgbClr val="FF66FF"/>
              </a:buClr>
              <a:buNone/>
              <a:defRPr/>
            </a:pPr>
            <a:r>
              <a:rPr lang="en-US" b="1" dirty="0" smtClean="0">
                <a:solidFill>
                  <a:srgbClr val="FF66FF"/>
                </a:solidFill>
              </a:rPr>
              <a:t>East </a:t>
            </a:r>
            <a:r>
              <a:rPr lang="en-US" b="1" dirty="0">
                <a:solidFill>
                  <a:srgbClr val="FF66FF"/>
                </a:solidFill>
              </a:rPr>
              <a:t>Asia and MENA</a:t>
            </a:r>
            <a:r>
              <a:rPr lang="en-GB" b="1" dirty="0">
                <a:solidFill>
                  <a:schemeClr val="tx2"/>
                </a:solidFill>
              </a:rPr>
              <a:t>                                                                          </a:t>
            </a:r>
          </a:p>
          <a:p>
            <a:pPr>
              <a:spcBef>
                <a:spcPts val="1632"/>
              </a:spcBef>
              <a:buClr>
                <a:srgbClr val="FF66FF"/>
              </a:buClr>
              <a:defRPr/>
            </a:pPr>
            <a:r>
              <a:rPr lang="en-US" b="1" dirty="0">
                <a:solidFill>
                  <a:srgbClr val="FF66FF"/>
                </a:solidFill>
              </a:rPr>
              <a:t>20 Questionnaires/ 3 Discussion Groups  </a:t>
            </a:r>
            <a:r>
              <a:rPr lang="en-GB" b="1" dirty="0">
                <a:solidFill>
                  <a:srgbClr val="FFFFFF"/>
                </a:solidFill>
              </a:rPr>
              <a:t>Australia, China, Egypt, Hong Kong, Indonesia, Japan, Jordan, Kuwait, Malaysia, Morocco, Pakistan, Palestine, the Philippines, Singapore, Thailand and Turkey  </a:t>
            </a:r>
            <a:r>
              <a:rPr lang="en-US" sz="2000" b="1" dirty="0">
                <a:solidFill>
                  <a:srgbClr val="E74CFF"/>
                </a:solidFill>
              </a:rPr>
              <a:t>(Morley, 2014).</a:t>
            </a:r>
          </a:p>
          <a:p>
            <a:pPr marL="0" indent="0">
              <a:buClr>
                <a:srgbClr val="FF66FF"/>
              </a:buClr>
              <a:buFontTx/>
              <a:buNone/>
              <a:defRPr/>
            </a:pPr>
            <a:endParaRPr lang="en-US" b="1" dirty="0">
              <a:solidFill>
                <a:schemeClr val="tx2"/>
              </a:solidFill>
            </a:endParaRP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What makes leadership </a:t>
            </a:r>
            <a:r>
              <a:rPr lang="en-GB" b="1" dirty="0">
                <a:solidFill>
                  <a:srgbClr val="FF66FF"/>
                </a:solidFill>
              </a:rPr>
              <a:t>attractive/unattractive</a:t>
            </a:r>
            <a:r>
              <a:rPr lang="en-GB" b="1" dirty="0">
                <a:solidFill>
                  <a:srgbClr val="00FFFF"/>
                </a:solidFill>
              </a:rPr>
              <a:t> </a:t>
            </a:r>
            <a:r>
              <a:rPr lang="en-GB" b="1" dirty="0">
                <a:solidFill>
                  <a:srgbClr val="FFFFFF"/>
                </a:solidFill>
              </a:rPr>
              <a:t>to women? 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What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rgbClr val="FF66FF"/>
                </a:solidFill>
              </a:rPr>
              <a:t>enables/ supports </a:t>
            </a:r>
            <a:r>
              <a:rPr lang="en-GB" b="1" dirty="0">
                <a:solidFill>
                  <a:srgbClr val="FFFFFF"/>
                </a:solidFill>
              </a:rPr>
              <a:t>women to enter leadership positions?</a:t>
            </a:r>
          </a:p>
          <a:p>
            <a:pPr>
              <a:buClr>
                <a:srgbClr val="FF66FF"/>
              </a:buClr>
              <a:defRPr/>
            </a:pPr>
            <a:r>
              <a:rPr lang="en-GB" b="1" dirty="0">
                <a:solidFill>
                  <a:srgbClr val="FFFFFF"/>
                </a:solidFill>
              </a:rPr>
              <a:t>Personal experiences of bein</a:t>
            </a:r>
            <a:r>
              <a:rPr lang="en-GB" b="1" dirty="0">
                <a:solidFill>
                  <a:schemeClr val="tx2"/>
                </a:solidFill>
              </a:rPr>
              <a:t>g </a:t>
            </a:r>
            <a:r>
              <a:rPr lang="en-GB" b="1" dirty="0">
                <a:solidFill>
                  <a:srgbClr val="FF66FF"/>
                </a:solidFill>
              </a:rPr>
              <a:t>enabled/ impeded </a:t>
            </a:r>
            <a:r>
              <a:rPr lang="en-GB" b="1" dirty="0">
                <a:solidFill>
                  <a:srgbClr val="FFFFFF"/>
                </a:solidFill>
              </a:rPr>
              <a:t>from entering leadership? </a:t>
            </a:r>
          </a:p>
          <a:p>
            <a:endParaRPr lang="en-US" dirty="0"/>
          </a:p>
        </p:txBody>
      </p:sp>
      <p:pic>
        <p:nvPicPr>
          <p:cNvPr id="5" name="Content Placeholder 5" descr="j0227558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4426"/>
          <a:stretch>
            <a:fillRect/>
          </a:stretch>
        </p:blipFill>
        <p:spPr>
          <a:xfrm>
            <a:off x="457200" y="1600200"/>
            <a:ext cx="2700801" cy="4525963"/>
          </a:xfrm>
        </p:spPr>
      </p:pic>
    </p:spTree>
    <p:extLst>
      <p:ext uri="{BB962C8B-B14F-4D97-AF65-F5344CB8AC3E}">
        <p14:creationId xmlns:p14="http://schemas.microsoft.com/office/powerpoint/2010/main" val="143443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010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Making Women Intelligible as Leaders: A </a:t>
            </a:r>
            <a:r>
              <a:rPr lang="en-US" b="1" dirty="0"/>
              <a:t>Two-Way Gaze?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2067" y="1600200"/>
            <a:ext cx="5419506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How are women being seen </a:t>
            </a:r>
            <a:r>
              <a:rPr lang="en-US" b="1" i="1" dirty="0">
                <a:solidFill>
                  <a:srgbClr val="FFFFFF"/>
                </a:solidFill>
              </a:rPr>
              <a:t>e.g</a:t>
            </a:r>
            <a:r>
              <a:rPr lang="en-US" b="1" dirty="0">
                <a:solidFill>
                  <a:srgbClr val="FFFFFF"/>
                </a:solidFill>
              </a:rPr>
              <a:t>. as deficit men?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How are women viewing leadership </a:t>
            </a:r>
            <a:r>
              <a:rPr lang="en-US" b="1" i="1" dirty="0">
                <a:solidFill>
                  <a:srgbClr val="FFFFFF"/>
                </a:solidFill>
              </a:rPr>
              <a:t>e.g. </a:t>
            </a:r>
            <a:r>
              <a:rPr lang="en-US" b="1" dirty="0" smtClean="0">
                <a:solidFill>
                  <a:srgbClr val="FFFFFF"/>
                </a:solidFill>
              </a:rPr>
              <a:t>unliveable </a:t>
            </a:r>
            <a:r>
              <a:rPr lang="en-US" b="1" dirty="0">
                <a:solidFill>
                  <a:srgbClr val="FFFFFF"/>
                </a:solidFill>
              </a:rPr>
              <a:t>lives</a:t>
            </a:r>
            <a:r>
              <a:rPr lang="en-US" b="1" dirty="0" smtClean="0">
                <a:solidFill>
                  <a:srgbClr val="FFFFFF"/>
                </a:solidFill>
              </a:rPr>
              <a:t>?</a:t>
            </a:r>
          </a:p>
          <a:p>
            <a:pPr marL="0" indent="0">
              <a:buClr>
                <a:srgbClr val="E74CFF"/>
              </a:buClr>
              <a:buNone/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 smtClean="0">
                <a:solidFill>
                  <a:srgbClr val="FFFFFF"/>
                </a:solidFill>
              </a:rPr>
              <a:t>What narratives circulate about women’s capabilities?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US" b="1" dirty="0">
                <a:solidFill>
                  <a:srgbClr val="FFFFFF"/>
                </a:solidFill>
              </a:rPr>
              <a:t>What narratives circulate about leadership?</a:t>
            </a:r>
          </a:p>
          <a:p>
            <a:pPr>
              <a:buClr>
                <a:srgbClr val="E74CFF"/>
              </a:buClr>
              <a:defRPr/>
            </a:pPr>
            <a:endParaRPr lang="en-US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5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4" r="20144"/>
          <a:stretch>
            <a:fillRect/>
          </a:stretch>
        </p:blipFill>
        <p:spPr bwMode="auto">
          <a:xfrm>
            <a:off x="457200" y="1600200"/>
            <a:ext cx="2853461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161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7426"/>
          </a:xfrm>
        </p:spPr>
        <p:txBody>
          <a:bodyPr/>
          <a:lstStyle/>
          <a:p>
            <a:r>
              <a:rPr lang="en-US" b="1" dirty="0"/>
              <a:t>Narrating Difference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81637" y="1600200"/>
            <a:ext cx="4897964" cy="4525963"/>
          </a:xfrm>
        </p:spPr>
        <p:txBody>
          <a:bodyPr>
            <a:normAutofit fontScale="85000" lnSpcReduction="20000"/>
          </a:bodyPr>
          <a:lstStyle/>
          <a:p>
            <a:pPr lvl="0">
              <a:buClr>
                <a:srgbClr val="E74CFF"/>
              </a:buClr>
            </a:pPr>
            <a:r>
              <a:rPr lang="en-US" b="1" dirty="0"/>
              <a:t>Recruitment and Selection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(Political/lacking transparency)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Passionate attachment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(Disciplines/ research)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Authority 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(Does not ‘stick’ to women)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Gendered Divisions of Labour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(Women = domestic domain)</a:t>
            </a:r>
          </a:p>
          <a:p>
            <a:pPr lvl="0">
              <a:buClr>
                <a:srgbClr val="E74CFF"/>
              </a:buClr>
            </a:pPr>
            <a:r>
              <a:rPr lang="en-US" b="1" dirty="0"/>
              <a:t>Exclusionary Networks</a:t>
            </a:r>
          </a:p>
          <a:p>
            <a:pPr marL="0" lv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(Male Domination/ sexual propriety)</a:t>
            </a:r>
          </a:p>
          <a:p>
            <a:pPr>
              <a:buClr>
                <a:srgbClr val="E74CFF"/>
              </a:buClr>
            </a:pPr>
            <a:r>
              <a:rPr lang="en-US" b="1" dirty="0">
                <a:solidFill>
                  <a:srgbClr val="FFFFFF"/>
                </a:solidFill>
              </a:rPr>
              <a:t>Hostile </a:t>
            </a:r>
            <a:r>
              <a:rPr lang="en-US" b="1" dirty="0"/>
              <a:t>cultures</a:t>
            </a:r>
          </a:p>
          <a:p>
            <a:pPr mar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(Toxic/ stressful)</a:t>
            </a:r>
          </a:p>
          <a:p>
            <a:endParaRPr lang="en-US" dirty="0"/>
          </a:p>
        </p:txBody>
      </p:sp>
      <p:pic>
        <p:nvPicPr>
          <p:cNvPr id="7" name="Content Placeholder 6" descr="Nepal women IMG_2695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>
            <a:fillRect/>
          </a:stretch>
        </p:blipFill>
        <p:spPr>
          <a:xfrm>
            <a:off x="457200" y="1600200"/>
            <a:ext cx="3352328" cy="4525963"/>
          </a:xfrm>
        </p:spPr>
      </p:pic>
    </p:spTree>
    <p:extLst>
      <p:ext uri="{BB962C8B-B14F-4D97-AF65-F5344CB8AC3E}">
        <p14:creationId xmlns:p14="http://schemas.microsoft.com/office/powerpoint/2010/main" val="69608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Attracts Women to Senior Leadership?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1342" y="2041240"/>
            <a:ext cx="3675457" cy="4084923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Power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Influence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Values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Rewards</a:t>
            </a:r>
          </a:p>
          <a:p>
            <a:pPr>
              <a:buClr>
                <a:srgbClr val="FF66FF"/>
              </a:buClr>
              <a:defRPr/>
            </a:pPr>
            <a:r>
              <a:rPr lang="en-US" sz="3600" b="1" dirty="0">
                <a:solidFill>
                  <a:srgbClr val="FFFFFF"/>
                </a:solidFill>
              </a:rPr>
              <a:t>Recognition</a:t>
            </a:r>
          </a:p>
          <a:p>
            <a:endParaRPr lang="en-US" sz="3600" dirty="0"/>
          </a:p>
        </p:txBody>
      </p:sp>
      <p:pic>
        <p:nvPicPr>
          <p:cNvPr id="5" name="Content Placeholder 5" descr="200415231-001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87" b="-378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27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Why is Senior Leadership Unattractive to Women?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90934" y="1600200"/>
            <a:ext cx="5153066" cy="489902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Neo-liberalism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Being ‘Other’ in male-dominated </a:t>
            </a:r>
            <a:r>
              <a:rPr lang="en-GB" b="1" dirty="0" smtClean="0"/>
              <a:t>cultures</a:t>
            </a:r>
            <a:endParaRPr lang="en-GB" b="1" dirty="0"/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/>
              <a:t>Disrupting the symbolic </a:t>
            </a:r>
            <a:r>
              <a:rPr lang="en-GB" b="1" dirty="0" smtClean="0"/>
              <a:t>order</a:t>
            </a:r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endParaRPr lang="en-GB" b="1" dirty="0"/>
          </a:p>
          <a:p>
            <a:pPr>
              <a:lnSpc>
                <a:spcPct val="105000"/>
              </a:lnSpc>
              <a:buClr>
                <a:srgbClr val="E74CFF"/>
              </a:buClr>
              <a:defRPr/>
            </a:pPr>
            <a:r>
              <a:rPr lang="en-GB" b="1" dirty="0" smtClean="0"/>
              <a:t>Corruption/ </a:t>
            </a:r>
            <a:r>
              <a:rPr lang="en-GB" b="1" dirty="0" err="1" smtClean="0"/>
              <a:t>Financialisation</a:t>
            </a:r>
            <a:endParaRPr lang="en-GB" b="1" dirty="0"/>
          </a:p>
          <a:p>
            <a:pPr marL="0" indent="0">
              <a:lnSpc>
                <a:spcPct val="105000"/>
              </a:lnSpc>
              <a:buClr>
                <a:srgbClr val="E74CFF"/>
              </a:buClr>
              <a:buNone/>
              <a:defRPr/>
            </a:pPr>
            <a:endParaRPr lang="en-GB" b="1" dirty="0"/>
          </a:p>
          <a:p>
            <a:pPr>
              <a:buClr>
                <a:srgbClr val="E74CFF"/>
              </a:buClr>
              <a:defRPr/>
            </a:pPr>
            <a:r>
              <a:rPr lang="en-GB" b="1" dirty="0" smtClean="0"/>
              <a:t>Pre-determined Scripts</a:t>
            </a:r>
          </a:p>
          <a:p>
            <a:pPr>
              <a:buClr>
                <a:srgbClr val="E74CFF"/>
              </a:buClr>
              <a:defRPr/>
            </a:pPr>
            <a:endParaRPr lang="en-GB" b="1" dirty="0"/>
          </a:p>
          <a:p>
            <a:pPr>
              <a:buClr>
                <a:srgbClr val="E74CFF"/>
              </a:buClr>
              <a:defRPr/>
            </a:pPr>
            <a:r>
              <a:rPr lang="en-GB" b="1" dirty="0" smtClean="0"/>
              <a:t>Do w</a:t>
            </a:r>
            <a:r>
              <a:rPr lang="en-US" b="1" dirty="0" smtClean="0"/>
              <a:t>omen </a:t>
            </a:r>
            <a:r>
              <a:rPr lang="en-US" b="1" dirty="0"/>
              <a:t>lack capital</a:t>
            </a:r>
            <a:r>
              <a:rPr lang="en-US" b="1" dirty="0">
                <a:solidFill>
                  <a:srgbClr val="E74CFF"/>
                </a:solidFill>
              </a:rPr>
              <a:t> (economic, political, social and symbolic)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to redefine the requirements of the </a:t>
            </a:r>
            <a:r>
              <a:rPr lang="en-US" b="1" dirty="0" smtClean="0"/>
              <a:t>field?</a:t>
            </a:r>
            <a:endParaRPr lang="en-US" dirty="0"/>
          </a:p>
        </p:txBody>
      </p:sp>
      <p:pic>
        <p:nvPicPr>
          <p:cNvPr id="5" name="Content Placeholder 5" descr="MC900444668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9" b="6729"/>
          <a:stretch>
            <a:fillRect/>
          </a:stretch>
        </p:blipFill>
        <p:spPr>
          <a:xfrm>
            <a:off x="457200" y="1600200"/>
            <a:ext cx="3306976" cy="4525963"/>
          </a:xfrm>
        </p:spPr>
      </p:pic>
    </p:spTree>
    <p:extLst>
      <p:ext uri="{BB962C8B-B14F-4D97-AF65-F5344CB8AC3E}">
        <p14:creationId xmlns:p14="http://schemas.microsoft.com/office/powerpoint/2010/main" val="389007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125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/>
              <a:t>Enablers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0287" y="791784"/>
            <a:ext cx="5459597" cy="7389979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Clr>
                <a:srgbClr val="FF66FF"/>
              </a:buClr>
              <a:buNone/>
              <a:defRPr/>
            </a:pPr>
            <a:r>
              <a:rPr lang="en-GB" sz="1800" b="1" dirty="0">
                <a:solidFill>
                  <a:srgbClr val="FF66FF"/>
                </a:solidFill>
              </a:rPr>
              <a:t>Legislative Frameworks and Policy Contexts 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Gender Mainstreaming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Gender Budgeting/ Auditing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Gender Impact Assessment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Affirmative </a:t>
            </a:r>
            <a:r>
              <a:rPr lang="en-GB" sz="1600" b="1" dirty="0" smtClean="0"/>
              <a:t>Action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 smtClean="0"/>
              <a:t>Work/Life Balance</a:t>
            </a:r>
            <a:endParaRPr lang="en-GB" sz="1600" b="1" dirty="0"/>
          </a:p>
          <a:p>
            <a:pPr marL="0" indent="0">
              <a:lnSpc>
                <a:spcPct val="115000"/>
              </a:lnSpc>
              <a:buClr>
                <a:srgbClr val="FF66FF"/>
              </a:buClr>
              <a:buNone/>
              <a:defRPr/>
            </a:pPr>
            <a:r>
              <a:rPr lang="en-GB" sz="1800" b="1" dirty="0">
                <a:solidFill>
                  <a:srgbClr val="FF66FF"/>
                </a:solidFill>
              </a:rPr>
              <a:t>Professional Development/ Investment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Capacity-Building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Mentorship, Advice and Sponsorship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/>
              <a:t>Women-only Leadership Development  e.g. </a:t>
            </a:r>
            <a:r>
              <a:rPr lang="en-GB" sz="1600" b="1" dirty="0">
                <a:solidFill>
                  <a:srgbClr val="FFFFFF"/>
                </a:solidFill>
              </a:rPr>
              <a:t>Aurora/ ACU </a:t>
            </a:r>
            <a:r>
              <a:rPr lang="en-GB" sz="1600" b="1" dirty="0" smtClean="0">
                <a:solidFill>
                  <a:srgbClr val="FFFFFF"/>
                </a:solidFill>
              </a:rPr>
              <a:t>Programme</a:t>
            </a:r>
          </a:p>
          <a:p>
            <a:pPr>
              <a:lnSpc>
                <a:spcPct val="11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 smtClean="0">
                <a:solidFill>
                  <a:srgbClr val="FFFFFF"/>
                </a:solidFill>
              </a:rPr>
              <a:t>International Networks</a:t>
            </a:r>
            <a:endParaRPr lang="en-GB" sz="1600" b="1" dirty="0"/>
          </a:p>
          <a:p>
            <a:pPr marL="0" indent="0">
              <a:lnSpc>
                <a:spcPct val="115000"/>
              </a:lnSpc>
              <a:buClr>
                <a:srgbClr val="FF66FF"/>
              </a:buClr>
              <a:buNone/>
              <a:defRPr/>
            </a:pPr>
            <a:r>
              <a:rPr lang="en-GB" sz="1800" b="1" dirty="0">
                <a:solidFill>
                  <a:srgbClr val="FF66FF"/>
                </a:solidFill>
              </a:rPr>
              <a:t>Accountability/ Sanctions/ Rewards</a:t>
            </a:r>
            <a:endParaRPr lang="en-GB" sz="1800" b="1" i="1" dirty="0">
              <a:solidFill>
                <a:srgbClr val="FFFFFF"/>
              </a:solidFill>
            </a:endParaRP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i="1" dirty="0">
                <a:solidFill>
                  <a:srgbClr val="FFFFFF"/>
                </a:solidFill>
              </a:rPr>
              <a:t>Excellentia</a:t>
            </a:r>
            <a:r>
              <a:rPr lang="en-GB" sz="1600" b="1" dirty="0">
                <a:solidFill>
                  <a:srgbClr val="FFFFFF"/>
                </a:solidFill>
              </a:rPr>
              <a:t>, Austria </a:t>
            </a:r>
          </a:p>
          <a:p>
            <a:pPr>
              <a:lnSpc>
                <a:spcPct val="105000"/>
              </a:lnSpc>
              <a:buClr>
                <a:srgbClr val="FF66FF"/>
              </a:buClr>
              <a:buFont typeface="Wingdings" charset="2"/>
              <a:buChar char="ü"/>
              <a:defRPr/>
            </a:pPr>
            <a:r>
              <a:rPr lang="en-GB" sz="1600" b="1" dirty="0" smtClean="0">
                <a:solidFill>
                  <a:srgbClr val="FFFFFF"/>
                </a:solidFill>
              </a:rPr>
              <a:t>Athena </a:t>
            </a:r>
            <a:r>
              <a:rPr lang="en-GB" sz="1600" b="1" dirty="0">
                <a:solidFill>
                  <a:srgbClr val="FFFFFF"/>
                </a:solidFill>
              </a:rPr>
              <a:t>Swan/ Gender Charter Marks, UK</a:t>
            </a:r>
            <a:r>
              <a:rPr lang="en-GB" sz="1600" b="1" dirty="0">
                <a:solidFill>
                  <a:srgbClr val="00FFFF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66FF"/>
                </a:solidFill>
              </a:rPr>
              <a:t>Evidence</a:t>
            </a:r>
          </a:p>
          <a:p>
            <a:pPr>
              <a:buClr>
                <a:srgbClr val="E74CFF"/>
              </a:buClr>
              <a:buFont typeface="Wingdings" charset="2"/>
              <a:buChar char="ü"/>
            </a:pPr>
            <a:r>
              <a:rPr lang="en-GB" sz="1600" b="1" dirty="0" smtClean="0"/>
              <a:t>Research</a:t>
            </a:r>
            <a:r>
              <a:rPr lang="en-GB" sz="1600" b="1" dirty="0"/>
              <a:t>/ Gender-Disaggregated </a:t>
            </a:r>
            <a:r>
              <a:rPr lang="en-GB" sz="1600" b="1" dirty="0" smtClean="0"/>
              <a:t>Statistics</a:t>
            </a:r>
            <a:endParaRPr lang="en-GB" sz="1600" b="1" dirty="0"/>
          </a:p>
          <a:p>
            <a:endParaRPr lang="en-US" sz="2400" dirty="0"/>
          </a:p>
        </p:txBody>
      </p:sp>
      <p:pic>
        <p:nvPicPr>
          <p:cNvPr id="5" name="Content Placeholder 4" descr="MP90040254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4" r="-1964"/>
          <a:stretch>
            <a:fillRect/>
          </a:stretch>
        </p:blipFill>
        <p:spPr>
          <a:xfrm>
            <a:off x="457200" y="1020763"/>
            <a:ext cx="2808662" cy="544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9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821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Moving 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60689" y="1600200"/>
            <a:ext cx="4926111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66FF"/>
                </a:solidFill>
              </a:rPr>
              <a:t>Women are</a:t>
            </a:r>
          </a:p>
          <a:p>
            <a:pPr>
              <a:buClr>
                <a:srgbClr val="E74CFF"/>
              </a:buClr>
            </a:pPr>
            <a:r>
              <a:rPr lang="en-US" b="1" dirty="0"/>
              <a:t>Rejected</a:t>
            </a:r>
          </a:p>
          <a:p>
            <a:pPr>
              <a:buClr>
                <a:srgbClr val="E74CFF"/>
              </a:buClr>
            </a:pPr>
            <a:r>
              <a:rPr lang="en-US" b="1" dirty="0"/>
              <a:t>Refusing/ Self Excluding</a:t>
            </a:r>
          </a:p>
          <a:p>
            <a:pPr>
              <a:buClr>
                <a:srgbClr val="E74CFF"/>
              </a:buClr>
            </a:pPr>
            <a:r>
              <a:rPr lang="en-US" b="1" dirty="0"/>
              <a:t>Reluctant</a:t>
            </a:r>
          </a:p>
          <a:p>
            <a:pPr>
              <a:buClr>
                <a:srgbClr val="E74CFF"/>
              </a:buClr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solidFill>
                  <a:srgbClr val="FF66FF"/>
                </a:solidFill>
              </a:rPr>
              <a:t>Change</a:t>
            </a:r>
            <a:endParaRPr lang="en-US" b="1" dirty="0"/>
          </a:p>
          <a:p>
            <a:pPr>
              <a:buClr>
                <a:srgbClr val="E74CFF"/>
              </a:buClr>
            </a:pPr>
            <a:r>
              <a:rPr lang="en-US" b="1" dirty="0"/>
              <a:t>Not counting more women into existing structures/ </a:t>
            </a:r>
            <a:r>
              <a:rPr lang="en-US" b="1" dirty="0" smtClean="0"/>
              <a:t>systems.</a:t>
            </a:r>
            <a:endParaRPr lang="en-US" b="1" dirty="0"/>
          </a:p>
          <a:p>
            <a:pPr marL="0" indent="0">
              <a:buClr>
                <a:srgbClr val="E74CFF"/>
              </a:buClr>
              <a:buNone/>
            </a:pPr>
            <a:endParaRPr lang="en-US" b="1" dirty="0"/>
          </a:p>
          <a:p>
            <a:pPr marL="0" indent="0">
              <a:buClr>
                <a:srgbClr val="E74CFF"/>
              </a:buClr>
              <a:buNone/>
            </a:pPr>
            <a:r>
              <a:rPr lang="en-US" b="1" dirty="0">
                <a:solidFill>
                  <a:srgbClr val="FF66FF"/>
                </a:solidFill>
              </a:rPr>
              <a:t>Need for</a:t>
            </a:r>
            <a:endParaRPr lang="en-US" b="1" dirty="0"/>
          </a:p>
          <a:p>
            <a:pPr>
              <a:buClr>
                <a:srgbClr val="E74CFF"/>
              </a:buClr>
            </a:pPr>
            <a:r>
              <a:rPr lang="en-US" b="1" dirty="0" smtClean="0"/>
              <a:t>Re-visioning </a:t>
            </a:r>
            <a:r>
              <a:rPr lang="en-US" b="1" dirty="0"/>
              <a:t>of </a:t>
            </a:r>
            <a:r>
              <a:rPr lang="en-US" b="1" dirty="0" smtClean="0"/>
              <a:t>Leadership- more generative, generous and gender-free.</a:t>
            </a:r>
            <a:endParaRPr lang="en-US" b="1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9" r="24779"/>
          <a:stretch/>
        </p:blipFill>
        <p:spPr bwMode="auto">
          <a:xfrm>
            <a:off x="457200" y="1600200"/>
            <a:ext cx="3155041" cy="45259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1188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2524"/>
          </a:xfrm>
        </p:spPr>
        <p:txBody>
          <a:bodyPr/>
          <a:lstStyle/>
          <a:p>
            <a:r>
              <a:rPr lang="en-US" b="1" dirty="0"/>
              <a:t>Follow Up?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37162"/>
            <a:ext cx="5200328" cy="5328043"/>
          </a:xfrm>
        </p:spPr>
        <p:txBody>
          <a:bodyPr>
            <a:normAutofit fontScale="40000" lnSpcReduction="20000"/>
          </a:bodyPr>
          <a:lstStyle/>
          <a:p>
            <a:pPr>
              <a:buClr>
                <a:srgbClr val="E74CFF"/>
              </a:buClr>
            </a:pPr>
            <a:r>
              <a:rPr lang="en-US" sz="3400" b="1" dirty="0"/>
              <a:t>Morley, L. &amp; Crossouard, B. (2015) </a:t>
            </a:r>
            <a:r>
              <a:rPr lang="en-GB" sz="3400" b="1" i="1" dirty="0"/>
              <a:t>Women in Higher Education Leadership in South Asia: Rejection, Refusal, Reluctance, Revisioning</a:t>
            </a:r>
            <a:r>
              <a:rPr lang="en-GB" sz="3400" b="1" dirty="0"/>
              <a:t>. Pakistan: British Council.</a:t>
            </a:r>
            <a:r>
              <a:rPr lang="en-US" sz="3400" b="1" dirty="0"/>
              <a:t> </a:t>
            </a:r>
          </a:p>
          <a:p>
            <a:pPr>
              <a:buClr>
                <a:srgbClr val="E74CFF"/>
              </a:buClr>
            </a:pPr>
            <a:endParaRPr lang="en-US" sz="3400" b="1" dirty="0"/>
          </a:p>
          <a:p>
            <a:pPr>
              <a:buClr>
                <a:srgbClr val="E74CFF"/>
              </a:buClr>
            </a:pPr>
            <a:r>
              <a:rPr lang="en-US" sz="3400" b="1" dirty="0"/>
              <a:t>Morley, L. et al. (in press, 2015) </a:t>
            </a:r>
            <a:r>
              <a:rPr lang="en-GB" sz="3400" b="1" dirty="0"/>
              <a:t>Managing Modern Malaysia: Women in Higher Education Leadership. In, </a:t>
            </a:r>
            <a:r>
              <a:rPr lang="en-AU" sz="3400" b="1" dirty="0"/>
              <a:t>Eggins, H. (2015) (Ed) </a:t>
            </a:r>
            <a:r>
              <a:rPr lang="en-GB" sz="3400" b="1" i="1" dirty="0"/>
              <a:t>The Changing Role of Women in Higher Education: Academic and Leadership Challenges</a:t>
            </a:r>
            <a:r>
              <a:rPr lang="en-GB" sz="3400" b="1" dirty="0"/>
              <a:t>. Dordrecht: Springer Publications. </a:t>
            </a:r>
          </a:p>
          <a:p>
            <a:pPr marL="0" indent="0">
              <a:buClr>
                <a:srgbClr val="E74CFF"/>
              </a:buClr>
              <a:buFontTx/>
              <a:buNone/>
              <a:defRPr/>
            </a:pPr>
            <a:endParaRPr lang="en-GB" sz="3400" b="1" dirty="0">
              <a:solidFill>
                <a:schemeClr val="tx2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3400" b="1" dirty="0">
                <a:solidFill>
                  <a:srgbClr val="FFFFFF"/>
                </a:solidFill>
              </a:rPr>
              <a:t>Morley, L. (I2014) Lost Leaders: Women in the Global Academy. </a:t>
            </a:r>
            <a:r>
              <a:rPr lang="en-GB" sz="3400" b="1" i="1" dirty="0">
                <a:solidFill>
                  <a:srgbClr val="FFFFFF"/>
                </a:solidFill>
              </a:rPr>
              <a:t>Higher Education Research and Development </a:t>
            </a:r>
            <a:r>
              <a:rPr lang="en-US" sz="3400" b="1" dirty="0">
                <a:solidFill>
                  <a:srgbClr val="FFFFFF"/>
                </a:solidFill>
              </a:rPr>
              <a:t>33 (1) 111–125.</a:t>
            </a:r>
            <a:r>
              <a:rPr lang="en-GB" sz="3400" b="1" dirty="0">
                <a:solidFill>
                  <a:srgbClr val="FFFFFF"/>
                </a:solidFill>
              </a:rPr>
              <a:t> </a:t>
            </a:r>
            <a:endParaRPr lang="en-GB" sz="34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3400" b="1" dirty="0">
                <a:solidFill>
                  <a:srgbClr val="FFFFFF"/>
                </a:solidFill>
              </a:rPr>
              <a:t>Morley, L. (2013) "The Rules of the Game: Women and the Leaderist Turn in Higher Education " </a:t>
            </a:r>
            <a:r>
              <a:rPr lang="en-GB" sz="3400" b="1" i="1" dirty="0">
                <a:solidFill>
                  <a:srgbClr val="FFFFFF"/>
                </a:solidFill>
              </a:rPr>
              <a:t>Gender and Education</a:t>
            </a:r>
            <a:r>
              <a:rPr lang="en-GB" sz="3400" b="1" dirty="0">
                <a:solidFill>
                  <a:srgbClr val="FFFFFF"/>
                </a:solidFill>
              </a:rPr>
              <a:t>. 25(1):116-131.</a:t>
            </a:r>
          </a:p>
          <a:p>
            <a:pPr>
              <a:buClr>
                <a:srgbClr val="E74CFF"/>
              </a:buClr>
              <a:defRPr/>
            </a:pPr>
            <a:endParaRPr lang="en-GB" sz="34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3400" b="1" dirty="0">
                <a:solidFill>
                  <a:srgbClr val="FFFFFF"/>
                </a:solidFill>
              </a:rPr>
              <a:t>Morley, L. (2013) Women and Higher Education Leadership: Absences and Aspirations. </a:t>
            </a:r>
            <a:r>
              <a:rPr lang="en-GB" sz="3400" b="1" i="1" dirty="0">
                <a:solidFill>
                  <a:srgbClr val="FFFFFF"/>
                </a:solidFill>
              </a:rPr>
              <a:t>Stimulus Paper for the Leadership Foundation for Higher Education.</a:t>
            </a:r>
          </a:p>
          <a:p>
            <a:pPr>
              <a:buClr>
                <a:srgbClr val="E74CFF"/>
              </a:buClr>
              <a:defRPr/>
            </a:pPr>
            <a:endParaRPr lang="en-GB" sz="34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3400" b="1" dirty="0">
                <a:solidFill>
                  <a:srgbClr val="FFFFFF"/>
                </a:solidFill>
              </a:rPr>
              <a:t>Morley, L. (2013) International Trends in Women</a:t>
            </a:r>
            <a:r>
              <a:rPr lang="ja-JP" altLang="en-GB" sz="3400" b="1" dirty="0">
                <a:solidFill>
                  <a:srgbClr val="FFFFFF"/>
                </a:solidFill>
              </a:rPr>
              <a:t>’</a:t>
            </a:r>
            <a:r>
              <a:rPr lang="en-GB" sz="3400" b="1" dirty="0">
                <a:solidFill>
                  <a:srgbClr val="FFFFFF"/>
                </a:solidFill>
              </a:rPr>
              <a:t>s Leadership in Higher Education In, T. Gore, and Stiasny, M (eds) </a:t>
            </a:r>
            <a:r>
              <a:rPr lang="en-GB" sz="3400" b="1" i="1" dirty="0">
                <a:solidFill>
                  <a:srgbClr val="FFFFFF"/>
                </a:solidFill>
              </a:rPr>
              <a:t>Going Global</a:t>
            </a:r>
            <a:r>
              <a:rPr lang="en-GB" sz="3400" b="1" dirty="0">
                <a:solidFill>
                  <a:srgbClr val="FFFFFF"/>
                </a:solidFill>
              </a:rPr>
              <a:t>. London, Emerald Press.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0" r="21520"/>
          <a:stretch/>
        </p:blipFill>
        <p:spPr bwMode="auto">
          <a:xfrm>
            <a:off x="5937930" y="1237162"/>
            <a:ext cx="2748870" cy="4889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42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429</Words>
  <Application>Microsoft Office PowerPoint</Application>
  <PresentationFormat>On-screen Show (4:3)</PresentationFormat>
  <Paragraphs>101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 Black </vt:lpstr>
      <vt:lpstr>Women in Higher Education  Leadership: Rejection,  Refusal, Reluctance, Re-visioning </vt:lpstr>
      <vt:lpstr>Evidence</vt:lpstr>
      <vt:lpstr>Making Women Intelligible as Leaders: A Two-Way Gaze?</vt:lpstr>
      <vt:lpstr>Narrating Difference</vt:lpstr>
      <vt:lpstr>What Attracts Women to Senior Leadership?</vt:lpstr>
      <vt:lpstr>Why is Senior Leadership Unattractive to Women?</vt:lpstr>
      <vt:lpstr>Enablers </vt:lpstr>
      <vt:lpstr>Moving On</vt:lpstr>
      <vt:lpstr>Follow Up?</vt:lpstr>
    </vt:vector>
  </TitlesOfParts>
  <Company>Univesrity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204</cp:revision>
  <cp:lastPrinted>2014-01-28T09:55:20Z</cp:lastPrinted>
  <dcterms:created xsi:type="dcterms:W3CDTF">2014-01-26T18:11:45Z</dcterms:created>
  <dcterms:modified xsi:type="dcterms:W3CDTF">2015-03-31T14:03:56Z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