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9" r:id="rId3"/>
    <p:sldId id="258" r:id="rId4"/>
    <p:sldId id="261" r:id="rId5"/>
    <p:sldId id="257" r:id="rId6"/>
    <p:sldId id="262" r:id="rId7"/>
    <p:sldId id="263" r:id="rId8"/>
    <p:sldId id="264" r:id="rId9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502" autoAdjust="0"/>
  </p:normalViewPr>
  <p:slideViewPr>
    <p:cSldViewPr snapToGrid="0" snapToObjects="1">
      <p:cViewPr varScale="1">
        <p:scale>
          <a:sx n="101" d="100"/>
          <a:sy n="101" d="100"/>
        </p:scale>
        <p:origin x="15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24/06/2015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5689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6600" dirty="0" smtClean="0"/>
              <a:t>Welcome to CHEER!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Professor Louise Morley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54002" y="6180965"/>
            <a:ext cx="3635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66FF"/>
                </a:solidFill>
              </a:rPr>
              <a:t>www.sussex.ac.uk/education/cheer</a:t>
            </a:r>
            <a:endParaRPr lang="en-GB" dirty="0">
              <a:solidFill>
                <a:srgbClr val="FF66FF"/>
              </a:solidFill>
            </a:endParaRP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Centre for Higher Education and Equity Research (CHEER)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Clr>
                <a:srgbClr val="FF66FF"/>
              </a:buClr>
            </a:pPr>
            <a:r>
              <a:rPr lang="en-GB" b="1" dirty="0" smtClean="0"/>
              <a:t>Aims </a:t>
            </a:r>
            <a:r>
              <a:rPr lang="en-GB" b="1" dirty="0"/>
              <a:t>to promote equity, inclusion and diversity in the global </a:t>
            </a:r>
            <a:r>
              <a:rPr lang="en-GB" b="1" dirty="0" smtClean="0"/>
              <a:t>academy.</a:t>
            </a:r>
          </a:p>
          <a:p>
            <a:pPr>
              <a:buClr>
                <a:srgbClr val="FF66FF"/>
              </a:buClr>
            </a:pPr>
            <a:endParaRPr lang="en-GB" b="1" dirty="0"/>
          </a:p>
          <a:p>
            <a:pPr marL="0" indent="0">
              <a:buClr>
                <a:srgbClr val="FF66FF"/>
              </a:buClr>
              <a:buNone/>
            </a:pPr>
            <a:r>
              <a:rPr lang="en-GB" b="1" dirty="0" smtClean="0"/>
              <a:t>Committed </a:t>
            </a:r>
            <a:r>
              <a:rPr lang="en-GB" b="1" dirty="0"/>
              <a:t>to examining and reviewing </a:t>
            </a:r>
            <a:r>
              <a:rPr lang="en-GB" b="1" dirty="0" smtClean="0"/>
              <a:t>the: </a:t>
            </a:r>
          </a:p>
          <a:p>
            <a:pPr marL="0" indent="0">
              <a:buClr>
                <a:srgbClr val="FF66FF"/>
              </a:buClr>
              <a:buNone/>
            </a:pPr>
            <a:endParaRPr lang="en-GB" b="1" dirty="0" smtClean="0"/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b="1" dirty="0" smtClean="0"/>
              <a:t>systems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b="1" dirty="0" smtClean="0"/>
              <a:t>structures 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b="1" dirty="0"/>
              <a:t>c</a:t>
            </a:r>
            <a:r>
              <a:rPr lang="en-GB" b="1" dirty="0" smtClean="0"/>
              <a:t>ultures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b="1" dirty="0" smtClean="0"/>
              <a:t>experiences 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b="1" dirty="0"/>
              <a:t>c</a:t>
            </a:r>
            <a:r>
              <a:rPr lang="en-GB" b="1" dirty="0" smtClean="0"/>
              <a:t>onsequences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endParaRPr lang="en-GB" b="1" dirty="0" smtClean="0"/>
          </a:p>
          <a:p>
            <a:pPr marL="0" indent="0">
              <a:buClr>
                <a:srgbClr val="FF66FF"/>
              </a:buClr>
              <a:buNone/>
            </a:pPr>
            <a:r>
              <a:rPr lang="en-GB" b="1" dirty="0" smtClean="0"/>
              <a:t>of </a:t>
            </a:r>
            <a:r>
              <a:rPr lang="en-GB" b="1" dirty="0"/>
              <a:t>inequities within higher </a:t>
            </a:r>
            <a:r>
              <a:rPr lang="en-GB" b="1" dirty="0" smtClean="0"/>
              <a:t>education.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14848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5937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Critically Informed Social Change</a:t>
            </a:r>
            <a:endParaRPr lang="en-US" b="1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3047665" cy="4525963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3858567" y="1221702"/>
            <a:ext cx="5053316" cy="4922122"/>
          </a:xfrm>
        </p:spPr>
        <p:txBody>
          <a:bodyPr>
            <a:normAutofit fontScale="25000" lnSpcReduction="20000"/>
          </a:bodyPr>
          <a:lstStyle/>
          <a:p>
            <a:pPr lvl="0">
              <a:buClr>
                <a:srgbClr val="FF66FF"/>
              </a:buClr>
            </a:pPr>
            <a:r>
              <a:rPr lang="en-GB" sz="7200" b="1" dirty="0"/>
              <a:t>N</a:t>
            </a:r>
            <a:r>
              <a:rPr lang="en-GB" sz="7200" b="1" dirty="0" smtClean="0"/>
              <a:t>ew </a:t>
            </a:r>
            <a:r>
              <a:rPr lang="en-GB" sz="7200" b="1" dirty="0"/>
              <a:t>interdisciplinary understandings </a:t>
            </a:r>
            <a:r>
              <a:rPr lang="en-GB" sz="7200" b="1" dirty="0" smtClean="0"/>
              <a:t>of  </a:t>
            </a:r>
            <a:r>
              <a:rPr lang="en-GB" sz="7200" b="1" dirty="0"/>
              <a:t>higher education policy, practices and processes</a:t>
            </a:r>
            <a:r>
              <a:rPr lang="en-GB" sz="7200" b="1" dirty="0" smtClean="0"/>
              <a:t>.</a:t>
            </a:r>
          </a:p>
          <a:p>
            <a:pPr lvl="0">
              <a:buClr>
                <a:srgbClr val="FF66FF"/>
              </a:buClr>
            </a:pPr>
            <a:endParaRPr lang="en-GB" sz="7200" dirty="0"/>
          </a:p>
          <a:p>
            <a:pPr lvl="0">
              <a:buClr>
                <a:srgbClr val="FF66FF"/>
              </a:buClr>
            </a:pPr>
            <a:r>
              <a:rPr lang="en-GB" sz="7200" b="1" dirty="0" smtClean="0"/>
              <a:t>Apply critical</a:t>
            </a:r>
            <a:r>
              <a:rPr lang="en-GB" sz="7200" b="1" dirty="0"/>
              <a:t>, creative and feminist epistemologies as a means of investigating and interrupting social, educational and cognitive injustice. </a:t>
            </a:r>
            <a:endParaRPr lang="en-GB" sz="7200" b="1" dirty="0" smtClean="0"/>
          </a:p>
          <a:p>
            <a:pPr lvl="0">
              <a:buClr>
                <a:srgbClr val="FF66FF"/>
              </a:buClr>
            </a:pPr>
            <a:endParaRPr lang="en-GB" sz="7200" dirty="0"/>
          </a:p>
          <a:p>
            <a:pPr>
              <a:buClr>
                <a:srgbClr val="FF66FF"/>
              </a:buClr>
            </a:pPr>
            <a:r>
              <a:rPr lang="en-GB" sz="7200" b="1" dirty="0"/>
              <a:t>I</a:t>
            </a:r>
            <a:r>
              <a:rPr lang="en-GB" sz="7200" b="1" dirty="0" smtClean="0"/>
              <a:t>dentify </a:t>
            </a:r>
            <a:r>
              <a:rPr lang="en-GB" sz="7200" b="1" dirty="0"/>
              <a:t>newly emergent , as well as persistent forms of exclusion in the context of turbulent local, national, international conditions. </a:t>
            </a:r>
            <a:endParaRPr lang="en-GB" sz="7200" b="1" dirty="0" smtClean="0"/>
          </a:p>
          <a:p>
            <a:pPr marL="0" lvl="0" indent="0">
              <a:buClr>
                <a:srgbClr val="FF66FF"/>
              </a:buClr>
              <a:buNone/>
            </a:pPr>
            <a:endParaRPr lang="en-GB" sz="7200" b="1" dirty="0"/>
          </a:p>
          <a:p>
            <a:pPr lvl="0">
              <a:buClr>
                <a:srgbClr val="FF66FF"/>
              </a:buClr>
            </a:pPr>
            <a:r>
              <a:rPr lang="en-GB" sz="7200" b="1" dirty="0"/>
              <a:t>A</a:t>
            </a:r>
            <a:r>
              <a:rPr lang="en-GB" sz="7200" b="1" dirty="0" smtClean="0"/>
              <a:t>spire </a:t>
            </a:r>
            <a:r>
              <a:rPr lang="en-GB" sz="7200" b="1" dirty="0"/>
              <a:t>to bring intellectual work, high-impact research findings and new insights to diverse audiences. </a:t>
            </a:r>
            <a:endParaRPr lang="en-GB" sz="7200" b="1" dirty="0" smtClean="0"/>
          </a:p>
          <a:p>
            <a:pPr lvl="0">
              <a:buClr>
                <a:srgbClr val="FF66FF"/>
              </a:buClr>
            </a:pPr>
            <a:endParaRPr lang="en-GB" sz="7200" b="1" dirty="0"/>
          </a:p>
          <a:p>
            <a:pPr lvl="0">
              <a:buClr>
                <a:srgbClr val="FF66FF"/>
              </a:buClr>
            </a:pPr>
            <a:r>
              <a:rPr lang="en-GB" sz="7200" b="1" dirty="0" smtClean="0"/>
              <a:t>Work </a:t>
            </a:r>
            <a:r>
              <a:rPr lang="en-GB" sz="7200" b="1" dirty="0"/>
              <a:t>with students, policymakers, national and international organisations, NGOs,  and campaigners, as well as cognate social scientists and scholars globally building a shared vision of imagining alternative futures. </a:t>
            </a:r>
            <a:endParaRPr lang="en-GB" sz="7200" b="1" dirty="0" smtClean="0"/>
          </a:p>
          <a:p>
            <a:pPr lvl="0"/>
            <a:endParaRPr lang="en-GB" sz="6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549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163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What We Do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0169" y="1286002"/>
            <a:ext cx="5326631" cy="6172802"/>
          </a:xfrm>
        </p:spPr>
        <p:txBody>
          <a:bodyPr>
            <a:normAutofit fontScale="62500" lnSpcReduction="20000"/>
          </a:bodyPr>
          <a:lstStyle/>
          <a:p>
            <a:pPr lvl="0">
              <a:buClr>
                <a:srgbClr val="FF66FF"/>
              </a:buClr>
            </a:pPr>
            <a:r>
              <a:rPr lang="en-US" b="1" dirty="0"/>
              <a:t>Conduct high-quality, high-impact national and international research.</a:t>
            </a:r>
          </a:p>
          <a:p>
            <a:pPr marL="0" lvl="0" indent="0">
              <a:buClr>
                <a:srgbClr val="FF66FF"/>
              </a:buClr>
              <a:buNone/>
            </a:pPr>
            <a:r>
              <a:rPr lang="en-US" b="1" dirty="0"/>
              <a:t> </a:t>
            </a:r>
            <a:endParaRPr lang="en-GB" b="1" dirty="0"/>
          </a:p>
          <a:p>
            <a:pPr lvl="0">
              <a:buClr>
                <a:srgbClr val="FF66FF"/>
              </a:buClr>
            </a:pPr>
            <a:r>
              <a:rPr lang="en-US" b="1" dirty="0"/>
              <a:t>Develop theory and inform practice on equity. </a:t>
            </a:r>
          </a:p>
          <a:p>
            <a:pPr lvl="0">
              <a:buClr>
                <a:srgbClr val="FF66FF"/>
              </a:buClr>
            </a:pPr>
            <a:endParaRPr lang="en-GB" b="1" dirty="0"/>
          </a:p>
          <a:p>
            <a:pPr lvl="0">
              <a:buClr>
                <a:srgbClr val="FF66FF"/>
              </a:buClr>
            </a:pPr>
            <a:r>
              <a:rPr lang="en-US" b="1" dirty="0"/>
              <a:t>Produce quality publications. </a:t>
            </a:r>
          </a:p>
          <a:p>
            <a:pPr lvl="0">
              <a:buClr>
                <a:srgbClr val="FF66FF"/>
              </a:buClr>
            </a:pPr>
            <a:endParaRPr lang="en-GB" b="1" dirty="0"/>
          </a:p>
          <a:p>
            <a:pPr lvl="0">
              <a:buClr>
                <a:srgbClr val="FF66FF"/>
              </a:buClr>
            </a:pPr>
            <a:r>
              <a:rPr lang="en-US" b="1" dirty="0"/>
              <a:t>Offer expertise and consultancy at national and international levels.</a:t>
            </a:r>
          </a:p>
          <a:p>
            <a:pPr lvl="0">
              <a:buClr>
                <a:srgbClr val="FF66FF"/>
              </a:buClr>
            </a:pPr>
            <a:endParaRPr lang="en-GB" b="1" dirty="0"/>
          </a:p>
          <a:p>
            <a:pPr lvl="0">
              <a:buClr>
                <a:srgbClr val="FF66FF"/>
              </a:buClr>
            </a:pPr>
            <a:r>
              <a:rPr lang="en-US" b="1" dirty="0"/>
              <a:t>Contribute to national and international policy debates.</a:t>
            </a:r>
          </a:p>
          <a:p>
            <a:pPr lvl="0">
              <a:buClr>
                <a:srgbClr val="FF66FF"/>
              </a:buClr>
            </a:pPr>
            <a:endParaRPr lang="en-GB" b="1" dirty="0"/>
          </a:p>
          <a:p>
            <a:pPr lvl="0">
              <a:buClr>
                <a:srgbClr val="FF66FF"/>
              </a:buClr>
            </a:pPr>
            <a:r>
              <a:rPr lang="en-US" b="1" dirty="0"/>
              <a:t>Promote national and international networks and academic links .</a:t>
            </a:r>
          </a:p>
          <a:p>
            <a:pPr lvl="0">
              <a:buClr>
                <a:srgbClr val="FF66FF"/>
              </a:buClr>
            </a:pPr>
            <a:endParaRPr lang="en-GB" b="1" dirty="0"/>
          </a:p>
          <a:p>
            <a:pPr lvl="0">
              <a:buClr>
                <a:srgbClr val="FF66FF"/>
              </a:buClr>
            </a:pPr>
            <a:r>
              <a:rPr lang="en-US" b="1" dirty="0"/>
              <a:t>Build the research capacity of early-career researchers and postgraduate students.</a:t>
            </a:r>
          </a:p>
          <a:p>
            <a:pPr lvl="0"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/>
              <a:t>Host regular seminars and conferences </a:t>
            </a:r>
            <a:r>
              <a:rPr lang="en-US" sz="2900" b="1" dirty="0">
                <a:solidFill>
                  <a:srgbClr val="FF66FF"/>
                </a:solidFill>
              </a:rPr>
              <a:t>(</a:t>
            </a:r>
            <a:r>
              <a:rPr lang="en-GB" sz="2900" dirty="0" err="1">
                <a:solidFill>
                  <a:srgbClr val="FF66FF"/>
                </a:solidFill>
              </a:rPr>
              <a:t>www.sussex.ac.uk</a:t>
            </a:r>
            <a:r>
              <a:rPr lang="en-GB" sz="2900" dirty="0">
                <a:solidFill>
                  <a:srgbClr val="FF66FF"/>
                </a:solidFill>
              </a:rPr>
              <a:t>/education/cheer/</a:t>
            </a:r>
            <a:r>
              <a:rPr lang="en-GB" sz="2900" dirty="0" smtClean="0">
                <a:solidFill>
                  <a:srgbClr val="FF66FF"/>
                </a:solidFill>
              </a:rPr>
              <a:t>events</a:t>
            </a:r>
            <a:endParaRPr lang="en-GB" sz="2900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2902969" cy="4525963"/>
          </a:xfrm>
        </p:spPr>
      </p:pic>
    </p:spTree>
    <p:extLst>
      <p:ext uri="{BB962C8B-B14F-4D97-AF65-F5344CB8AC3E}">
        <p14:creationId xmlns:p14="http://schemas.microsoft.com/office/powerpoint/2010/main" val="2120681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79213"/>
          </a:xfrm>
        </p:spPr>
        <p:txBody>
          <a:bodyPr/>
          <a:lstStyle/>
          <a:p>
            <a:r>
              <a:rPr lang="en-US" b="1" dirty="0" smtClean="0"/>
              <a:t>Current Research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2919046" cy="4525963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665639" y="1600200"/>
            <a:ext cx="5021161" cy="4525963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FF66FF"/>
              </a:buClr>
            </a:pPr>
            <a:r>
              <a:rPr lang="en-US" b="1" dirty="0" err="1">
                <a:solidFill>
                  <a:srgbClr val="FF66FF"/>
                </a:solidFill>
              </a:rPr>
              <a:t>Internationalisation</a:t>
            </a:r>
            <a:r>
              <a:rPr lang="en-US" b="1" dirty="0"/>
              <a:t> (inclusion, spatial, social and affective dimensions and dynamics of mobility</a:t>
            </a:r>
            <a:r>
              <a:rPr lang="en-US" b="1" dirty="0" smtClean="0"/>
              <a:t>)</a:t>
            </a:r>
          </a:p>
          <a:p>
            <a:pPr lvl="0">
              <a:buClr>
                <a:srgbClr val="FF66FF"/>
              </a:buClr>
            </a:pPr>
            <a:endParaRPr lang="en-GB" b="1" dirty="0"/>
          </a:p>
          <a:p>
            <a:pPr lvl="0">
              <a:buClr>
                <a:srgbClr val="FF66FF"/>
              </a:buClr>
            </a:pPr>
            <a:r>
              <a:rPr lang="en-US" b="1" dirty="0">
                <a:solidFill>
                  <a:srgbClr val="FF66FF"/>
                </a:solidFill>
              </a:rPr>
              <a:t>Leadership</a:t>
            </a:r>
            <a:r>
              <a:rPr lang="en-US" b="1" dirty="0"/>
              <a:t> (gender, exclusion, affective economies) </a:t>
            </a:r>
            <a:endParaRPr lang="en-US" b="1" dirty="0" smtClean="0"/>
          </a:p>
          <a:p>
            <a:pPr lvl="0">
              <a:buClr>
                <a:srgbClr val="FF66FF"/>
              </a:buClr>
            </a:pPr>
            <a:endParaRPr lang="en-GB" b="1" dirty="0"/>
          </a:p>
          <a:p>
            <a:pPr lvl="0">
              <a:buClr>
                <a:srgbClr val="FF66FF"/>
              </a:buClr>
            </a:pPr>
            <a:r>
              <a:rPr lang="en-US" b="1" dirty="0">
                <a:solidFill>
                  <a:srgbClr val="FF66FF"/>
                </a:solidFill>
              </a:rPr>
              <a:t>The Neo-Liberal Global Academy </a:t>
            </a:r>
            <a:r>
              <a:rPr lang="en-US" b="1" dirty="0"/>
              <a:t>(equity consequences of marketization, privatization, </a:t>
            </a:r>
            <a:r>
              <a:rPr lang="en-US" b="1" dirty="0" err="1"/>
              <a:t>financialisation</a:t>
            </a:r>
            <a:r>
              <a:rPr lang="en-US" b="1" dirty="0"/>
              <a:t>, audit)</a:t>
            </a:r>
            <a:endParaRPr lang="en-GB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00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4538"/>
          </a:xfrm>
        </p:spPr>
        <p:txBody>
          <a:bodyPr/>
          <a:lstStyle/>
          <a:p>
            <a:r>
              <a:rPr lang="en-US" b="1" dirty="0" smtClean="0"/>
              <a:t>CHEER Seminars</a:t>
            </a:r>
            <a:endParaRPr lang="en-US" b="1" dirty="0"/>
          </a:p>
        </p:txBody>
      </p:sp>
      <p:pic>
        <p:nvPicPr>
          <p:cNvPr id="7" name="Content Placeholder 6" descr="emilypresenting-2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1" y="1600200"/>
            <a:ext cx="2935124" cy="499055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37020" y="1302076"/>
            <a:ext cx="5385916" cy="5555924"/>
          </a:xfrm>
        </p:spPr>
        <p:txBody>
          <a:bodyPr>
            <a:noAutofit/>
          </a:bodyPr>
          <a:lstStyle/>
          <a:p>
            <a:pPr>
              <a:buClr>
                <a:srgbClr val="FF66FF"/>
              </a:buClr>
            </a:pPr>
            <a:r>
              <a:rPr lang="en-GB" sz="1400" b="1" dirty="0">
                <a:solidFill>
                  <a:srgbClr val="FF66FF"/>
                </a:solidFill>
              </a:rPr>
              <a:t>Addressing female students' fear of sexual assault at a South African university residence</a:t>
            </a:r>
            <a:r>
              <a:rPr lang="en-GB" sz="1400" b="1" dirty="0"/>
              <a:t/>
            </a:r>
            <a:br>
              <a:rPr lang="en-GB" sz="1400" b="1" dirty="0"/>
            </a:br>
            <a:r>
              <a:rPr lang="en-GB" sz="1400" b="1" dirty="0"/>
              <a:t>Dr </a:t>
            </a:r>
            <a:r>
              <a:rPr lang="en-GB" sz="1400" b="1" dirty="0" err="1"/>
              <a:t>Shakila</a:t>
            </a:r>
            <a:r>
              <a:rPr lang="en-GB" sz="1400" b="1" dirty="0"/>
              <a:t> Singh, Senior Lecturer, School of of Education, University of </a:t>
            </a:r>
            <a:r>
              <a:rPr lang="en-GB" sz="1400" b="1" dirty="0" err="1"/>
              <a:t>K</a:t>
            </a:r>
            <a:r>
              <a:rPr lang="en-GB" sz="1400" b="1" dirty="0" err="1" smtClean="0"/>
              <a:t>waZulu</a:t>
            </a:r>
            <a:r>
              <a:rPr lang="en-GB" sz="1400" b="1" dirty="0" smtClean="0"/>
              <a:t> Natal.</a:t>
            </a:r>
            <a:r>
              <a:rPr lang="en-GB" sz="1400" b="1" dirty="0"/>
              <a:t/>
            </a:r>
            <a:br>
              <a:rPr lang="en-GB" sz="1400" b="1" dirty="0"/>
            </a:br>
            <a:endParaRPr lang="en-GB" sz="1400" b="1" dirty="0" smtClean="0"/>
          </a:p>
          <a:p>
            <a:pPr>
              <a:buClr>
                <a:srgbClr val="FF66FF"/>
              </a:buClr>
            </a:pPr>
            <a:r>
              <a:rPr lang="en-GB" sz="1400" b="1" dirty="0">
                <a:solidFill>
                  <a:srgbClr val="FF66FF"/>
                </a:solidFill>
              </a:rPr>
              <a:t>Widening access to postgraduate study and the professions</a:t>
            </a:r>
            <a:br>
              <a:rPr lang="en-GB" sz="1400" b="1" dirty="0">
                <a:solidFill>
                  <a:srgbClr val="FF66FF"/>
                </a:solidFill>
              </a:rPr>
            </a:br>
            <a:r>
              <a:rPr lang="en-GB" sz="1400" b="1" dirty="0"/>
              <a:t>Dr Paul </a:t>
            </a:r>
            <a:r>
              <a:rPr lang="en-GB" sz="1400" b="1" dirty="0" err="1"/>
              <a:t>Wakeling</a:t>
            </a:r>
            <a:r>
              <a:rPr lang="en-GB" sz="1400" b="1" dirty="0"/>
              <a:t>, Senior Lecturer &amp; Dr Sally Hancock, Research Associate, Department of Education, University of </a:t>
            </a:r>
            <a:r>
              <a:rPr lang="en-GB" sz="1400" b="1" dirty="0" smtClean="0"/>
              <a:t>York.</a:t>
            </a:r>
          </a:p>
          <a:p>
            <a:pPr>
              <a:buClr>
                <a:srgbClr val="FF66FF"/>
              </a:buClr>
            </a:pPr>
            <a:endParaRPr lang="en-GB" sz="1400" b="1" dirty="0" smtClean="0"/>
          </a:p>
          <a:p>
            <a:pPr>
              <a:buClr>
                <a:srgbClr val="FF66FF"/>
              </a:buClr>
            </a:pPr>
            <a:r>
              <a:rPr lang="en-GB" sz="1400" b="1" dirty="0">
                <a:solidFill>
                  <a:srgbClr val="FF66FF"/>
                </a:solidFill>
              </a:rPr>
              <a:t>Enterprising, enduring, enabling? The entrepreneurial university: Engaging publics, intersecting impacts</a:t>
            </a:r>
            <a:br>
              <a:rPr lang="en-GB" sz="1400" b="1" dirty="0">
                <a:solidFill>
                  <a:srgbClr val="FF66FF"/>
                </a:solidFill>
              </a:rPr>
            </a:br>
            <a:r>
              <a:rPr lang="en-GB" sz="1400" b="1" dirty="0"/>
              <a:t>Professor Yvette Taylor, Head of the Weeks Centre for Social and Policy Research, London South Bank University</a:t>
            </a:r>
            <a:br>
              <a:rPr lang="en-GB" sz="1400" b="1" dirty="0"/>
            </a:br>
            <a:endParaRPr lang="en-GB" sz="1400" b="1" dirty="0" smtClean="0"/>
          </a:p>
          <a:p>
            <a:pPr>
              <a:buClr>
                <a:srgbClr val="FF66FF"/>
              </a:buClr>
            </a:pPr>
            <a:r>
              <a:rPr lang="en-GB" sz="1400" b="1" dirty="0">
                <a:solidFill>
                  <a:srgbClr val="FF66FF"/>
                </a:solidFill>
              </a:rPr>
              <a:t>See no evil, hear no evil and report no evil: Sexual and gender-based violence in Sri Lankan universities</a:t>
            </a:r>
            <a:br>
              <a:rPr lang="en-GB" sz="1400" b="1" dirty="0">
                <a:solidFill>
                  <a:srgbClr val="FF66FF"/>
                </a:solidFill>
              </a:rPr>
            </a:br>
            <a:r>
              <a:rPr lang="en-GB" sz="1400" b="1" dirty="0"/>
              <a:t>Professor </a:t>
            </a:r>
            <a:r>
              <a:rPr lang="en-GB" sz="1400" b="1" dirty="0" err="1"/>
              <a:t>Maithree</a:t>
            </a:r>
            <a:r>
              <a:rPr lang="en-GB" sz="1400" b="1" dirty="0"/>
              <a:t> </a:t>
            </a:r>
            <a:r>
              <a:rPr lang="en-GB" sz="1400" b="1" dirty="0" err="1"/>
              <a:t>Wickramasinghe</a:t>
            </a:r>
            <a:r>
              <a:rPr lang="en-GB" sz="1400" b="1" dirty="0"/>
              <a:t>, University of </a:t>
            </a:r>
            <a:r>
              <a:rPr lang="en-GB" sz="1400" b="1" dirty="0" err="1"/>
              <a:t>Kelaniya</a:t>
            </a:r>
            <a:r>
              <a:rPr lang="en-GB" sz="1400" b="1" dirty="0"/>
              <a:t> </a:t>
            </a:r>
            <a:br>
              <a:rPr lang="en-GB" sz="1400" b="1" dirty="0"/>
            </a:br>
            <a:endParaRPr lang="en-GB" sz="1400" b="1" dirty="0" smtClean="0"/>
          </a:p>
          <a:p>
            <a:pPr>
              <a:buClr>
                <a:srgbClr val="FF66FF"/>
              </a:buClr>
            </a:pPr>
            <a:r>
              <a:rPr lang="en-GB" sz="1400" b="1" dirty="0">
                <a:solidFill>
                  <a:srgbClr val="FF66FF"/>
                </a:solidFill>
              </a:rPr>
              <a:t>Developing intellectual histories in educational research</a:t>
            </a:r>
            <a:r>
              <a:rPr lang="en-GB" sz="1400" b="1" dirty="0"/>
              <a:t/>
            </a:r>
            <a:br>
              <a:rPr lang="en-GB" sz="1400" b="1" dirty="0"/>
            </a:br>
            <a:r>
              <a:rPr lang="en-GB" sz="1400" b="1" dirty="0"/>
              <a:t>Helen Gunter, Professor of Education Policy, University of Manchester</a:t>
            </a:r>
            <a:br>
              <a:rPr lang="en-GB" sz="1400" b="1" dirty="0"/>
            </a:br>
            <a:endParaRPr lang="en-GB" sz="1400" b="1" dirty="0" smtClean="0"/>
          </a:p>
          <a:p>
            <a:pPr>
              <a:buClr>
                <a:srgbClr val="FF66FF"/>
              </a:buClr>
            </a:pPr>
            <a:r>
              <a:rPr lang="en-GB" sz="1400" b="1" dirty="0">
                <a:solidFill>
                  <a:srgbClr val="FF66FF"/>
                </a:solidFill>
              </a:rPr>
              <a:t>Is Iceland the promised land for feminism?</a:t>
            </a:r>
            <a:br>
              <a:rPr lang="en-GB" sz="1400" b="1" dirty="0">
                <a:solidFill>
                  <a:srgbClr val="FF66FF"/>
                </a:solidFill>
              </a:rPr>
            </a:br>
            <a:r>
              <a:rPr lang="en-GB" sz="1400" b="1" dirty="0"/>
              <a:t>Dr </a:t>
            </a:r>
            <a:r>
              <a:rPr lang="en-GB" sz="1400" b="1" dirty="0" err="1"/>
              <a:t>Steinunn</a:t>
            </a:r>
            <a:r>
              <a:rPr lang="en-GB" sz="1400" b="1" dirty="0"/>
              <a:t> Helga </a:t>
            </a:r>
            <a:r>
              <a:rPr lang="en-GB" sz="1400" b="1" dirty="0" err="1"/>
              <a:t>Lárusdóttir</a:t>
            </a:r>
            <a:r>
              <a:rPr lang="en-GB" sz="1400" b="1" dirty="0"/>
              <a:t>, University of Iceland</a:t>
            </a:r>
            <a:br>
              <a:rPr lang="en-GB" sz="1400" b="1" dirty="0"/>
            </a:b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7530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/>
              <a:t>Join US</a:t>
            </a:r>
            <a:endParaRPr lang="en-US" sz="54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2997200" cy="507153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0667" y="1600200"/>
            <a:ext cx="5046133" cy="5410200"/>
          </a:xfrm>
        </p:spPr>
        <p:txBody>
          <a:bodyPr>
            <a:normAutofit/>
          </a:bodyPr>
          <a:lstStyle/>
          <a:p>
            <a:pPr marL="419100" indent="-419100">
              <a:buClr>
                <a:srgbClr val="FF66FF"/>
              </a:buClr>
              <a:buFontTx/>
              <a:buNone/>
            </a:pPr>
            <a:r>
              <a:rPr lang="en-GB" b="1" dirty="0"/>
              <a:t>In our attempts to develop:</a:t>
            </a:r>
          </a:p>
          <a:p>
            <a:pPr marL="419100" indent="-419100">
              <a:buClr>
                <a:srgbClr val="FF66FF"/>
              </a:buClr>
              <a:buFontTx/>
              <a:buNone/>
            </a:pPr>
            <a:endParaRPr lang="en-GB" b="1" dirty="0"/>
          </a:p>
          <a:p>
            <a:pPr marL="419100" indent="-419100">
              <a:buClr>
                <a:srgbClr val="FF66FF"/>
              </a:buClr>
            </a:pPr>
            <a:r>
              <a:rPr lang="en-GB" b="1" dirty="0"/>
              <a:t>A new conceptual grammar</a:t>
            </a:r>
            <a:r>
              <a:rPr lang="en-GB" b="1" dirty="0" smtClean="0"/>
              <a:t>;</a:t>
            </a:r>
          </a:p>
          <a:p>
            <a:pPr marL="419100" indent="-419100">
              <a:buClr>
                <a:srgbClr val="FF66FF"/>
              </a:buClr>
            </a:pPr>
            <a:endParaRPr lang="en-GB" b="1" dirty="0"/>
          </a:p>
          <a:p>
            <a:pPr marL="419100" indent="-419100">
              <a:buClr>
                <a:srgbClr val="FF66FF"/>
              </a:buClr>
            </a:pPr>
            <a:r>
              <a:rPr lang="en-GB" b="1" dirty="0"/>
              <a:t>New vocabularies for examining equity</a:t>
            </a:r>
            <a:r>
              <a:rPr lang="en-GB" b="1" dirty="0" smtClean="0"/>
              <a:t>;</a:t>
            </a:r>
          </a:p>
          <a:p>
            <a:pPr marL="419100" indent="-419100">
              <a:buClr>
                <a:srgbClr val="FF66FF"/>
              </a:buClr>
            </a:pPr>
            <a:endParaRPr lang="en-GB" b="1" dirty="0"/>
          </a:p>
          <a:p>
            <a:pPr marL="419100" indent="-419100">
              <a:buClr>
                <a:srgbClr val="FF66FF"/>
              </a:buClr>
            </a:pPr>
            <a:r>
              <a:rPr lang="en-GB" b="1" dirty="0"/>
              <a:t>New visions for more equitable and inclusive higher education systems.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55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712" b="-24712"/>
          <a:stretch>
            <a:fillRect/>
          </a:stretch>
        </p:blipFill>
        <p:spPr>
          <a:xfrm>
            <a:off x="338667" y="1007534"/>
            <a:ext cx="4038600" cy="585046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buNone/>
            </a:pPr>
            <a:r>
              <a:rPr lang="en-GB" b="1" dirty="0" smtClean="0">
                <a:solidFill>
                  <a:srgbClr val="FF66FF"/>
                </a:solidFill>
              </a:rPr>
              <a:t>CHEER</a:t>
            </a:r>
          </a:p>
          <a:p>
            <a:pPr algn="ctr">
              <a:lnSpc>
                <a:spcPct val="115000"/>
              </a:lnSpc>
            </a:pPr>
            <a:endParaRPr lang="en-GB" dirty="0"/>
          </a:p>
          <a:p>
            <a:pPr algn="ctr">
              <a:lnSpc>
                <a:spcPct val="115000"/>
              </a:lnSpc>
              <a:buClr>
                <a:srgbClr val="FF66FF"/>
              </a:buClr>
            </a:pPr>
            <a:r>
              <a:rPr lang="en-GB" dirty="0" smtClean="0"/>
              <a:t>Developing </a:t>
            </a:r>
            <a:r>
              <a:rPr lang="en-GB" dirty="0"/>
              <a:t>Theory</a:t>
            </a:r>
          </a:p>
          <a:p>
            <a:pPr algn="ctr">
              <a:lnSpc>
                <a:spcPct val="115000"/>
              </a:lnSpc>
              <a:buClr>
                <a:srgbClr val="FF66FF"/>
              </a:buClr>
              <a:buFontTx/>
              <a:buNone/>
            </a:pPr>
            <a:endParaRPr lang="en-GB" dirty="0"/>
          </a:p>
          <a:p>
            <a:pPr algn="ctr">
              <a:lnSpc>
                <a:spcPct val="115000"/>
              </a:lnSpc>
              <a:buClr>
                <a:srgbClr val="FF66FF"/>
              </a:buClr>
            </a:pPr>
            <a:r>
              <a:rPr lang="en-GB" dirty="0"/>
              <a:t> Informing Practices</a:t>
            </a:r>
          </a:p>
          <a:p>
            <a:pPr algn="ctr">
              <a:lnSpc>
                <a:spcPct val="115000"/>
              </a:lnSpc>
              <a:buClr>
                <a:srgbClr val="FF66FF"/>
              </a:buClr>
              <a:buFontTx/>
              <a:buNone/>
            </a:pPr>
            <a:endParaRPr lang="en-GB" dirty="0"/>
          </a:p>
          <a:p>
            <a:pPr algn="ctr">
              <a:lnSpc>
                <a:spcPct val="115000"/>
              </a:lnSpc>
              <a:buClr>
                <a:srgbClr val="FF66FF"/>
              </a:buClr>
            </a:pPr>
            <a:r>
              <a:rPr lang="en-GB" dirty="0"/>
              <a:t> Contributing to Policy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16805" y="553749"/>
            <a:ext cx="751038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</p:spTree>
    <p:extLst>
      <p:ext uri="{BB962C8B-B14F-4D97-AF65-F5344CB8AC3E}">
        <p14:creationId xmlns:p14="http://schemas.microsoft.com/office/powerpoint/2010/main" val="3874052775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339</Words>
  <Application>Microsoft Office PowerPoint</Application>
  <PresentationFormat>On-screen Show (4:3)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 Black </vt:lpstr>
      <vt:lpstr>Welcome to CHEER!</vt:lpstr>
      <vt:lpstr>Centre for Higher Education and Equity Research (CHEER)</vt:lpstr>
      <vt:lpstr>Critically Informed Social Change</vt:lpstr>
      <vt:lpstr>What We Do</vt:lpstr>
      <vt:lpstr>Current Research</vt:lpstr>
      <vt:lpstr>CHEER Seminars</vt:lpstr>
      <vt:lpstr>Join US</vt:lpstr>
      <vt:lpstr>http://www.sussex.ac.uk/education/cheer</vt:lpstr>
    </vt:vector>
  </TitlesOfParts>
  <Company>Univesrity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52</cp:revision>
  <cp:lastPrinted>2014-01-28T09:55:20Z</cp:lastPrinted>
  <dcterms:created xsi:type="dcterms:W3CDTF">2014-01-26T18:11:45Z</dcterms:created>
  <dcterms:modified xsi:type="dcterms:W3CDTF">2015-06-24T10:35:20Z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