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23" d="100"/>
          <a:sy n="123" d="100"/>
        </p:scale>
        <p:origin x="114" y="2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A1A6E4EF-6FE7-486A-A8A4-00ED69AC118D}" type="datetimeFigureOut">
              <a:rPr lang="en-GB" smtClean="0"/>
              <a:t>07/03/2017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0527EC-99D8-4AF2-A27E-317A5EDD2345}" type="slidenum">
              <a:rPr lang="en-GB" smtClean="0"/>
              <a:t>‹#›</a:t>
            </a:fld>
            <a:endParaRPr lang="en-GB"/>
          </a:p>
        </p:txBody>
      </p:sp>
    </p:spTree>
    <p:extLst>
      <p:ext uri="{BB962C8B-B14F-4D97-AF65-F5344CB8AC3E}">
        <p14:creationId xmlns:p14="http://schemas.microsoft.com/office/powerpoint/2010/main" val="1279002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1A6E4EF-6FE7-486A-A8A4-00ED69AC118D}" type="datetimeFigureOut">
              <a:rPr lang="en-GB" smtClean="0"/>
              <a:t>07/03/2017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0527EC-99D8-4AF2-A27E-317A5EDD2345}" type="slidenum">
              <a:rPr lang="en-GB" smtClean="0"/>
              <a:t>‹#›</a:t>
            </a:fld>
            <a:endParaRPr lang="en-GB"/>
          </a:p>
        </p:txBody>
      </p:sp>
    </p:spTree>
    <p:extLst>
      <p:ext uri="{BB962C8B-B14F-4D97-AF65-F5344CB8AC3E}">
        <p14:creationId xmlns:p14="http://schemas.microsoft.com/office/powerpoint/2010/main" val="590654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1A6E4EF-6FE7-486A-A8A4-00ED69AC118D}" type="datetimeFigureOut">
              <a:rPr lang="en-GB" smtClean="0"/>
              <a:t>07/03/2017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0527EC-99D8-4AF2-A27E-317A5EDD2345}" type="slidenum">
              <a:rPr lang="en-GB" smtClean="0"/>
              <a:t>‹#›</a:t>
            </a:fld>
            <a:endParaRPr lang="en-GB"/>
          </a:p>
        </p:txBody>
      </p:sp>
    </p:spTree>
    <p:extLst>
      <p:ext uri="{BB962C8B-B14F-4D97-AF65-F5344CB8AC3E}">
        <p14:creationId xmlns:p14="http://schemas.microsoft.com/office/powerpoint/2010/main" val="304427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A1A6E4EF-6FE7-486A-A8A4-00ED69AC118D}" type="datetimeFigureOut">
              <a:rPr lang="en-GB" smtClean="0"/>
              <a:t>07/03/2017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0527EC-99D8-4AF2-A27E-317A5EDD2345}" type="slidenum">
              <a:rPr lang="en-GB" smtClean="0"/>
              <a:t>‹#›</a:t>
            </a:fld>
            <a:endParaRPr lang="en-GB"/>
          </a:p>
        </p:txBody>
      </p:sp>
    </p:spTree>
    <p:extLst>
      <p:ext uri="{BB962C8B-B14F-4D97-AF65-F5344CB8AC3E}">
        <p14:creationId xmlns:p14="http://schemas.microsoft.com/office/powerpoint/2010/main" val="193330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A1A6E4EF-6FE7-486A-A8A4-00ED69AC118D}" type="datetimeFigureOut">
              <a:rPr lang="en-GB" smtClean="0"/>
              <a:t>07/03/2017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30527EC-99D8-4AF2-A27E-317A5EDD2345}" type="slidenum">
              <a:rPr lang="en-GB" smtClean="0"/>
              <a:t>‹#›</a:t>
            </a:fld>
            <a:endParaRPr lang="en-GB"/>
          </a:p>
        </p:txBody>
      </p:sp>
    </p:spTree>
    <p:extLst>
      <p:ext uri="{BB962C8B-B14F-4D97-AF65-F5344CB8AC3E}">
        <p14:creationId xmlns:p14="http://schemas.microsoft.com/office/powerpoint/2010/main" val="27700975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1A6E4EF-6FE7-486A-A8A4-00ED69AC118D}" type="datetimeFigureOut">
              <a:rPr lang="en-GB" smtClean="0"/>
              <a:t>07/03/2017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30527EC-99D8-4AF2-A27E-317A5EDD2345}" type="slidenum">
              <a:rPr lang="en-GB" smtClean="0"/>
              <a:t>‹#›</a:t>
            </a:fld>
            <a:endParaRPr lang="en-GB"/>
          </a:p>
        </p:txBody>
      </p:sp>
    </p:spTree>
    <p:extLst>
      <p:ext uri="{BB962C8B-B14F-4D97-AF65-F5344CB8AC3E}">
        <p14:creationId xmlns:p14="http://schemas.microsoft.com/office/powerpoint/2010/main" val="12504770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A6E4EF-6FE7-486A-A8A4-00ED69AC118D}" type="datetimeFigureOut">
              <a:rPr lang="en-GB" smtClean="0"/>
              <a:t>07/03/2017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30527EC-99D8-4AF2-A27E-317A5EDD2345}" type="slidenum">
              <a:rPr lang="en-GB" smtClean="0"/>
              <a:t>‹#›</a:t>
            </a:fld>
            <a:endParaRPr lang="en-GB"/>
          </a:p>
        </p:txBody>
      </p:sp>
    </p:spTree>
    <p:extLst>
      <p:ext uri="{BB962C8B-B14F-4D97-AF65-F5344CB8AC3E}">
        <p14:creationId xmlns:p14="http://schemas.microsoft.com/office/powerpoint/2010/main" val="17426406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A6E4EF-6FE7-486A-A8A4-00ED69AC118D}" type="datetimeFigureOut">
              <a:rPr lang="en-GB" smtClean="0"/>
              <a:t>07/03/2017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0527EC-99D8-4AF2-A27E-317A5EDD2345}" type="slidenum">
              <a:rPr lang="en-GB" smtClean="0"/>
              <a:t>‹#›</a:t>
            </a:fld>
            <a:endParaRPr lang="en-GB"/>
          </a:p>
        </p:txBody>
      </p:sp>
    </p:spTree>
    <p:extLst>
      <p:ext uri="{BB962C8B-B14F-4D97-AF65-F5344CB8AC3E}">
        <p14:creationId xmlns:p14="http://schemas.microsoft.com/office/powerpoint/2010/main" val="3609110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A6E4EF-6FE7-486A-A8A4-00ED69AC118D}" type="datetimeFigureOut">
              <a:rPr lang="en-GB" smtClean="0"/>
              <a:t>07/03/2017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0527EC-99D8-4AF2-A27E-317A5EDD2345}" type="slidenum">
              <a:rPr lang="en-GB" smtClean="0"/>
              <a:t>‹#›</a:t>
            </a:fld>
            <a:endParaRPr lang="en-GB"/>
          </a:p>
        </p:txBody>
      </p:sp>
    </p:spTree>
    <p:extLst>
      <p:ext uri="{BB962C8B-B14F-4D97-AF65-F5344CB8AC3E}">
        <p14:creationId xmlns:p14="http://schemas.microsoft.com/office/powerpoint/2010/main" val="14156568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1A6E4EF-6FE7-486A-A8A4-00ED69AC118D}" type="datetimeFigureOut">
              <a:rPr lang="en-GB" smtClean="0"/>
              <a:t>07/03/2017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0527EC-99D8-4AF2-A27E-317A5EDD2345}" type="slidenum">
              <a:rPr lang="en-GB" smtClean="0"/>
              <a:t>‹#›</a:t>
            </a:fld>
            <a:endParaRPr lang="en-GB"/>
          </a:p>
        </p:txBody>
      </p:sp>
    </p:spTree>
    <p:extLst>
      <p:ext uri="{BB962C8B-B14F-4D97-AF65-F5344CB8AC3E}">
        <p14:creationId xmlns:p14="http://schemas.microsoft.com/office/powerpoint/2010/main" val="3543295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1A6E4EF-6FE7-486A-A8A4-00ED69AC118D}" type="datetimeFigureOut">
              <a:rPr lang="en-GB" smtClean="0"/>
              <a:t>07/03/2017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0527EC-99D8-4AF2-A27E-317A5EDD2345}" type="slidenum">
              <a:rPr lang="en-GB" smtClean="0"/>
              <a:t>‹#›</a:t>
            </a:fld>
            <a:endParaRPr lang="en-GB"/>
          </a:p>
        </p:txBody>
      </p:sp>
    </p:spTree>
    <p:extLst>
      <p:ext uri="{BB962C8B-B14F-4D97-AF65-F5344CB8AC3E}">
        <p14:creationId xmlns:p14="http://schemas.microsoft.com/office/powerpoint/2010/main" val="1389450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A6E4EF-6FE7-486A-A8A4-00ED69AC118D}" type="datetimeFigureOut">
              <a:rPr lang="en-GB" smtClean="0"/>
              <a:t>07/03/2017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0527EC-99D8-4AF2-A27E-317A5EDD2345}" type="slidenum">
              <a:rPr lang="en-GB" smtClean="0"/>
              <a:t>‹#›</a:t>
            </a:fld>
            <a:endParaRPr lang="en-GB"/>
          </a:p>
        </p:txBody>
      </p:sp>
    </p:spTree>
    <p:extLst>
      <p:ext uri="{BB962C8B-B14F-4D97-AF65-F5344CB8AC3E}">
        <p14:creationId xmlns:p14="http://schemas.microsoft.com/office/powerpoint/2010/main" val="5128949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400" y="160810"/>
            <a:ext cx="11557000" cy="6493566"/>
          </a:xfrm>
          <a:prstGeom prst="rect">
            <a:avLst/>
          </a:prstGeom>
        </p:spPr>
      </p:pic>
      <p:sp>
        <p:nvSpPr>
          <p:cNvPr id="2" name="Title 1"/>
          <p:cNvSpPr>
            <a:spLocks noGrp="1"/>
          </p:cNvSpPr>
          <p:nvPr>
            <p:ph type="ctrTitle"/>
          </p:nvPr>
        </p:nvSpPr>
        <p:spPr>
          <a:xfrm>
            <a:off x="1524000" y="160811"/>
            <a:ext cx="9144000" cy="2747490"/>
          </a:xfrm>
        </p:spPr>
        <p:txBody>
          <a:bodyPr>
            <a:normAutofit/>
          </a:bodyPr>
          <a:lstStyle/>
          <a:p>
            <a:r>
              <a:rPr lang="en-GB" b="1" dirty="0" smtClean="0"/>
              <a:t>The role of Higher Education in Conflict, Post conflict or Occupation</a:t>
            </a:r>
            <a:endParaRPr lang="en-GB" b="1" dirty="0"/>
          </a:p>
        </p:txBody>
      </p:sp>
      <p:sp>
        <p:nvSpPr>
          <p:cNvPr id="3" name="Subtitle 2"/>
          <p:cNvSpPr>
            <a:spLocks noGrp="1"/>
          </p:cNvSpPr>
          <p:nvPr>
            <p:ph type="subTitle" idx="1"/>
          </p:nvPr>
        </p:nvSpPr>
        <p:spPr>
          <a:xfrm>
            <a:off x="1524000" y="2908301"/>
            <a:ext cx="9144000" cy="1358899"/>
          </a:xfrm>
        </p:spPr>
        <p:txBody>
          <a:bodyPr>
            <a:normAutofit fontScale="85000" lnSpcReduction="20000"/>
          </a:bodyPr>
          <a:lstStyle/>
          <a:p>
            <a:r>
              <a:rPr lang="en-GB" sz="3600" b="1" dirty="0" smtClean="0"/>
              <a:t>Juliet Millican</a:t>
            </a:r>
          </a:p>
          <a:p>
            <a:r>
              <a:rPr lang="en-GB" sz="3600" b="1" dirty="0" err="1" smtClean="0"/>
              <a:t>Cupp</a:t>
            </a:r>
            <a:endParaRPr lang="en-GB" sz="3600" b="1" dirty="0" smtClean="0"/>
          </a:p>
          <a:p>
            <a:r>
              <a:rPr lang="en-GB" sz="3600" b="1" dirty="0" smtClean="0"/>
              <a:t>The University of Brighton</a:t>
            </a:r>
            <a:endParaRPr lang="en-GB" sz="3600" b="1" dirty="0"/>
          </a:p>
        </p:txBody>
      </p:sp>
    </p:spTree>
    <p:extLst>
      <p:ext uri="{BB962C8B-B14F-4D97-AF65-F5344CB8AC3E}">
        <p14:creationId xmlns:p14="http://schemas.microsoft.com/office/powerpoint/2010/main" val="8881988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Education and Conflict: The literature</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Changing nature of conflict (</a:t>
            </a:r>
            <a:r>
              <a:rPr lang="en-GB" dirty="0" err="1" smtClean="0"/>
              <a:t>Kaldor</a:t>
            </a:r>
            <a:r>
              <a:rPr lang="en-GB" dirty="0" smtClean="0"/>
              <a:t> 2014): Intra rather than interstate, political reduction in power of state, conflict over resources and growing inequalities, conflict over identity and struggles for power, need for ‘construction of new norms through analysis, scholarship and debate’ </a:t>
            </a:r>
          </a:p>
          <a:p>
            <a:r>
              <a:rPr lang="en-GB" dirty="0" smtClean="0"/>
              <a:t>Two faces of education (Bush and </a:t>
            </a:r>
            <a:r>
              <a:rPr lang="en-GB" dirty="0" err="1" smtClean="0"/>
              <a:t>Saltarelli</a:t>
            </a:r>
            <a:r>
              <a:rPr lang="en-GB" dirty="0" smtClean="0"/>
              <a:t> 2000): Acts as a unifying force, but can be a cause as well as a response to conflict, potential to fuel or exacerbate violence through unequal access or promotion of negative stereotypes</a:t>
            </a:r>
          </a:p>
          <a:p>
            <a:r>
              <a:rPr lang="en-GB" dirty="0" smtClean="0"/>
              <a:t>Can contribute on different levels (Smith 2014) citizenship and </a:t>
            </a:r>
            <a:r>
              <a:rPr lang="en-GB" dirty="0" err="1" smtClean="0"/>
              <a:t>statebuilding</a:t>
            </a:r>
            <a:r>
              <a:rPr lang="en-GB" dirty="0" smtClean="0"/>
              <a:t>, reinforcing of responsibilities,  counteracting inequality, offering other forms of identity, need for a ‘conflict sensitive’ education (diverse groups, diverse control, proper representation).</a:t>
            </a:r>
            <a:endParaRPr lang="en-GB" dirty="0"/>
          </a:p>
        </p:txBody>
      </p:sp>
    </p:spTree>
    <p:extLst>
      <p:ext uri="{BB962C8B-B14F-4D97-AF65-F5344CB8AC3E}">
        <p14:creationId xmlns:p14="http://schemas.microsoft.com/office/powerpoint/2010/main" val="943441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978" y="365125"/>
            <a:ext cx="11169748" cy="1325563"/>
          </a:xfrm>
        </p:spPr>
        <p:txBody>
          <a:bodyPr/>
          <a:lstStyle/>
          <a:p>
            <a:r>
              <a:rPr lang="en-GB" dirty="0" smtClean="0"/>
              <a:t>Higher Education and Conflict: </a:t>
            </a:r>
            <a:r>
              <a:rPr lang="en-GB" i="1" dirty="0" smtClean="0"/>
              <a:t>limited literature</a:t>
            </a:r>
            <a:endParaRPr lang="en-GB" i="1" dirty="0"/>
          </a:p>
        </p:txBody>
      </p:sp>
      <p:sp>
        <p:nvSpPr>
          <p:cNvPr id="3" name="Content Placeholder 2"/>
          <p:cNvSpPr>
            <a:spLocks noGrp="1"/>
          </p:cNvSpPr>
          <p:nvPr>
            <p:ph idx="1"/>
          </p:nvPr>
        </p:nvSpPr>
        <p:spPr/>
        <p:txBody>
          <a:bodyPr>
            <a:normAutofit fontScale="92500" lnSpcReduction="20000"/>
          </a:bodyPr>
          <a:lstStyle/>
          <a:p>
            <a:r>
              <a:rPr lang="en-GB" dirty="0" smtClean="0"/>
              <a:t>Tripartite mission: three areas-Teaching, Research and Service (though service often delivered through teaching and research)</a:t>
            </a:r>
          </a:p>
          <a:p>
            <a:r>
              <a:rPr lang="en-GB" dirty="0" smtClean="0"/>
              <a:t>Taylor 1984  (Queens) ‘Objectivity </a:t>
            </a:r>
            <a:r>
              <a:rPr lang="en-GB" dirty="0"/>
              <a:t>becomes a reason for not addressing issues, because they cannot be addressed objectively</a:t>
            </a:r>
            <a:r>
              <a:rPr lang="en-GB" dirty="0" smtClean="0"/>
              <a:t>’, new social science analyses made little difference.</a:t>
            </a:r>
          </a:p>
          <a:p>
            <a:r>
              <a:rPr lang="en-GB" dirty="0" smtClean="0"/>
              <a:t>Milton 2013: (</a:t>
            </a:r>
            <a:r>
              <a:rPr lang="en-GB" dirty="0" err="1" smtClean="0"/>
              <a:t>Lybia</a:t>
            </a:r>
            <a:r>
              <a:rPr lang="en-GB" dirty="0" smtClean="0"/>
              <a:t> and Iraq) HE contribution to forming a identity, developing political autonomy, critical thinking challenging dominant state interests, maintaining academic links between opposing groups contributing to peace building and support reconstruction via training for </a:t>
            </a:r>
            <a:r>
              <a:rPr lang="en-GB" dirty="0" err="1" smtClean="0"/>
              <a:t>statebuilding</a:t>
            </a:r>
            <a:r>
              <a:rPr lang="en-GB" dirty="0" smtClean="0"/>
              <a:t>. </a:t>
            </a:r>
          </a:p>
          <a:p>
            <a:r>
              <a:rPr lang="en-GB" dirty="0" smtClean="0"/>
              <a:t>Johnson 2015: (Kenya and Cote D’Ivoire) Importance of engagement for protection in times of conflict, student involvement to build shared identity and values, choosing partners carefully, allegiances can backfire. </a:t>
            </a:r>
            <a:r>
              <a:rPr lang="en-GB" sz="1500" dirty="0" smtClean="0"/>
              <a:t>(10.45)</a:t>
            </a:r>
            <a:endParaRPr lang="en-GB" sz="1500" dirty="0"/>
          </a:p>
        </p:txBody>
      </p:sp>
    </p:spTree>
    <p:extLst>
      <p:ext uri="{BB962C8B-B14F-4D97-AF65-F5344CB8AC3E}">
        <p14:creationId xmlns:p14="http://schemas.microsoft.com/office/powerpoint/2010/main" val="3612269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5602" y="365125"/>
            <a:ext cx="10998198" cy="854075"/>
          </a:xfrm>
        </p:spPr>
        <p:txBody>
          <a:bodyPr>
            <a:normAutofit fontScale="90000"/>
          </a:bodyPr>
          <a:lstStyle/>
          <a:p>
            <a:r>
              <a:rPr lang="en-GB" dirty="0"/>
              <a:t>R</a:t>
            </a:r>
            <a:r>
              <a:rPr lang="en-GB" dirty="0" smtClean="0"/>
              <a:t>oles played by HE during different phases of conflict</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92668119"/>
              </p:ext>
            </p:extLst>
          </p:nvPr>
        </p:nvGraphicFramePr>
        <p:xfrm>
          <a:off x="355602" y="1422400"/>
          <a:ext cx="10998198" cy="5151514"/>
        </p:xfrm>
        <a:graphic>
          <a:graphicData uri="http://schemas.openxmlformats.org/drawingml/2006/table">
            <a:tbl>
              <a:tblPr firstRow="1" firstCol="1" bandRow="1">
                <a:tableStyleId>{5C22544A-7EE6-4342-B048-85BDC9FD1C3A}</a:tableStyleId>
              </a:tblPr>
              <a:tblGrid>
                <a:gridCol w="4538552"/>
                <a:gridCol w="2380754"/>
                <a:gridCol w="4078892"/>
              </a:tblGrid>
              <a:tr h="259474">
                <a:tc>
                  <a:txBody>
                    <a:bodyPr/>
                    <a:lstStyle/>
                    <a:p>
                      <a:pPr>
                        <a:lnSpc>
                          <a:spcPct val="107000"/>
                        </a:lnSpc>
                        <a:spcAft>
                          <a:spcPts val="0"/>
                        </a:spcAft>
                      </a:pPr>
                      <a:r>
                        <a:rPr lang="en-GB" sz="1100" dirty="0">
                          <a:effectLst/>
                        </a:rPr>
                        <a:t>Response</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100">
                          <a:effectLst/>
                        </a:rPr>
                        <a:t>Context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100">
                          <a:effectLst/>
                        </a:rPr>
                        <a:t>Issues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073932">
                <a:tc>
                  <a:txBody>
                    <a:bodyPr/>
                    <a:lstStyle/>
                    <a:p>
                      <a:pPr>
                        <a:lnSpc>
                          <a:spcPct val="107000"/>
                        </a:lnSpc>
                        <a:spcAft>
                          <a:spcPts val="0"/>
                        </a:spcAft>
                      </a:pPr>
                      <a:r>
                        <a:rPr lang="en-GB" sz="2000" dirty="0">
                          <a:effectLst/>
                        </a:rPr>
                        <a:t>Universities as a site of resistance, inciting conflict though challenging existing regimes or resisting constraints of occupation.</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dirty="0">
                          <a:effectLst/>
                        </a:rPr>
                        <a:t>Pre conflict, under occupation</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a:effectLst/>
                        </a:rPr>
                        <a:t>Students organising for democracy or supporting resistance among wider communities.</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616905">
                <a:tc>
                  <a:txBody>
                    <a:bodyPr/>
                    <a:lstStyle/>
                    <a:p>
                      <a:pPr>
                        <a:lnSpc>
                          <a:spcPct val="107000"/>
                        </a:lnSpc>
                        <a:spcAft>
                          <a:spcPts val="0"/>
                        </a:spcAft>
                      </a:pPr>
                      <a:r>
                        <a:rPr lang="en-GB" sz="2000">
                          <a:effectLst/>
                        </a:rPr>
                        <a:t>Analyses of the causes of conflict, work on conflict prediction and conflict prevention, </a:t>
                      </a:r>
                    </a:p>
                    <a:p>
                      <a:pPr>
                        <a:lnSpc>
                          <a:spcPct val="107000"/>
                        </a:lnSpc>
                        <a:spcAft>
                          <a:spcPts val="0"/>
                        </a:spcAft>
                      </a:pPr>
                      <a:r>
                        <a:rPr lang="en-GB" sz="2000">
                          <a:effectLst/>
                        </a:rPr>
                        <a:t>development of theoretical frameworks and advising on policy approaches</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dirty="0">
                          <a:effectLst/>
                        </a:rPr>
                        <a:t>Pre, especially with fragile stages</a:t>
                      </a:r>
                    </a:p>
                    <a:p>
                      <a:pPr>
                        <a:lnSpc>
                          <a:spcPct val="107000"/>
                        </a:lnSpc>
                        <a:spcAft>
                          <a:spcPts val="0"/>
                        </a:spcAft>
                      </a:pPr>
                      <a:r>
                        <a:rPr lang="en-GB" sz="2000" dirty="0">
                          <a:effectLst/>
                        </a:rPr>
                        <a:t>Post conflict, or independent external approach. </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dirty="0">
                          <a:effectLst/>
                        </a:rPr>
                        <a:t>‘Insufficient donor funds spent in local pre-conflict </a:t>
                      </a:r>
                      <a:r>
                        <a:rPr lang="en-GB" sz="2000" dirty="0" smtClean="0">
                          <a:effectLst/>
                        </a:rPr>
                        <a:t>analysis’ </a:t>
                      </a:r>
                      <a:r>
                        <a:rPr lang="en-GB" sz="2000" dirty="0">
                          <a:effectLst/>
                        </a:rPr>
                        <a:t>(</a:t>
                      </a:r>
                      <a:r>
                        <a:rPr lang="en-GB" sz="2000" dirty="0" err="1">
                          <a:effectLst/>
                        </a:rPr>
                        <a:t>Omeje</a:t>
                      </a:r>
                      <a:r>
                        <a:rPr lang="en-GB" sz="2000" dirty="0">
                          <a:effectLst/>
                        </a:rPr>
                        <a:t>)</a:t>
                      </a:r>
                    </a:p>
                    <a:p>
                      <a:pPr>
                        <a:lnSpc>
                          <a:spcPct val="107000"/>
                        </a:lnSpc>
                        <a:spcAft>
                          <a:spcPts val="0"/>
                        </a:spcAft>
                      </a:pPr>
                      <a:r>
                        <a:rPr lang="en-GB" sz="2000" dirty="0">
                          <a:effectLst/>
                        </a:rPr>
                        <a:t>Possibilities for influencing policy makers or donors?</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888390">
                <a:tc>
                  <a:txBody>
                    <a:bodyPr/>
                    <a:lstStyle/>
                    <a:p>
                      <a:pPr>
                        <a:lnSpc>
                          <a:spcPct val="107000"/>
                        </a:lnSpc>
                        <a:spcAft>
                          <a:spcPts val="0"/>
                        </a:spcAft>
                      </a:pPr>
                      <a:r>
                        <a:rPr lang="en-GB" sz="2000" dirty="0" smtClean="0">
                          <a:effectLst/>
                        </a:rPr>
                        <a:t>Demonstrating </a:t>
                      </a:r>
                      <a:r>
                        <a:rPr lang="en-GB" sz="2000" dirty="0">
                          <a:effectLst/>
                        </a:rPr>
                        <a:t>for peace (Mostar) Training in peace building, bringing opposing sides together, or connecting academics across difference, establishment of peace building as a discipline</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a:effectLst/>
                        </a:rPr>
                        <a:t>Pre or Post conflict</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dirty="0">
                          <a:effectLst/>
                        </a:rPr>
                        <a:t>Timing for this crucial. </a:t>
                      </a:r>
                      <a:r>
                        <a:rPr lang="en-GB" sz="2000" dirty="0" smtClean="0">
                          <a:effectLst/>
                        </a:rPr>
                        <a:t>Peacebuilding often includes (sometimes</a:t>
                      </a:r>
                      <a:r>
                        <a:rPr lang="en-GB" sz="2000" baseline="0" dirty="0" smtClean="0">
                          <a:effectLst/>
                        </a:rPr>
                        <a:t> unwelcome)</a:t>
                      </a:r>
                      <a:r>
                        <a:rPr lang="en-GB" sz="2000" dirty="0" smtClean="0">
                          <a:effectLst/>
                        </a:rPr>
                        <a:t> </a:t>
                      </a:r>
                      <a:r>
                        <a:rPr lang="en-GB" sz="2000" dirty="0">
                          <a:effectLst/>
                        </a:rPr>
                        <a:t>intervention of external </a:t>
                      </a:r>
                      <a:r>
                        <a:rPr lang="en-GB" sz="2000" dirty="0" smtClean="0">
                          <a:effectLst/>
                        </a:rPr>
                        <a:t>agencies, universities may be better placed</a:t>
                      </a:r>
                      <a:r>
                        <a:rPr lang="en-GB" sz="2000" baseline="0" dirty="0" smtClean="0">
                          <a:effectLst/>
                        </a:rPr>
                        <a:t> and already on hand.</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1809903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4"/>
            <a:ext cx="10515600" cy="587375"/>
          </a:xfrm>
        </p:spPr>
        <p:txBody>
          <a:bodyPr>
            <a:normAutofit/>
          </a:bodyPr>
          <a:lstStyle/>
          <a:p>
            <a:r>
              <a:rPr lang="en-GB" sz="2000" b="1" dirty="0" smtClean="0"/>
              <a:t>Roles contd.</a:t>
            </a:r>
            <a:endParaRPr lang="en-GB" sz="20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54720884"/>
              </p:ext>
            </p:extLst>
          </p:nvPr>
        </p:nvGraphicFramePr>
        <p:xfrm>
          <a:off x="266700" y="1435100"/>
          <a:ext cx="11455400" cy="5218176"/>
        </p:xfrm>
        <a:graphic>
          <a:graphicData uri="http://schemas.openxmlformats.org/drawingml/2006/table">
            <a:tbl>
              <a:tblPr firstRow="1" firstCol="1" bandRow="1">
                <a:tableStyleId>{5C22544A-7EE6-4342-B048-85BDC9FD1C3A}</a:tableStyleId>
              </a:tblPr>
              <a:tblGrid>
                <a:gridCol w="4635500"/>
                <a:gridCol w="2641600"/>
                <a:gridCol w="4178300"/>
              </a:tblGrid>
              <a:tr h="1603257">
                <a:tc>
                  <a:txBody>
                    <a:bodyPr/>
                    <a:lstStyle/>
                    <a:p>
                      <a:pPr>
                        <a:lnSpc>
                          <a:spcPct val="107000"/>
                        </a:lnSpc>
                        <a:spcAft>
                          <a:spcPts val="0"/>
                        </a:spcAft>
                      </a:pPr>
                      <a:r>
                        <a:rPr lang="en-GB" sz="2000" dirty="0">
                          <a:effectLst/>
                        </a:rPr>
                        <a:t>Remaining neutral during conflict, normaliser, </a:t>
                      </a:r>
                      <a:r>
                        <a:rPr lang="en-GB" sz="2000" dirty="0" smtClean="0">
                          <a:effectLst/>
                        </a:rPr>
                        <a:t>offering ‘zones of</a:t>
                      </a:r>
                      <a:r>
                        <a:rPr lang="en-GB" sz="2000" baseline="0" dirty="0" smtClean="0">
                          <a:effectLst/>
                        </a:rPr>
                        <a:t> civility’ (</a:t>
                      </a:r>
                      <a:r>
                        <a:rPr lang="en-GB" sz="2000" baseline="0" dirty="0" err="1" smtClean="0">
                          <a:effectLst/>
                        </a:rPr>
                        <a:t>Kaldor</a:t>
                      </a:r>
                      <a:r>
                        <a:rPr lang="en-GB" sz="2000" baseline="0" dirty="0" smtClean="0">
                          <a:effectLst/>
                        </a:rPr>
                        <a:t>) </a:t>
                      </a:r>
                      <a:r>
                        <a:rPr lang="en-GB" sz="2000" dirty="0" smtClean="0">
                          <a:effectLst/>
                        </a:rPr>
                        <a:t>providing subject</a:t>
                      </a:r>
                      <a:r>
                        <a:rPr lang="en-GB" sz="2000" baseline="0" dirty="0" smtClean="0">
                          <a:effectLst/>
                        </a:rPr>
                        <a:t> based </a:t>
                      </a:r>
                      <a:r>
                        <a:rPr lang="en-GB" sz="2000" dirty="0" smtClean="0">
                          <a:effectLst/>
                        </a:rPr>
                        <a:t>education through </a:t>
                      </a:r>
                      <a:r>
                        <a:rPr lang="en-GB" sz="2000" dirty="0">
                          <a:effectLst/>
                        </a:rPr>
                        <a:t>traditional discipline approaches</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tc>
                <a:tc>
                  <a:txBody>
                    <a:bodyPr/>
                    <a:lstStyle/>
                    <a:p>
                      <a:pPr>
                        <a:lnSpc>
                          <a:spcPct val="107000"/>
                        </a:lnSpc>
                        <a:spcAft>
                          <a:spcPts val="0"/>
                        </a:spcAft>
                      </a:pPr>
                      <a:r>
                        <a:rPr lang="en-GB" sz="2000" dirty="0">
                          <a:effectLst/>
                        </a:rPr>
                        <a:t>During conflict</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tc>
                <a:tc>
                  <a:txBody>
                    <a:bodyPr/>
                    <a:lstStyle/>
                    <a:p>
                      <a:pPr>
                        <a:lnSpc>
                          <a:spcPct val="107000"/>
                        </a:lnSpc>
                        <a:spcAft>
                          <a:spcPts val="0"/>
                        </a:spcAft>
                      </a:pPr>
                      <a:r>
                        <a:rPr lang="en-GB" sz="2000">
                          <a:effectLst/>
                        </a:rPr>
                        <a:t>Avoids any mention of conflict – may be the approach of traditional universities or some disciplines while others may be actively involved hence could be an institutional a departmental approach. </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tc>
              </a:tr>
              <a:tr h="1282606">
                <a:tc>
                  <a:txBody>
                    <a:bodyPr/>
                    <a:lstStyle/>
                    <a:p>
                      <a:pPr>
                        <a:lnSpc>
                          <a:spcPct val="107000"/>
                        </a:lnSpc>
                        <a:spcAft>
                          <a:spcPts val="0"/>
                        </a:spcAft>
                      </a:pPr>
                      <a:r>
                        <a:rPr lang="en-GB" sz="2000">
                          <a:effectLst/>
                        </a:rPr>
                        <a:t>Raising awareness and understanding of students and of local community through seminars, discussion groups, an alternative to media as a form of information. </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tc>
                <a:tc>
                  <a:txBody>
                    <a:bodyPr/>
                    <a:lstStyle/>
                    <a:p>
                      <a:pPr>
                        <a:lnSpc>
                          <a:spcPct val="107000"/>
                        </a:lnSpc>
                        <a:spcAft>
                          <a:spcPts val="0"/>
                        </a:spcAft>
                      </a:pPr>
                      <a:r>
                        <a:rPr lang="en-GB" sz="2000" dirty="0">
                          <a:effectLst/>
                        </a:rPr>
                        <a:t>Pre, during or post</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tc>
                <a:tc>
                  <a:txBody>
                    <a:bodyPr/>
                    <a:lstStyle/>
                    <a:p>
                      <a:pPr>
                        <a:lnSpc>
                          <a:spcPct val="107000"/>
                        </a:lnSpc>
                        <a:spcAft>
                          <a:spcPts val="0"/>
                        </a:spcAft>
                      </a:pPr>
                      <a:r>
                        <a:rPr lang="en-GB" sz="2000" dirty="0">
                          <a:effectLst/>
                        </a:rPr>
                        <a:t>Difficult to operate normal sessions during conflict, safety should be first concern, could implicate universities and make them a target as a result.</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tc>
              </a:tr>
              <a:tr h="1603257">
                <a:tc>
                  <a:txBody>
                    <a:bodyPr/>
                    <a:lstStyle/>
                    <a:p>
                      <a:pPr>
                        <a:lnSpc>
                          <a:spcPct val="107000"/>
                        </a:lnSpc>
                        <a:spcAft>
                          <a:spcPts val="0"/>
                        </a:spcAft>
                      </a:pPr>
                      <a:r>
                        <a:rPr lang="en-GB" sz="2000">
                          <a:effectLst/>
                        </a:rPr>
                        <a:t>Acting as welfare interventions, using students as community workers, emergency aid and rehabilitation of soldiers, rebuilding of structures etc, providing services at a time when state services are unavailable</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tc>
                <a:tc>
                  <a:txBody>
                    <a:bodyPr/>
                    <a:lstStyle/>
                    <a:p>
                      <a:pPr>
                        <a:lnSpc>
                          <a:spcPct val="107000"/>
                        </a:lnSpc>
                        <a:spcAft>
                          <a:spcPts val="0"/>
                        </a:spcAft>
                      </a:pPr>
                      <a:r>
                        <a:rPr lang="en-GB" sz="2000" dirty="0">
                          <a:effectLst/>
                        </a:rPr>
                        <a:t>During or post conflict</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tc>
                <a:tc>
                  <a:txBody>
                    <a:bodyPr/>
                    <a:lstStyle/>
                    <a:p>
                      <a:pPr>
                        <a:lnSpc>
                          <a:spcPct val="107000"/>
                        </a:lnSpc>
                        <a:spcAft>
                          <a:spcPts val="0"/>
                        </a:spcAft>
                      </a:pPr>
                      <a:r>
                        <a:rPr lang="en-GB" sz="2000" dirty="0">
                          <a:effectLst/>
                        </a:rPr>
                        <a:t>Safety of students, role in reconciliation and peace building as well as practical help. </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tc>
              </a:tr>
            </a:tbl>
          </a:graphicData>
        </a:graphic>
      </p:graphicFrame>
    </p:spTree>
    <p:extLst>
      <p:ext uri="{BB962C8B-B14F-4D97-AF65-F5344CB8AC3E}">
        <p14:creationId xmlns:p14="http://schemas.microsoft.com/office/powerpoint/2010/main" val="36891740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1601"/>
            <a:ext cx="10515600" cy="309244"/>
          </a:xfrm>
        </p:spPr>
        <p:txBody>
          <a:bodyPr>
            <a:normAutofit fontScale="90000"/>
          </a:bodyPr>
          <a:lstStyle/>
          <a:p>
            <a:r>
              <a:rPr lang="en-GB" sz="2200" b="1" dirty="0" smtClean="0"/>
              <a:t>Contd</a:t>
            </a:r>
            <a:r>
              <a:rPr lang="en-GB" dirty="0" smtClean="0"/>
              <a:t>.                                                                             </a:t>
            </a:r>
            <a:r>
              <a:rPr lang="en-GB" sz="1800" dirty="0" smtClean="0"/>
              <a:t>(11.10)</a:t>
            </a:r>
            <a:endParaRPr lang="en-GB" sz="1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61065296"/>
              </p:ext>
            </p:extLst>
          </p:nvPr>
        </p:nvGraphicFramePr>
        <p:xfrm>
          <a:off x="254000" y="554940"/>
          <a:ext cx="11493500" cy="5675476"/>
        </p:xfrm>
        <a:graphic>
          <a:graphicData uri="http://schemas.openxmlformats.org/drawingml/2006/table">
            <a:tbl>
              <a:tblPr firstRow="1" firstCol="1" bandRow="1">
                <a:tableStyleId>{5C22544A-7EE6-4342-B048-85BDC9FD1C3A}</a:tableStyleId>
              </a:tblPr>
              <a:tblGrid>
                <a:gridCol w="5384800"/>
                <a:gridCol w="1866900"/>
                <a:gridCol w="4241800"/>
              </a:tblGrid>
              <a:tr h="2371140">
                <a:tc>
                  <a:txBody>
                    <a:bodyPr/>
                    <a:lstStyle/>
                    <a:p>
                      <a:pPr>
                        <a:lnSpc>
                          <a:spcPct val="107000"/>
                        </a:lnSpc>
                        <a:spcAft>
                          <a:spcPts val="0"/>
                        </a:spcAft>
                      </a:pPr>
                      <a:r>
                        <a:rPr lang="en-GB" sz="2000" dirty="0">
                          <a:effectLst/>
                        </a:rPr>
                        <a:t>Development of citizenship  and democracy or a sense of national/cultural identity in divided or occupied states or as an alternative to ethnic focus or extremism, </a:t>
                      </a:r>
                      <a:r>
                        <a:rPr lang="en-GB" sz="2000" dirty="0" smtClean="0">
                          <a:effectLst/>
                        </a:rPr>
                        <a:t>maintaining </a:t>
                      </a:r>
                      <a:r>
                        <a:rPr lang="en-GB" sz="2000" dirty="0">
                          <a:effectLst/>
                        </a:rPr>
                        <a:t>social cohesion, social identity, widening access to education in order to address causes of conflict among young people</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6541" marR="66541" marT="0" marB="0"/>
                </a:tc>
                <a:tc>
                  <a:txBody>
                    <a:bodyPr/>
                    <a:lstStyle/>
                    <a:p>
                      <a:pPr>
                        <a:lnSpc>
                          <a:spcPct val="107000"/>
                        </a:lnSpc>
                        <a:spcAft>
                          <a:spcPts val="0"/>
                        </a:spcAft>
                      </a:pPr>
                      <a:r>
                        <a:rPr lang="en-GB" sz="2000" dirty="0">
                          <a:effectLst/>
                        </a:rPr>
                        <a:t>Post conflict or occupation</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6541" marR="66541" marT="0" marB="0"/>
                </a:tc>
                <a:tc>
                  <a:txBody>
                    <a:bodyPr/>
                    <a:lstStyle/>
                    <a:p>
                      <a:pPr>
                        <a:lnSpc>
                          <a:spcPct val="107000"/>
                        </a:lnSpc>
                        <a:spcAft>
                          <a:spcPts val="0"/>
                        </a:spcAft>
                      </a:pPr>
                      <a:r>
                        <a:rPr lang="en-GB" sz="2000" dirty="0">
                          <a:effectLst/>
                        </a:rPr>
                        <a:t>State division (as in interstate conflict, </a:t>
                      </a:r>
                      <a:r>
                        <a:rPr lang="en-GB" sz="2000" dirty="0" smtClean="0">
                          <a:effectLst/>
                        </a:rPr>
                        <a:t>Kashmir) </a:t>
                      </a:r>
                      <a:r>
                        <a:rPr lang="en-GB" sz="2000" dirty="0">
                          <a:effectLst/>
                        </a:rPr>
                        <a:t>may confuse notions of citizenship, alternative identities to create unification as in Bosnia, maintenance of civic pride in occupied states such as Palestine</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6541" marR="66541" marT="0" marB="0"/>
                </a:tc>
              </a:tr>
              <a:tr h="1800030">
                <a:tc>
                  <a:txBody>
                    <a:bodyPr/>
                    <a:lstStyle/>
                    <a:p>
                      <a:pPr>
                        <a:lnSpc>
                          <a:spcPct val="107000"/>
                        </a:lnSpc>
                        <a:spcAft>
                          <a:spcPts val="0"/>
                        </a:spcAft>
                      </a:pPr>
                      <a:r>
                        <a:rPr lang="en-GB" sz="2000">
                          <a:effectLst/>
                        </a:rPr>
                        <a:t>Capacity building workshops for immediate post conflict reconstruction, work with security systems, police, training of new leader</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6541" marR="66541" marT="0" marB="0"/>
                </a:tc>
                <a:tc>
                  <a:txBody>
                    <a:bodyPr/>
                    <a:lstStyle/>
                    <a:p>
                      <a:pPr>
                        <a:lnSpc>
                          <a:spcPct val="107000"/>
                        </a:lnSpc>
                        <a:spcAft>
                          <a:spcPts val="0"/>
                        </a:spcAft>
                      </a:pPr>
                      <a:r>
                        <a:rPr lang="en-GB" sz="2000" dirty="0">
                          <a:effectLst/>
                        </a:rPr>
                        <a:t>Post conflict</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6541" marR="66541" marT="0" marB="0"/>
                </a:tc>
                <a:tc>
                  <a:txBody>
                    <a:bodyPr/>
                    <a:lstStyle/>
                    <a:p>
                      <a:pPr>
                        <a:lnSpc>
                          <a:spcPct val="107000"/>
                        </a:lnSpc>
                        <a:spcAft>
                          <a:spcPts val="0"/>
                        </a:spcAft>
                      </a:pPr>
                      <a:r>
                        <a:rPr lang="en-GB" sz="2000" dirty="0">
                          <a:effectLst/>
                        </a:rPr>
                        <a:t>Universities not always equipped to do this, traditional and prestigious universities, attracting the best students often focus on traditional and post-colonial disciplines, new structures may need to be developed.</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6541" marR="66541" marT="0" marB="0"/>
                </a:tc>
              </a:tr>
              <a:tr h="1347520">
                <a:tc>
                  <a:txBody>
                    <a:bodyPr/>
                    <a:lstStyle/>
                    <a:p>
                      <a:pPr>
                        <a:lnSpc>
                          <a:spcPct val="107000"/>
                        </a:lnSpc>
                        <a:spcAft>
                          <a:spcPts val="0"/>
                        </a:spcAft>
                      </a:pPr>
                      <a:r>
                        <a:rPr lang="en-GB" sz="2000" dirty="0">
                          <a:effectLst/>
                        </a:rPr>
                        <a:t>Research in dealing with knock on impact of conflict or occupation, displaced peoples, house demolition, deforestation, access to water, extremism etc. use of range of local expertise</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6541" marR="66541" marT="0" marB="0"/>
                </a:tc>
                <a:tc>
                  <a:txBody>
                    <a:bodyPr/>
                    <a:lstStyle/>
                    <a:p>
                      <a:pPr>
                        <a:lnSpc>
                          <a:spcPct val="107000"/>
                        </a:lnSpc>
                        <a:spcAft>
                          <a:spcPts val="0"/>
                        </a:spcAft>
                      </a:pPr>
                      <a:r>
                        <a:rPr lang="en-GB" sz="2000" dirty="0">
                          <a:effectLst/>
                        </a:rPr>
                        <a:t>During conflict, under occupation and post conflict</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6541" marR="66541" marT="0" marB="0"/>
                </a:tc>
                <a:tc>
                  <a:txBody>
                    <a:bodyPr/>
                    <a:lstStyle/>
                    <a:p>
                      <a:pPr>
                        <a:lnSpc>
                          <a:spcPct val="107000"/>
                        </a:lnSpc>
                        <a:spcAft>
                          <a:spcPts val="0"/>
                        </a:spcAft>
                      </a:pPr>
                      <a:r>
                        <a:rPr lang="en-GB" sz="2000" dirty="0">
                          <a:effectLst/>
                        </a:rPr>
                        <a:t>Involves use of disciplinary expertise, particularly legal, scientific and social scientific. </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6541" marR="66541" marT="0" marB="0"/>
                </a:tc>
              </a:tr>
            </a:tbl>
          </a:graphicData>
        </a:graphic>
      </p:graphicFrame>
    </p:spTree>
    <p:extLst>
      <p:ext uri="{BB962C8B-B14F-4D97-AF65-F5344CB8AC3E}">
        <p14:creationId xmlns:p14="http://schemas.microsoft.com/office/powerpoint/2010/main" val="2551018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Pedagogic responses: Belfast</a:t>
            </a:r>
            <a:endParaRPr lang="en-GB" dirty="0"/>
          </a:p>
        </p:txBody>
      </p:sp>
      <p:sp>
        <p:nvSpPr>
          <p:cNvPr id="3" name="Content Placeholder 2"/>
          <p:cNvSpPr>
            <a:spLocks noGrp="1"/>
          </p:cNvSpPr>
          <p:nvPr>
            <p:ph sz="half" idx="1"/>
          </p:nvPr>
        </p:nvSpPr>
        <p:spPr>
          <a:xfrm>
            <a:off x="838200" y="1409700"/>
            <a:ext cx="5181600" cy="5321299"/>
          </a:xfrm>
        </p:spPr>
        <p:txBody>
          <a:bodyPr>
            <a:normAutofit fontScale="92500" lnSpcReduction="10000"/>
          </a:bodyPr>
          <a:lstStyle/>
          <a:p>
            <a:r>
              <a:rPr lang="en-GB" dirty="0" smtClean="0"/>
              <a:t>Queen’s University, Belfast</a:t>
            </a:r>
          </a:p>
          <a:p>
            <a:pPr marL="0" indent="0">
              <a:buNone/>
            </a:pPr>
            <a:r>
              <a:rPr lang="en-GB" dirty="0" smtClean="0"/>
              <a:t>Neutral during the conflict (activism outside the classroom, zones of civility, allowed students to escape home issues and build own relationships, decision to change name and accept catholic students may have had greatest impact 20 years on in reducing inequalities and opening up access to power,</a:t>
            </a:r>
          </a:p>
          <a:p>
            <a:pPr marL="0" indent="0">
              <a:buNone/>
            </a:pPr>
            <a:r>
              <a:rPr lang="en-GB" dirty="0" smtClean="0"/>
              <a:t>Use of past legacy to support and train academics, statespersons from other conflict zones, case study approach, lessons learned. </a:t>
            </a:r>
            <a:endParaRPr lang="en-GB" dirty="0"/>
          </a:p>
        </p:txBody>
      </p:sp>
      <p:sp>
        <p:nvSpPr>
          <p:cNvPr id="4" name="Content Placeholder 3"/>
          <p:cNvSpPr>
            <a:spLocks noGrp="1"/>
          </p:cNvSpPr>
          <p:nvPr>
            <p:ph sz="half" idx="2"/>
          </p:nvPr>
        </p:nvSpPr>
        <p:spPr>
          <a:xfrm>
            <a:off x="6172200" y="1409700"/>
            <a:ext cx="5181600" cy="5448299"/>
          </a:xfrm>
        </p:spPr>
        <p:txBody>
          <a:bodyPr>
            <a:normAutofit fontScale="92500" lnSpcReduction="10000"/>
          </a:bodyPr>
          <a:lstStyle/>
          <a:p>
            <a:r>
              <a:rPr lang="en-GB" dirty="0" smtClean="0"/>
              <a:t>University of Ulster</a:t>
            </a:r>
          </a:p>
          <a:p>
            <a:pPr marL="0" indent="0">
              <a:buNone/>
            </a:pPr>
            <a:r>
              <a:rPr lang="en-GB" dirty="0" smtClean="0"/>
              <a:t>More active during conflict but practitioner focused, interest in building confidence and capacity.</a:t>
            </a:r>
          </a:p>
          <a:p>
            <a:pPr marL="0" indent="0">
              <a:buNone/>
            </a:pPr>
            <a:r>
              <a:rPr lang="en-GB" dirty="0" smtClean="0"/>
              <a:t>Current CPD adult education programme with loyalist groups.</a:t>
            </a:r>
          </a:p>
          <a:p>
            <a:pPr marL="0" indent="0">
              <a:buNone/>
            </a:pPr>
            <a:r>
              <a:rPr lang="en-GB" dirty="0" smtClean="0"/>
              <a:t>Saw university as a neutral space for difficult conversations. ‘Trappings of a university’ allowed these to take place.</a:t>
            </a:r>
          </a:p>
          <a:p>
            <a:pPr marL="0" indent="0">
              <a:buNone/>
            </a:pPr>
            <a:r>
              <a:rPr lang="en-GB" dirty="0" smtClean="0"/>
              <a:t>Lecture plus discussion, allowed groups to review and reinterpret the past</a:t>
            </a:r>
            <a:r>
              <a:rPr lang="en-GB" sz="1700" dirty="0" smtClean="0"/>
              <a:t>.(10.55)</a:t>
            </a:r>
            <a:endParaRPr lang="en-GB" sz="1700" dirty="0"/>
          </a:p>
        </p:txBody>
      </p:sp>
    </p:spTree>
    <p:extLst>
      <p:ext uri="{BB962C8B-B14F-4D97-AF65-F5344CB8AC3E}">
        <p14:creationId xmlns:p14="http://schemas.microsoft.com/office/powerpoint/2010/main" val="2152081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Bosnia</a:t>
            </a:r>
            <a:endParaRPr lang="en-GB" dirty="0"/>
          </a:p>
        </p:txBody>
      </p:sp>
      <p:sp>
        <p:nvSpPr>
          <p:cNvPr id="3" name="Content Placeholder 2"/>
          <p:cNvSpPr>
            <a:spLocks noGrp="1"/>
          </p:cNvSpPr>
          <p:nvPr>
            <p:ph sz="half" idx="1"/>
          </p:nvPr>
        </p:nvSpPr>
        <p:spPr>
          <a:xfrm>
            <a:off x="838200" y="1409700"/>
            <a:ext cx="5181600" cy="5130800"/>
          </a:xfrm>
        </p:spPr>
        <p:txBody>
          <a:bodyPr>
            <a:normAutofit lnSpcReduction="10000"/>
          </a:bodyPr>
          <a:lstStyle/>
          <a:p>
            <a:r>
              <a:rPr lang="en-GB" dirty="0" smtClean="0"/>
              <a:t>Peace building MA, Universities of Belgrade and Sarajevo (Zagreb?)</a:t>
            </a:r>
          </a:p>
          <a:p>
            <a:pPr marL="0" indent="0">
              <a:buNone/>
            </a:pPr>
            <a:r>
              <a:rPr lang="en-GB" dirty="0" smtClean="0"/>
              <a:t>Region specific academic programme in peace building, bringing together students and lecturers from 3 regions to explore separate histories</a:t>
            </a:r>
          </a:p>
          <a:p>
            <a:pPr marL="0" indent="0">
              <a:buNone/>
            </a:pPr>
            <a:r>
              <a:rPr lang="en-GB" dirty="0" smtClean="0"/>
              <a:t>Bottom up peacebuilding through analysis of local issues and the building of relationships</a:t>
            </a:r>
          </a:p>
          <a:p>
            <a:pPr marL="0" indent="0">
              <a:buNone/>
            </a:pPr>
            <a:r>
              <a:rPr lang="en-GB" dirty="0" smtClean="0"/>
              <a:t>Additional involvement of Basel, Switzerland</a:t>
            </a:r>
          </a:p>
          <a:p>
            <a:pPr marL="0" indent="0">
              <a:buNone/>
            </a:pPr>
            <a:endParaRPr lang="en-GB" dirty="0" smtClean="0"/>
          </a:p>
        </p:txBody>
      </p:sp>
      <p:sp>
        <p:nvSpPr>
          <p:cNvPr id="4" name="Content Placeholder 3"/>
          <p:cNvSpPr>
            <a:spLocks noGrp="1"/>
          </p:cNvSpPr>
          <p:nvPr>
            <p:ph sz="half" idx="2"/>
          </p:nvPr>
        </p:nvSpPr>
        <p:spPr>
          <a:xfrm>
            <a:off x="6172200" y="1409700"/>
            <a:ext cx="5181600" cy="4767263"/>
          </a:xfrm>
        </p:spPr>
        <p:txBody>
          <a:bodyPr>
            <a:normAutofit lnSpcReduction="10000"/>
          </a:bodyPr>
          <a:lstStyle/>
          <a:p>
            <a:r>
              <a:rPr lang="en-GB" dirty="0" smtClean="0"/>
              <a:t>Training of English Teachers, University of Sarajevo</a:t>
            </a:r>
          </a:p>
          <a:p>
            <a:pPr marL="0" indent="0">
              <a:buNone/>
            </a:pPr>
            <a:r>
              <a:rPr lang="en-GB" dirty="0" smtClean="0"/>
              <a:t>Foreign language teaching as a space for intercultural communication in challenging attitudes among students from segregated schools</a:t>
            </a:r>
          </a:p>
          <a:p>
            <a:pPr marL="0" indent="0">
              <a:buNone/>
            </a:pPr>
            <a:r>
              <a:rPr lang="en-GB" dirty="0" smtClean="0"/>
              <a:t>Use of critical pedagogy to explore issues of moral responsibilty</a:t>
            </a:r>
          </a:p>
          <a:p>
            <a:pPr marL="0" indent="0">
              <a:buNone/>
            </a:pPr>
            <a:r>
              <a:rPr lang="en-GB" dirty="0" smtClean="0"/>
              <a:t>Discussions easier in a third language?  </a:t>
            </a:r>
            <a:r>
              <a:rPr lang="en-GB" sz="1600" dirty="0" smtClean="0"/>
              <a:t>11.20)</a:t>
            </a:r>
            <a:endParaRPr lang="en-GB" sz="1600" dirty="0"/>
          </a:p>
        </p:txBody>
      </p:sp>
    </p:spTree>
    <p:extLst>
      <p:ext uri="{BB962C8B-B14F-4D97-AF65-F5344CB8AC3E}">
        <p14:creationId xmlns:p14="http://schemas.microsoft.com/office/powerpoint/2010/main" val="3240233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39775"/>
          </a:xfrm>
        </p:spPr>
        <p:txBody>
          <a:bodyPr/>
          <a:lstStyle/>
          <a:p>
            <a:r>
              <a:rPr lang="en-GB" dirty="0" smtClean="0"/>
              <a:t>Palestine</a:t>
            </a:r>
            <a:endParaRPr lang="en-GB" dirty="0"/>
          </a:p>
        </p:txBody>
      </p:sp>
      <p:sp>
        <p:nvSpPr>
          <p:cNvPr id="3" name="Content Placeholder 2"/>
          <p:cNvSpPr>
            <a:spLocks noGrp="1"/>
          </p:cNvSpPr>
          <p:nvPr>
            <p:ph sz="half" idx="1"/>
          </p:nvPr>
        </p:nvSpPr>
        <p:spPr>
          <a:xfrm>
            <a:off x="838200" y="1104900"/>
            <a:ext cx="5181600" cy="5072063"/>
          </a:xfrm>
        </p:spPr>
        <p:txBody>
          <a:bodyPr>
            <a:normAutofit lnSpcReduction="10000"/>
          </a:bodyPr>
          <a:lstStyle/>
          <a:p>
            <a:r>
              <a:rPr lang="en-GB" dirty="0" smtClean="0"/>
              <a:t>Student Engagement, Al Quds</a:t>
            </a:r>
          </a:p>
          <a:p>
            <a:pPr marL="0" indent="0">
              <a:buNone/>
            </a:pPr>
            <a:r>
              <a:rPr lang="en-GB" dirty="0" smtClean="0"/>
              <a:t>Jerusalem based university, students have different opportunities</a:t>
            </a:r>
          </a:p>
          <a:p>
            <a:pPr marL="0" indent="0">
              <a:buNone/>
            </a:pPr>
            <a:r>
              <a:rPr lang="en-GB" dirty="0" smtClean="0"/>
              <a:t>Bard College involvement, local engagement programme</a:t>
            </a:r>
          </a:p>
          <a:p>
            <a:pPr marL="0" indent="0">
              <a:buNone/>
            </a:pPr>
            <a:r>
              <a:rPr lang="en-GB" dirty="0" smtClean="0"/>
              <a:t>Focus on the development of civil society rather than a focus on the occupation</a:t>
            </a:r>
          </a:p>
          <a:p>
            <a:pPr marL="0" indent="0">
              <a:buNone/>
            </a:pPr>
            <a:r>
              <a:rPr lang="en-GB" dirty="0" smtClean="0"/>
              <a:t>A more liberal stance on the BDS, recognising the importance of collaboration</a:t>
            </a:r>
            <a:endParaRPr lang="en-GB" dirty="0"/>
          </a:p>
        </p:txBody>
      </p:sp>
      <p:sp>
        <p:nvSpPr>
          <p:cNvPr id="4" name="Content Placeholder 3"/>
          <p:cNvSpPr>
            <a:spLocks noGrp="1"/>
          </p:cNvSpPr>
          <p:nvPr>
            <p:ph sz="half" idx="2"/>
          </p:nvPr>
        </p:nvSpPr>
        <p:spPr>
          <a:xfrm>
            <a:off x="6172200" y="1104900"/>
            <a:ext cx="5181600" cy="5072063"/>
          </a:xfrm>
        </p:spPr>
        <p:txBody>
          <a:bodyPr>
            <a:normAutofit lnSpcReduction="10000"/>
          </a:bodyPr>
          <a:lstStyle/>
          <a:p>
            <a:r>
              <a:rPr lang="en-GB" dirty="0" smtClean="0"/>
              <a:t>Student Engagement, </a:t>
            </a:r>
            <a:r>
              <a:rPr lang="en-GB" dirty="0" err="1" smtClean="0"/>
              <a:t>Birzeit</a:t>
            </a:r>
            <a:endParaRPr lang="en-GB" dirty="0" smtClean="0"/>
          </a:p>
          <a:p>
            <a:pPr marL="0" indent="0">
              <a:buNone/>
            </a:pPr>
            <a:r>
              <a:rPr lang="en-GB" dirty="0" smtClean="0"/>
              <a:t>Set up as a Palestinian university for a nation in waiting</a:t>
            </a:r>
          </a:p>
          <a:p>
            <a:pPr marL="0" indent="0">
              <a:buNone/>
            </a:pPr>
            <a:r>
              <a:rPr lang="en-GB" dirty="0" smtClean="0"/>
              <a:t>Pro active response to conflict, students as service providers during worst periods (prisons, health care, literacy, support for women’s groups)</a:t>
            </a:r>
          </a:p>
          <a:p>
            <a:pPr marL="0" indent="0">
              <a:buNone/>
            </a:pPr>
            <a:r>
              <a:rPr lang="en-GB" dirty="0" smtClean="0"/>
              <a:t>Defending the university ‘enriched education’</a:t>
            </a:r>
          </a:p>
          <a:p>
            <a:pPr marL="0" indent="0">
              <a:buNone/>
            </a:pPr>
            <a:r>
              <a:rPr lang="en-GB" dirty="0" smtClean="0"/>
              <a:t>Strong supporter of BDS </a:t>
            </a:r>
            <a:r>
              <a:rPr lang="en-GB" sz="1600" dirty="0" smtClean="0"/>
              <a:t>(11.25)</a:t>
            </a:r>
            <a:endParaRPr lang="en-GB" sz="1600" dirty="0"/>
          </a:p>
        </p:txBody>
      </p:sp>
    </p:spTree>
    <p:extLst>
      <p:ext uri="{BB962C8B-B14F-4D97-AF65-F5344CB8AC3E}">
        <p14:creationId xmlns:p14="http://schemas.microsoft.com/office/powerpoint/2010/main" val="1947910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What is a conflict sensitive education?</a:t>
            </a:r>
            <a:endParaRPr lang="en-GB" dirty="0"/>
          </a:p>
        </p:txBody>
      </p:sp>
      <p:sp>
        <p:nvSpPr>
          <p:cNvPr id="6" name="Content Placeholder 5"/>
          <p:cNvSpPr>
            <a:spLocks noGrp="1"/>
          </p:cNvSpPr>
          <p:nvPr>
            <p:ph idx="1"/>
          </p:nvPr>
        </p:nvSpPr>
        <p:spPr/>
        <p:txBody>
          <a:bodyPr>
            <a:normAutofit fontScale="92500"/>
          </a:bodyPr>
          <a:lstStyle/>
          <a:p>
            <a:r>
              <a:rPr lang="en-GB" dirty="0" smtClean="0"/>
              <a:t>Different at different phases of a conflict</a:t>
            </a:r>
          </a:p>
          <a:p>
            <a:r>
              <a:rPr lang="en-GB" dirty="0" smtClean="0"/>
              <a:t>Advantages of ‘zones of civility’ to allow education to continue (many universities closed during conflict, people take years to complete a degree)</a:t>
            </a:r>
          </a:p>
          <a:p>
            <a:r>
              <a:rPr lang="en-GB" dirty="0" smtClean="0"/>
              <a:t>Periods after conflict may allow sensitive analysis of different positions (Myanmar – cannot progress without the military)</a:t>
            </a:r>
          </a:p>
          <a:p>
            <a:r>
              <a:rPr lang="en-GB" dirty="0" smtClean="0"/>
              <a:t>University as a service provider can have a strong role in student education and well as community support, focusing on needs of community as well as political positions.</a:t>
            </a:r>
          </a:p>
          <a:p>
            <a:r>
              <a:rPr lang="en-GB" dirty="0" smtClean="0"/>
              <a:t>Need to avoid seeing conflict as negative, and separate conflict from violence (</a:t>
            </a:r>
            <a:r>
              <a:rPr lang="en-GB" dirty="0" err="1" smtClean="0"/>
              <a:t>Lederach</a:t>
            </a:r>
            <a:r>
              <a:rPr lang="en-GB" dirty="0" smtClean="0"/>
              <a:t>, </a:t>
            </a:r>
            <a:r>
              <a:rPr lang="en-GB" smtClean="0"/>
              <a:t>conflict transformation). </a:t>
            </a:r>
            <a:endParaRPr lang="en-GB" dirty="0"/>
          </a:p>
        </p:txBody>
      </p:sp>
    </p:spTree>
    <p:extLst>
      <p:ext uri="{BB962C8B-B14F-4D97-AF65-F5344CB8AC3E}">
        <p14:creationId xmlns:p14="http://schemas.microsoft.com/office/powerpoint/2010/main" val="15270212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New Research in Ethiopia and Eritrea</a:t>
            </a:r>
            <a:endParaRPr lang="en-GB" dirty="0"/>
          </a:p>
        </p:txBody>
      </p:sp>
      <p:sp>
        <p:nvSpPr>
          <p:cNvPr id="3" name="Content Placeholder 2"/>
          <p:cNvSpPr>
            <a:spLocks noGrp="1"/>
          </p:cNvSpPr>
          <p:nvPr>
            <p:ph idx="1"/>
          </p:nvPr>
        </p:nvSpPr>
        <p:spPr>
          <a:xfrm>
            <a:off x="838200" y="1484416"/>
            <a:ext cx="10515600" cy="4692547"/>
          </a:xfrm>
        </p:spPr>
        <p:txBody>
          <a:bodyPr>
            <a:normAutofit/>
          </a:bodyPr>
          <a:lstStyle/>
          <a:p>
            <a:r>
              <a:rPr lang="en-GB" sz="2400" dirty="0" smtClean="0"/>
              <a:t>Agreement on the complex link between poverty and conflict, and the importance of universities as actors</a:t>
            </a:r>
          </a:p>
          <a:p>
            <a:r>
              <a:rPr lang="en-GB" sz="2400" dirty="0"/>
              <a:t>Universities can deal with rights issues in a way that civil society </a:t>
            </a:r>
            <a:r>
              <a:rPr lang="en-GB" sz="2400" dirty="0" smtClean="0"/>
              <a:t>can’t</a:t>
            </a:r>
          </a:p>
          <a:p>
            <a:r>
              <a:rPr lang="en-GB" sz="2400" dirty="0" smtClean="0"/>
              <a:t>Government mandate for universities to play a role in civil society </a:t>
            </a:r>
          </a:p>
          <a:p>
            <a:r>
              <a:rPr lang="en-GB" sz="2400" dirty="0" smtClean="0"/>
              <a:t>Willingness to engage in debate</a:t>
            </a:r>
          </a:p>
          <a:p>
            <a:r>
              <a:rPr lang="en-GB" sz="2400" dirty="0" smtClean="0"/>
              <a:t>Feeling that the way forward has to come from scholars.</a:t>
            </a:r>
          </a:p>
          <a:p>
            <a:endParaRPr lang="en-GB"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1701" y="4085112"/>
            <a:ext cx="5068522" cy="2550301"/>
          </a:xfrm>
          <a:prstGeom prst="rect">
            <a:avLst/>
          </a:prstGeom>
        </p:spPr>
      </p:pic>
    </p:spTree>
    <p:extLst>
      <p:ext uri="{BB962C8B-B14F-4D97-AF65-F5344CB8AC3E}">
        <p14:creationId xmlns:p14="http://schemas.microsoft.com/office/powerpoint/2010/main" val="14376227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200" b="1" dirty="0" smtClean="0">
                <a:latin typeface="Baskerville Old Face" panose="02020602080505020303" pitchFamily="18" charset="0"/>
              </a:rPr>
              <a:t>The Role of Universities in Peacebuilding and Resistance, Millican (</a:t>
            </a:r>
            <a:r>
              <a:rPr lang="en-GB" sz="3200" b="1" dirty="0" err="1" smtClean="0">
                <a:latin typeface="Baskerville Old Face" panose="02020602080505020303" pitchFamily="18" charset="0"/>
              </a:rPr>
              <a:t>ed</a:t>
            </a:r>
            <a:r>
              <a:rPr lang="en-GB" sz="3200" b="1" dirty="0" smtClean="0">
                <a:latin typeface="Baskerville Old Face" panose="02020602080505020303" pitchFamily="18" charset="0"/>
              </a:rPr>
              <a:t>) 2018. Routledge,</a:t>
            </a:r>
            <a:endParaRPr lang="en-GB" sz="3200" b="1" dirty="0">
              <a:latin typeface="Baskerville Old Face" panose="02020602080505020303" pitchFamily="18" charset="0"/>
            </a:endParaRPr>
          </a:p>
        </p:txBody>
      </p:sp>
      <p:sp>
        <p:nvSpPr>
          <p:cNvPr id="3" name="Content Placeholder 2"/>
          <p:cNvSpPr>
            <a:spLocks noGrp="1"/>
          </p:cNvSpPr>
          <p:nvPr>
            <p:ph sz="half" idx="1"/>
          </p:nvPr>
        </p:nvSpPr>
        <p:spPr>
          <a:xfrm>
            <a:off x="838200" y="1825625"/>
            <a:ext cx="7175500" cy="4351338"/>
          </a:xfrm>
        </p:spPr>
        <p:txBody>
          <a:bodyPr>
            <a:normAutofit lnSpcReduction="10000"/>
          </a:bodyPr>
          <a:lstStyle/>
          <a:p>
            <a:r>
              <a:rPr lang="en-GB" dirty="0" smtClean="0"/>
              <a:t>Conceptual issues: (chapters on the role of a university, cycles of conflict and spaces for intervention, literature on universities and conflict). </a:t>
            </a:r>
          </a:p>
          <a:p>
            <a:r>
              <a:rPr lang="en-GB" dirty="0" smtClean="0"/>
              <a:t>Institutional Responses (case studies from Belfast, </a:t>
            </a:r>
            <a:r>
              <a:rPr lang="en-GB" dirty="0" err="1" smtClean="0"/>
              <a:t>Birzeit</a:t>
            </a:r>
            <a:r>
              <a:rPr lang="en-GB" dirty="0" smtClean="0"/>
              <a:t> and Bradford)</a:t>
            </a:r>
          </a:p>
          <a:p>
            <a:r>
              <a:rPr lang="en-GB" dirty="0" smtClean="0"/>
              <a:t>Academic led responses, teaching and research (case studies from Al Quds, </a:t>
            </a:r>
            <a:r>
              <a:rPr lang="en-GB" dirty="0" err="1" smtClean="0"/>
              <a:t>Birzeit</a:t>
            </a:r>
            <a:r>
              <a:rPr lang="en-GB" dirty="0" smtClean="0"/>
              <a:t>, Sarajevo, Belgrade, Ulster)</a:t>
            </a:r>
          </a:p>
          <a:p>
            <a:r>
              <a:rPr lang="en-GB" dirty="0" smtClean="0"/>
              <a:t>Student led responses, (case studies from Myanmar and South Africa)</a:t>
            </a:r>
            <a:endParaRPr lang="en-GB" dirty="0"/>
          </a:p>
        </p:txBody>
      </p:sp>
      <p:pic>
        <p:nvPicPr>
          <p:cNvPr id="6" name="Content Placeholder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432800" y="1977231"/>
            <a:ext cx="2705100" cy="4048125"/>
          </a:xfrm>
        </p:spPr>
      </p:pic>
    </p:spTree>
    <p:extLst>
      <p:ext uri="{BB962C8B-B14F-4D97-AF65-F5344CB8AC3E}">
        <p14:creationId xmlns:p14="http://schemas.microsoft.com/office/powerpoint/2010/main" val="2982965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177</TotalTime>
  <Words>1444</Words>
  <Application>Microsoft Office PowerPoint</Application>
  <PresentationFormat>Widescreen</PresentationFormat>
  <Paragraphs>95</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Baskerville Old Face</vt:lpstr>
      <vt:lpstr>Calibri</vt:lpstr>
      <vt:lpstr>Calibri Light</vt:lpstr>
      <vt:lpstr>Times New Roman</vt:lpstr>
      <vt:lpstr>Office Theme</vt:lpstr>
      <vt:lpstr>The role of Higher Education in Conflict, Post conflict or Occupation</vt:lpstr>
      <vt:lpstr>Education and Conflict: The literature</vt:lpstr>
      <vt:lpstr>Higher Education and Conflict: limited literature</vt:lpstr>
      <vt:lpstr>Roles played by HE during different phases of conflict</vt:lpstr>
      <vt:lpstr>Roles contd.</vt:lpstr>
      <vt:lpstr>Contd.                                                                             (11.10)</vt:lpstr>
      <vt:lpstr>Pedagogic responses: Belfast</vt:lpstr>
      <vt:lpstr>Bosnia</vt:lpstr>
      <vt:lpstr>Palestine</vt:lpstr>
      <vt:lpstr>What is a conflict sensitive education?</vt:lpstr>
      <vt:lpstr>New Research in Ethiopia and Eritrea</vt:lpstr>
      <vt:lpstr>The Role of Universities in Peacebuilding and Resistance, Millican (ed) 2018. Routledge,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role of Higher Education in Conflict, Post conflict or Occupation</dc:title>
  <dc:creator>juliet millican</dc:creator>
  <cp:lastModifiedBy>Heather Stanley</cp:lastModifiedBy>
  <cp:revision>19</cp:revision>
  <dcterms:created xsi:type="dcterms:W3CDTF">2016-02-04T09:50:50Z</dcterms:created>
  <dcterms:modified xsi:type="dcterms:W3CDTF">2017-03-07T09:58:36Z</dcterms:modified>
</cp:coreProperties>
</file>