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6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93" r:id="rId19"/>
    <p:sldId id="294" r:id="rId20"/>
    <p:sldId id="286" r:id="rId21"/>
    <p:sldId id="292" r:id="rId22"/>
    <p:sldId id="287" r:id="rId23"/>
    <p:sldId id="288" r:id="rId24"/>
    <p:sldId id="266" r:id="rId25"/>
    <p:sldId id="291" r:id="rId26"/>
    <p:sldId id="263" r:id="rId27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017" autoAdjust="0"/>
  </p:normalViewPr>
  <p:slideViewPr>
    <p:cSldViewPr snapToGrid="0" snapToObjects="1">
      <p:cViewPr varScale="1">
        <p:scale>
          <a:sx n="126" d="100"/>
          <a:sy n="126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28/11/2014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15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711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07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67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80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2F72-975A-9C4F-A804-3ADAD0D95CF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8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261" y="380436"/>
            <a:ext cx="6434807" cy="1143000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Lost Leaders: 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3200" b="1" dirty="0" smtClean="0"/>
              <a:t>Women </a:t>
            </a:r>
            <a:r>
              <a:rPr lang="en-GB" sz="3200" b="1" dirty="0" smtClean="0"/>
              <a:t>in the </a:t>
            </a:r>
            <a:r>
              <a:rPr lang="en-GB" sz="3200" b="1" dirty="0" smtClean="0"/>
              <a:t>Global </a:t>
            </a:r>
            <a:r>
              <a:rPr lang="en-GB" sz="3200" b="1" dirty="0" smtClean="0"/>
              <a:t>Academy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774461"/>
            <a:ext cx="4040188" cy="5995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Professor Louise Morley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7200" y="3010704"/>
            <a:ext cx="4040188" cy="206006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>
                <a:solidFill>
                  <a:schemeClr val="tx2"/>
                </a:solidFill>
              </a:rPr>
              <a:t>Centre for </a:t>
            </a:r>
            <a:r>
              <a:rPr lang="en-GB" b="1" dirty="0" smtClean="0">
                <a:solidFill>
                  <a:schemeClr val="tx2"/>
                </a:solidFill>
              </a:rPr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and Equity Research </a:t>
            </a:r>
            <a:r>
              <a:rPr lang="en-GB" b="1" dirty="0">
                <a:solidFill>
                  <a:schemeClr val="tx2"/>
                </a:solidFill>
              </a:rPr>
              <a:t>(CHEER</a:t>
            </a:r>
            <a:r>
              <a:rPr lang="en-GB" b="1" dirty="0" smtClean="0">
                <a:solidFill>
                  <a:schemeClr val="tx2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University </a:t>
            </a:r>
            <a:r>
              <a:rPr lang="en-GB" b="1" dirty="0">
                <a:solidFill>
                  <a:schemeClr val="tx2"/>
                </a:solidFill>
              </a:rPr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4"/>
          <p:cNvPicPr>
            <a:picLocks noGrp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497389" y="1761853"/>
            <a:ext cx="4464048" cy="3921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Women Vice-Chancellors: Leading or Being Led?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8" name="Vertical Text Placeholder 7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04367"/>
              </p:ext>
            </p:extLst>
          </p:nvPr>
        </p:nvGraphicFramePr>
        <p:xfrm>
          <a:off x="233018" y="1524001"/>
          <a:ext cx="8698449" cy="460216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426577"/>
                <a:gridCol w="1264673"/>
                <a:gridCol w="1496530"/>
                <a:gridCol w="1496530"/>
                <a:gridCol w="1593903"/>
                <a:gridCol w="1420236"/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EU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UK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IRL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HONG</a:t>
                      </a:r>
                    </a:p>
                    <a:p>
                      <a:r>
                        <a:rPr lang="en-US" sz="3600" dirty="0" smtClean="0"/>
                        <a:t>KONG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JAPAN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INDIA</a:t>
                      </a:r>
                      <a:endParaRPr lang="en-US" sz="3600" dirty="0"/>
                    </a:p>
                  </a:txBody>
                  <a:tcPr/>
                </a:tc>
              </a:tr>
              <a:tr h="2262982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15.5%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17%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</a:t>
                      </a:r>
                      <a:r>
                        <a:rPr lang="en-US" sz="3200" b="1" smtClean="0"/>
                        <a:t>  14</a:t>
                      </a:r>
                      <a:r>
                        <a:rPr lang="en-US" sz="3200" b="1" dirty="0" smtClean="0"/>
                        <a:t>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0%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2.3%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3%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9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Where are the Women?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7545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Adjunct/assistant roles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US" sz="1600" b="1" dirty="0">
                <a:solidFill>
                  <a:srgbClr val="FFFFFF"/>
                </a:solidFill>
              </a:rPr>
              <a:t>   </a:t>
            </a:r>
            <a:r>
              <a:rPr lang="en-US" sz="1600" b="1" dirty="0" smtClean="0">
                <a:solidFill>
                  <a:srgbClr val="FFFFFF"/>
                </a:solidFill>
              </a:rPr>
              <a:t>      </a:t>
            </a:r>
            <a:r>
              <a:rPr lang="en-US" sz="1600" b="1" dirty="0" smtClean="0">
                <a:solidFill>
                  <a:srgbClr val="FF66FF"/>
                </a:solidFill>
              </a:rPr>
              <a:t>(</a:t>
            </a:r>
            <a:r>
              <a:rPr lang="en-US" sz="1600" b="1" dirty="0">
                <a:solidFill>
                  <a:srgbClr val="FF66FF"/>
                </a:solidFill>
              </a:rPr>
              <a:t>Bagilhole and White, 2011; Davis, 1996).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‘Velvet ghettos’ </a:t>
            </a:r>
            <a:endParaRPr lang="en-US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1600" b="1" dirty="0">
                <a:solidFill>
                  <a:srgbClr val="FF66FF"/>
                </a:solidFill>
              </a:rPr>
              <a:t> </a:t>
            </a:r>
            <a:r>
              <a:rPr lang="en-US" sz="1600" b="1" dirty="0" smtClean="0">
                <a:solidFill>
                  <a:srgbClr val="FF66FF"/>
                </a:solidFill>
              </a:rPr>
              <a:t>        (</a:t>
            </a:r>
            <a:r>
              <a:rPr lang="en-US" sz="1600" b="1" dirty="0">
                <a:solidFill>
                  <a:srgbClr val="FF66FF"/>
                </a:solidFill>
              </a:rPr>
              <a:t>Guillaume &amp; Pochic, 2009)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‘Glass cliffs’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rgbClr val="FF66FF"/>
                </a:solidFill>
              </a:rPr>
              <a:t>(Ryan &amp; Haslam, 2005)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1600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Middle </a:t>
            </a:r>
            <a:r>
              <a:rPr lang="en-US" b="1" dirty="0" smtClean="0">
                <a:solidFill>
                  <a:srgbClr val="FFFFFF"/>
                </a:solidFill>
              </a:rPr>
              <a:t>management: </a:t>
            </a: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Tx/>
              <a:buNone/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FFFF"/>
                </a:solidFill>
              </a:rPr>
              <a:t>e.g. quality </a:t>
            </a:r>
            <a:r>
              <a:rPr lang="en-US" b="1" dirty="0">
                <a:solidFill>
                  <a:srgbClr val="FFFFFF"/>
                </a:solidFill>
              </a:rPr>
              <a:t>assurance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6" descr="MPj0399350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b="34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85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Diversity = Representational Space?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0762" y="1600200"/>
            <a:ext cx="4862319" cy="485045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5000"/>
              </a:lnSpc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Norm-saturated (essentialised) policy narratives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chemeClr val="tx2"/>
                </a:solidFill>
              </a:rPr>
              <a:t>Add under-represented groups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chemeClr val="tx2"/>
                </a:solidFill>
              </a:rPr>
              <a:t>into current HE systems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chemeClr val="tx2"/>
                </a:solidFill>
              </a:rPr>
              <a:t>                        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chemeClr val="tx2"/>
                </a:solidFill>
              </a:rPr>
              <a:t>distributive justice/ smart economics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chemeClr val="tx2"/>
                </a:solidFill>
              </a:rPr>
              <a:t>organisational and epistemic transformation.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Gender = demographic variable.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smtClean="0">
                <a:solidFill>
                  <a:schemeClr val="tx2"/>
                </a:solidFill>
              </a:rPr>
              <a:t>Diversity = </a:t>
            </a:r>
            <a:r>
              <a:rPr lang="en-GB" b="1" dirty="0">
                <a:solidFill>
                  <a:schemeClr val="tx2"/>
                </a:solidFill>
              </a:rPr>
              <a:t>business case?</a:t>
            </a: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Sociology of absences?</a:t>
            </a:r>
            <a:endParaRPr lang="en-US" dirty="0"/>
          </a:p>
          <a:p>
            <a:endParaRPr lang="en-US" dirty="0"/>
          </a:p>
        </p:txBody>
      </p:sp>
      <p:pic>
        <p:nvPicPr>
          <p:cNvPr id="7" name="Content Placeholder 5" descr="IMG_0035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0" r="14950"/>
          <a:stretch>
            <a:fillRect/>
          </a:stretch>
        </p:blipFill>
        <p:spPr>
          <a:xfrm>
            <a:off x="5330170" y="1600200"/>
            <a:ext cx="3356629" cy="485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0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Provocations: How/ Why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636" y="1417638"/>
            <a:ext cx="5305650" cy="5440362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Has gender escaped the policy logic of the turbulent global academy?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Is women’s capital devalued/ </a:t>
            </a:r>
            <a:r>
              <a:rPr lang="en-GB" sz="2000" b="1" dirty="0" smtClean="0"/>
              <a:t>misrecognised </a:t>
            </a:r>
            <a:r>
              <a:rPr lang="en-GB" sz="2000" b="1" dirty="0"/>
              <a:t>in the knowledge economy?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Is leadership legitimacy identified?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Do cultural scripts for leaders coalesce/collide with normative gender performances?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Do decision-making and informal practices lack transparency/ accountability/ reproduce privilege? 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>
                <a:solidFill>
                  <a:srgbClr val="FFFFFF"/>
                </a:solidFill>
              </a:rPr>
              <a:t>Are leadership narratives understood?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Power, influence, privilege?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Loss, sacrifice, conflict? 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Unliveable lives?</a:t>
            </a:r>
          </a:p>
          <a:p>
            <a:endParaRPr lang="en-US" dirty="0"/>
          </a:p>
        </p:txBody>
      </p:sp>
      <p:pic>
        <p:nvPicPr>
          <p:cNvPr id="5" name="Picture 80" descr="women leade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1" r="18121"/>
          <a:stretch>
            <a:fillRect/>
          </a:stretch>
        </p:blipFill>
        <p:spPr>
          <a:xfrm>
            <a:off x="457200" y="1600200"/>
            <a:ext cx="3030487" cy="503643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6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5035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251219"/>
            <a:ext cx="5562406" cy="5878924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E74CFF"/>
                </a:solidFill>
              </a:rPr>
              <a:t>South Asia</a:t>
            </a: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Rigorous Literature 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36 Questionnaires/ 1 Discussion Group </a:t>
            </a:r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East </a:t>
            </a:r>
            <a:r>
              <a:rPr lang="en-US" b="1" dirty="0">
                <a:solidFill>
                  <a:srgbClr val="FF66FF"/>
                </a:solidFill>
              </a:rPr>
              <a:t>Asia and MENA</a:t>
            </a:r>
            <a:r>
              <a:rPr lang="en-GB" b="1" dirty="0">
                <a:solidFill>
                  <a:schemeClr val="tx2"/>
                </a:solidFill>
              </a:rPr>
              <a:t>                                                                      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20 Questionnaires/ 3 Discussion Groups  </a:t>
            </a:r>
            <a:r>
              <a:rPr lang="en-GB" b="1" dirty="0">
                <a:solidFill>
                  <a:schemeClr val="tx2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What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chemeClr val="tx2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Personal experiences of being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chemeClr val="tx2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Leading the Global Academy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43325" y="1270176"/>
            <a:ext cx="4743476" cy="575111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Australia </a:t>
            </a:r>
            <a:r>
              <a:rPr lang="en-US" sz="3400" b="1" dirty="0">
                <a:solidFill>
                  <a:srgbClr val="FF66FF"/>
                </a:solidFill>
              </a:rPr>
              <a:t>(White, 2013)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chemeClr val="tx2"/>
                </a:solidFill>
              </a:rPr>
              <a:t>Canada </a:t>
            </a:r>
            <a:r>
              <a:rPr lang="en-US" sz="3400" b="1" dirty="0">
                <a:solidFill>
                  <a:srgbClr val="FF66FF"/>
                </a:solidFill>
              </a:rPr>
              <a:t>(Acker, 2012)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China </a:t>
            </a:r>
            <a:r>
              <a:rPr lang="en-US" sz="3400" b="1" dirty="0">
                <a:solidFill>
                  <a:srgbClr val="FF66FF"/>
                </a:solidFill>
              </a:rPr>
              <a:t>(Chen, 2012)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Finland </a:t>
            </a:r>
            <a:r>
              <a:rPr lang="en-GB" sz="3400" b="1" dirty="0">
                <a:solidFill>
                  <a:srgbClr val="FF66FF"/>
                </a:solidFill>
              </a:rPr>
              <a:t>(</a:t>
            </a:r>
            <a:r>
              <a:rPr lang="en-US" sz="3400" b="1" dirty="0" smtClean="0">
                <a:solidFill>
                  <a:srgbClr val="FF66FF"/>
                </a:solidFill>
              </a:rPr>
              <a:t>Husu et al, 2012)</a:t>
            </a:r>
            <a:r>
              <a:rPr lang="en-GB" sz="3400" b="1" dirty="0" smtClean="0">
                <a:solidFill>
                  <a:srgbClr val="FF66FF"/>
                </a:solidFill>
              </a:rPr>
              <a:t> </a:t>
            </a:r>
            <a:endParaRPr lang="en-US" sz="34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Ghana </a:t>
            </a:r>
            <a:r>
              <a:rPr lang="en-US" sz="3400" b="1" dirty="0">
                <a:solidFill>
                  <a:srgbClr val="FF66FF"/>
                </a:solidFill>
              </a:rPr>
              <a:t>(Ohene, 2010)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 smtClean="0">
                <a:solidFill>
                  <a:schemeClr val="tx2"/>
                </a:solidFill>
              </a:rPr>
              <a:t>Hong </a:t>
            </a:r>
            <a:r>
              <a:rPr lang="en-US" sz="3400" b="1" dirty="0">
                <a:solidFill>
                  <a:schemeClr val="tx2"/>
                </a:solidFill>
              </a:rPr>
              <a:t>Kong</a:t>
            </a:r>
            <a:r>
              <a:rPr lang="en-US" sz="3400" b="1" dirty="0">
                <a:solidFill>
                  <a:srgbClr val="00FFFF"/>
                </a:solidFill>
              </a:rPr>
              <a:t> </a:t>
            </a:r>
            <a:r>
              <a:rPr lang="en-US" sz="3400" b="1" dirty="0">
                <a:solidFill>
                  <a:srgbClr val="FF66FF"/>
                </a:solidFill>
              </a:rPr>
              <a:t>(Aiston, </a:t>
            </a:r>
            <a:r>
              <a:rPr lang="en-US" sz="3400" b="1" dirty="0" smtClean="0">
                <a:solidFill>
                  <a:srgbClr val="FF66FF"/>
                </a:solidFill>
              </a:rPr>
              <a:t>2014)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 smtClean="0"/>
              <a:t>India </a:t>
            </a:r>
            <a:r>
              <a:rPr lang="en-US" sz="3400" b="1" dirty="0" smtClean="0">
                <a:solidFill>
                  <a:srgbClr val="FF66FF"/>
                </a:solidFill>
              </a:rPr>
              <a:t>(</a:t>
            </a:r>
            <a:r>
              <a:rPr lang="en-GB" sz="3400" b="1" dirty="0">
                <a:solidFill>
                  <a:srgbClr val="FF66FF"/>
                </a:solidFill>
              </a:rPr>
              <a:t>Chanana </a:t>
            </a:r>
            <a:r>
              <a:rPr lang="en-GB" sz="3400" b="1" dirty="0" smtClean="0">
                <a:solidFill>
                  <a:srgbClr val="FF66FF"/>
                </a:solidFill>
              </a:rPr>
              <a:t>, 2012</a:t>
            </a:r>
            <a:r>
              <a:rPr lang="en-GB" sz="3400" b="1" dirty="0">
                <a:solidFill>
                  <a:srgbClr val="FF66FF"/>
                </a:solidFill>
              </a:rPr>
              <a:t>) </a:t>
            </a:r>
            <a:endParaRPr lang="en-US" sz="34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Ireland </a:t>
            </a:r>
            <a:r>
              <a:rPr lang="en-US" sz="3400" b="1" dirty="0">
                <a:solidFill>
                  <a:srgbClr val="FF66FF"/>
                </a:solidFill>
              </a:rPr>
              <a:t>(O’Connor, 2013)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chemeClr val="tx2"/>
                </a:solidFill>
              </a:rPr>
              <a:t>Japan</a:t>
            </a:r>
            <a:r>
              <a:rPr lang="en-US" sz="3400" b="1" dirty="0">
                <a:solidFill>
                  <a:srgbClr val="00FFFF"/>
                </a:solidFill>
              </a:rPr>
              <a:t> </a:t>
            </a:r>
            <a:r>
              <a:rPr lang="en-US" sz="3400" b="1" dirty="0">
                <a:solidFill>
                  <a:srgbClr val="FF66FF"/>
                </a:solidFill>
              </a:rPr>
              <a:t>(Shirahase, 2013)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Kenya </a:t>
            </a:r>
            <a:r>
              <a:rPr lang="en-US" sz="3400" b="1" dirty="0">
                <a:solidFill>
                  <a:srgbClr val="FF66FF"/>
                </a:solidFill>
              </a:rPr>
              <a:t>(Onsongo, 2004)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Nigeria </a:t>
            </a:r>
            <a:r>
              <a:rPr lang="en-US" sz="3400" b="1" dirty="0">
                <a:solidFill>
                  <a:srgbClr val="FF66FF"/>
                </a:solidFill>
              </a:rPr>
              <a:t>(Odejide, 2007)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Norway </a:t>
            </a:r>
            <a:r>
              <a:rPr lang="en-US" sz="3400" b="1" dirty="0">
                <a:solidFill>
                  <a:srgbClr val="FF66FF"/>
                </a:solidFill>
              </a:rPr>
              <a:t>(</a:t>
            </a:r>
            <a:r>
              <a:rPr lang="en-GB" sz="3400" b="1" dirty="0">
                <a:solidFill>
                  <a:srgbClr val="FF66FF"/>
                </a:solidFill>
              </a:rPr>
              <a:t>Benediktsdottir, 2008)</a:t>
            </a:r>
            <a:r>
              <a:rPr lang="en-GB" sz="3400" dirty="0">
                <a:solidFill>
                  <a:srgbClr val="FF66FF"/>
                </a:solidFill>
              </a:rPr>
              <a:t> </a:t>
            </a:r>
            <a:endParaRPr lang="en-US" sz="34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Pakistan </a:t>
            </a:r>
            <a:r>
              <a:rPr lang="en-US" sz="3400" b="1" dirty="0">
                <a:solidFill>
                  <a:srgbClr val="FF66FF"/>
                </a:solidFill>
              </a:rPr>
              <a:t>(Rab, 2010)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 smtClean="0">
                <a:solidFill>
                  <a:srgbClr val="FFFFFF"/>
                </a:solidFill>
              </a:rPr>
              <a:t>South </a:t>
            </a:r>
            <a:r>
              <a:rPr lang="en-US" sz="3400" b="1" dirty="0">
                <a:solidFill>
                  <a:srgbClr val="FFFFFF"/>
                </a:solidFill>
              </a:rPr>
              <a:t>Africa </a:t>
            </a:r>
            <a:r>
              <a:rPr lang="en-US" sz="3400" b="1" dirty="0">
                <a:solidFill>
                  <a:srgbClr val="FF66FF"/>
                </a:solidFill>
              </a:rPr>
              <a:t>(Shackleton </a:t>
            </a:r>
            <a:r>
              <a:rPr lang="en-US" sz="3400" b="1" i="1" dirty="0">
                <a:solidFill>
                  <a:srgbClr val="FF66FF"/>
                </a:solidFill>
              </a:rPr>
              <a:t>et al</a:t>
            </a:r>
            <a:r>
              <a:rPr lang="en-US" sz="3400" b="1" dirty="0">
                <a:solidFill>
                  <a:srgbClr val="FF66FF"/>
                </a:solidFill>
              </a:rPr>
              <a:t>., 2006)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South Korea</a:t>
            </a:r>
            <a:r>
              <a:rPr lang="en-US" sz="3400" b="1" dirty="0">
                <a:solidFill>
                  <a:schemeClr val="hlink"/>
                </a:solidFill>
              </a:rPr>
              <a:t> </a:t>
            </a:r>
            <a:r>
              <a:rPr lang="en-US" sz="3400" b="1" dirty="0">
                <a:solidFill>
                  <a:srgbClr val="FF66FF"/>
                </a:solidFill>
              </a:rPr>
              <a:t>(Kim et al., 2010)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Sri Lanka </a:t>
            </a:r>
            <a:r>
              <a:rPr lang="en-US" sz="3400" b="1" dirty="0">
                <a:solidFill>
                  <a:srgbClr val="FF66FF"/>
                </a:solidFill>
              </a:rPr>
              <a:t>(Gunawardena </a:t>
            </a:r>
            <a:r>
              <a:rPr lang="en-US" sz="3400" b="1" i="1" dirty="0">
                <a:solidFill>
                  <a:srgbClr val="FF66FF"/>
                </a:solidFill>
              </a:rPr>
              <a:t>et al</a:t>
            </a:r>
            <a:r>
              <a:rPr lang="en-US" sz="3400" b="1" dirty="0">
                <a:solidFill>
                  <a:srgbClr val="FF66FF"/>
                </a:solidFill>
              </a:rPr>
              <a:t>., 2006)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Sweden</a:t>
            </a:r>
            <a:r>
              <a:rPr lang="en-US" sz="3400" b="1" dirty="0">
                <a:solidFill>
                  <a:schemeClr val="hlink"/>
                </a:solidFill>
              </a:rPr>
              <a:t> </a:t>
            </a:r>
            <a:r>
              <a:rPr lang="en-US" sz="3400" b="1" dirty="0">
                <a:solidFill>
                  <a:srgbClr val="FF66FF"/>
                </a:solidFill>
              </a:rPr>
              <a:t>(Peterson, 2011)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 smtClean="0">
                <a:solidFill>
                  <a:srgbClr val="FFFFFF"/>
                </a:solidFill>
              </a:rPr>
              <a:t>Turkey </a:t>
            </a:r>
            <a:r>
              <a:rPr lang="en-US" sz="3400" b="1" dirty="0">
                <a:solidFill>
                  <a:srgbClr val="FF66FF"/>
                </a:solidFill>
              </a:rPr>
              <a:t>(</a:t>
            </a:r>
            <a:r>
              <a:rPr lang="en-GB" sz="3400" b="1" dirty="0">
                <a:solidFill>
                  <a:srgbClr val="FF66FF"/>
                </a:solidFill>
              </a:rPr>
              <a:t>Özkanli, 2009)</a:t>
            </a:r>
            <a:endParaRPr lang="en-US" sz="34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Uganda </a:t>
            </a:r>
            <a:r>
              <a:rPr lang="en-US" sz="3400" b="1" dirty="0">
                <a:solidFill>
                  <a:srgbClr val="FF66FF"/>
                </a:solidFill>
              </a:rPr>
              <a:t>(Kwesiga &amp; </a:t>
            </a:r>
            <a:r>
              <a:rPr lang="en-GB" sz="3400" b="1" dirty="0">
                <a:solidFill>
                  <a:srgbClr val="FF66FF"/>
                </a:solidFill>
              </a:rPr>
              <a:t>Ssendiwala</a:t>
            </a:r>
            <a:r>
              <a:rPr lang="en-US" sz="3400" b="1" dirty="0">
                <a:solidFill>
                  <a:srgbClr val="FF66FF"/>
                </a:solidFill>
              </a:rPr>
              <a:t>, 2006)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UK </a:t>
            </a:r>
            <a:r>
              <a:rPr lang="en-US" sz="3400" b="1" dirty="0">
                <a:solidFill>
                  <a:srgbClr val="FF66FF"/>
                </a:solidFill>
              </a:rPr>
              <a:t>(Bagilhole, 2009)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400" b="1" dirty="0">
                <a:solidFill>
                  <a:srgbClr val="FFFFFF"/>
                </a:solidFill>
              </a:rPr>
              <a:t>USA </a:t>
            </a:r>
            <a:r>
              <a:rPr lang="en-US" sz="3400" b="1" dirty="0" smtClean="0">
                <a:solidFill>
                  <a:srgbClr val="FF66FF"/>
                </a:solidFill>
              </a:rPr>
              <a:t>(</a:t>
            </a:r>
            <a:r>
              <a:rPr lang="en-GB" sz="3400" b="1" dirty="0" smtClean="0">
                <a:solidFill>
                  <a:srgbClr val="FF66FF"/>
                </a:solidFill>
              </a:rPr>
              <a:t>Madsen, 2011 </a:t>
            </a:r>
            <a:r>
              <a:rPr lang="en-GB" sz="3400" b="1" dirty="0">
                <a:solidFill>
                  <a:srgbClr val="FF66FF"/>
                </a:solidFill>
              </a:rPr>
              <a:t>)</a:t>
            </a:r>
          </a:p>
          <a:p>
            <a:endParaRPr lang="en-US" dirty="0"/>
          </a:p>
        </p:txBody>
      </p:sp>
      <p:pic>
        <p:nvPicPr>
          <p:cNvPr id="5" name="Picture 6" descr="MPj0434020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246" b="-32246"/>
          <a:stretch>
            <a:fillRect/>
          </a:stretch>
        </p:blipFill>
        <p:spPr>
          <a:xfrm>
            <a:off x="457201" y="1600200"/>
            <a:ext cx="3185362" cy="4860925"/>
          </a:xfrm>
        </p:spPr>
      </p:pic>
    </p:spTree>
    <p:extLst>
      <p:ext uri="{BB962C8B-B14F-4D97-AF65-F5344CB8AC3E}">
        <p14:creationId xmlns:p14="http://schemas.microsoft.com/office/powerpoint/2010/main" val="341812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Berating/ Explaining Absences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74965" y="1270176"/>
            <a:ext cx="5411836" cy="5730699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b="1" dirty="0"/>
              <a:t>Gendered Divisions of Labour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Gender Bias/ Misrecognition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/>
              <a:t>Cognitive errors in assessing merit/leadership suitability/ peer review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Institutional Practices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Management &amp; Masculinity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Greedy Organisations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Women’s Missing Agency/ Deficit Internal Conversations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/>
              <a:t>Socio-cultural messages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00FFFF"/>
                </a:solidFill>
              </a:rPr>
              <a:t>   </a:t>
            </a:r>
            <a:r>
              <a:rPr lang="en-GB" b="1" dirty="0" smtClean="0">
                <a:solidFill>
                  <a:srgbClr val="00FFFF"/>
                </a:solidFill>
              </a:rPr>
              <a:t>  </a:t>
            </a:r>
            <a:r>
              <a:rPr lang="en-GB" b="1" dirty="0" smtClean="0">
                <a:solidFill>
                  <a:srgbClr val="FFFFFF"/>
                </a:solidFill>
              </a:rPr>
              <a:t>Counting </a:t>
            </a:r>
            <a:r>
              <a:rPr lang="en-GB" b="1" dirty="0">
                <a:solidFill>
                  <a:srgbClr val="FFFFFF"/>
                </a:solidFill>
              </a:rPr>
              <a:t>more women into existing systems, structures and </a:t>
            </a:r>
            <a:r>
              <a:rPr lang="en-GB" b="1" dirty="0" smtClean="0">
                <a:solidFill>
                  <a:srgbClr val="FFFFFF"/>
                </a:solidFill>
              </a:rPr>
              <a:t>cultures   </a:t>
            </a:r>
            <a:r>
              <a:rPr lang="en-GB" b="1" dirty="0">
                <a:solidFill>
                  <a:srgbClr val="FFFFFF"/>
                </a:solidFill>
              </a:rPr>
              <a:t>=  </a:t>
            </a:r>
            <a:endParaRPr lang="en-GB" b="1" dirty="0" smtClean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FFFF"/>
                </a:solidFill>
              </a:rPr>
              <a:t> </a:t>
            </a:r>
            <a:r>
              <a:rPr lang="en-GB" b="1" dirty="0" smtClean="0">
                <a:solidFill>
                  <a:srgbClr val="FFFFFF"/>
                </a:solidFill>
              </a:rPr>
              <a:t>    an </a:t>
            </a:r>
            <a:r>
              <a:rPr lang="en-GB" b="1" dirty="0">
                <a:solidFill>
                  <a:srgbClr val="FFFFFF"/>
                </a:solidFill>
              </a:rPr>
              <a:t>unquestioned good. </a:t>
            </a:r>
          </a:p>
          <a:p>
            <a:pPr>
              <a:buClr>
                <a:srgbClr val="00FFFF"/>
              </a:buClr>
              <a:buFontTx/>
              <a:buNone/>
              <a:defRPr/>
            </a:pPr>
            <a:r>
              <a:rPr lang="en-GB" sz="2400" b="1" dirty="0" smtClean="0">
                <a:solidFill>
                  <a:srgbClr val="00FFFF"/>
                </a:solidFill>
              </a:rPr>
              <a:t>       </a:t>
            </a:r>
            <a:r>
              <a:rPr lang="en-GB" sz="2400" b="1" dirty="0">
                <a:solidFill>
                  <a:srgbClr val="FF66FF"/>
                </a:solidFill>
              </a:rPr>
              <a:t>(Morley, 2012, </a:t>
            </a:r>
            <a:r>
              <a:rPr lang="en-GB" sz="2400" b="1" dirty="0" smtClean="0">
                <a:solidFill>
                  <a:srgbClr val="FF66FF"/>
                </a:solidFill>
              </a:rPr>
              <a:t>2013, 2014)</a:t>
            </a:r>
            <a:endParaRPr lang="en-GB" sz="2400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 descr="BU005915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45" r="-49745"/>
          <a:stretch>
            <a:fillRect/>
          </a:stretch>
        </p:blipFill>
        <p:spPr>
          <a:xfrm>
            <a:off x="133671" y="1417638"/>
            <a:ext cx="3559017" cy="4525963"/>
          </a:xfrm>
        </p:spPr>
      </p:pic>
    </p:spTree>
    <p:extLst>
      <p:ext uri="{BB962C8B-B14F-4D97-AF65-F5344CB8AC3E}">
        <p14:creationId xmlns:p14="http://schemas.microsoft.com/office/powerpoint/2010/main" val="220037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Consequences of Absence of Leadership Diversity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9398" y="1600200"/>
            <a:ext cx="5235031" cy="5675086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3800" b="1" dirty="0">
                <a:solidFill>
                  <a:srgbClr val="FF66FF"/>
                </a:solidFill>
                <a:latin typeface="+mj-lt"/>
              </a:rPr>
              <a:t>Employment/ Opportunity Structures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Democratic </a:t>
            </a:r>
            <a:r>
              <a:rPr lang="en-GB" sz="3800" b="1" dirty="0" smtClean="0">
                <a:solidFill>
                  <a:srgbClr val="FFFFFF"/>
                </a:solidFill>
                <a:latin typeface="+mj-lt"/>
              </a:rPr>
              <a:t>Deficit/ Decision-making</a:t>
            </a:r>
            <a:endParaRPr lang="en-GB" sz="38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endParaRPr lang="en-GB" sz="38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Distributive </a:t>
            </a:r>
            <a:r>
              <a:rPr lang="en-GB" sz="3800" b="1" dirty="0" smtClean="0">
                <a:solidFill>
                  <a:srgbClr val="FFFFFF"/>
                </a:solidFill>
                <a:latin typeface="+mj-lt"/>
              </a:rPr>
              <a:t>injustice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38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Depressed career opportunities.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38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Misrecognition of leadership potential/ wasted talent.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3800" b="1" dirty="0">
              <a:solidFill>
                <a:srgbClr val="00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r>
              <a:rPr lang="en-GB" sz="3800" b="1" dirty="0">
                <a:solidFill>
                  <a:srgbClr val="FF66FF"/>
                </a:solidFill>
                <a:latin typeface="+mj-lt"/>
              </a:rPr>
              <a:t>Service Delivery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Knowledge Distortions, </a:t>
            </a:r>
            <a:r>
              <a:rPr lang="en-GB" sz="3800" b="1" dirty="0">
                <a:solidFill>
                  <a:schemeClr val="tx2"/>
                </a:solidFill>
                <a:latin typeface="+mj-lt"/>
              </a:rPr>
              <a:t>Cognitive/ Epistemic injustice </a:t>
            </a:r>
            <a:r>
              <a:rPr lang="en-GB" sz="3800" b="1" dirty="0">
                <a:solidFill>
                  <a:srgbClr val="FF66FF"/>
                </a:solidFill>
                <a:latin typeface="+mj-lt"/>
              </a:rPr>
              <a:t>(Fricker, 2007)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38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Reproduction of Institutional </a:t>
            </a:r>
            <a:r>
              <a:rPr lang="en-GB" sz="3800" b="1" dirty="0" smtClean="0">
                <a:solidFill>
                  <a:srgbClr val="FFFFFF"/>
                </a:solidFill>
                <a:latin typeface="+mj-lt"/>
              </a:rPr>
              <a:t>Norms/ </a:t>
            </a:r>
            <a:r>
              <a:rPr lang="en-GB" sz="3800" b="1" dirty="0">
                <a:solidFill>
                  <a:srgbClr val="FFFFFF"/>
                </a:solidFill>
                <a:latin typeface="+mj-lt"/>
              </a:rPr>
              <a:t>Practices.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38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3800" b="1" dirty="0">
                <a:solidFill>
                  <a:srgbClr val="FFFFFF"/>
                </a:solidFill>
                <a:latin typeface="+mj-lt"/>
              </a:rPr>
              <a:t>Margins/ Mainstream hegemonies, with women, minority staff seen as Organisational </a:t>
            </a:r>
            <a:r>
              <a:rPr lang="ja-JP" altLang="en-GB" sz="3800" b="1" dirty="0">
                <a:solidFill>
                  <a:srgbClr val="FFFFFF"/>
                </a:solidFill>
                <a:latin typeface="+mj-lt"/>
              </a:rPr>
              <a:t>‘</a:t>
            </a:r>
            <a:r>
              <a:rPr lang="en-GB" sz="3800" b="1" dirty="0">
                <a:solidFill>
                  <a:srgbClr val="FFFFFF"/>
                </a:solidFill>
                <a:latin typeface="+mj-lt"/>
              </a:rPr>
              <a:t>Other</a:t>
            </a:r>
            <a:r>
              <a:rPr lang="ja-JP" altLang="en-GB" sz="3800" b="1" dirty="0">
                <a:solidFill>
                  <a:srgbClr val="FFFFFF"/>
                </a:solidFill>
                <a:latin typeface="+mj-lt"/>
              </a:rPr>
              <a:t>’</a:t>
            </a:r>
            <a:endParaRPr lang="en-US" sz="3800" dirty="0">
              <a:latin typeface="+mj-lt"/>
            </a:endParaRPr>
          </a:p>
          <a:p>
            <a:endParaRPr lang="en-US" dirty="0"/>
          </a:p>
        </p:txBody>
      </p:sp>
      <p:pic>
        <p:nvPicPr>
          <p:cNvPr id="5" name="Content Placeholder 7" descr="MP90044314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601524" y="1600200"/>
            <a:ext cx="2725381" cy="4525963"/>
          </a:xfrm>
        </p:spPr>
      </p:pic>
    </p:spTree>
    <p:extLst>
      <p:ext uri="{BB962C8B-B14F-4D97-AF65-F5344CB8AC3E}">
        <p14:creationId xmlns:p14="http://schemas.microsoft.com/office/powerpoint/2010/main" val="349434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Vertical Career Success or Incarceration in an Identity Cage?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43324" y="1600200"/>
            <a:ext cx="4743476" cy="50355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  <a:buFontTx/>
              <a:buNone/>
              <a:defRPr/>
            </a:pPr>
            <a:r>
              <a:rPr lang="en-US" sz="2300" b="1" dirty="0">
                <a:solidFill>
                  <a:srgbClr val="FF66FF"/>
                </a:solidFill>
              </a:rPr>
              <a:t>Leadership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sz="2300" b="1" dirty="0">
              <a:solidFill>
                <a:srgbClr val="00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2300" b="1" dirty="0">
                <a:solidFill>
                  <a:schemeClr val="tx2"/>
                </a:solidFill>
              </a:rPr>
              <a:t>Punishment/Reward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2300" b="1" dirty="0">
                <a:solidFill>
                  <a:schemeClr val="tx2"/>
                </a:solidFill>
              </a:rPr>
              <a:t>Morality of turn-taking, sacrifice, domestic labour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2300" b="1" dirty="0">
                <a:solidFill>
                  <a:schemeClr val="tx2"/>
                </a:solidFill>
              </a:rPr>
              <a:t>Rotational /fixed term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US" sz="2300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sz="2300" b="1" dirty="0">
                <a:solidFill>
                  <a:srgbClr val="FF66FF"/>
                </a:solidFill>
              </a:rPr>
              <a:t> Can Involve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sz="2300" b="1" dirty="0">
              <a:solidFill>
                <a:srgbClr val="00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2300" b="1" dirty="0">
                <a:solidFill>
                  <a:schemeClr val="tx2"/>
                </a:solidFill>
              </a:rPr>
              <a:t>Multiple/ conflicting affiliations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2300" b="1" dirty="0">
                <a:solidFill>
                  <a:schemeClr val="tx2"/>
                </a:solidFill>
              </a:rPr>
              <a:t>Resignifications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2300" b="1" dirty="0">
                <a:solidFill>
                  <a:schemeClr val="tx2"/>
                </a:solidFill>
              </a:rPr>
              <a:t>Unstable engagements with hierarchy &amp; power </a:t>
            </a:r>
          </a:p>
          <a:p>
            <a:pPr>
              <a:lnSpc>
                <a:spcPct val="105000"/>
              </a:lnSpc>
              <a:buClr>
                <a:srgbClr val="00FF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00FFFF"/>
              </a:buClr>
              <a:buFontTx/>
              <a:buNone/>
              <a:defRPr/>
            </a:pPr>
            <a:r>
              <a:rPr lang="en-US" sz="2000" b="1" dirty="0">
                <a:solidFill>
                  <a:srgbClr val="FF66FF"/>
                </a:solidFill>
              </a:rPr>
              <a:t>(Cross &amp; Goldenberg, 2009)</a:t>
            </a:r>
          </a:p>
          <a:p>
            <a:endParaRPr lang="en-US" dirty="0"/>
          </a:p>
        </p:txBody>
      </p:sp>
      <p:pic>
        <p:nvPicPr>
          <p:cNvPr id="5" name="Picture 7" descr="MP90040666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6" b="12626"/>
          <a:stretch>
            <a:fillRect/>
          </a:stretch>
        </p:blipFill>
        <p:spPr>
          <a:xfrm>
            <a:off x="457200" y="1600200"/>
            <a:ext cx="3202071" cy="4525963"/>
          </a:xfrm>
        </p:spPr>
      </p:pic>
    </p:spTree>
    <p:extLst>
      <p:ext uri="{BB962C8B-B14F-4D97-AF65-F5344CB8AC3E}">
        <p14:creationId xmlns:p14="http://schemas.microsoft.com/office/powerpoint/2010/main" val="271828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 Affective Load/ Identity Work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1547" y="1600200"/>
            <a:ext cx="5648914" cy="5130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Working</a:t>
            </a:r>
            <a:r>
              <a:rPr lang="en-US" b="1" dirty="0">
                <a:solidFill>
                  <a:schemeClr val="tx2"/>
                </a:solidFill>
              </a:rPr>
              <a:t> with resistance, recalcitrance, truculence, ugly feelings.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Colonising </a:t>
            </a:r>
            <a:r>
              <a:rPr lang="en-US" b="1" dirty="0">
                <a:solidFill>
                  <a:schemeClr val="tx2"/>
                </a:solidFill>
              </a:rPr>
              <a:t>colleagues’ subjectivities towards the goals of managerially inspired discourses.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Managing</a:t>
            </a:r>
            <a:r>
              <a:rPr lang="en-US" b="1" dirty="0">
                <a:solidFill>
                  <a:schemeClr val="tx2"/>
                </a:solidFill>
              </a:rPr>
              <a:t> self-doubt, conflict, anxiety, disappointment &amp; occupational stress.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b="1" dirty="0">
                <a:solidFill>
                  <a:srgbClr val="00FFFF"/>
                </a:solidFill>
              </a:rPr>
              <a:t>                      </a:t>
            </a:r>
            <a:r>
              <a:rPr lang="en-US" b="1" dirty="0">
                <a:solidFill>
                  <a:srgbClr val="FF66FF"/>
                </a:solidFill>
              </a:rPr>
              <a:t>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Restricting</a:t>
            </a:r>
            <a:r>
              <a:rPr lang="en-US" b="1" dirty="0">
                <a:solidFill>
                  <a:schemeClr val="tx2"/>
                </a:solidFill>
              </a:rPr>
              <a:t>, not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Building</a:t>
            </a:r>
            <a:r>
              <a:rPr lang="en-US" b="1" dirty="0">
                <a:solidFill>
                  <a:schemeClr val="tx2"/>
                </a:solidFill>
              </a:rPr>
              <a:t> capacity and creativity.</a:t>
            </a:r>
            <a:r>
              <a:rPr lang="en-GB" b="1" dirty="0"/>
              <a:t> 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Content Placeholder 6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 bwMode="auto">
          <a:xfrm>
            <a:off x="457200" y="1600200"/>
            <a:ext cx="258383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56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Leaderism: Resilience, not Resistance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2817" y="1288143"/>
            <a:ext cx="4943984" cy="601435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05000"/>
              </a:lnSpc>
              <a:buFontTx/>
              <a:buNone/>
              <a:defRPr/>
            </a:pPr>
            <a:r>
              <a:rPr lang="en-GB" sz="3200" b="1" dirty="0">
                <a:solidFill>
                  <a:srgbClr val="FF66FF"/>
                </a:solidFill>
              </a:rPr>
              <a:t>Evolution of Managerialism</a:t>
            </a:r>
            <a:r>
              <a:rPr lang="en-GB" sz="3200" b="1" dirty="0" smtClean="0">
                <a:solidFill>
                  <a:srgbClr val="FF66FF"/>
                </a:solidFill>
              </a:rPr>
              <a:t>?</a:t>
            </a:r>
          </a:p>
          <a:p>
            <a:pPr marL="0" indent="0">
              <a:lnSpc>
                <a:spcPct val="105000"/>
              </a:lnSpc>
              <a:buFontTx/>
              <a:buNone/>
              <a:defRPr/>
            </a:pPr>
            <a:endParaRPr lang="en-GB" sz="32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200" b="1" dirty="0">
                <a:solidFill>
                  <a:schemeClr val="tx2"/>
                </a:solidFill>
              </a:rPr>
              <a:t>Disguises corporatisation/ values shift in HE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200" b="1" dirty="0">
                <a:solidFill>
                  <a:schemeClr val="tx2"/>
                </a:solidFill>
              </a:rPr>
              <a:t>Transformative leadership is value-laden/ not neutral.</a:t>
            </a:r>
            <a:r>
              <a:rPr lang="en-US" sz="3200" b="1" dirty="0"/>
              <a:t> </a:t>
            </a:r>
            <a:endParaRPr lang="en-GB" sz="3200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sz="3200" b="1" dirty="0">
                <a:solidFill>
                  <a:schemeClr val="tx2"/>
                </a:solidFill>
              </a:rPr>
              <a:t>Diverts attention to personal qualities/ skills</a:t>
            </a:r>
            <a:r>
              <a:rPr lang="en-US" sz="3200" b="1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sz="3200" b="1" dirty="0">
              <a:solidFill>
                <a:srgbClr val="00FFFF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3200" b="1" dirty="0">
                <a:solidFill>
                  <a:srgbClr val="FF66FF"/>
                </a:solidFill>
              </a:rPr>
              <a:t>Certain</a:t>
            </a:r>
            <a:r>
              <a:rPr lang="en-GB" sz="3200" b="1" dirty="0">
                <a:solidFill>
                  <a:srgbClr val="00FFFF"/>
                </a:solidFill>
              </a:rPr>
              <a:t>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Subjectivities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Values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Behaviours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Dispositions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Characteristics</a:t>
            </a:r>
            <a:r>
              <a:rPr lang="en-GB" sz="3200" dirty="0"/>
              <a:t> </a:t>
            </a:r>
            <a:endParaRPr lang="en-GB" sz="3200" dirty="0" smtClean="0"/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sz="3200" b="1" dirty="0">
              <a:solidFill>
                <a:srgbClr val="00FFFF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3200" b="1" dirty="0">
                <a:solidFill>
                  <a:srgbClr val="FF66FF"/>
                </a:solidFill>
              </a:rPr>
              <a:t>Can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Strategically overcome institutional inertia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Outflank resistance/ recalcitrance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sz="3200" b="1" dirty="0">
                <a:solidFill>
                  <a:schemeClr val="tx2"/>
                </a:solidFill>
              </a:rPr>
              <a:t>Provide direction for new university futures</a:t>
            </a:r>
            <a:r>
              <a:rPr lang="en-GB" sz="3200" b="1" dirty="0"/>
              <a:t> </a:t>
            </a:r>
          </a:p>
          <a:p>
            <a:pPr marL="0" indent="0">
              <a:lnSpc>
                <a:spcPct val="105000"/>
              </a:lnSpc>
              <a:buFontTx/>
              <a:buNone/>
              <a:defRPr/>
            </a:pPr>
            <a:r>
              <a:rPr lang="en-GB" sz="24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2400" b="1" dirty="0">
                <a:solidFill>
                  <a:srgbClr val="FF66FF"/>
                </a:solidFill>
              </a:rPr>
              <a:t> (O</a:t>
            </a:r>
            <a:r>
              <a:rPr lang="ja-JP" altLang="en-GB" sz="2400" b="1" dirty="0">
                <a:solidFill>
                  <a:srgbClr val="FF66FF"/>
                </a:solidFill>
              </a:rPr>
              <a:t>’</a:t>
            </a:r>
            <a:r>
              <a:rPr lang="en-GB" sz="2400" b="1" dirty="0">
                <a:solidFill>
                  <a:srgbClr val="FF66FF"/>
                </a:solidFill>
              </a:rPr>
              <a:t>Reilly and Reed, 2010, 2011).</a:t>
            </a:r>
            <a:r>
              <a:rPr lang="en-GB" sz="2400" dirty="0">
                <a:solidFill>
                  <a:srgbClr val="FF66FF"/>
                </a:solidFill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7" descr="MP900443329[1]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21" r="-17121"/>
          <a:stretch/>
        </p:blipFill>
        <p:spPr>
          <a:xfrm>
            <a:off x="457200" y="1417638"/>
            <a:ext cx="3452706" cy="5202237"/>
          </a:xfrm>
        </p:spPr>
      </p:pic>
    </p:spTree>
    <p:extLst>
      <p:ext uri="{BB962C8B-B14F-4D97-AF65-F5344CB8AC3E}">
        <p14:creationId xmlns:p14="http://schemas.microsoft.com/office/powerpoint/2010/main" val="3799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Expanding the Theoretical Lexicon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3599" y="1197429"/>
            <a:ext cx="5724774" cy="6038491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sz="3300" b="1" dirty="0">
                <a:solidFill>
                  <a:srgbClr val="FF66FF"/>
                </a:solidFill>
              </a:rPr>
              <a:t>Barad’s (2007) theory of ‘intra-action</a:t>
            </a:r>
            <a:r>
              <a:rPr lang="en-US" sz="3300" b="1" dirty="0">
                <a:solidFill>
                  <a:srgbClr val="00FFFF"/>
                </a:solidFill>
              </a:rPr>
              <a:t>’ </a:t>
            </a:r>
            <a:endParaRPr lang="en-US" sz="3300" b="1" dirty="0" smtClean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3300" b="1" dirty="0" smtClean="0">
                <a:solidFill>
                  <a:srgbClr val="FFFFFF"/>
                </a:solidFill>
              </a:rPr>
              <a:t>how </a:t>
            </a:r>
            <a:r>
              <a:rPr lang="en-US" sz="3300" b="1" dirty="0">
                <a:solidFill>
                  <a:srgbClr val="FFFFFF"/>
                </a:solidFill>
              </a:rPr>
              <a:t>differences are made and remade</a:t>
            </a:r>
          </a:p>
          <a:p>
            <a:pPr>
              <a:buClr>
                <a:srgbClr val="FF66FF"/>
              </a:buClr>
              <a:defRPr/>
            </a:pPr>
            <a:r>
              <a:rPr lang="en-US" sz="3300" b="1" dirty="0">
                <a:solidFill>
                  <a:srgbClr val="FFFFFF"/>
                </a:solidFill>
              </a:rPr>
              <a:t> stabilised and destabilised </a:t>
            </a:r>
          </a:p>
          <a:p>
            <a:pPr>
              <a:buClr>
                <a:srgbClr val="FF66FF"/>
              </a:buClr>
              <a:defRPr/>
            </a:pPr>
            <a:r>
              <a:rPr lang="en-US" sz="3300" b="1" dirty="0">
                <a:solidFill>
                  <a:srgbClr val="FFFFFF"/>
                </a:solidFill>
              </a:rPr>
              <a:t>how individuals exist because of the existence of given interactions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3300" b="1" dirty="0">
                <a:solidFill>
                  <a:srgbClr val="FF66FF"/>
                </a:solidFill>
              </a:rPr>
              <a:t>Leaders made via power relations/ politics of difference.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3300" b="1" dirty="0">
              <a:solidFill>
                <a:srgbClr val="00FF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3300" b="1" dirty="0">
                <a:solidFill>
                  <a:srgbClr val="FF66FF"/>
                </a:solidFill>
              </a:rPr>
              <a:t>Ahmed’s (2010) theory of happiness:</a:t>
            </a:r>
          </a:p>
          <a:p>
            <a:pPr>
              <a:buClr>
                <a:srgbClr val="FF66FF"/>
              </a:buClr>
              <a:defRPr/>
            </a:pPr>
            <a:r>
              <a:rPr lang="en-US" sz="3300" b="1" dirty="0">
                <a:solidFill>
                  <a:srgbClr val="00FFFF"/>
                </a:solidFill>
              </a:rPr>
              <a:t> </a:t>
            </a:r>
            <a:r>
              <a:rPr lang="en-US" sz="3300" b="1" dirty="0">
                <a:solidFill>
                  <a:schemeClr val="tx2"/>
                </a:solidFill>
              </a:rPr>
              <a:t>is a technology/ instrument </a:t>
            </a:r>
          </a:p>
          <a:p>
            <a:pPr>
              <a:buClr>
                <a:srgbClr val="FF66FF"/>
              </a:buClr>
              <a:defRPr/>
            </a:pPr>
            <a:r>
              <a:rPr lang="en-US" sz="3300" b="1" dirty="0">
                <a:solidFill>
                  <a:schemeClr val="tx2"/>
                </a:solidFill>
              </a:rPr>
              <a:t>re-orientates individual desires towards a common good.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3300" b="1" dirty="0">
                <a:solidFill>
                  <a:srgbClr val="FF66FF"/>
                </a:solidFill>
              </a:rPr>
              <a:t>Leadership = sign of vertical career success.</a:t>
            </a:r>
          </a:p>
          <a:p>
            <a:pPr>
              <a:buClr>
                <a:srgbClr val="FF66FF"/>
              </a:buClr>
              <a:defRPr/>
            </a:pPr>
            <a:endParaRPr lang="en-US" sz="33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3300" b="1" dirty="0">
                <a:solidFill>
                  <a:srgbClr val="FF66FF"/>
                </a:solidFill>
              </a:rPr>
              <a:t>Berlant’s (2011) theory of cruel optimism:</a:t>
            </a:r>
          </a:p>
          <a:p>
            <a:pPr>
              <a:buClr>
                <a:srgbClr val="FF66FF"/>
              </a:buClr>
              <a:defRPr/>
            </a:pPr>
            <a:r>
              <a:rPr lang="en-US" sz="3300" b="1" dirty="0">
                <a:solidFill>
                  <a:schemeClr val="tx2"/>
                </a:solidFill>
              </a:rPr>
              <a:t>Depending on objects that block </a:t>
            </a:r>
            <a:r>
              <a:rPr lang="en-US" sz="3300" b="1" dirty="0" smtClean="0">
                <a:solidFill>
                  <a:schemeClr val="tx2"/>
                </a:solidFill>
              </a:rPr>
              <a:t>thriving</a:t>
            </a:r>
            <a:r>
              <a:rPr lang="en-US" sz="3300" b="1" dirty="0">
                <a:solidFill>
                  <a:schemeClr val="tx2"/>
                </a:solidFill>
              </a:rPr>
              <a:t>.</a:t>
            </a:r>
            <a:endParaRPr lang="en-US" sz="3300" dirty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3300" b="1" dirty="0">
                <a:solidFill>
                  <a:srgbClr val="FF66FF"/>
                </a:solidFill>
              </a:rPr>
              <a:t>Leadership = normative fantasy and/or a bad object of desire .</a:t>
            </a:r>
            <a:endParaRPr lang="en-US" sz="3300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1" descr="AA009659.pn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64" b="-6964"/>
          <a:stretch>
            <a:fillRect/>
          </a:stretch>
        </p:blipFill>
        <p:spPr>
          <a:xfrm>
            <a:off x="457200" y="1600200"/>
            <a:ext cx="2746399" cy="4525963"/>
          </a:xfrm>
        </p:spPr>
      </p:pic>
    </p:spTree>
    <p:extLst>
      <p:ext uri="{BB962C8B-B14F-4D97-AF65-F5344CB8AC3E}">
        <p14:creationId xmlns:p14="http://schemas.microsoft.com/office/powerpoint/2010/main" val="70068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Optics and Apparatus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3059" y="1600200"/>
            <a:ext cx="6424270" cy="4997130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4000" b="1" dirty="0">
                <a:solidFill>
                  <a:srgbClr val="FFFFFF"/>
                </a:solidFill>
              </a:rPr>
              <a:t>What is it that people don’t see?</a:t>
            </a:r>
          </a:p>
          <a:p>
            <a:pPr>
              <a:buClr>
                <a:srgbClr val="FF66FF"/>
              </a:buClr>
              <a:defRPr/>
            </a:pPr>
            <a:r>
              <a:rPr lang="en-US" sz="4000" b="1" dirty="0">
                <a:solidFill>
                  <a:srgbClr val="FFFFFF"/>
                </a:solidFill>
              </a:rPr>
              <a:t>Why don’t they see it?</a:t>
            </a:r>
          </a:p>
          <a:p>
            <a:pPr>
              <a:buClr>
                <a:srgbClr val="FF66FF"/>
              </a:buClr>
              <a:defRPr/>
            </a:pPr>
            <a:r>
              <a:rPr lang="en-US" sz="4000" b="1" dirty="0">
                <a:solidFill>
                  <a:srgbClr val="FFFFFF"/>
                </a:solidFill>
              </a:rPr>
              <a:t>What do current optics/ practices/ specifications reveal and obscure?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4000" b="1" dirty="0">
              <a:solidFill>
                <a:schemeClr val="tx2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4000" b="1" dirty="0">
                <a:solidFill>
                  <a:srgbClr val="FF66FF"/>
                </a:solidFill>
              </a:rPr>
              <a:t>Leadership Potential</a:t>
            </a:r>
          </a:p>
          <a:p>
            <a:pPr>
              <a:buClr>
                <a:srgbClr val="FF66FF"/>
              </a:buClr>
              <a:defRPr/>
            </a:pPr>
            <a:r>
              <a:rPr lang="en-US" sz="4000" b="1" dirty="0">
                <a:solidFill>
                  <a:srgbClr val="FFFFFF"/>
                </a:solidFill>
              </a:rPr>
              <a:t>O</a:t>
            </a:r>
            <a:r>
              <a:rPr lang="en-US" sz="4000" b="1" dirty="0" smtClean="0">
                <a:solidFill>
                  <a:srgbClr val="FFFFFF"/>
                </a:solidFill>
              </a:rPr>
              <a:t>bservable</a:t>
            </a:r>
            <a:r>
              <a:rPr lang="en-US" sz="4000" b="1" dirty="0">
                <a:solidFill>
                  <a:srgbClr val="FFFFFF"/>
                </a:solidFill>
              </a:rPr>
              <a:t>, separate static structure?</a:t>
            </a:r>
          </a:p>
          <a:p>
            <a:pPr>
              <a:buClr>
                <a:srgbClr val="FF66FF"/>
              </a:buClr>
              <a:defRPr/>
            </a:pPr>
            <a:r>
              <a:rPr lang="en-US" sz="4000" b="1" dirty="0">
                <a:solidFill>
                  <a:srgbClr val="FFFFFF"/>
                </a:solidFill>
              </a:rPr>
              <a:t>S</a:t>
            </a:r>
            <a:r>
              <a:rPr lang="en-US" sz="4000" b="1" dirty="0" smtClean="0">
                <a:solidFill>
                  <a:srgbClr val="FFFFFF"/>
                </a:solidFill>
              </a:rPr>
              <a:t>truggle </a:t>
            </a:r>
            <a:r>
              <a:rPr lang="en-US" sz="4000" b="1" dirty="0">
                <a:solidFill>
                  <a:srgbClr val="FFFFFF"/>
                </a:solidFill>
              </a:rPr>
              <a:t>for value/ intelligibility</a:t>
            </a:r>
            <a:r>
              <a:rPr lang="en-US" sz="4000" b="1" dirty="0" smtClean="0">
                <a:solidFill>
                  <a:srgbClr val="FFFFFF"/>
                </a:solidFill>
              </a:rPr>
              <a:t>? </a:t>
            </a:r>
            <a:r>
              <a:rPr lang="en-US" sz="4000" b="1" dirty="0">
                <a:solidFill>
                  <a:srgbClr val="FFFFFF"/>
                </a:solidFill>
              </a:rPr>
              <a:t>contingent, contextual</a:t>
            </a:r>
          </a:p>
          <a:p>
            <a:pPr>
              <a:buClr>
                <a:srgbClr val="FF66FF"/>
              </a:buClr>
              <a:defRPr/>
            </a:pPr>
            <a:r>
              <a:rPr lang="en-US" sz="4000" b="1" dirty="0">
                <a:solidFill>
                  <a:srgbClr val="FFFFFF"/>
                </a:solidFill>
              </a:rPr>
              <a:t>C</a:t>
            </a:r>
            <a:r>
              <a:rPr lang="en-US" sz="4000" b="1" dirty="0" smtClean="0">
                <a:solidFill>
                  <a:srgbClr val="FFFFFF"/>
                </a:solidFill>
              </a:rPr>
              <a:t>o</a:t>
            </a:r>
            <a:r>
              <a:rPr lang="en-US" sz="4000" b="1" dirty="0">
                <a:solidFill>
                  <a:srgbClr val="FFFFFF"/>
                </a:solidFill>
              </a:rPr>
              <a:t>-produced?</a:t>
            </a:r>
          </a:p>
          <a:p>
            <a:endParaRPr lang="en-US" dirty="0"/>
          </a:p>
        </p:txBody>
      </p:sp>
      <p:pic>
        <p:nvPicPr>
          <p:cNvPr id="5" name="Content Placeholder 5" descr="AA002817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16" r="-10916"/>
          <a:stretch>
            <a:fillRect/>
          </a:stretch>
        </p:blipFill>
        <p:spPr>
          <a:xfrm>
            <a:off x="457200" y="1600200"/>
            <a:ext cx="2065859" cy="4525963"/>
          </a:xfrm>
        </p:spPr>
      </p:pic>
    </p:spTree>
    <p:extLst>
      <p:ext uri="{BB962C8B-B14F-4D97-AF65-F5344CB8AC3E}">
        <p14:creationId xmlns:p14="http://schemas.microsoft.com/office/powerpoint/2010/main" val="15648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 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2435" y="1600200"/>
            <a:ext cx="5373851" cy="4525963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endParaRPr lang="en-US" sz="3200" b="1" dirty="0" smtClean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3200" b="1" dirty="0" smtClean="0">
                <a:solidFill>
                  <a:srgbClr val="FFFFFF"/>
                </a:solidFill>
              </a:rPr>
              <a:t>How </a:t>
            </a:r>
            <a:r>
              <a:rPr lang="en-US" sz="3200" b="1" dirty="0">
                <a:solidFill>
                  <a:srgbClr val="FFFFFF"/>
                </a:solidFill>
              </a:rPr>
              <a:t>are women being seen </a:t>
            </a:r>
            <a:r>
              <a:rPr lang="en-US" sz="3200" b="1" i="1" dirty="0">
                <a:solidFill>
                  <a:srgbClr val="FFFFFF"/>
                </a:solidFill>
              </a:rPr>
              <a:t>e.g</a:t>
            </a:r>
            <a:r>
              <a:rPr lang="en-US" sz="3200" b="1" dirty="0">
                <a:solidFill>
                  <a:srgbClr val="FFFFFF"/>
                </a:solidFill>
              </a:rPr>
              <a:t>. as deficit men?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sz="32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3200" b="1" dirty="0">
                <a:solidFill>
                  <a:srgbClr val="FFFFFF"/>
                </a:solidFill>
              </a:rPr>
              <a:t>How are women viewing leadership </a:t>
            </a:r>
            <a:r>
              <a:rPr lang="en-US" sz="3200" b="1" i="1" dirty="0">
                <a:solidFill>
                  <a:srgbClr val="FFFFFF"/>
                </a:solidFill>
              </a:rPr>
              <a:t>e.g. </a:t>
            </a:r>
            <a:r>
              <a:rPr lang="en-US" sz="3200" b="1" dirty="0">
                <a:solidFill>
                  <a:srgbClr val="FFFFFF"/>
                </a:solidFill>
              </a:rPr>
              <a:t>via the lens of neo-liberalism/ austerity?</a:t>
            </a:r>
          </a:p>
          <a:p>
            <a:endParaRPr lang="en-US" dirty="0"/>
          </a:p>
        </p:txBody>
      </p:sp>
      <p:pic>
        <p:nvPicPr>
          <p:cNvPr id="6" name="Content Placeholder 7" descr="LS019486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273" b="-31273"/>
          <a:stretch>
            <a:fillRect/>
          </a:stretch>
        </p:blipFill>
        <p:spPr>
          <a:xfrm>
            <a:off x="457200" y="1600200"/>
            <a:ext cx="255042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Attracts Women to Senior Leadership?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66FF"/>
              </a:buClr>
              <a:defRPr/>
            </a:pPr>
            <a:endParaRPr lang="en-US" sz="4400" b="1" dirty="0" smtClean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400" b="1" dirty="0" smtClean="0">
                <a:solidFill>
                  <a:srgbClr val="FFFFFF"/>
                </a:solidFill>
              </a:rPr>
              <a:t>Power</a:t>
            </a:r>
            <a:endParaRPr lang="en-US" sz="4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4400" b="1" dirty="0">
                <a:solidFill>
                  <a:srgbClr val="FFFFFF"/>
                </a:solidFill>
              </a:rPr>
              <a:t>Recognition</a:t>
            </a:r>
          </a:p>
          <a:p>
            <a:endParaRPr lang="en-US" dirty="0"/>
          </a:p>
        </p:txBody>
      </p:sp>
      <p:pic>
        <p:nvPicPr>
          <p:cNvPr id="5" name="Content Placeholder 5" descr="200415231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87" b="-378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913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Why is Senior Leadership Unattractive to Women?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9271" y="1417638"/>
            <a:ext cx="5212586" cy="600228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Neo-liberalism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Being ‘Other’ in male-dominated cultures.</a:t>
            </a:r>
          </a:p>
          <a:p>
            <a:pPr>
              <a:lnSpc>
                <a:spcPct val="105000"/>
              </a:lnSpc>
              <a:buClr>
                <a:srgbClr val="E74CFF"/>
              </a:buClr>
              <a:buFontTx/>
              <a:buNone/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Leadership v scholarship.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Disrupting the symbolic order.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Socio-cultural messages.</a:t>
            </a:r>
          </a:p>
          <a:p>
            <a:pPr marL="0" indent="0">
              <a:lnSpc>
                <a:spcPct val="105000"/>
              </a:lnSpc>
              <a:buClr>
                <a:srgbClr val="E74CFF"/>
              </a:buClr>
              <a:buFontTx/>
              <a:buNone/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/>
              <a:t>Navigating professional and domestic responsibilities. </a:t>
            </a:r>
            <a:endParaRPr lang="en-GB" sz="4000" b="1" dirty="0" smtClean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sz="4000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4000" b="1" dirty="0" smtClean="0"/>
              <a:t>Gendered Networks/ Lobbying</a:t>
            </a:r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sz="4000" b="1" dirty="0"/>
          </a:p>
          <a:p>
            <a:pPr>
              <a:buClr>
                <a:srgbClr val="E74CFF"/>
              </a:buClr>
              <a:defRPr/>
            </a:pPr>
            <a:r>
              <a:rPr lang="en-GB" sz="4000" b="1" dirty="0"/>
              <a:t>W</a:t>
            </a:r>
            <a:r>
              <a:rPr lang="en-US" sz="4000" b="1" dirty="0"/>
              <a:t>omen lack capital</a:t>
            </a:r>
            <a:r>
              <a:rPr lang="en-US" sz="4000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sz="4000" b="1" dirty="0">
                <a:solidFill>
                  <a:schemeClr val="tx2"/>
                </a:solidFill>
              </a:rPr>
              <a:t> </a:t>
            </a:r>
            <a:r>
              <a:rPr lang="en-US" sz="4000" b="1" dirty="0">
                <a:solidFill>
                  <a:srgbClr val="FFFFFF"/>
                </a:solidFill>
              </a:rPr>
              <a:t>to redefine the requirements of the </a:t>
            </a:r>
            <a:r>
              <a:rPr lang="en-US" sz="4000" b="1" dirty="0" smtClean="0">
                <a:solidFill>
                  <a:srgbClr val="FFFFFF"/>
                </a:solidFill>
              </a:rPr>
              <a:t>field</a:t>
            </a:r>
            <a:r>
              <a:rPr lang="en-US" sz="1900" b="1" dirty="0" smtClean="0">
                <a:solidFill>
                  <a:srgbClr val="E74CFF"/>
                </a:solidFill>
              </a:rPr>
              <a:t>   </a:t>
            </a:r>
            <a:r>
              <a:rPr lang="en-US" sz="2500" b="1" dirty="0" smtClean="0">
                <a:solidFill>
                  <a:srgbClr val="E74CFF"/>
                </a:solidFill>
              </a:rPr>
              <a:t>(Corsun &amp; Costen, 2001</a:t>
            </a:r>
            <a:r>
              <a:rPr lang="en-GB" sz="2500" b="1" dirty="0" smtClean="0">
                <a:solidFill>
                  <a:srgbClr val="E74CFF"/>
                </a:solidFill>
              </a:rPr>
              <a:t>).</a:t>
            </a:r>
          </a:p>
          <a:p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1" y="1600200"/>
            <a:ext cx="2817764" cy="4525963"/>
          </a:xfrm>
        </p:spPr>
      </p:pic>
    </p:spTree>
    <p:extLst>
      <p:ext uri="{BB962C8B-B14F-4D97-AF65-F5344CB8AC3E}">
        <p14:creationId xmlns:p14="http://schemas.microsoft.com/office/powerpoint/2010/main" val="358534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872479" cy="1417638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Leadership = Installation of the Neo-liberal Gaze?</a:t>
            </a:r>
            <a:endParaRPr lang="en-US" sz="3600" b="1" dirty="0"/>
          </a:p>
        </p:txBody>
      </p:sp>
      <p:pic>
        <p:nvPicPr>
          <p:cNvPr id="5" name="Content Placeholder 4" descr="200128087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6" r="23526"/>
          <a:stretch>
            <a:fillRect/>
          </a:stretch>
        </p:blipFill>
        <p:spPr>
          <a:xfrm>
            <a:off x="651651" y="1203232"/>
            <a:ext cx="2606604" cy="492293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2181" y="1417638"/>
            <a:ext cx="5194619" cy="4708525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66FF"/>
              </a:buClr>
            </a:pPr>
            <a:r>
              <a:rPr lang="en-US" b="1" dirty="0" smtClean="0"/>
              <a:t>Knowledge = the New Capital/ Global Commodity</a:t>
            </a:r>
          </a:p>
          <a:p>
            <a:pPr>
              <a:buClr>
                <a:srgbClr val="FF66FF"/>
              </a:buClr>
            </a:pPr>
            <a:endParaRPr lang="en-US" b="1" dirty="0" smtClean="0"/>
          </a:p>
          <a:p>
            <a:pPr>
              <a:buClr>
                <a:srgbClr val="FF66FF"/>
              </a:buClr>
            </a:pPr>
            <a:r>
              <a:rPr lang="en-US" b="1" dirty="0"/>
              <a:t>Financialisation/ Market </a:t>
            </a:r>
            <a:r>
              <a:rPr lang="en-US" b="1" dirty="0" smtClean="0"/>
              <a:t>Values</a:t>
            </a:r>
          </a:p>
          <a:p>
            <a:pPr>
              <a:buClr>
                <a:srgbClr val="FF66FF"/>
              </a:buClr>
            </a:pPr>
            <a:endParaRPr lang="en-US" b="1" dirty="0" smtClean="0"/>
          </a:p>
          <a:p>
            <a:pPr>
              <a:buClr>
                <a:srgbClr val="FF66FF"/>
              </a:buClr>
            </a:pPr>
            <a:r>
              <a:rPr lang="en-US" b="1" dirty="0" smtClean="0"/>
              <a:t>Audit/ Performance Management</a:t>
            </a:r>
          </a:p>
          <a:p>
            <a:pPr>
              <a:buClr>
                <a:srgbClr val="FF66FF"/>
              </a:buClr>
            </a:pPr>
            <a:endParaRPr lang="en-US" b="1" dirty="0" smtClean="0"/>
          </a:p>
          <a:p>
            <a:pPr>
              <a:buClr>
                <a:srgbClr val="FF66FF"/>
              </a:buClr>
            </a:pPr>
            <a:r>
              <a:rPr lang="en-US" b="1" dirty="0" smtClean="0"/>
              <a:t>Prestige Economy/ League Tables</a:t>
            </a:r>
          </a:p>
          <a:p>
            <a:pPr>
              <a:buClr>
                <a:srgbClr val="FF66FF"/>
              </a:buClr>
            </a:pPr>
            <a:endParaRPr lang="en-US" b="1" dirty="0" smtClean="0"/>
          </a:p>
          <a:p>
            <a:pPr>
              <a:buClr>
                <a:srgbClr val="FF66FF"/>
              </a:buClr>
            </a:pPr>
            <a:r>
              <a:rPr lang="en-US" b="1" dirty="0" smtClean="0"/>
              <a:t>Instrumentalisation/ Mobilisation/Utility of Research e.g. </a:t>
            </a:r>
            <a:r>
              <a:rPr lang="en-US" b="1" dirty="0"/>
              <a:t>I</a:t>
            </a:r>
            <a:r>
              <a:rPr lang="en-US" b="1" dirty="0" smtClean="0"/>
              <a:t>mpact, Rates of Return</a:t>
            </a:r>
          </a:p>
        </p:txBody>
      </p:sp>
    </p:spTree>
    <p:extLst>
      <p:ext uri="{BB962C8B-B14F-4D97-AF65-F5344CB8AC3E}">
        <p14:creationId xmlns:p14="http://schemas.microsoft.com/office/powerpoint/2010/main" val="104241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2606" cy="761478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Neo-liberalism as a Relationship </a:t>
            </a:r>
            <a:r>
              <a:rPr lang="en-US" sz="3600" b="1" dirty="0"/>
              <a:t>of </a:t>
            </a:r>
            <a:r>
              <a:rPr lang="en-US" sz="3600" b="1" dirty="0" smtClean="0"/>
              <a:t>Entanglement?</a:t>
            </a:r>
            <a:r>
              <a:rPr lang="en-GB" sz="3600" b="1" dirty="0" smtClean="0"/>
              <a:t> 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56223" y="1600199"/>
            <a:ext cx="6466383" cy="6103823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FF66FF"/>
              </a:buClr>
            </a:pPr>
            <a:r>
              <a:rPr lang="en-US" sz="7200" b="1" dirty="0"/>
              <a:t>A</a:t>
            </a:r>
            <a:r>
              <a:rPr lang="en-US" sz="7200" b="1" dirty="0" smtClean="0"/>
              <a:t>cademic </a:t>
            </a:r>
            <a:r>
              <a:rPr lang="en-US" sz="7200" b="1" dirty="0"/>
              <a:t>profession </a:t>
            </a:r>
            <a:r>
              <a:rPr lang="en-US" sz="7200" b="1" dirty="0" smtClean="0"/>
              <a:t>complicit </a:t>
            </a:r>
            <a:r>
              <a:rPr lang="en-US" sz="7200" b="1" dirty="0"/>
              <a:t>in promoting </a:t>
            </a:r>
            <a:r>
              <a:rPr lang="en-US" sz="7200" b="1" dirty="0" smtClean="0"/>
              <a:t>indexes/ indicators </a:t>
            </a:r>
            <a:r>
              <a:rPr lang="en-US" sz="7200" b="1" dirty="0"/>
              <a:t>that regulate the </a:t>
            </a:r>
            <a:r>
              <a:rPr lang="en-US" sz="7200" b="1" dirty="0" smtClean="0"/>
              <a:t>profession</a:t>
            </a:r>
          </a:p>
          <a:p>
            <a:pPr marL="0" indent="0">
              <a:buClr>
                <a:srgbClr val="FF66FF"/>
              </a:buClr>
              <a:buNone/>
            </a:pPr>
            <a:r>
              <a:rPr lang="en-US" sz="5600" b="1" dirty="0" smtClean="0">
                <a:solidFill>
                  <a:srgbClr val="FF66FF"/>
                </a:solidFill>
              </a:rPr>
              <a:t>         (</a:t>
            </a:r>
            <a:r>
              <a:rPr lang="en-US" sz="5600" b="1" dirty="0">
                <a:solidFill>
                  <a:srgbClr val="FF66FF"/>
                </a:solidFill>
              </a:rPr>
              <a:t>Gill, 2010; Leathwood &amp;</a:t>
            </a:r>
            <a:r>
              <a:rPr lang="en-US" sz="5600" b="1" dirty="0" smtClean="0">
                <a:solidFill>
                  <a:srgbClr val="FF66FF"/>
                </a:solidFill>
              </a:rPr>
              <a:t> </a:t>
            </a:r>
            <a:r>
              <a:rPr lang="en-US" sz="5600" b="1" dirty="0">
                <a:solidFill>
                  <a:srgbClr val="FF66FF"/>
                </a:solidFill>
              </a:rPr>
              <a:t>Read, 2013). </a:t>
            </a:r>
            <a:endParaRPr lang="en-US" sz="56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endParaRPr lang="en-US" sz="56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US" sz="7200" b="1" dirty="0" smtClean="0"/>
              <a:t>Truth telling via peer review, appraisal, auditors, search agents </a:t>
            </a:r>
            <a:r>
              <a:rPr lang="en-US" sz="5600" b="1" dirty="0" smtClean="0">
                <a:solidFill>
                  <a:srgbClr val="FF66FF"/>
                </a:solidFill>
              </a:rPr>
              <a:t>(Ball, 2014).</a:t>
            </a:r>
          </a:p>
          <a:p>
            <a:pPr>
              <a:buClr>
                <a:srgbClr val="FF66FF"/>
              </a:buClr>
            </a:pPr>
            <a:endParaRPr lang="en-US" sz="56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7200" b="1" dirty="0" smtClean="0"/>
              <a:t>Academic Identity via metrics/ </a:t>
            </a:r>
            <a:r>
              <a:rPr lang="en-GB" sz="7200" b="1" dirty="0"/>
              <a:t>m</a:t>
            </a:r>
            <a:r>
              <a:rPr lang="en-GB" sz="7200" b="1" dirty="0" smtClean="0"/>
              <a:t>anagement by numbers </a:t>
            </a:r>
            <a:r>
              <a:rPr lang="en-GB" sz="5600" b="1" dirty="0" smtClean="0">
                <a:solidFill>
                  <a:srgbClr val="FF66FF"/>
                </a:solidFill>
              </a:rPr>
              <a:t>(Cooke, 2013).</a:t>
            </a:r>
          </a:p>
          <a:p>
            <a:pPr>
              <a:buClr>
                <a:srgbClr val="FF66FF"/>
              </a:buClr>
            </a:pPr>
            <a:endParaRPr lang="en-GB" sz="37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7400" b="1" dirty="0"/>
              <a:t>E</a:t>
            </a:r>
            <a:r>
              <a:rPr lang="en-GB" sz="7400" b="1" dirty="0" smtClean="0"/>
              <a:t>mpty </a:t>
            </a:r>
            <a:r>
              <a:rPr lang="en-GB" sz="7400" b="1" dirty="0"/>
              <a:t>signifier of excellence </a:t>
            </a:r>
            <a:r>
              <a:rPr lang="en-GB" sz="7400" b="1" dirty="0" smtClean="0"/>
              <a:t>invoked</a:t>
            </a:r>
            <a:r>
              <a:rPr lang="en-GB" sz="7400" b="1" dirty="0"/>
              <a:t>/</a:t>
            </a:r>
            <a:r>
              <a:rPr lang="en-GB" sz="7400" b="1" dirty="0" smtClean="0"/>
              <a:t> </a:t>
            </a:r>
            <a:r>
              <a:rPr lang="en-GB" sz="7400" b="1" dirty="0"/>
              <a:t>value indicators =</a:t>
            </a:r>
            <a:r>
              <a:rPr lang="en-GB" sz="7400" b="1" dirty="0" smtClean="0"/>
              <a:t> </a:t>
            </a:r>
            <a:r>
              <a:rPr lang="en-GB" sz="7400" b="1" dirty="0"/>
              <a:t>unstable, transitory, contingent and contextualised.</a:t>
            </a:r>
          </a:p>
          <a:p>
            <a:pPr marL="0" indent="0">
              <a:buClr>
                <a:srgbClr val="FF66FF"/>
              </a:buClr>
              <a:buNone/>
            </a:pPr>
            <a:endParaRPr lang="en-GB" sz="56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7200" b="1" dirty="0" smtClean="0"/>
              <a:t>Research = object of surveillance/ income.</a:t>
            </a:r>
          </a:p>
          <a:p>
            <a:pPr>
              <a:buClr>
                <a:srgbClr val="FF66FF"/>
              </a:buClr>
            </a:pPr>
            <a:endParaRPr lang="en-US" sz="7200" b="1" dirty="0" smtClean="0"/>
          </a:p>
          <a:p>
            <a:pPr>
              <a:buClr>
                <a:srgbClr val="FF66FF"/>
              </a:buClr>
            </a:pPr>
            <a:r>
              <a:rPr lang="en-US" sz="7200" b="1" dirty="0" smtClean="0"/>
              <a:t>Knowledge </a:t>
            </a:r>
            <a:r>
              <a:rPr lang="en-US" sz="7200" b="1" dirty="0"/>
              <a:t>capitalism generating arbitrary and unsustainable </a:t>
            </a:r>
            <a:r>
              <a:rPr lang="en-US" sz="7200" b="1" dirty="0" smtClean="0"/>
              <a:t>inequalities/ epistemic and social closures.</a:t>
            </a:r>
            <a:r>
              <a:rPr lang="en-GB" sz="7200" b="1" dirty="0" smtClean="0"/>
              <a:t> </a:t>
            </a:r>
          </a:p>
          <a:p>
            <a:pPr>
              <a:buClr>
                <a:srgbClr val="FF66FF"/>
              </a:buClr>
            </a:pPr>
            <a:endParaRPr lang="en-GB" sz="7200" b="1" dirty="0" smtClean="0"/>
          </a:p>
          <a:p>
            <a:pPr>
              <a:buClr>
                <a:srgbClr val="FF66FF"/>
              </a:buClr>
            </a:pPr>
            <a:r>
              <a:rPr lang="en-GB" sz="7200" b="1" dirty="0"/>
              <a:t>Logic of Relationality= winners and losers.</a:t>
            </a:r>
          </a:p>
          <a:p>
            <a:pPr>
              <a:buClr>
                <a:srgbClr val="FF66FF"/>
              </a:buClr>
            </a:pPr>
            <a:endParaRPr lang="en-GB" sz="7200" b="1" dirty="0"/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5" name="Content Placeholder 8" descr="FD004740.png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89" r="-16989"/>
          <a:stretch/>
        </p:blipFill>
        <p:spPr>
          <a:xfrm>
            <a:off x="457200" y="1600200"/>
            <a:ext cx="2149404" cy="4525963"/>
          </a:xfrm>
        </p:spPr>
      </p:pic>
    </p:spTree>
    <p:extLst>
      <p:ext uri="{BB962C8B-B14F-4D97-AF65-F5344CB8AC3E}">
        <p14:creationId xmlns:p14="http://schemas.microsoft.com/office/powerpoint/2010/main" val="273138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G</a:t>
            </a:r>
            <a:r>
              <a:rPr lang="en-GB" sz="3600" b="1" dirty="0"/>
              <a:t>endered </a:t>
            </a:r>
            <a:r>
              <a:rPr lang="en-GB" sz="3600" b="1" dirty="0" smtClean="0"/>
              <a:t>Pathways: Research</a:t>
            </a:r>
            <a:r>
              <a:rPr lang="en-GB" sz="3600" b="1" dirty="0"/>
              <a:t>/ Prestige Economy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6107" y="1600199"/>
            <a:ext cx="4960693" cy="5508991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Women less likely to be: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Journal editors/cited in top-rated journals </a:t>
            </a:r>
            <a:r>
              <a:rPr lang="en-GB" sz="1800" b="1" dirty="0">
                <a:solidFill>
                  <a:srgbClr val="FF66FF"/>
                </a:solidFill>
              </a:rPr>
              <a:t>(Tight, 2008).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2900" b="1" dirty="0">
                <a:solidFill>
                  <a:srgbClr val="FFFFFF"/>
                </a:solidFill>
              </a:rPr>
              <a:t>Principal investigators </a:t>
            </a:r>
            <a:r>
              <a:rPr lang="en-GB" sz="1800" b="1" dirty="0">
                <a:solidFill>
                  <a:srgbClr val="FF66FF"/>
                </a:solidFill>
              </a:rPr>
              <a:t>(EC, 2011)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On research boards</a:t>
            </a:r>
            <a:endParaRPr lang="en-GB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Awarded large </a:t>
            </a:r>
            <a:r>
              <a:rPr lang="en-GB" b="1" dirty="0" smtClean="0">
                <a:solidFill>
                  <a:srgbClr val="FFFFFF"/>
                </a:solidFill>
              </a:rPr>
              <a:t>grants </a:t>
            </a:r>
            <a:r>
              <a:rPr lang="en-GB" sz="2000" b="1" dirty="0" smtClean="0">
                <a:solidFill>
                  <a:srgbClr val="FF66FF"/>
                </a:solidFill>
              </a:rPr>
              <a:t>(Husu, 2014)</a:t>
            </a:r>
            <a:endParaRPr lang="en-GB" sz="20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Awarded research prizes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sz="1800" b="1" dirty="0" smtClean="0">
                <a:solidFill>
                  <a:schemeClr val="hlink"/>
                </a:solidFill>
              </a:rPr>
              <a:t> </a:t>
            </a:r>
            <a:r>
              <a:rPr lang="en-GB" sz="1800" b="1" dirty="0" smtClean="0">
                <a:solidFill>
                  <a:srgbClr val="FF66FF"/>
                </a:solidFill>
              </a:rPr>
              <a:t> </a:t>
            </a:r>
            <a:r>
              <a:rPr lang="en-GB" sz="1800" b="1" dirty="0">
                <a:solidFill>
                  <a:srgbClr val="FF66FF"/>
                </a:solidFill>
              </a:rPr>
              <a:t>(Nikiforova, 2011</a:t>
            </a:r>
            <a:r>
              <a:rPr lang="en-GB" sz="1800" b="1" dirty="0" smtClean="0">
                <a:solidFill>
                  <a:srgbClr val="FF66FF"/>
                </a:solidFill>
              </a:rPr>
              <a:t>)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900" b="1" dirty="0" smtClean="0"/>
              <a:t>Be conference keynote speakers </a:t>
            </a:r>
            <a:r>
              <a:rPr lang="en-GB" sz="2000" b="1" dirty="0" smtClean="0">
                <a:solidFill>
                  <a:srgbClr val="FF66FF"/>
                </a:solidFill>
              </a:rPr>
              <a:t>(</a:t>
            </a:r>
            <a:r>
              <a:rPr lang="en-US" sz="2000" b="1" dirty="0">
                <a:solidFill>
                  <a:srgbClr val="FF66FF"/>
                </a:solidFill>
              </a:rPr>
              <a:t>Schroeder et al., 2013</a:t>
            </a:r>
            <a:r>
              <a:rPr lang="en-GB" sz="2000" b="1" dirty="0">
                <a:solidFill>
                  <a:srgbClr val="FF66FF"/>
                </a:solidFill>
              </a:rPr>
              <a:t> </a:t>
            </a:r>
            <a:r>
              <a:rPr lang="en-GB" sz="2000" b="1" dirty="0" smtClean="0">
                <a:solidFill>
                  <a:srgbClr val="FF66FF"/>
                </a:solidFill>
              </a:rPr>
              <a:t>)</a:t>
            </a:r>
            <a:endParaRPr lang="en-GB" sz="20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20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Women likely to be: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Cast as unreliable knowers </a:t>
            </a:r>
            <a:r>
              <a:rPr lang="en-GB" sz="1800" b="1" dirty="0">
                <a:solidFill>
                  <a:srgbClr val="FF66FF"/>
                </a:solidFill>
              </a:rPr>
              <a:t>(Longino, 2010).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Tasked with inward-facing responsibilities</a:t>
            </a:r>
            <a:r>
              <a:rPr lang="en-GB" b="1" dirty="0" smtClean="0"/>
              <a:t>.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Research resources/opportunities: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Competitively structured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Replicate/reproduce gender hierarchies.</a:t>
            </a:r>
            <a:endParaRPr lang="en-GB" b="1" dirty="0">
              <a:solidFill>
                <a:srgbClr val="00FFFF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4" descr="IMG_142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>
          <a:xfrm>
            <a:off x="457200" y="1600200"/>
            <a:ext cx="2901309" cy="4900591"/>
          </a:xfrm>
        </p:spPr>
      </p:pic>
    </p:spTree>
    <p:extLst>
      <p:ext uri="{BB962C8B-B14F-4D97-AF65-F5344CB8AC3E}">
        <p14:creationId xmlns:p14="http://schemas.microsoft.com/office/powerpoint/2010/main" val="264664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Rejection, Refusal and Reluctance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3097"/>
            <a:ext cx="4020812" cy="62501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FF66FF"/>
                </a:solidFill>
              </a:rPr>
              <a:t>Rejection</a:t>
            </a:r>
          </a:p>
          <a:p>
            <a:pPr marL="0" indent="0">
              <a:buNone/>
            </a:pPr>
            <a:endParaRPr lang="en-US" sz="14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US" sz="1400" b="1" dirty="0"/>
              <a:t>UK- women 2.5 </a:t>
            </a:r>
            <a:r>
              <a:rPr lang="en-US" sz="1400" b="1" dirty="0" smtClean="0"/>
              <a:t>times </a:t>
            </a:r>
            <a:r>
              <a:rPr lang="en-US" sz="1400" b="1" dirty="0"/>
              <a:t>likely to be </a:t>
            </a:r>
            <a:r>
              <a:rPr lang="en-US" sz="1400" b="1" dirty="0" smtClean="0"/>
              <a:t>unsuccessful </a:t>
            </a:r>
            <a:r>
              <a:rPr lang="en-GB" sz="1400" b="1" dirty="0"/>
              <a:t>in applications for senior posts </a:t>
            </a:r>
            <a:r>
              <a:rPr lang="en-GB" sz="1400" b="1" dirty="0">
                <a:solidFill>
                  <a:srgbClr val="FF66FF"/>
                </a:solidFill>
              </a:rPr>
              <a:t>(Manfredi et al, 2014</a:t>
            </a:r>
            <a:r>
              <a:rPr lang="en-GB" sz="1400" b="1" dirty="0" smtClean="0">
                <a:solidFill>
                  <a:srgbClr val="FF66FF"/>
                </a:solidFill>
              </a:rPr>
              <a:t>)</a:t>
            </a:r>
          </a:p>
          <a:p>
            <a:pPr>
              <a:buClr>
                <a:srgbClr val="FF66FF"/>
              </a:buClr>
            </a:pPr>
            <a:endParaRPr lang="en-GB" sz="14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1400" b="1" i="1" dirty="0" smtClean="0"/>
              <a:t>Afghanistan </a:t>
            </a:r>
            <a:r>
              <a:rPr lang="en-GB" sz="1400" b="1" i="1" dirty="0"/>
              <a:t>is a war locked and also men locked country and men dominate it; men has a main role in all </a:t>
            </a:r>
            <a:r>
              <a:rPr lang="en-GB" sz="1400" b="1" i="1" dirty="0" smtClean="0"/>
              <a:t>places </a:t>
            </a:r>
            <a:r>
              <a:rPr lang="en-GB" sz="1400" b="1" dirty="0" smtClean="0">
                <a:solidFill>
                  <a:srgbClr val="FF66FF"/>
                </a:solidFill>
              </a:rPr>
              <a:t>(Female Deputy Dean, Afghanistan).  </a:t>
            </a:r>
          </a:p>
          <a:p>
            <a:pPr>
              <a:buClr>
                <a:srgbClr val="FF66FF"/>
              </a:buClr>
            </a:pPr>
            <a:endParaRPr lang="en-GB" sz="14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None/>
            </a:pPr>
            <a:r>
              <a:rPr lang="en-GB" sz="1800" b="1" dirty="0" smtClean="0">
                <a:solidFill>
                  <a:srgbClr val="FF66FF"/>
                </a:solidFill>
              </a:rPr>
              <a:t>Refusal</a:t>
            </a:r>
            <a:endParaRPr lang="en-GB" sz="18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1400" b="1" i="1" dirty="0"/>
              <a:t>I think at some point in time in </a:t>
            </a:r>
            <a:r>
              <a:rPr lang="en-GB" sz="1400" b="1" i="1" dirty="0" smtClean="0"/>
              <a:t>my </a:t>
            </a:r>
            <a:r>
              <a:rPr lang="en-GB" sz="1400" b="1" i="1" dirty="0"/>
              <a:t>career I think when I was pretty young I decided that I will not work for others, I will work for my </a:t>
            </a:r>
            <a:r>
              <a:rPr lang="en-GB" sz="1400" b="1" i="1" dirty="0" smtClean="0"/>
              <a:t>satisfaction</a:t>
            </a:r>
            <a:r>
              <a:rPr lang="en-GB" sz="1400" b="1" i="1" dirty="0" smtClean="0">
                <a:solidFill>
                  <a:srgbClr val="FF66FF"/>
                </a:solidFill>
              </a:rPr>
              <a:t> </a:t>
            </a:r>
            <a:r>
              <a:rPr lang="en-GB" sz="1400" b="1" dirty="0" smtClean="0">
                <a:solidFill>
                  <a:srgbClr val="FF66FF"/>
                </a:solidFill>
              </a:rPr>
              <a:t>(Female Professor, India). </a:t>
            </a:r>
            <a:endParaRPr lang="en-GB" sz="14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None/>
            </a:pPr>
            <a:r>
              <a:rPr lang="en-GB" sz="1400" b="1" dirty="0"/>
              <a:t> </a:t>
            </a:r>
            <a:endParaRPr lang="en-GB" sz="1400" b="1" dirty="0" smtClean="0"/>
          </a:p>
          <a:p>
            <a:pPr>
              <a:buClr>
                <a:srgbClr val="FF66FF"/>
              </a:buClr>
            </a:pPr>
            <a:r>
              <a:rPr lang="en-GB" sz="1400" b="1" i="1" dirty="0" smtClean="0"/>
              <a:t>I </a:t>
            </a:r>
            <a:r>
              <a:rPr lang="en-GB" sz="1400" b="1" i="1" dirty="0"/>
              <a:t>find it difficult to control people…I know this so every time I am offered this position I say no…You are not trained to do that kind of thing, you know - we have only been trained in working in our </a:t>
            </a:r>
            <a:r>
              <a:rPr lang="en-GB" sz="1400" b="1" i="1" dirty="0" smtClean="0"/>
              <a:t>discipline </a:t>
            </a:r>
            <a:r>
              <a:rPr lang="en-GB" sz="1400" b="1" dirty="0" smtClean="0">
                <a:solidFill>
                  <a:srgbClr val="FF66FF"/>
                </a:solidFill>
              </a:rPr>
              <a:t>(Female Professor, Sri Lanka).</a:t>
            </a:r>
            <a:endParaRPr lang="en-GB" sz="1400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None/>
            </a:pPr>
            <a:r>
              <a:rPr lang="en-GB" sz="1400" b="1" dirty="0"/>
              <a:t> </a:t>
            </a:r>
          </a:p>
          <a:p>
            <a:pPr>
              <a:buClr>
                <a:srgbClr val="FF66FF"/>
              </a:buClr>
            </a:pPr>
            <a:endParaRPr lang="en-GB" sz="1400" dirty="0"/>
          </a:p>
          <a:p>
            <a:pPr>
              <a:buClr>
                <a:srgbClr val="FF66FF"/>
              </a:buClr>
            </a:pPr>
            <a:endParaRPr lang="en-GB" sz="1400" b="1" dirty="0">
              <a:solidFill>
                <a:srgbClr val="FF66FF"/>
              </a:solidFill>
            </a:endParaRPr>
          </a:p>
          <a:p>
            <a:endParaRPr lang="en-GB" sz="1400" b="1" dirty="0">
              <a:solidFill>
                <a:srgbClr val="FF66FF"/>
              </a:solidFill>
            </a:endParaRPr>
          </a:p>
          <a:p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012" y="1002693"/>
            <a:ext cx="4208788" cy="5564943"/>
          </a:xfrm>
        </p:spPr>
        <p:txBody>
          <a:bodyPr>
            <a:normAutofit fontScale="25000" lnSpcReduction="20000"/>
          </a:bodyPr>
          <a:lstStyle/>
          <a:p>
            <a:endParaRPr lang="en-GB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sz="7200" b="1" dirty="0" smtClean="0">
                <a:solidFill>
                  <a:srgbClr val="FF66FF"/>
                </a:solidFill>
              </a:rPr>
              <a:t>Reluctance</a:t>
            </a:r>
          </a:p>
          <a:p>
            <a:pPr>
              <a:buClr>
                <a:srgbClr val="FF66FF"/>
              </a:buClr>
            </a:pPr>
            <a:endParaRPr lang="en-GB" sz="64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5600" b="1" i="1" dirty="0"/>
              <a:t>I would much prefer not having to deal with people </a:t>
            </a:r>
            <a:r>
              <a:rPr lang="en-GB" sz="5600" b="1" i="1" dirty="0" smtClean="0"/>
              <a:t>administratively</a:t>
            </a:r>
          </a:p>
          <a:p>
            <a:pPr marL="0" indent="0">
              <a:buClr>
                <a:srgbClr val="FF66FF"/>
              </a:buClr>
              <a:buNone/>
            </a:pPr>
            <a:r>
              <a:rPr lang="en-GB" sz="5600" b="1" i="1" dirty="0"/>
              <a:t> </a:t>
            </a:r>
            <a:r>
              <a:rPr lang="en-GB" sz="5600" b="1" i="1" dirty="0" smtClean="0"/>
              <a:t>       </a:t>
            </a:r>
            <a:r>
              <a:rPr lang="en-GB" sz="5600" b="1" dirty="0" smtClean="0">
                <a:solidFill>
                  <a:srgbClr val="FF66FF"/>
                </a:solidFill>
              </a:rPr>
              <a:t>(Female Professor, Sri Lanka)</a:t>
            </a:r>
          </a:p>
          <a:p>
            <a:pPr>
              <a:buClr>
                <a:srgbClr val="FF66FF"/>
              </a:buClr>
            </a:pPr>
            <a:endParaRPr lang="en-GB" sz="56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5600" b="1" i="1" dirty="0"/>
              <a:t>What I have felt </a:t>
            </a:r>
            <a:r>
              <a:rPr lang="en-GB" sz="5600" b="1" i="1" dirty="0" smtClean="0"/>
              <a:t>is that </a:t>
            </a:r>
            <a:r>
              <a:rPr lang="en-GB" sz="5600" b="1" i="1" dirty="0"/>
              <a:t>when you are </a:t>
            </a:r>
            <a:r>
              <a:rPr lang="en-GB" sz="5600" b="1" i="1" dirty="0" smtClean="0"/>
              <a:t>in </a:t>
            </a:r>
            <a:r>
              <a:rPr lang="en-GB" sz="5600" b="1" i="1" dirty="0"/>
              <a:t>the leadership position or you’re aiming at it you have rather too much pressure to deal with </a:t>
            </a:r>
            <a:r>
              <a:rPr lang="en-GB" sz="5600" b="1" dirty="0" smtClean="0">
                <a:solidFill>
                  <a:srgbClr val="FF66FF"/>
                </a:solidFill>
              </a:rPr>
              <a:t>(Female Professor, India)</a:t>
            </a:r>
          </a:p>
          <a:p>
            <a:pPr>
              <a:buClr>
                <a:srgbClr val="FF66FF"/>
              </a:buClr>
            </a:pPr>
            <a:endParaRPr lang="en-GB" sz="56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5600" b="1" i="1" dirty="0"/>
              <a:t>I don't want to get tangled in </a:t>
            </a:r>
            <a:r>
              <a:rPr lang="en-GB" sz="5600" b="1" i="1" dirty="0" smtClean="0"/>
              <a:t> </a:t>
            </a:r>
            <a:r>
              <a:rPr lang="en-GB" sz="5600" b="1" i="1" dirty="0"/>
              <a:t>administrative </a:t>
            </a:r>
            <a:r>
              <a:rPr lang="en-GB" sz="5600" b="1" i="1" dirty="0" smtClean="0"/>
              <a:t>issues…this </a:t>
            </a:r>
            <a:r>
              <a:rPr lang="en-GB" sz="5600" b="1" i="1" dirty="0"/>
              <a:t>management and that management, and I think I wouldn't get much time to do my own study, and then do other things that I would like to </a:t>
            </a:r>
            <a:r>
              <a:rPr lang="en-GB" sz="5600" b="1" i="1" dirty="0" smtClean="0"/>
              <a:t>do</a:t>
            </a:r>
            <a:r>
              <a:rPr lang="en-GB" sz="5600" b="1" i="1" dirty="0"/>
              <a:t> </a:t>
            </a:r>
            <a:r>
              <a:rPr lang="en-GB" sz="5600" b="1" dirty="0" smtClean="0">
                <a:solidFill>
                  <a:srgbClr val="FF66FF"/>
                </a:solidFill>
              </a:rPr>
              <a:t>(Female Associate Professor, Nepal)</a:t>
            </a:r>
          </a:p>
          <a:p>
            <a:pPr>
              <a:buClr>
                <a:srgbClr val="FF66FF"/>
              </a:buClr>
            </a:pPr>
            <a:endParaRPr lang="en-GB" sz="56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5600" b="1" i="1" dirty="0"/>
              <a:t>Well you know like I said the mentality of your male colleagues. That’s a deterrent like I said he’ll call you pushy, he’ll call you vicious you know and all that because a woman at the leadership or a woman boss is not readily acceptable</a:t>
            </a:r>
            <a:r>
              <a:rPr lang="en-GB" sz="5600" b="1" i="1" dirty="0">
                <a:solidFill>
                  <a:srgbClr val="FF66FF"/>
                </a:solidFill>
              </a:rPr>
              <a:t>. </a:t>
            </a:r>
            <a:r>
              <a:rPr lang="en-GB" sz="5600" b="1" dirty="0" smtClean="0">
                <a:solidFill>
                  <a:srgbClr val="FF66FF"/>
                </a:solidFill>
              </a:rPr>
              <a:t>( Female Pro Vice- Chancellor, Bangladesh)</a:t>
            </a:r>
          </a:p>
          <a:p>
            <a:pPr>
              <a:buClr>
                <a:srgbClr val="FF66FF"/>
              </a:buClr>
            </a:pPr>
            <a:endParaRPr lang="en-GB" sz="5600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5600" b="1" i="1" dirty="0"/>
              <a:t>What makes leadership unattractive is the cultural pressures, also fear of the unknown, and family pressures, having to sacrifice other important aspects of her life to devote to her </a:t>
            </a:r>
            <a:r>
              <a:rPr lang="en-GB" sz="5600" b="1" i="1" dirty="0" smtClean="0"/>
              <a:t>work  </a:t>
            </a:r>
            <a:r>
              <a:rPr lang="en-GB" sz="5600" b="1" dirty="0" smtClean="0">
                <a:solidFill>
                  <a:srgbClr val="FF66FF"/>
                </a:solidFill>
              </a:rPr>
              <a:t>(Male Associate Dean, Pakistan).</a:t>
            </a:r>
            <a:endParaRPr lang="en-GB" sz="5600" b="1" dirty="0">
              <a:solidFill>
                <a:srgbClr val="FF66FF"/>
              </a:solidFill>
            </a:endParaRPr>
          </a:p>
          <a:p>
            <a:endParaRPr lang="en-US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42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Enablers: </a:t>
            </a:r>
            <a:r>
              <a:rPr lang="en-GB" b="1" dirty="0"/>
              <a:t>Recognition/ Investment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2689" y="1600200"/>
            <a:ext cx="5235683" cy="492129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Support/ Encouragement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Training/ Development/ Capacity-Building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Mentorship, Advice and Sponsorship 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Policy contexts 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Legislative frameworks 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Effective advocacy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Accountability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Affirmative Action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Gender Mainstreaming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defRPr/>
            </a:pPr>
            <a:r>
              <a:rPr lang="en-GB" b="1" dirty="0"/>
              <a:t>Specific Programmes</a:t>
            </a:r>
          </a:p>
          <a:p>
            <a:endParaRPr lang="en-US" dirty="0"/>
          </a:p>
        </p:txBody>
      </p:sp>
      <p:pic>
        <p:nvPicPr>
          <p:cNvPr id="5" name="Picture 7" descr="MP90040254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 b="9999"/>
          <a:stretch>
            <a:fillRect/>
          </a:stretch>
        </p:blipFill>
        <p:spPr>
          <a:xfrm>
            <a:off x="618233" y="1600200"/>
            <a:ext cx="2874969" cy="4921298"/>
          </a:xfrm>
        </p:spPr>
      </p:pic>
    </p:spTree>
    <p:extLst>
      <p:ext uri="{BB962C8B-B14F-4D97-AF65-F5344CB8AC3E}">
        <p14:creationId xmlns:p14="http://schemas.microsoft.com/office/powerpoint/2010/main" val="228924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Change Interventions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8667" y="1417638"/>
            <a:ext cx="4772781" cy="54403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Athena Swan/ Gender Charter Marks/ </a:t>
            </a:r>
            <a:r>
              <a:rPr lang="en-GB" b="1" dirty="0" smtClean="0">
                <a:solidFill>
                  <a:srgbClr val="FFFFFF"/>
                </a:solidFill>
              </a:rPr>
              <a:t>Aurora, UK</a:t>
            </a:r>
            <a:r>
              <a:rPr lang="en-GB" b="1" dirty="0" smtClean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(http://</a:t>
            </a:r>
            <a:r>
              <a:rPr lang="en-GB" b="1" dirty="0" err="1">
                <a:solidFill>
                  <a:srgbClr val="FF66FF"/>
                </a:solidFill>
              </a:rPr>
              <a:t>www.ecu.ac.uk</a:t>
            </a:r>
            <a:r>
              <a:rPr lang="en-GB" b="1" dirty="0">
                <a:solidFill>
                  <a:srgbClr val="FF66FF"/>
                </a:solidFill>
              </a:rPr>
              <a:t>/our-projects/gender-charter-mark)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b="1" i="1" dirty="0" smtClean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i="1" dirty="0" err="1" smtClean="0">
                <a:solidFill>
                  <a:srgbClr val="FFFFFF"/>
                </a:solidFill>
              </a:rPr>
              <a:t>Excellentia</a:t>
            </a:r>
            <a:r>
              <a:rPr lang="en-GB" b="1" dirty="0">
                <a:solidFill>
                  <a:srgbClr val="FFFFFF"/>
                </a:solidFill>
              </a:rPr>
              <a:t>, Austria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Leitner and Wroblewski, 2008)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rgbClr val="00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Gender Programme, Association of Commonwealth Universities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(Morley </a:t>
            </a:r>
            <a:r>
              <a:rPr lang="en-GB" sz="2400" b="1" i="1" dirty="0">
                <a:solidFill>
                  <a:srgbClr val="FF66FF"/>
                </a:solidFill>
              </a:rPr>
              <a:t>et al</a:t>
            </a:r>
            <a:r>
              <a:rPr lang="en-GB" sz="2400" b="1" dirty="0">
                <a:solidFill>
                  <a:srgbClr val="FF66FF"/>
                </a:solidFill>
              </a:rPr>
              <a:t>., 2006)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Norwegian University of Science and Technology (NTNU)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2400" b="1" dirty="0">
                <a:solidFill>
                  <a:srgbClr val="FF66FF"/>
                </a:solidFill>
              </a:rPr>
              <a:t>(</a:t>
            </a:r>
            <a:r>
              <a:rPr lang="en-US" sz="2400" b="1" dirty="0">
                <a:solidFill>
                  <a:srgbClr val="FF66FF"/>
                </a:solidFill>
              </a:rPr>
              <a:t>Benediktsdotir, 2008)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sz="3600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37467" cy="452596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7" name="Content Placeholder 4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1" b="7061"/>
          <a:stretch>
            <a:fillRect/>
          </a:stretch>
        </p:blipFill>
        <p:spPr bwMode="auto">
          <a:xfrm>
            <a:off x="308430" y="1417638"/>
            <a:ext cx="3586238" cy="522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79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3604"/>
          </a:xfrm>
        </p:spPr>
        <p:txBody>
          <a:bodyPr/>
          <a:lstStyle/>
          <a:p>
            <a:r>
              <a:rPr lang="en-US" b="1" dirty="0"/>
              <a:t>Women Reflexively Scanning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388533"/>
            <a:ext cx="4040188" cy="786342"/>
          </a:xfrm>
        </p:spPr>
        <p:txBody>
          <a:bodyPr/>
          <a:lstStyle/>
          <a:p>
            <a:r>
              <a:rPr lang="en-US" dirty="0">
                <a:solidFill>
                  <a:srgbClr val="FF66FF"/>
                </a:solidFill>
              </a:rPr>
              <a:t>Women Are Not/ Rarely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0" y="1535113"/>
            <a:ext cx="4497388" cy="5102652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66FF"/>
              </a:buClr>
              <a:defRPr/>
            </a:pPr>
            <a:endParaRPr lang="en-US" sz="3400" b="1" dirty="0"/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Identified, supported, encouraged and developed for leadership.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Achieving the most senior leadership positions in prestigious, national co-educational universities.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Personally/ collectively desiring senior leadership.</a:t>
            </a:r>
          </a:p>
          <a:p>
            <a:pPr marL="0" indent="0">
              <a:buClr>
                <a:srgbClr val="FF66FF"/>
              </a:buClr>
              <a:buNone/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3400" b="1" dirty="0">
                <a:solidFill>
                  <a:srgbClr val="FFFFFF"/>
                </a:solidFill>
              </a:rPr>
              <a:t>Intelligible/ seen as leaders?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FF66FF"/>
                </a:solidFill>
              </a:rPr>
              <a:t>Women Are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497388" y="1388533"/>
            <a:ext cx="4454565" cy="6140753"/>
          </a:xfrm>
        </p:spPr>
        <p:txBody>
          <a:bodyPr>
            <a:normAutofit fontScale="47500" lnSpcReduction="20000"/>
          </a:bodyPr>
          <a:lstStyle/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sz="4500" b="1" dirty="0">
                <a:solidFill>
                  <a:srgbClr val="FFFFFF"/>
                </a:solidFill>
              </a:rPr>
              <a:t>Entering middle management</a:t>
            </a:r>
            <a:r>
              <a:rPr lang="en-GB" sz="4500" b="1" dirty="0" smtClean="0">
                <a:solidFill>
                  <a:srgbClr val="FFFFFF"/>
                </a:solidFill>
              </a:rPr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sz="4500" b="1" dirty="0">
                <a:solidFill>
                  <a:srgbClr val="FFFFFF"/>
                </a:solidFill>
              </a:rPr>
              <a:t>Often located on career pathways that do not lead to senior positions.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sz="4500" b="1" dirty="0">
                <a:solidFill>
                  <a:srgbClr val="FFFFFF"/>
                </a:solidFill>
              </a:rPr>
              <a:t>Burdened with affective load: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 being ‘other’ in masculinist cultures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 navigating between professional and domestic responsibilities.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Hearing leadership narratives as unliveable lives</a:t>
            </a:r>
          </a:p>
          <a:p>
            <a:pPr marL="0" indent="0">
              <a:buClr>
                <a:srgbClr val="FF66FF"/>
              </a:buClr>
              <a:buNone/>
              <a:defRPr/>
            </a:pPr>
            <a:endParaRPr lang="en-GB" sz="45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4500" b="1" dirty="0">
                <a:solidFill>
                  <a:srgbClr val="FFFFFF"/>
                </a:solidFill>
              </a:rPr>
              <a:t>Demanding change.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6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Making Alternativity Imaginable/ </a:t>
            </a:r>
            <a:r>
              <a:rPr lang="en-US" b="1" dirty="0" smtClean="0"/>
              <a:t> </a:t>
            </a:r>
            <a:r>
              <a:rPr lang="en-US" b="1" dirty="0"/>
              <a:t>Leading Otherwise?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35868" y="1600200"/>
            <a:ext cx="5808132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b="1" dirty="0"/>
              <a:t>Can leadership: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 narratives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 technologies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 practices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b="1" dirty="0"/>
              <a:t>Be more than </a:t>
            </a:r>
            <a:r>
              <a:rPr lang="en-GB" b="1" dirty="0" smtClean="0"/>
              <a:t>discursive performances</a:t>
            </a:r>
            <a:r>
              <a:rPr lang="en-GB" b="1" dirty="0"/>
              <a:t>/repetitions of: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/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/>
              <a:t> values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/>
              <a:t> regulative norms</a:t>
            </a:r>
            <a:r>
              <a:rPr lang="en-GB" b="1" dirty="0"/>
              <a:t>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b="1" dirty="0"/>
              <a:t>of new public governance</a:t>
            </a:r>
            <a:r>
              <a:rPr lang="en-GB" b="1" dirty="0" smtClean="0"/>
              <a:t>/neo-liberal/</a:t>
            </a:r>
            <a:r>
              <a:rPr lang="en-GB" b="1" dirty="0"/>
              <a:t>HE reform narratives?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equate more with liveable lives for women?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be more generous, generative and gender free?</a:t>
            </a:r>
          </a:p>
          <a:p>
            <a:endParaRPr lang="en-US" dirty="0"/>
          </a:p>
        </p:txBody>
      </p:sp>
      <p:pic>
        <p:nvPicPr>
          <p:cNvPr id="6" name="Content Placeholder 2" descr="BU009494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00" b="-5800"/>
          <a:stretch>
            <a:fillRect/>
          </a:stretch>
        </p:blipFill>
        <p:spPr>
          <a:xfrm>
            <a:off x="220134" y="1600200"/>
            <a:ext cx="296333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2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Follow Up?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737529"/>
            <a:ext cx="4438719" cy="665825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sz="7200" dirty="0"/>
          </a:p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72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</a:t>
            </a:r>
            <a:r>
              <a:rPr lang="en-GB" sz="7200" b="1" dirty="0" smtClean="0">
                <a:solidFill>
                  <a:srgbClr val="FFFFFF"/>
                </a:solidFill>
                <a:latin typeface="+mj-lt"/>
              </a:rPr>
              <a:t>(2014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) Lost Leaders: Women in the Global Academy.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Higher Education Research and Development </a:t>
            </a:r>
            <a:r>
              <a:rPr lang="en-US" sz="7200" b="1" dirty="0">
                <a:solidFill>
                  <a:srgbClr val="FFFFFF"/>
                </a:solidFill>
                <a:latin typeface="+mj-lt"/>
              </a:rPr>
              <a:t>33 (1) 111–125.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 </a:t>
            </a:r>
            <a:endParaRPr lang="en-GB" sz="7200" b="1" i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endParaRPr lang="en-GB" sz="6400" b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(2013) "The Rules of the Game: Women and the Leaderist Turn in Higher Education "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Gender and Education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6400" b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(2013) Women and Higher Education Leadership: Absences and Aspirations.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7200" b="1" i="1" dirty="0">
              <a:solidFill>
                <a:srgbClr val="FFFFFF"/>
              </a:solidFill>
              <a:latin typeface="+mj-lt"/>
            </a:endParaRPr>
          </a:p>
          <a:p>
            <a:pPr>
              <a:buClr>
                <a:srgbClr val="E74CFF"/>
              </a:buClr>
              <a:defRPr/>
            </a:pPr>
            <a:r>
              <a:rPr lang="en-GB" sz="7200" b="1" dirty="0">
                <a:solidFill>
                  <a:srgbClr val="FFFFFF"/>
                </a:solidFill>
                <a:latin typeface="+mj-lt"/>
              </a:rPr>
              <a:t>Morley, L. (2013) International Trends in Women</a:t>
            </a:r>
            <a:r>
              <a:rPr lang="ja-JP" altLang="en-GB" sz="7200" b="1" dirty="0">
                <a:solidFill>
                  <a:srgbClr val="FFFFFF"/>
                </a:solidFill>
                <a:latin typeface="+mj-lt"/>
              </a:rPr>
              <a:t>’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s Leadership in Higher Education In, T. Gore, and Stiasny, M (eds) </a:t>
            </a:r>
            <a:r>
              <a:rPr lang="en-GB" sz="7200" b="1" i="1" dirty="0">
                <a:solidFill>
                  <a:srgbClr val="FFFFFF"/>
                </a:solidFill>
                <a:latin typeface="+mj-lt"/>
              </a:rPr>
              <a:t>Going Global</a:t>
            </a:r>
            <a:r>
              <a:rPr lang="en-GB" sz="7200" b="1" dirty="0">
                <a:solidFill>
                  <a:srgbClr val="FFFFFF"/>
                </a:solidFill>
                <a:latin typeface="+mj-lt"/>
              </a:rPr>
              <a:t>. London, Emerald Press.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47" r="-17147"/>
          <a:stretch>
            <a:fillRect/>
          </a:stretch>
        </p:blipFill>
        <p:spPr bwMode="auto">
          <a:xfrm>
            <a:off x="5203194" y="1600200"/>
            <a:ext cx="368730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91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1928</Words>
  <Application>Microsoft Office PowerPoint</Application>
  <PresentationFormat>On-screen Show (4:3)</PresentationFormat>
  <Paragraphs>357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 Black </vt:lpstr>
      <vt:lpstr>Lost Leaders:  Women in the Global Academy</vt:lpstr>
      <vt:lpstr>Women Vice-Chancellors: Leading or Being Led?</vt:lpstr>
      <vt:lpstr>Where are the Women?</vt:lpstr>
      <vt:lpstr>Diversity = Representational Space?</vt:lpstr>
      <vt:lpstr>Provocations: How/ Why</vt:lpstr>
      <vt:lpstr>Evidence</vt:lpstr>
      <vt:lpstr>Leading the Global Academy</vt:lpstr>
      <vt:lpstr>Berating/ Explaining Absences</vt:lpstr>
      <vt:lpstr>Consequences of Absence of Leadership Diversity</vt:lpstr>
      <vt:lpstr>Vertical Career Success or Incarceration in an Identity Cage?</vt:lpstr>
      <vt:lpstr>An Affective Load/ Identity Work </vt:lpstr>
      <vt:lpstr>Leaderism: Resilience, not Resistance</vt:lpstr>
      <vt:lpstr>Expanding the Theoretical Lexicon</vt:lpstr>
      <vt:lpstr>Optics and Apparatus</vt:lpstr>
      <vt:lpstr>A Two-Way Gaze?</vt:lpstr>
      <vt:lpstr>What Attracts Women to Senior Leadership?</vt:lpstr>
      <vt:lpstr>Why is Senior Leadership Unattractive to Women?</vt:lpstr>
      <vt:lpstr>Leadership = Installation of the Neo-liberal Gaze?</vt:lpstr>
      <vt:lpstr>Neo-liberalism as a Relationship of Entanglement? </vt:lpstr>
      <vt:lpstr>Gendered Pathways: Research/ Prestige Economy</vt:lpstr>
      <vt:lpstr>Rejection, Refusal and Reluctance</vt:lpstr>
      <vt:lpstr>Enablers: Recognition/ Investment</vt:lpstr>
      <vt:lpstr>Change Interventions</vt:lpstr>
      <vt:lpstr>Women Reflexively Scanning</vt:lpstr>
      <vt:lpstr>Making Alternativity Imaginable/  Leading Otherwise?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168</cp:revision>
  <cp:lastPrinted>2014-01-28T09:55:20Z</cp:lastPrinted>
  <dcterms:created xsi:type="dcterms:W3CDTF">2014-01-26T18:11:45Z</dcterms:created>
  <dcterms:modified xsi:type="dcterms:W3CDTF">2014-11-28T08:49:32Z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