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3" r:id="rId3"/>
    <p:sldId id="282" r:id="rId4"/>
    <p:sldId id="293" r:id="rId5"/>
    <p:sldId id="283" r:id="rId6"/>
    <p:sldId id="284" r:id="rId7"/>
    <p:sldId id="266" r:id="rId8"/>
    <p:sldId id="294" r:id="rId9"/>
    <p:sldId id="292" r:id="rId10"/>
    <p:sldId id="263" r:id="rId11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4017" autoAdjust="0"/>
  </p:normalViewPr>
  <p:slideViewPr>
    <p:cSldViewPr snapToGrid="0" snapToObjects="1">
      <p:cViewPr varScale="1">
        <p:scale>
          <a:sx n="126" d="100"/>
          <a:sy n="126" d="100"/>
        </p:scale>
        <p:origin x="-11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28/11/2014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180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274829"/>
            <a:ext cx="6328050" cy="1143000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/>
              <a:t>Lost Leaders: </a:t>
            </a: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Women </a:t>
            </a:r>
            <a:r>
              <a:rPr lang="en-GB" sz="3600" b="1" dirty="0" smtClean="0"/>
              <a:t>in the </a:t>
            </a:r>
            <a:r>
              <a:rPr lang="en-GB" sz="3600" b="1" dirty="0" smtClean="0"/>
              <a:t>Global </a:t>
            </a:r>
            <a:r>
              <a:rPr lang="en-GB" sz="3600" b="1" dirty="0" smtClean="0"/>
              <a:t>Academy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 flipH="1">
            <a:off x="457200" y="2681194"/>
            <a:ext cx="4040188" cy="5995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Professor Louise Morley</a:t>
            </a:r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396744" y="2681194"/>
            <a:ext cx="4040188" cy="2397542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FontTx/>
              <a:buNone/>
              <a:defRPr/>
            </a:pPr>
            <a:r>
              <a:rPr lang="en-GB" b="1" dirty="0">
                <a:solidFill>
                  <a:schemeClr val="tx2"/>
                </a:solidFill>
              </a:rPr>
              <a:t>Centre for </a:t>
            </a:r>
            <a:r>
              <a:rPr lang="en-GB" b="1" dirty="0" smtClean="0">
                <a:solidFill>
                  <a:schemeClr val="tx2"/>
                </a:solidFill>
              </a:rPr>
              <a:t>Higher Education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chemeClr val="tx2"/>
                </a:solidFill>
              </a:rPr>
              <a:t>and Equity Research </a:t>
            </a:r>
            <a:r>
              <a:rPr lang="en-GB" b="1" dirty="0">
                <a:solidFill>
                  <a:schemeClr val="tx2"/>
                </a:solidFill>
              </a:rPr>
              <a:t>(CHEER</a:t>
            </a:r>
            <a:r>
              <a:rPr lang="en-GB" b="1" dirty="0" smtClean="0">
                <a:solidFill>
                  <a:schemeClr val="tx2"/>
                </a:solidFill>
              </a:rPr>
              <a:t>)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chemeClr val="tx2"/>
                </a:solidFill>
              </a:rPr>
              <a:t>University </a:t>
            </a:r>
            <a:r>
              <a:rPr lang="en-GB" b="1" dirty="0">
                <a:solidFill>
                  <a:schemeClr val="tx2"/>
                </a:solidFill>
              </a:rPr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62951" y="6180965"/>
            <a:ext cx="430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Content Placeholder 4"/>
          <p:cNvPicPr>
            <a:picLocks noGrp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09" b="-28209"/>
          <a:stretch>
            <a:fillRect/>
          </a:stretch>
        </p:blipFill>
        <p:spPr bwMode="auto">
          <a:xfrm>
            <a:off x="4572000" y="1617203"/>
            <a:ext cx="4041775" cy="4342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497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Evidence</a:t>
            </a:r>
            <a:endParaRPr lang="en-US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5219" y="1251219"/>
            <a:ext cx="5562406" cy="5878924"/>
          </a:xfrm>
        </p:spPr>
        <p:txBody>
          <a:bodyPr>
            <a:normAutofit fontScale="62500" lnSpcReduction="20000"/>
          </a:bodyPr>
          <a:lstStyle/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E74CFF"/>
                </a:solidFill>
              </a:rPr>
              <a:t>South Asia</a:t>
            </a: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Rigorous Literature Review</a:t>
            </a: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Interviews- </a:t>
            </a:r>
            <a:r>
              <a:rPr lang="en-US" b="1" dirty="0" smtClean="0"/>
              <a:t>19 </a:t>
            </a:r>
            <a:r>
              <a:rPr lang="en-US" b="1" dirty="0"/>
              <a:t>women and </a:t>
            </a:r>
            <a:r>
              <a:rPr lang="en-US" b="1" dirty="0" smtClean="0"/>
              <a:t>11 men </a:t>
            </a:r>
            <a:endParaRPr lang="en-US" b="1" dirty="0"/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Afghanistan, Bangladesh, India, </a:t>
            </a:r>
            <a:r>
              <a:rPr lang="en-US" b="1" dirty="0" smtClean="0"/>
              <a:t>Nepal, Pakistan </a:t>
            </a:r>
            <a:r>
              <a:rPr lang="en-US" b="1" dirty="0"/>
              <a:t>and Sri Lanka</a:t>
            </a:r>
            <a:r>
              <a:rPr lang="en-US" b="1" dirty="0" smtClean="0"/>
              <a:t>.</a:t>
            </a: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>
                <a:solidFill>
                  <a:srgbClr val="FF66FF"/>
                </a:solidFill>
              </a:rPr>
              <a:t>Malaysia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36 Questionnaires/ 1 Discussion Group </a:t>
            </a:r>
          </a:p>
          <a:p>
            <a:pPr marL="0" indent="0">
              <a:spcBef>
                <a:spcPts val="1632"/>
              </a:spcBef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East </a:t>
            </a:r>
            <a:r>
              <a:rPr lang="en-US" b="1" dirty="0">
                <a:solidFill>
                  <a:srgbClr val="FF66FF"/>
                </a:solidFill>
              </a:rPr>
              <a:t>Asia and MENA</a:t>
            </a:r>
            <a:r>
              <a:rPr lang="en-GB" b="1" dirty="0">
                <a:solidFill>
                  <a:schemeClr val="tx2"/>
                </a:solidFill>
              </a:rPr>
              <a:t>                                                                          </a:t>
            </a:r>
          </a:p>
          <a:p>
            <a:pPr>
              <a:spcBef>
                <a:spcPts val="1632"/>
              </a:spcBef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20 Questionnaires/ 3 Discussion Groups  </a:t>
            </a:r>
            <a:r>
              <a:rPr lang="en-GB" b="1" dirty="0">
                <a:solidFill>
                  <a:schemeClr val="tx2"/>
                </a:solidFill>
              </a:rPr>
              <a:t>Australia, China, Egypt, Hong Kong, Indonesia, Japan, Jordan, Kuwait, Malaysia, Morocco, Pakistan, Palestine, the Philippines, Singapore, Thailand and Turkey  </a:t>
            </a:r>
            <a:r>
              <a:rPr lang="en-US" sz="2000" b="1" dirty="0">
                <a:solidFill>
                  <a:srgbClr val="E74CFF"/>
                </a:solidFill>
              </a:rPr>
              <a:t>(Morley, 2014).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What makes leadership </a:t>
            </a:r>
            <a:r>
              <a:rPr lang="en-GB" b="1" dirty="0">
                <a:solidFill>
                  <a:srgbClr val="FF66FF"/>
                </a:solidFill>
              </a:rPr>
              <a:t>attractive/unattractive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to women? 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What </a:t>
            </a:r>
            <a:r>
              <a:rPr lang="en-GB" b="1" dirty="0">
                <a:solidFill>
                  <a:srgbClr val="FF66FF"/>
                </a:solidFill>
              </a:rPr>
              <a:t>enables/ supports </a:t>
            </a:r>
            <a:r>
              <a:rPr lang="en-GB" b="1" dirty="0">
                <a:solidFill>
                  <a:schemeClr val="tx2"/>
                </a:solidFill>
              </a:rPr>
              <a:t>women to enter leadership positions?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Personal experiences of being </a:t>
            </a:r>
            <a:r>
              <a:rPr lang="en-GB" b="1" dirty="0">
                <a:solidFill>
                  <a:srgbClr val="FF66FF"/>
                </a:solidFill>
              </a:rPr>
              <a:t>enabled/ impeded </a:t>
            </a:r>
            <a:r>
              <a:rPr lang="en-GB" b="1" dirty="0">
                <a:solidFill>
                  <a:schemeClr val="tx2"/>
                </a:solidFill>
              </a:rPr>
              <a:t>from entering leadership? </a:t>
            </a:r>
          </a:p>
          <a:p>
            <a:endParaRPr lang="en-US" dirty="0"/>
          </a:p>
        </p:txBody>
      </p:sp>
      <p:pic>
        <p:nvPicPr>
          <p:cNvPr id="5" name="Content Placeholder 5" descr="j0227558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457200" y="1600200"/>
            <a:ext cx="2700801" cy="4525963"/>
          </a:xfrm>
        </p:spPr>
      </p:pic>
    </p:spTree>
    <p:extLst>
      <p:ext uri="{BB962C8B-B14F-4D97-AF65-F5344CB8AC3E}">
        <p14:creationId xmlns:p14="http://schemas.microsoft.com/office/powerpoint/2010/main" val="143443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A Two-Way Gaze?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2435" y="1600200"/>
            <a:ext cx="5373851" cy="4525963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endParaRPr lang="en-US" sz="3200" b="1" dirty="0" smtClean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3200" b="1" dirty="0" smtClean="0">
                <a:solidFill>
                  <a:srgbClr val="FFFFFF"/>
                </a:solidFill>
              </a:rPr>
              <a:t>How </a:t>
            </a:r>
            <a:r>
              <a:rPr lang="en-US" sz="3200" b="1" dirty="0">
                <a:solidFill>
                  <a:srgbClr val="FFFFFF"/>
                </a:solidFill>
              </a:rPr>
              <a:t>are women being seen </a:t>
            </a:r>
            <a:r>
              <a:rPr lang="en-US" sz="3200" b="1" i="1" dirty="0">
                <a:solidFill>
                  <a:srgbClr val="FFFFFF"/>
                </a:solidFill>
              </a:rPr>
              <a:t>e.g</a:t>
            </a:r>
            <a:r>
              <a:rPr lang="en-US" sz="3200" b="1" dirty="0">
                <a:solidFill>
                  <a:srgbClr val="FFFFFF"/>
                </a:solidFill>
              </a:rPr>
              <a:t>. as deficit men?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sz="32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3200" b="1" dirty="0">
                <a:solidFill>
                  <a:srgbClr val="FFFFFF"/>
                </a:solidFill>
              </a:rPr>
              <a:t>How are women viewing leadership </a:t>
            </a:r>
            <a:r>
              <a:rPr lang="en-US" sz="3200" b="1" i="1" dirty="0">
                <a:solidFill>
                  <a:srgbClr val="FFFFFF"/>
                </a:solidFill>
              </a:rPr>
              <a:t>e.g. </a:t>
            </a:r>
            <a:r>
              <a:rPr lang="en-US" sz="3200" b="1" dirty="0">
                <a:solidFill>
                  <a:srgbClr val="FFFFFF"/>
                </a:solidFill>
              </a:rPr>
              <a:t>via the lens of neo-liberalism/ austerity?</a:t>
            </a:r>
          </a:p>
          <a:p>
            <a:endParaRPr lang="en-US" dirty="0"/>
          </a:p>
        </p:txBody>
      </p:sp>
      <p:pic>
        <p:nvPicPr>
          <p:cNvPr id="6" name="Content Placeholder 7" descr="LS019486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273" b="-31273"/>
          <a:stretch>
            <a:fillRect/>
          </a:stretch>
        </p:blipFill>
        <p:spPr>
          <a:xfrm>
            <a:off x="457200" y="1600200"/>
            <a:ext cx="255042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3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765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Gender as a Noun, not a Verb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5980" y="1236653"/>
            <a:ext cx="5280044" cy="606629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5000"/>
              </a:lnSpc>
              <a:buFontTx/>
              <a:buNone/>
              <a:defRPr/>
            </a:pPr>
            <a:r>
              <a:rPr lang="en-GB" sz="9600" b="1" dirty="0" smtClean="0">
                <a:solidFill>
                  <a:srgbClr val="FF66FF"/>
                </a:solidFill>
              </a:rPr>
              <a:t>Norm</a:t>
            </a:r>
            <a:r>
              <a:rPr lang="en-GB" sz="9600" b="1" dirty="0">
                <a:solidFill>
                  <a:srgbClr val="FF66FF"/>
                </a:solidFill>
              </a:rPr>
              <a:t>-saturated (essentialised) </a:t>
            </a:r>
            <a:r>
              <a:rPr lang="en-GB" sz="9600" b="1" dirty="0" smtClean="0">
                <a:solidFill>
                  <a:srgbClr val="FF66FF"/>
                </a:solidFill>
              </a:rPr>
              <a:t>policy narratives</a:t>
            </a:r>
            <a:endParaRPr lang="en-GB" sz="9600" b="1" dirty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endParaRPr lang="en-GB" sz="9600" b="1" dirty="0"/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9600" b="1" dirty="0"/>
              <a:t>Add under-represented groups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9600" b="1" dirty="0"/>
              <a:t>into current HE systems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9600" b="1" dirty="0"/>
              <a:t>                          =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9600" b="1" dirty="0"/>
              <a:t>distributive justice/ smart economics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9600" b="1" dirty="0"/>
              <a:t>organisational and epistemic transformation.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sz="9600" b="1" dirty="0"/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/>
              <a:t>Gender = demographic variable.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/>
              <a:t>Diversity = business case?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/>
              <a:t>Sociology of absences</a:t>
            </a:r>
            <a:r>
              <a:rPr lang="en-GB" sz="9600" b="1" dirty="0" smtClean="0"/>
              <a:t>?</a:t>
            </a:r>
            <a:endParaRPr lang="en-US" sz="8000" dirty="0"/>
          </a:p>
          <a:p>
            <a:pPr>
              <a:buClr>
                <a:srgbClr val="00FFFF"/>
              </a:buClr>
              <a:buFontTx/>
              <a:buNone/>
              <a:defRPr/>
            </a:pPr>
            <a:endParaRPr lang="en-GB" sz="2400" b="1" dirty="0" smtClean="0">
              <a:solidFill>
                <a:srgbClr val="00FFFF"/>
              </a:solidFill>
            </a:endParaRPr>
          </a:p>
          <a:p>
            <a:pPr>
              <a:buClr>
                <a:srgbClr val="00FFFF"/>
              </a:buClr>
              <a:buFontTx/>
              <a:buNone/>
              <a:defRPr/>
            </a:pPr>
            <a:r>
              <a:rPr lang="en-GB" sz="4800" b="1" dirty="0" smtClean="0">
                <a:solidFill>
                  <a:srgbClr val="FF66FF"/>
                </a:solidFill>
              </a:rPr>
              <a:t>(</a:t>
            </a:r>
            <a:r>
              <a:rPr lang="en-GB" sz="4800" b="1" dirty="0">
                <a:solidFill>
                  <a:srgbClr val="FF66FF"/>
                </a:solidFill>
              </a:rPr>
              <a:t>Morley, 2012, 2013, 2014)</a:t>
            </a:r>
          </a:p>
          <a:p>
            <a:endParaRPr lang="en-US" dirty="0"/>
          </a:p>
        </p:txBody>
      </p:sp>
      <p:pic>
        <p:nvPicPr>
          <p:cNvPr id="7" name="Content Placeholder 5" descr="IMG_0035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0" r="14950"/>
          <a:stretch>
            <a:fillRect/>
          </a:stretch>
        </p:blipFill>
        <p:spPr>
          <a:xfrm>
            <a:off x="457200" y="1236654"/>
            <a:ext cx="2984853" cy="536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8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Attracts Women to Senior Leadership?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FF66FF"/>
              </a:buClr>
              <a:defRPr/>
            </a:pPr>
            <a:endParaRPr lang="en-US" sz="4400" b="1" dirty="0" smtClean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4400" b="1" dirty="0" smtClean="0">
                <a:solidFill>
                  <a:srgbClr val="FFFFFF"/>
                </a:solidFill>
              </a:rPr>
              <a:t>Power</a:t>
            </a:r>
            <a:endParaRPr lang="en-US" sz="4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Influence</a:t>
            </a: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Values</a:t>
            </a: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Rewards</a:t>
            </a: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Recognition</a:t>
            </a:r>
          </a:p>
          <a:p>
            <a:endParaRPr lang="en-US" dirty="0"/>
          </a:p>
        </p:txBody>
      </p:sp>
      <p:pic>
        <p:nvPicPr>
          <p:cNvPr id="5" name="Content Placeholder 5" descr="200415231-001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87" b="-378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6913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Why is Senior Leadership Unattractive to Women?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9271" y="1417638"/>
            <a:ext cx="5212586" cy="6002288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Neo-liberalism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Being ‘Other’ in male-dominated cultures.</a:t>
            </a:r>
          </a:p>
          <a:p>
            <a:pPr>
              <a:lnSpc>
                <a:spcPct val="105000"/>
              </a:lnSpc>
              <a:buClr>
                <a:srgbClr val="E74CFF"/>
              </a:buClr>
              <a:buFontTx/>
              <a:buNone/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Leadership v scholarship.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Disrupting the symbolic order.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Socio-cultural messages.</a:t>
            </a:r>
          </a:p>
          <a:p>
            <a:pPr marL="0" indent="0">
              <a:lnSpc>
                <a:spcPct val="105000"/>
              </a:lnSpc>
              <a:buClr>
                <a:srgbClr val="E74CFF"/>
              </a:buClr>
              <a:buFontTx/>
              <a:buNone/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Navigating professional and domestic responsibilities. </a:t>
            </a:r>
            <a:endParaRPr lang="en-GB" sz="4000" b="1" dirty="0" smtClean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 smtClean="0"/>
              <a:t>Gendered Networks/ Lobbying</a:t>
            </a:r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sz="4000" b="1" dirty="0"/>
          </a:p>
          <a:p>
            <a:pPr>
              <a:buClr>
                <a:srgbClr val="E74CFF"/>
              </a:buClr>
              <a:defRPr/>
            </a:pPr>
            <a:r>
              <a:rPr lang="en-GB" sz="4000" b="1" dirty="0"/>
              <a:t>W</a:t>
            </a:r>
            <a:r>
              <a:rPr lang="en-US" sz="4000" b="1" dirty="0"/>
              <a:t>omen lack capital</a:t>
            </a:r>
            <a:r>
              <a:rPr lang="en-US" sz="4000" b="1" dirty="0">
                <a:solidFill>
                  <a:srgbClr val="E74CFF"/>
                </a:solidFill>
              </a:rPr>
              <a:t> (economic, political, social and symbolic)</a:t>
            </a:r>
            <a:r>
              <a:rPr lang="en-US" sz="4000" b="1" dirty="0">
                <a:solidFill>
                  <a:schemeClr val="tx2"/>
                </a:solidFill>
              </a:rPr>
              <a:t> </a:t>
            </a:r>
            <a:r>
              <a:rPr lang="en-US" sz="4000" b="1" dirty="0">
                <a:solidFill>
                  <a:srgbClr val="FFFFFF"/>
                </a:solidFill>
              </a:rPr>
              <a:t>to redefine the requirements of the </a:t>
            </a:r>
            <a:r>
              <a:rPr lang="en-US" sz="4000" b="1" dirty="0" smtClean="0">
                <a:solidFill>
                  <a:srgbClr val="FFFFFF"/>
                </a:solidFill>
              </a:rPr>
              <a:t>field</a:t>
            </a:r>
            <a:r>
              <a:rPr lang="en-US" sz="1900" b="1" dirty="0" smtClean="0">
                <a:solidFill>
                  <a:srgbClr val="E74CFF"/>
                </a:solidFill>
              </a:rPr>
              <a:t>   </a:t>
            </a:r>
            <a:r>
              <a:rPr lang="en-US" sz="2500" b="1" dirty="0" smtClean="0">
                <a:solidFill>
                  <a:srgbClr val="E74CFF"/>
                </a:solidFill>
              </a:rPr>
              <a:t>(Corsun &amp; Costen, 2001</a:t>
            </a:r>
            <a:r>
              <a:rPr lang="en-GB" sz="2500" b="1" dirty="0" smtClean="0">
                <a:solidFill>
                  <a:srgbClr val="E74CFF"/>
                </a:solidFill>
              </a:rPr>
              <a:t>).</a:t>
            </a:r>
          </a:p>
          <a:p>
            <a:endParaRPr lang="en-US" dirty="0"/>
          </a:p>
        </p:txBody>
      </p:sp>
      <p:pic>
        <p:nvPicPr>
          <p:cNvPr id="5" name="Content Placeholder 5" descr="MC900444668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457201" y="1600200"/>
            <a:ext cx="2817764" cy="4525963"/>
          </a:xfrm>
        </p:spPr>
      </p:pic>
    </p:spTree>
    <p:extLst>
      <p:ext uri="{BB962C8B-B14F-4D97-AF65-F5344CB8AC3E}">
        <p14:creationId xmlns:p14="http://schemas.microsoft.com/office/powerpoint/2010/main" val="358534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3604"/>
          </a:xfrm>
        </p:spPr>
        <p:txBody>
          <a:bodyPr/>
          <a:lstStyle/>
          <a:p>
            <a:r>
              <a:rPr lang="en-US" b="1" dirty="0"/>
              <a:t>Women Reflexively Scanning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388533"/>
            <a:ext cx="4040188" cy="786342"/>
          </a:xfrm>
        </p:spPr>
        <p:txBody>
          <a:bodyPr/>
          <a:lstStyle/>
          <a:p>
            <a:r>
              <a:rPr lang="en-US" dirty="0">
                <a:solidFill>
                  <a:srgbClr val="FF66FF"/>
                </a:solidFill>
              </a:rPr>
              <a:t>Women Are Not/ Rarely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0" y="1535113"/>
            <a:ext cx="4497388" cy="5102652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FF66FF"/>
              </a:buClr>
              <a:defRPr/>
            </a:pPr>
            <a:endParaRPr lang="en-US" sz="3400" b="1" dirty="0"/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3400" b="1" dirty="0">
                <a:solidFill>
                  <a:srgbClr val="FFFFFF"/>
                </a:solidFill>
              </a:rPr>
              <a:t>Identified, supported, encouraged and developed for leadership.</a:t>
            </a: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3400" b="1" dirty="0">
                <a:solidFill>
                  <a:srgbClr val="FFFFFF"/>
                </a:solidFill>
              </a:rPr>
              <a:t>Achieving the most senior leadership positions in prestigious, national co-educational universities.</a:t>
            </a: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3400" b="1" dirty="0">
                <a:solidFill>
                  <a:srgbClr val="FFFFFF"/>
                </a:solidFill>
              </a:rPr>
              <a:t>Personally/ collectively desiring senior leadership.</a:t>
            </a:r>
          </a:p>
          <a:p>
            <a:pPr marL="0" indent="0">
              <a:buClr>
                <a:srgbClr val="FF66FF"/>
              </a:buClr>
              <a:buNone/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3400" b="1" dirty="0">
                <a:solidFill>
                  <a:srgbClr val="FFFFFF"/>
                </a:solidFill>
              </a:rPr>
              <a:t>Intelligible/ seen as leaders?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solidFill>
                  <a:srgbClr val="FF66FF"/>
                </a:solidFill>
              </a:rPr>
              <a:t>Women Are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497388" y="1388533"/>
            <a:ext cx="4454565" cy="6140753"/>
          </a:xfrm>
        </p:spPr>
        <p:txBody>
          <a:bodyPr>
            <a:normAutofit fontScale="47500" lnSpcReduction="20000"/>
          </a:bodyPr>
          <a:lstStyle/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sz="4500" b="1" dirty="0">
                <a:solidFill>
                  <a:srgbClr val="FFFFFF"/>
                </a:solidFill>
              </a:rPr>
              <a:t>Entering middle management</a:t>
            </a:r>
            <a:r>
              <a:rPr lang="en-GB" sz="4500" b="1" dirty="0" smtClean="0">
                <a:solidFill>
                  <a:srgbClr val="FFFFFF"/>
                </a:solidFill>
              </a:rPr>
              <a:t>.</a:t>
            </a:r>
          </a:p>
          <a:p>
            <a:pPr marL="0" indent="0">
              <a:buClr>
                <a:srgbClr val="FF66FF"/>
              </a:buClr>
              <a:buNone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sz="4500" b="1" dirty="0">
                <a:solidFill>
                  <a:srgbClr val="FFFFFF"/>
                </a:solidFill>
              </a:rPr>
              <a:t>Often located on career pathways that do not lead to senior positions.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sz="4500" b="1" dirty="0">
                <a:solidFill>
                  <a:srgbClr val="FFFFFF"/>
                </a:solidFill>
              </a:rPr>
              <a:t>Burdened with affective load: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4500" b="1" dirty="0">
                <a:solidFill>
                  <a:srgbClr val="FFFFFF"/>
                </a:solidFill>
              </a:rPr>
              <a:t> being ‘other’ in masculinist cultures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4500" b="1" dirty="0">
                <a:solidFill>
                  <a:srgbClr val="FFFFFF"/>
                </a:solidFill>
              </a:rPr>
              <a:t> navigating between professional and domestic responsibilities.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4500" b="1" dirty="0">
                <a:solidFill>
                  <a:srgbClr val="FFFFFF"/>
                </a:solidFill>
              </a:rPr>
              <a:t>Hearing leadership narratives as unliveable lives</a:t>
            </a:r>
          </a:p>
          <a:p>
            <a:pPr marL="0" indent="0">
              <a:buClr>
                <a:srgbClr val="FF66FF"/>
              </a:buClr>
              <a:buNone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4500" b="1" dirty="0">
                <a:solidFill>
                  <a:srgbClr val="FFFFFF"/>
                </a:solidFill>
              </a:rPr>
              <a:t>Demanding change.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6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939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Enablers</a:t>
            </a:r>
            <a:endParaRPr lang="en-US" sz="6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rgbClr val="FF66FF"/>
              </a:solidFill>
            </a:endParaRP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endParaRPr lang="en-GB" b="1" dirty="0" smtClean="0"/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endParaRPr lang="en-GB" b="1" dirty="0"/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endParaRPr lang="en-GB" b="1" dirty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291673" y="1119675"/>
            <a:ext cx="5697769" cy="6183270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Clr>
                <a:srgbClr val="FF66FF"/>
              </a:buClr>
              <a:buNone/>
              <a:defRPr/>
            </a:pPr>
            <a:r>
              <a:rPr lang="en-GB" sz="1800" b="1" dirty="0">
                <a:solidFill>
                  <a:srgbClr val="FF66FF"/>
                </a:solidFill>
              </a:rPr>
              <a:t>Legislative </a:t>
            </a:r>
            <a:r>
              <a:rPr lang="en-GB" sz="1800" b="1" dirty="0" smtClean="0">
                <a:solidFill>
                  <a:srgbClr val="FF66FF"/>
                </a:solidFill>
              </a:rPr>
              <a:t>Frameworks and Policy Contexts </a:t>
            </a:r>
            <a:endParaRPr lang="en-GB" sz="1800" b="1" dirty="0">
              <a:solidFill>
                <a:srgbClr val="FF66FF"/>
              </a:solidFill>
            </a:endParaRP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800" b="1" dirty="0" smtClean="0"/>
              <a:t>Gender Mainstreaming</a:t>
            </a:r>
            <a:endParaRPr lang="en-GB" sz="1800" b="1" dirty="0"/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800" b="1" dirty="0"/>
              <a:t>Gender </a:t>
            </a:r>
            <a:r>
              <a:rPr lang="en-GB" sz="1800" b="1" dirty="0" smtClean="0"/>
              <a:t>Budgeting/ Auditing</a:t>
            </a:r>
            <a:endParaRPr lang="en-GB" sz="1800" b="1" dirty="0"/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800" b="1" dirty="0"/>
              <a:t>Gender Impact </a:t>
            </a:r>
            <a:r>
              <a:rPr lang="en-GB" sz="1800" b="1" dirty="0" smtClean="0"/>
              <a:t>Assessment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800" b="1" dirty="0"/>
              <a:t>Affirmative </a:t>
            </a:r>
            <a:r>
              <a:rPr lang="en-GB" sz="1800" b="1" dirty="0" smtClean="0"/>
              <a:t>Action</a:t>
            </a:r>
            <a:endParaRPr lang="en-GB" sz="1800" b="1" dirty="0"/>
          </a:p>
          <a:p>
            <a:pPr marL="0" indent="0">
              <a:lnSpc>
                <a:spcPct val="115000"/>
              </a:lnSpc>
              <a:buClr>
                <a:srgbClr val="FF66FF"/>
              </a:buClr>
              <a:buNone/>
              <a:defRPr/>
            </a:pPr>
            <a:r>
              <a:rPr lang="en-GB" sz="1800" b="1" dirty="0">
                <a:solidFill>
                  <a:srgbClr val="FF66FF"/>
                </a:solidFill>
              </a:rPr>
              <a:t>Professional </a:t>
            </a:r>
            <a:r>
              <a:rPr lang="en-GB" sz="1800" b="1" dirty="0" smtClean="0">
                <a:solidFill>
                  <a:srgbClr val="FF66FF"/>
                </a:solidFill>
              </a:rPr>
              <a:t>Development/ Investment</a:t>
            </a:r>
            <a:endParaRPr lang="en-GB" sz="1800" b="1" dirty="0">
              <a:solidFill>
                <a:srgbClr val="FF66FF"/>
              </a:solidFill>
            </a:endParaRP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800" b="1" dirty="0"/>
              <a:t>Capacity-Building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800" b="1" dirty="0"/>
              <a:t>Mentorship, Advice and Sponsorship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800" b="1" dirty="0"/>
              <a:t>Women-only Leadership Development </a:t>
            </a:r>
            <a:r>
              <a:rPr lang="en-GB" sz="1800" b="1" dirty="0" smtClean="0"/>
              <a:t> e.g. </a:t>
            </a:r>
            <a:r>
              <a:rPr lang="en-GB" sz="1800" b="1" dirty="0" smtClean="0">
                <a:solidFill>
                  <a:srgbClr val="FFFFFF"/>
                </a:solidFill>
              </a:rPr>
              <a:t>Aurora/ ACU Programme</a:t>
            </a:r>
            <a:endParaRPr lang="en-GB" sz="1800" b="1" dirty="0"/>
          </a:p>
          <a:p>
            <a:pPr marL="0" indent="0">
              <a:lnSpc>
                <a:spcPct val="115000"/>
              </a:lnSpc>
              <a:buClr>
                <a:srgbClr val="FF66FF"/>
              </a:buClr>
              <a:buNone/>
              <a:defRPr/>
            </a:pPr>
            <a:r>
              <a:rPr lang="en-GB" sz="1800" b="1" dirty="0">
                <a:solidFill>
                  <a:srgbClr val="FF66FF"/>
                </a:solidFill>
              </a:rPr>
              <a:t>Accountability/ Sanctions/ </a:t>
            </a:r>
            <a:r>
              <a:rPr lang="en-GB" sz="1800" b="1" dirty="0" smtClean="0">
                <a:solidFill>
                  <a:srgbClr val="FF66FF"/>
                </a:solidFill>
              </a:rPr>
              <a:t>Rewards</a:t>
            </a:r>
            <a:endParaRPr lang="en-GB" sz="1800" b="1" i="1" dirty="0" smtClean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800" b="1" i="1" dirty="0" smtClean="0">
                <a:solidFill>
                  <a:srgbClr val="FFFFFF"/>
                </a:solidFill>
              </a:rPr>
              <a:t>Excellentia</a:t>
            </a:r>
            <a:r>
              <a:rPr lang="en-GB" sz="1800" b="1" dirty="0">
                <a:solidFill>
                  <a:srgbClr val="FFFFFF"/>
                </a:solidFill>
              </a:rPr>
              <a:t>, Austria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r>
              <a:rPr lang="en-GB" sz="1600" b="1" dirty="0" smtClean="0">
                <a:solidFill>
                  <a:srgbClr val="FF66FF"/>
                </a:solidFill>
              </a:rPr>
              <a:t>   </a:t>
            </a:r>
            <a:r>
              <a:rPr lang="en-GB" sz="1200" b="1" dirty="0" smtClean="0">
                <a:solidFill>
                  <a:srgbClr val="FF66FF"/>
                </a:solidFill>
              </a:rPr>
              <a:t>  (</a:t>
            </a:r>
            <a:r>
              <a:rPr lang="en-US" sz="1200" b="1" dirty="0">
                <a:solidFill>
                  <a:srgbClr val="FF66FF"/>
                </a:solidFill>
              </a:rPr>
              <a:t>Leitner and Wroblewski, 2008</a:t>
            </a:r>
            <a:r>
              <a:rPr lang="en-US" sz="1200" b="1" dirty="0" smtClean="0">
                <a:solidFill>
                  <a:srgbClr val="FF66FF"/>
                </a:solidFill>
              </a:rPr>
              <a:t>)</a:t>
            </a:r>
            <a:endParaRPr lang="en-GB" sz="1200" b="1" dirty="0" smtClean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800" b="1" dirty="0" smtClean="0">
                <a:solidFill>
                  <a:srgbClr val="FFFFFF"/>
                </a:solidFill>
              </a:rPr>
              <a:t>Athena </a:t>
            </a:r>
            <a:r>
              <a:rPr lang="en-GB" sz="1800" b="1" dirty="0">
                <a:solidFill>
                  <a:srgbClr val="FFFFFF"/>
                </a:solidFill>
              </a:rPr>
              <a:t>Swan/ Gender Charter </a:t>
            </a:r>
            <a:r>
              <a:rPr lang="en-GB" sz="1800" b="1" dirty="0" smtClean="0">
                <a:solidFill>
                  <a:srgbClr val="FFFFFF"/>
                </a:solidFill>
              </a:rPr>
              <a:t>Marks, UK</a:t>
            </a:r>
            <a:r>
              <a:rPr lang="en-GB" sz="1800" b="1" dirty="0" smtClean="0">
                <a:solidFill>
                  <a:srgbClr val="00FFFF"/>
                </a:solidFill>
              </a:rPr>
              <a:t>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r>
              <a:rPr lang="en-GB" sz="1200" b="1" dirty="0" smtClean="0">
                <a:solidFill>
                  <a:srgbClr val="FF66FF"/>
                </a:solidFill>
              </a:rPr>
              <a:t>(</a:t>
            </a:r>
            <a:r>
              <a:rPr lang="en-GB" sz="1200" b="1" dirty="0">
                <a:solidFill>
                  <a:srgbClr val="FF66FF"/>
                </a:solidFill>
              </a:rPr>
              <a:t>http://www.ecu.ac.uk/our-projects/gender-charter-mark)</a:t>
            </a:r>
          </a:p>
          <a:p>
            <a:endParaRPr lang="en-US" sz="1600" b="1" dirty="0"/>
          </a:p>
        </p:txBody>
      </p:sp>
      <p:pic>
        <p:nvPicPr>
          <p:cNvPr id="8" name="Picture 7" descr="MP900402540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 b="9999"/>
          <a:stretch>
            <a:fillRect/>
          </a:stretch>
        </p:blipFill>
        <p:spPr>
          <a:xfrm>
            <a:off x="457200" y="1119676"/>
            <a:ext cx="2617256" cy="51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0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17" y="274638"/>
            <a:ext cx="8469583" cy="878459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Accountable/Attractive 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35329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66FF"/>
                </a:solidFill>
              </a:rPr>
              <a:t>Review</a:t>
            </a:r>
            <a:endParaRPr lang="en-US" sz="2800" dirty="0">
              <a:solidFill>
                <a:srgbClr val="FF66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174874"/>
            <a:ext cx="4187825" cy="4442897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66FF"/>
              </a:buClr>
              <a:defRPr/>
            </a:pPr>
            <a:r>
              <a:rPr lang="en-US" sz="2800" b="1" dirty="0"/>
              <a:t>Institutional </a:t>
            </a:r>
            <a:r>
              <a:rPr lang="en-US" sz="2800" b="1" dirty="0" smtClean="0"/>
              <a:t>Practices </a:t>
            </a:r>
          </a:p>
          <a:p>
            <a:pPr>
              <a:buClr>
                <a:srgbClr val="FF66FF"/>
              </a:buClr>
              <a:defRPr/>
            </a:pPr>
            <a:endParaRPr lang="en-US" sz="2800" b="1" dirty="0" smtClean="0"/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US" sz="2800" b="1" dirty="0" smtClean="0"/>
              <a:t>Recruitment and Selection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US" sz="2800" b="1" dirty="0"/>
              <a:t>Gendered Divisions of </a:t>
            </a:r>
            <a:r>
              <a:rPr lang="en-US" sz="2800" b="1" dirty="0" smtClean="0"/>
              <a:t>Labour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US" sz="2800" b="1" dirty="0" smtClean="0"/>
          </a:p>
          <a:p>
            <a:pPr>
              <a:buClr>
                <a:srgbClr val="FF66FF"/>
              </a:buClr>
              <a:defRPr/>
            </a:pPr>
            <a:r>
              <a:rPr lang="en-US" sz="2800" b="1" dirty="0" smtClean="0"/>
              <a:t>Audit Culture</a:t>
            </a:r>
          </a:p>
          <a:p>
            <a:pPr>
              <a:buClr>
                <a:srgbClr val="FF66FF"/>
              </a:buClr>
              <a:defRPr/>
            </a:pPr>
            <a:r>
              <a:rPr lang="en-US" sz="2800" b="1" dirty="0" smtClean="0"/>
              <a:t>How HE interacts with the international policy architecture on gender.</a:t>
            </a:r>
            <a:endParaRPr lang="en-US" sz="2800" b="1" dirty="0"/>
          </a:p>
          <a:p>
            <a:pPr>
              <a:buClr>
                <a:srgbClr val="FF66FF"/>
              </a:buClr>
              <a:defRPr/>
            </a:pPr>
            <a:endParaRPr lang="en-US" b="1" dirty="0" smtClean="0"/>
          </a:p>
          <a:p>
            <a:pPr>
              <a:buClr>
                <a:srgbClr val="FF66FF"/>
              </a:buClr>
              <a:defRPr/>
            </a:pP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35329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66FF"/>
                </a:solidFill>
              </a:rPr>
              <a:t>Question</a:t>
            </a:r>
            <a:endParaRPr lang="en-US" sz="2800" dirty="0">
              <a:solidFill>
                <a:srgbClr val="FF66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88406"/>
            <a:ext cx="4377835" cy="5832328"/>
          </a:xfrm>
        </p:spPr>
        <p:txBody>
          <a:bodyPr>
            <a:normAutofit/>
          </a:bodyPr>
          <a:lstStyle/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sz="2800" b="1" dirty="0" smtClean="0"/>
              <a:t>Can </a:t>
            </a:r>
            <a:r>
              <a:rPr lang="en-GB" sz="2800" b="1" dirty="0"/>
              <a:t>leadership: </a:t>
            </a:r>
            <a:endParaRPr lang="en-GB" sz="2800" b="1" dirty="0" smtClean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2800" b="1" dirty="0"/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800" b="1" dirty="0"/>
              <a:t>E</a:t>
            </a:r>
            <a:r>
              <a:rPr lang="en-GB" sz="2800" b="1" dirty="0" smtClean="0"/>
              <a:t>quate </a:t>
            </a:r>
            <a:r>
              <a:rPr lang="en-GB" sz="2800" b="1" dirty="0"/>
              <a:t>more with liveable lives for </a:t>
            </a:r>
            <a:r>
              <a:rPr lang="en-GB" sz="2800" b="1" dirty="0" smtClean="0"/>
              <a:t>women and men?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sz="2800" b="1" dirty="0"/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800" b="1" dirty="0" smtClean="0"/>
              <a:t>Be </a:t>
            </a:r>
            <a:r>
              <a:rPr lang="en-GB" sz="2800" b="1" dirty="0"/>
              <a:t>more generous, generative and gender free?</a:t>
            </a:r>
          </a:p>
          <a:p>
            <a:pPr>
              <a:buClr>
                <a:srgbClr val="00FFFF"/>
              </a:buClr>
              <a:buFontTx/>
              <a:buNone/>
              <a:defRPr/>
            </a:pPr>
            <a:r>
              <a:rPr lang="en-GB" sz="2000" b="1" dirty="0" smtClean="0">
                <a:solidFill>
                  <a:srgbClr val="00FFFF"/>
                </a:solidFill>
              </a:rPr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120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Follow Up?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737529"/>
            <a:ext cx="4438719" cy="6658253"/>
          </a:xfrm>
        </p:spPr>
        <p:txBody>
          <a:bodyPr>
            <a:normAutofit fontScale="32500" lnSpcReduction="20000"/>
          </a:bodyPr>
          <a:lstStyle/>
          <a:p>
            <a:pPr marL="0" indent="0">
              <a:buClr>
                <a:srgbClr val="E74CFF"/>
              </a:buClr>
              <a:buFontTx/>
              <a:buNone/>
              <a:defRPr/>
            </a:pPr>
            <a:endParaRPr lang="en-GB" sz="7200" b="1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4800" b="1" dirty="0" smtClean="0"/>
              <a:t>Morley, L. et al.  (2015) Managing Modern Malaysia: Women in Higher Education Leadership. In, Eggins, H. (Ed) </a:t>
            </a:r>
            <a:r>
              <a:rPr lang="en-GB" sz="4800" b="1" i="1" dirty="0" smtClean="0"/>
              <a:t>The Changing Role of Women in Higher Education. </a:t>
            </a:r>
            <a:r>
              <a:rPr lang="en-GB" sz="4800" b="1" dirty="0" smtClean="0"/>
              <a:t>Dordrecht: Springer.</a:t>
            </a:r>
          </a:p>
          <a:p>
            <a:pPr>
              <a:buClr>
                <a:srgbClr val="E74CFF"/>
              </a:buClr>
              <a:defRPr/>
            </a:pPr>
            <a:endParaRPr lang="en-GB" sz="4800" b="1" dirty="0" smtClean="0"/>
          </a:p>
          <a:p>
            <a:pPr>
              <a:buClr>
                <a:srgbClr val="E74CFF"/>
              </a:buClr>
              <a:defRPr/>
            </a:pPr>
            <a:r>
              <a:rPr lang="en-GB" sz="4800" b="1" dirty="0" smtClean="0"/>
              <a:t>Morley</a:t>
            </a:r>
            <a:r>
              <a:rPr lang="en-GB" sz="4800" b="1" dirty="0"/>
              <a:t>, L. </a:t>
            </a:r>
            <a:r>
              <a:rPr lang="en-GB" sz="4800" b="1" dirty="0" smtClean="0"/>
              <a:t>(2014</a:t>
            </a:r>
            <a:r>
              <a:rPr lang="en-GB" sz="4800" b="1" dirty="0"/>
              <a:t>) Lost Leaders: Women in the Global Academy</a:t>
            </a:r>
            <a:r>
              <a:rPr lang="en-GB" sz="4800" b="1" dirty="0">
                <a:solidFill>
                  <a:srgbClr val="FFFFFF"/>
                </a:solidFill>
              </a:rPr>
              <a:t>. </a:t>
            </a:r>
            <a:r>
              <a:rPr lang="en-GB" sz="4800" b="1" i="1" dirty="0">
                <a:solidFill>
                  <a:srgbClr val="FFFFFF"/>
                </a:solidFill>
              </a:rPr>
              <a:t>Higher Education Research and Development </a:t>
            </a:r>
            <a:r>
              <a:rPr lang="en-US" sz="4800" b="1" dirty="0">
                <a:solidFill>
                  <a:srgbClr val="FFFFFF"/>
                </a:solidFill>
              </a:rPr>
              <a:t>33 (1) 111–125.</a:t>
            </a:r>
            <a:r>
              <a:rPr lang="en-GB" sz="4800" b="1" dirty="0">
                <a:solidFill>
                  <a:srgbClr val="FFFFFF"/>
                </a:solidFill>
              </a:rPr>
              <a:t> </a:t>
            </a:r>
            <a:endParaRPr lang="en-GB" sz="48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endParaRPr lang="en-GB" sz="48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4800" b="1" dirty="0">
                <a:solidFill>
                  <a:srgbClr val="FFFFFF"/>
                </a:solidFill>
              </a:rPr>
              <a:t>Morley, L. (2013) "The Rules of the Game: Women and the Leaderist Turn in Higher Education " </a:t>
            </a:r>
            <a:r>
              <a:rPr lang="en-GB" sz="4800" b="1" i="1" dirty="0">
                <a:solidFill>
                  <a:srgbClr val="FFFFFF"/>
                </a:solidFill>
              </a:rPr>
              <a:t>Gender and Education</a:t>
            </a:r>
            <a:r>
              <a:rPr lang="en-GB" sz="4800" b="1" dirty="0">
                <a:solidFill>
                  <a:srgbClr val="FFFFFF"/>
                </a:solidFill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sz="48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4800" b="1" dirty="0">
                <a:solidFill>
                  <a:srgbClr val="FFFFFF"/>
                </a:solidFill>
              </a:rPr>
              <a:t>Morley, L. (2013) Women and Higher Education Leadership: Absences and Aspirations. </a:t>
            </a:r>
            <a:r>
              <a:rPr lang="en-GB" sz="4800" b="1" i="1" dirty="0">
                <a:solidFill>
                  <a:srgbClr val="FFFFFF"/>
                </a:solidFill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sz="48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4800" b="1" dirty="0">
                <a:solidFill>
                  <a:srgbClr val="FFFFFF"/>
                </a:solidFill>
              </a:rPr>
              <a:t>Morley, L. (2013) International Trends in Women</a:t>
            </a:r>
            <a:r>
              <a:rPr lang="ja-JP" altLang="en-GB" sz="4800" b="1" dirty="0">
                <a:solidFill>
                  <a:srgbClr val="FFFFFF"/>
                </a:solidFill>
              </a:rPr>
              <a:t>’</a:t>
            </a:r>
            <a:r>
              <a:rPr lang="en-GB" sz="4800" b="1" dirty="0">
                <a:solidFill>
                  <a:srgbClr val="FFFFFF"/>
                </a:solidFill>
              </a:rPr>
              <a:t>s Leadership in Higher Education In, T. Gore, and Stiasny, M (eds) </a:t>
            </a:r>
            <a:r>
              <a:rPr lang="en-GB" sz="4800" b="1" i="1" dirty="0">
                <a:solidFill>
                  <a:srgbClr val="FFFFFF"/>
                </a:solidFill>
              </a:rPr>
              <a:t>Going Global</a:t>
            </a:r>
            <a:r>
              <a:rPr lang="en-GB" sz="4800" b="1" dirty="0">
                <a:solidFill>
                  <a:srgbClr val="FFFFFF"/>
                </a:solidFill>
              </a:rPr>
              <a:t>. London, Emerald Press.</a:t>
            </a:r>
          </a:p>
          <a:p>
            <a:endParaRPr lang="en-US" sz="4800" dirty="0"/>
          </a:p>
        </p:txBody>
      </p:sp>
      <p:pic>
        <p:nvPicPr>
          <p:cNvPr id="9" name="Content Placeholder 8"/>
          <p:cNvPicPr>
            <a:picLocks noGrp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47" r="-17147"/>
          <a:stretch>
            <a:fillRect/>
          </a:stretch>
        </p:blipFill>
        <p:spPr bwMode="auto">
          <a:xfrm>
            <a:off x="5203194" y="1600200"/>
            <a:ext cx="3687304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091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680</Words>
  <Application>Microsoft Office PowerPoint</Application>
  <PresentationFormat>On-screen Show (4:3)</PresentationFormat>
  <Paragraphs>133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 Black </vt:lpstr>
      <vt:lpstr>Lost Leaders:  Women in the Global Academy</vt:lpstr>
      <vt:lpstr>Evidence</vt:lpstr>
      <vt:lpstr>A Two-Way Gaze?</vt:lpstr>
      <vt:lpstr>Gender as a Noun, not a Verb</vt:lpstr>
      <vt:lpstr>What Attracts Women to Senior Leadership?</vt:lpstr>
      <vt:lpstr>Why is Senior Leadership Unattractive to Women?</vt:lpstr>
      <vt:lpstr>Women Reflexively Scanning</vt:lpstr>
      <vt:lpstr>Enablers</vt:lpstr>
      <vt:lpstr>Accountable/Attractive </vt:lpstr>
      <vt:lpstr>Follow Up?</vt:lpstr>
    </vt:vector>
  </TitlesOfParts>
  <Company>Univesrity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183</cp:revision>
  <cp:lastPrinted>2014-01-28T09:55:20Z</cp:lastPrinted>
  <dcterms:created xsi:type="dcterms:W3CDTF">2014-01-26T18:11:45Z</dcterms:created>
  <dcterms:modified xsi:type="dcterms:W3CDTF">2014-11-28T09:13:47Z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