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93" r:id="rId19"/>
    <p:sldId id="294" r:id="rId20"/>
    <p:sldId id="286" r:id="rId21"/>
    <p:sldId id="292" r:id="rId22"/>
    <p:sldId id="287" r:id="rId23"/>
    <p:sldId id="288" r:id="rId24"/>
    <p:sldId id="266" r:id="rId25"/>
    <p:sldId id="296" r:id="rId26"/>
    <p:sldId id="290" r:id="rId27"/>
    <p:sldId id="291" r:id="rId28"/>
    <p:sldId id="263" r:id="rId29"/>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4CFF"/>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4017" autoAdjust="0"/>
  </p:normalViewPr>
  <p:slideViewPr>
    <p:cSldViewPr snapToGrid="0" snapToObjects="1">
      <p:cViewPr varScale="1">
        <p:scale>
          <a:sx n="126" d="100"/>
          <a:sy n="126" d="100"/>
        </p:scale>
        <p:origin x="-11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20/10/2014</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FB121FBB-2528-B541-9AA9-8751724A935A}" type="datetimeFigureOut">
              <a:rPr lang="en-US" smtClean="0"/>
              <a:t>10/20/2014</a:t>
            </a:fld>
            <a:endParaRPr lang="en-US"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7F622F72-975A-9C4F-A804-3ADAD0D95CF7}" type="slidenum">
              <a:rPr lang="en-US" smtClean="0"/>
              <a:t>‹#›</a:t>
            </a:fld>
            <a:endParaRPr lang="en-US" dirty="0"/>
          </a:p>
        </p:txBody>
      </p:sp>
    </p:spTree>
    <p:extLst>
      <p:ext uri="{BB962C8B-B14F-4D97-AF65-F5344CB8AC3E}">
        <p14:creationId xmlns:p14="http://schemas.microsoft.com/office/powerpoint/2010/main" val="3506153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3</a:t>
            </a:fld>
            <a:endParaRPr lang="en-US" dirty="0"/>
          </a:p>
        </p:txBody>
      </p:sp>
    </p:spTree>
    <p:extLst>
      <p:ext uri="{BB962C8B-B14F-4D97-AF65-F5344CB8AC3E}">
        <p14:creationId xmlns:p14="http://schemas.microsoft.com/office/powerpoint/2010/main" val="452415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10</a:t>
            </a:fld>
            <a:endParaRPr lang="en-US" dirty="0"/>
          </a:p>
        </p:txBody>
      </p:sp>
    </p:spTree>
    <p:extLst>
      <p:ext uri="{BB962C8B-B14F-4D97-AF65-F5344CB8AC3E}">
        <p14:creationId xmlns:p14="http://schemas.microsoft.com/office/powerpoint/2010/main" val="1147711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12</a:t>
            </a:fld>
            <a:endParaRPr lang="en-US" dirty="0"/>
          </a:p>
        </p:txBody>
      </p:sp>
    </p:spTree>
    <p:extLst>
      <p:ext uri="{BB962C8B-B14F-4D97-AF65-F5344CB8AC3E}">
        <p14:creationId xmlns:p14="http://schemas.microsoft.com/office/powerpoint/2010/main" val="343860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13</a:t>
            </a:fld>
            <a:endParaRPr lang="en-US" dirty="0"/>
          </a:p>
        </p:txBody>
      </p:sp>
    </p:spTree>
    <p:extLst>
      <p:ext uri="{BB962C8B-B14F-4D97-AF65-F5344CB8AC3E}">
        <p14:creationId xmlns:p14="http://schemas.microsoft.com/office/powerpoint/2010/main" val="2017067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17</a:t>
            </a:fld>
            <a:endParaRPr lang="en-US" dirty="0"/>
          </a:p>
        </p:txBody>
      </p:sp>
    </p:spTree>
    <p:extLst>
      <p:ext uri="{BB962C8B-B14F-4D97-AF65-F5344CB8AC3E}">
        <p14:creationId xmlns:p14="http://schemas.microsoft.com/office/powerpoint/2010/main" val="1260180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19</a:t>
            </a:fld>
            <a:endParaRPr lang="en-US" dirty="0"/>
          </a:p>
        </p:txBody>
      </p:sp>
    </p:spTree>
    <p:extLst>
      <p:ext uri="{BB962C8B-B14F-4D97-AF65-F5344CB8AC3E}">
        <p14:creationId xmlns:p14="http://schemas.microsoft.com/office/powerpoint/2010/main" val="174484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a:xfrm>
            <a:off x="298503" y="380436"/>
            <a:ext cx="6482084" cy="1143000"/>
          </a:xfrm>
        </p:spPr>
        <p:txBody>
          <a:bodyPr>
            <a:noAutofit/>
          </a:bodyPr>
          <a:lstStyle/>
          <a:p>
            <a:pPr algn="l"/>
            <a:r>
              <a:rPr lang="en-GB" sz="4000" b="1" dirty="0" smtClean="0"/>
              <a:t>Lost Leaders: </a:t>
            </a:r>
            <a:r>
              <a:rPr lang="en-GB" sz="4000" b="1" dirty="0" smtClean="0"/>
              <a:t/>
            </a:r>
            <a:br>
              <a:rPr lang="en-GB" sz="4000" b="1" dirty="0" smtClean="0"/>
            </a:br>
            <a:r>
              <a:rPr lang="en-GB" sz="3600" b="1" dirty="0" smtClean="0"/>
              <a:t>Women </a:t>
            </a:r>
            <a:r>
              <a:rPr lang="en-GB" sz="3600" b="1" dirty="0" smtClean="0"/>
              <a:t>in the </a:t>
            </a:r>
            <a:r>
              <a:rPr lang="en-GB" sz="3600" b="1" dirty="0" smtClean="0"/>
              <a:t>Global </a:t>
            </a:r>
            <a:r>
              <a:rPr lang="en-GB" sz="3600" b="1" dirty="0" smtClean="0"/>
              <a:t>Academy</a:t>
            </a:r>
            <a:endParaRPr lang="en-US" sz="3600" b="1" dirty="0"/>
          </a:p>
        </p:txBody>
      </p:sp>
      <p:sp>
        <p:nvSpPr>
          <p:cNvPr id="3" name="Subtitle 2"/>
          <p:cNvSpPr>
            <a:spLocks noGrp="1"/>
          </p:cNvSpPr>
          <p:nvPr>
            <p:ph type="body" idx="1"/>
          </p:nvPr>
        </p:nvSpPr>
        <p:spPr>
          <a:xfrm flipH="1">
            <a:off x="139805" y="2115967"/>
            <a:ext cx="3464896" cy="544106"/>
          </a:xfrm>
        </p:spPr>
        <p:txBody>
          <a:bodyPr>
            <a:normAutofit/>
          </a:bodyPr>
          <a:lstStyle/>
          <a:p>
            <a:r>
              <a:rPr lang="en-GB" dirty="0">
                <a:solidFill>
                  <a:srgbClr val="FFFFFF"/>
                </a:solidFill>
              </a:rPr>
              <a:t>Professor Louise </a:t>
            </a:r>
            <a:r>
              <a:rPr lang="en-GB" dirty="0" smtClean="0">
                <a:solidFill>
                  <a:srgbClr val="FFFFFF"/>
                </a:solidFill>
              </a:rPr>
              <a:t>Morley</a:t>
            </a:r>
            <a:endParaRPr lang="en-GB" dirty="0">
              <a:solidFill>
                <a:srgbClr val="FFFFFF"/>
              </a:solidFill>
            </a:endParaRPr>
          </a:p>
        </p:txBody>
      </p:sp>
      <p:sp>
        <p:nvSpPr>
          <p:cNvPr id="13" name="Content Placeholder 12"/>
          <p:cNvSpPr>
            <a:spLocks noGrp="1"/>
          </p:cNvSpPr>
          <p:nvPr>
            <p:ph sz="half" idx="2"/>
          </p:nvPr>
        </p:nvSpPr>
        <p:spPr>
          <a:xfrm>
            <a:off x="139805" y="2882234"/>
            <a:ext cx="4040188" cy="1561296"/>
          </a:xfrm>
        </p:spPr>
        <p:txBody>
          <a:bodyPr>
            <a:normAutofit fontScale="92500" lnSpcReduction="10000"/>
          </a:bodyPr>
          <a:lstStyle/>
          <a:p>
            <a:pPr>
              <a:buFontTx/>
              <a:buNone/>
              <a:defRPr/>
            </a:pPr>
            <a:r>
              <a:rPr lang="en-GB" b="1" dirty="0" smtClean="0">
                <a:solidFill>
                  <a:schemeClr val="tx2"/>
                </a:solidFill>
              </a:rPr>
              <a:t>Centre </a:t>
            </a:r>
            <a:r>
              <a:rPr lang="en-GB" b="1" dirty="0">
                <a:solidFill>
                  <a:schemeClr val="tx2"/>
                </a:solidFill>
              </a:rPr>
              <a:t>for </a:t>
            </a:r>
            <a:r>
              <a:rPr lang="en-GB" b="1" dirty="0" smtClean="0">
                <a:solidFill>
                  <a:schemeClr val="tx2"/>
                </a:solidFill>
              </a:rPr>
              <a:t>Higher Education</a:t>
            </a:r>
          </a:p>
          <a:p>
            <a:pPr>
              <a:buFontTx/>
              <a:buNone/>
              <a:defRPr/>
            </a:pPr>
            <a:r>
              <a:rPr lang="en-GB" b="1" dirty="0" smtClean="0">
                <a:solidFill>
                  <a:schemeClr val="tx2"/>
                </a:solidFill>
              </a:rPr>
              <a:t>and Equity Research </a:t>
            </a:r>
            <a:r>
              <a:rPr lang="en-GB" b="1" dirty="0">
                <a:solidFill>
                  <a:schemeClr val="tx2"/>
                </a:solidFill>
              </a:rPr>
              <a:t>(CHEER</a:t>
            </a:r>
            <a:r>
              <a:rPr lang="en-GB" b="1" dirty="0" smtClean="0">
                <a:solidFill>
                  <a:schemeClr val="tx2"/>
                </a:solidFill>
              </a:rPr>
              <a:t>)</a:t>
            </a:r>
          </a:p>
          <a:p>
            <a:pPr>
              <a:buFontTx/>
              <a:buNone/>
              <a:defRPr/>
            </a:pPr>
            <a:r>
              <a:rPr lang="en-GB" b="1" dirty="0" smtClean="0">
                <a:solidFill>
                  <a:schemeClr val="tx2"/>
                </a:solidFill>
              </a:rPr>
              <a:t>University </a:t>
            </a:r>
            <a:r>
              <a:rPr lang="en-GB" b="1" dirty="0">
                <a:solidFill>
                  <a:schemeClr val="tx2"/>
                </a:solidFill>
              </a:rPr>
              <a:t>of Sussex, UK</a:t>
            </a:r>
          </a:p>
          <a:p>
            <a:pPr marL="0" indent="0">
              <a:buNone/>
            </a:pPr>
            <a:r>
              <a:rPr lang="en-US" dirty="0" smtClean="0"/>
              <a:t> </a:t>
            </a:r>
            <a:endParaRPr lang="en-US" dirty="0"/>
          </a:p>
        </p:txBody>
      </p:sp>
      <p:sp>
        <p:nvSpPr>
          <p:cNvPr id="4" name="Rectangle 3"/>
          <p:cNvSpPr/>
          <p:nvPr/>
        </p:nvSpPr>
        <p:spPr>
          <a:xfrm>
            <a:off x="2562951" y="6180965"/>
            <a:ext cx="4305385" cy="369332"/>
          </a:xfrm>
          <a:prstGeom prst="rect">
            <a:avLst/>
          </a:prstGeom>
        </p:spPr>
        <p:txBody>
          <a:bodyPr wrap="none">
            <a:spAutoFit/>
          </a:bodyPr>
          <a:lstStyle/>
          <a:p>
            <a:r>
              <a:rPr lang="en-GB" b="1" dirty="0">
                <a:solidFill>
                  <a:srgbClr val="FF66FF"/>
                </a:solidFill>
              </a:rPr>
              <a:t>http://www.sussex.ac.uk/education/cheer</a:t>
            </a:r>
          </a:p>
        </p:txBody>
      </p:sp>
      <p:pic>
        <p:nvPicPr>
          <p:cNvPr id="12" name="Picture 7" descr="US_Centre_for_Higher_Ed#1E8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a:solidFill>
                  <a:srgbClr val="FFFFFF"/>
                </a:solidFill>
              </a14:hiddenFill>
            </a:ext>
          </a:extLst>
        </p:spPr>
      </p:pic>
      <p:pic>
        <p:nvPicPr>
          <p:cNvPr id="18" name="Content Placeholder 4"/>
          <p:cNvPicPr>
            <a:picLocks noGrp="1"/>
          </p:cNvPicPr>
          <p:nvPr>
            <p:ph sz="quarter" idx="4"/>
          </p:nvPr>
        </p:nvPicPr>
        <p:blipFill>
          <a:blip r:embed="rId3" cstate="email">
            <a:extLst>
              <a:ext uri="{28A0092B-C50C-407E-A947-70E740481C1C}">
                <a14:useLocalDpi xmlns:a14="http://schemas.microsoft.com/office/drawing/2010/main" val="0"/>
              </a:ext>
            </a:extLst>
          </a:blip>
          <a:srcRect t="-28209" b="-28209"/>
          <a:stretch>
            <a:fillRect/>
          </a:stretch>
        </p:blipFill>
        <p:spPr bwMode="auto">
          <a:xfrm>
            <a:off x="3967240" y="1417638"/>
            <a:ext cx="4778119" cy="4620026"/>
          </a:xfrm>
          <a:prstGeom prst="rect">
            <a:avLst/>
          </a:prstGeom>
          <a:noFill/>
          <a:ln>
            <a:noFill/>
          </a:ln>
        </p:spPr>
      </p:pic>
    </p:spTree>
    <p:extLst>
      <p:ext uri="{BB962C8B-B14F-4D97-AF65-F5344CB8AC3E}">
        <p14:creationId xmlns:p14="http://schemas.microsoft.com/office/powerpoint/2010/main" val="292352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b="1" dirty="0" smtClean="0">
                <a:solidFill>
                  <a:srgbClr val="FFFFFF"/>
                </a:solidFill>
              </a:rPr>
              <a:t>Women Vice-Chancellors: Leading or Being Led?</a:t>
            </a:r>
            <a:endParaRPr lang="en-US" sz="3600" b="1" dirty="0">
              <a:solidFill>
                <a:srgbClr val="FFFFFF"/>
              </a:solidFill>
            </a:endParaRPr>
          </a:p>
        </p:txBody>
      </p:sp>
      <p:sp>
        <p:nvSpPr>
          <p:cNvPr id="8" name="Vertical Text Placeholder 7"/>
          <p:cNvSpPr>
            <a:spLocks noGrp="1"/>
          </p:cNvSpPr>
          <p:nvPr>
            <p:ph type="body" orient="vert" idx="1"/>
          </p:nvPr>
        </p:nvSpPr>
        <p:spPr/>
        <p:txBody>
          <a:bodyPr/>
          <a:lstStyle/>
          <a:p>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099509642"/>
              </p:ext>
            </p:extLst>
          </p:nvPr>
        </p:nvGraphicFramePr>
        <p:xfrm>
          <a:off x="233018" y="1524001"/>
          <a:ext cx="8698449" cy="4602162"/>
        </p:xfrm>
        <a:graphic>
          <a:graphicData uri="http://schemas.openxmlformats.org/drawingml/2006/table">
            <a:tbl>
              <a:tblPr firstRow="1" bandRow="1">
                <a:tableStyleId>{284E427A-3D55-4303-BF80-6455036E1DE7}</a:tableStyleId>
              </a:tblPr>
              <a:tblGrid>
                <a:gridCol w="1426577"/>
                <a:gridCol w="1264673"/>
                <a:gridCol w="1496530"/>
                <a:gridCol w="1496530"/>
                <a:gridCol w="1593903"/>
                <a:gridCol w="1420236"/>
              </a:tblGrid>
              <a:tr h="2339180">
                <a:tc>
                  <a:txBody>
                    <a:bodyPr/>
                    <a:lstStyle/>
                    <a:p>
                      <a:r>
                        <a:rPr lang="en-US" sz="3600" dirty="0" smtClean="0"/>
                        <a:t>  EU</a:t>
                      </a:r>
                      <a:endParaRPr lang="en-US" sz="3600" dirty="0"/>
                    </a:p>
                  </a:txBody>
                  <a:tcPr/>
                </a:tc>
                <a:tc>
                  <a:txBody>
                    <a:bodyPr/>
                    <a:lstStyle/>
                    <a:p>
                      <a:r>
                        <a:rPr lang="en-US" sz="3600" dirty="0" smtClean="0"/>
                        <a:t>  UK</a:t>
                      </a:r>
                      <a:endParaRPr lang="en-US" sz="3600" dirty="0"/>
                    </a:p>
                  </a:txBody>
                  <a:tcPr/>
                </a:tc>
                <a:tc>
                  <a:txBody>
                    <a:bodyPr/>
                    <a:lstStyle/>
                    <a:p>
                      <a:r>
                        <a:rPr lang="en-US" sz="3600" dirty="0" smtClean="0"/>
                        <a:t> SWD</a:t>
                      </a:r>
                      <a:endParaRPr lang="en-US" sz="3600" dirty="0"/>
                    </a:p>
                  </a:txBody>
                  <a:tcPr/>
                </a:tc>
                <a:tc>
                  <a:txBody>
                    <a:bodyPr/>
                    <a:lstStyle/>
                    <a:p>
                      <a:r>
                        <a:rPr lang="en-US" sz="3600" dirty="0" smtClean="0"/>
                        <a:t>HONG</a:t>
                      </a:r>
                    </a:p>
                    <a:p>
                      <a:r>
                        <a:rPr lang="en-US" sz="3600" dirty="0" smtClean="0"/>
                        <a:t>KONG</a:t>
                      </a:r>
                      <a:endParaRPr lang="en-US" sz="3600" dirty="0"/>
                    </a:p>
                  </a:txBody>
                  <a:tcPr/>
                </a:tc>
                <a:tc>
                  <a:txBody>
                    <a:bodyPr/>
                    <a:lstStyle/>
                    <a:p>
                      <a:r>
                        <a:rPr lang="en-US" sz="3600" dirty="0" smtClean="0"/>
                        <a:t>JAPAN</a:t>
                      </a:r>
                      <a:endParaRPr lang="en-US" sz="3600" dirty="0"/>
                    </a:p>
                  </a:txBody>
                  <a:tcPr/>
                </a:tc>
                <a:tc>
                  <a:txBody>
                    <a:bodyPr/>
                    <a:lstStyle/>
                    <a:p>
                      <a:r>
                        <a:rPr lang="en-US" sz="3600" dirty="0" smtClean="0"/>
                        <a:t>INDIA</a:t>
                      </a:r>
                      <a:endParaRPr lang="en-US" sz="3600" dirty="0"/>
                    </a:p>
                  </a:txBody>
                  <a:tcPr/>
                </a:tc>
              </a:tr>
              <a:tr h="2262982">
                <a:tc>
                  <a:txBody>
                    <a:bodyPr/>
                    <a:lstStyle/>
                    <a:p>
                      <a:r>
                        <a:rPr lang="en-US" sz="3200" b="1" dirty="0" smtClean="0"/>
                        <a:t>15.5%</a:t>
                      </a:r>
                      <a:endParaRPr lang="en-US" sz="3200" b="1" dirty="0"/>
                    </a:p>
                  </a:txBody>
                  <a:tcPr/>
                </a:tc>
                <a:tc>
                  <a:txBody>
                    <a:bodyPr/>
                    <a:lstStyle/>
                    <a:p>
                      <a:r>
                        <a:rPr lang="en-US" sz="3200" b="1" dirty="0" smtClean="0"/>
                        <a:t>  17%</a:t>
                      </a:r>
                      <a:endParaRPr lang="en-US" sz="3200" b="1" dirty="0"/>
                    </a:p>
                  </a:txBody>
                  <a:tcPr/>
                </a:tc>
                <a:tc>
                  <a:txBody>
                    <a:bodyPr/>
                    <a:lstStyle/>
                    <a:p>
                      <a:r>
                        <a:rPr lang="en-US" sz="3200" b="1" dirty="0" smtClean="0"/>
                        <a:t> </a:t>
                      </a:r>
                      <a:r>
                        <a:rPr lang="en-US" sz="3200" b="1" smtClean="0"/>
                        <a:t> 27%</a:t>
                      </a:r>
                      <a:endParaRPr lang="en-US" sz="3200" b="1" dirty="0"/>
                    </a:p>
                  </a:txBody>
                  <a:tcPr/>
                </a:tc>
                <a:tc>
                  <a:txBody>
                    <a:bodyPr/>
                    <a:lstStyle/>
                    <a:p>
                      <a:r>
                        <a:rPr lang="en-US" sz="3200" b="1" dirty="0" smtClean="0"/>
                        <a:t>   0%</a:t>
                      </a:r>
                      <a:endParaRPr lang="en-US" sz="3200" b="1" dirty="0"/>
                    </a:p>
                  </a:txBody>
                  <a:tcPr/>
                </a:tc>
                <a:tc>
                  <a:txBody>
                    <a:bodyPr/>
                    <a:lstStyle/>
                    <a:p>
                      <a:r>
                        <a:rPr lang="en-US" sz="3200" b="1" dirty="0" smtClean="0"/>
                        <a:t>  2.3%</a:t>
                      </a:r>
                      <a:endParaRPr lang="en-US" sz="3200" b="1" dirty="0"/>
                    </a:p>
                  </a:txBody>
                  <a:tcPr/>
                </a:tc>
                <a:tc>
                  <a:txBody>
                    <a:bodyPr/>
                    <a:lstStyle/>
                    <a:p>
                      <a:r>
                        <a:rPr lang="en-US" sz="3200" b="1" dirty="0" smtClean="0"/>
                        <a:t>  3%</a:t>
                      </a:r>
                      <a:endParaRPr lang="en-US" sz="3200" b="1" dirty="0"/>
                    </a:p>
                  </a:txBody>
                  <a:tcPr/>
                </a:tc>
              </a:tr>
            </a:tbl>
          </a:graphicData>
        </a:graphic>
      </p:graphicFrame>
    </p:spTree>
    <p:extLst>
      <p:ext uri="{BB962C8B-B14F-4D97-AF65-F5344CB8AC3E}">
        <p14:creationId xmlns:p14="http://schemas.microsoft.com/office/powerpoint/2010/main" val="3002912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a:t>Where are the Women?</a:t>
            </a:r>
            <a:endParaRPr lang="en-US" b="1" dirty="0"/>
          </a:p>
        </p:txBody>
      </p:sp>
      <p:sp>
        <p:nvSpPr>
          <p:cNvPr id="7" name="Content Placeholder 6"/>
          <p:cNvSpPr>
            <a:spLocks noGrp="1"/>
          </p:cNvSpPr>
          <p:nvPr>
            <p:ph sz="half" idx="2"/>
          </p:nvPr>
        </p:nvSpPr>
        <p:spPr>
          <a:xfrm>
            <a:off x="4648200" y="1600200"/>
            <a:ext cx="4038600" cy="4857545"/>
          </a:xfrm>
        </p:spPr>
        <p:txBody>
          <a:bodyPr>
            <a:normAutofit fontScale="85000" lnSpcReduction="20000"/>
          </a:bodyPr>
          <a:lstStyle/>
          <a:p>
            <a:pPr>
              <a:buClr>
                <a:srgbClr val="FF66FF"/>
              </a:buClr>
              <a:defRPr/>
            </a:pPr>
            <a:r>
              <a:rPr lang="en-GB" b="1" dirty="0">
                <a:solidFill>
                  <a:srgbClr val="FFFFFF"/>
                </a:solidFill>
              </a:rPr>
              <a:t>Adjunct/assistant roles</a:t>
            </a:r>
          </a:p>
          <a:p>
            <a:pPr>
              <a:buClr>
                <a:srgbClr val="FF66FF"/>
              </a:buClr>
              <a:buFontTx/>
              <a:buNone/>
              <a:defRPr/>
            </a:pPr>
            <a:r>
              <a:rPr lang="en-US" sz="1600" b="1" dirty="0">
                <a:solidFill>
                  <a:srgbClr val="FFFFFF"/>
                </a:solidFill>
              </a:rPr>
              <a:t>   </a:t>
            </a:r>
            <a:r>
              <a:rPr lang="en-US" sz="1600" b="1" dirty="0" smtClean="0">
                <a:solidFill>
                  <a:srgbClr val="FFFFFF"/>
                </a:solidFill>
              </a:rPr>
              <a:t>      </a:t>
            </a:r>
            <a:r>
              <a:rPr lang="en-US" sz="1600" b="1" dirty="0" smtClean="0">
                <a:solidFill>
                  <a:srgbClr val="FF66FF"/>
                </a:solidFill>
              </a:rPr>
              <a:t>(</a:t>
            </a:r>
            <a:r>
              <a:rPr lang="en-US" sz="1600" b="1" dirty="0">
                <a:solidFill>
                  <a:srgbClr val="FF66FF"/>
                </a:solidFill>
              </a:rPr>
              <a:t>Bagilhole and White, 2011; Davis, 1996).</a:t>
            </a:r>
          </a:p>
          <a:p>
            <a:pPr>
              <a:buClr>
                <a:srgbClr val="FF66FF"/>
              </a:buClr>
              <a:defRPr/>
            </a:pPr>
            <a:r>
              <a:rPr lang="en-US" b="1" dirty="0">
                <a:solidFill>
                  <a:srgbClr val="FFFFFF"/>
                </a:solidFill>
              </a:rPr>
              <a:t>‘Velvet ghettos’ </a:t>
            </a:r>
            <a:endParaRPr lang="en-US" b="1" dirty="0" smtClean="0">
              <a:solidFill>
                <a:srgbClr val="FFFFFF"/>
              </a:solidFill>
            </a:endParaRPr>
          </a:p>
          <a:p>
            <a:pPr marL="0" indent="0">
              <a:buClr>
                <a:srgbClr val="FF66FF"/>
              </a:buClr>
              <a:buNone/>
              <a:defRPr/>
            </a:pPr>
            <a:r>
              <a:rPr lang="en-US" sz="1600" b="1" dirty="0">
                <a:solidFill>
                  <a:srgbClr val="FF66FF"/>
                </a:solidFill>
              </a:rPr>
              <a:t> </a:t>
            </a:r>
            <a:r>
              <a:rPr lang="en-US" sz="1600" b="1" dirty="0" smtClean="0">
                <a:solidFill>
                  <a:srgbClr val="FF66FF"/>
                </a:solidFill>
              </a:rPr>
              <a:t>        (</a:t>
            </a:r>
            <a:r>
              <a:rPr lang="en-US" sz="1600" b="1" dirty="0">
                <a:solidFill>
                  <a:srgbClr val="FF66FF"/>
                </a:solidFill>
              </a:rPr>
              <a:t>Guillaume &amp; Pochic, 2009)</a:t>
            </a:r>
          </a:p>
          <a:p>
            <a:pPr>
              <a:buClr>
                <a:srgbClr val="FF66FF"/>
              </a:buClr>
              <a:defRPr/>
            </a:pPr>
            <a:r>
              <a:rPr lang="en-US" b="1" dirty="0">
                <a:solidFill>
                  <a:srgbClr val="FFFFFF"/>
                </a:solidFill>
              </a:rPr>
              <a:t>‘Glass cliffs’</a:t>
            </a:r>
            <a:r>
              <a:rPr lang="en-US" b="1" dirty="0">
                <a:solidFill>
                  <a:schemeClr val="tx2"/>
                </a:solidFill>
              </a:rPr>
              <a:t> </a:t>
            </a:r>
            <a:r>
              <a:rPr lang="en-US" sz="1600" b="1" dirty="0">
                <a:solidFill>
                  <a:srgbClr val="FF66FF"/>
                </a:solidFill>
              </a:rPr>
              <a:t>(Ryan &amp; Haslam, 2005)</a:t>
            </a:r>
          </a:p>
          <a:p>
            <a:pPr marL="0" indent="0">
              <a:buClr>
                <a:srgbClr val="FF66FF"/>
              </a:buClr>
              <a:buFontTx/>
              <a:buNone/>
              <a:defRPr/>
            </a:pPr>
            <a:endParaRPr lang="en-US" sz="1600" b="1" dirty="0">
              <a:solidFill>
                <a:srgbClr val="00FFFF"/>
              </a:solidFill>
            </a:endParaRPr>
          </a:p>
          <a:p>
            <a:pPr>
              <a:buClr>
                <a:srgbClr val="FF66FF"/>
              </a:buClr>
              <a:defRPr/>
            </a:pPr>
            <a:r>
              <a:rPr lang="en-US" b="1" dirty="0">
                <a:solidFill>
                  <a:srgbClr val="FFFFFF"/>
                </a:solidFill>
              </a:rPr>
              <a:t>Middle </a:t>
            </a:r>
            <a:r>
              <a:rPr lang="en-US" b="1" dirty="0" smtClean="0">
                <a:solidFill>
                  <a:srgbClr val="FFFFFF"/>
                </a:solidFill>
              </a:rPr>
              <a:t>management: </a:t>
            </a:r>
            <a:endParaRPr lang="en-US" b="1" dirty="0">
              <a:solidFill>
                <a:srgbClr val="FFFFFF"/>
              </a:solidFill>
            </a:endParaRPr>
          </a:p>
          <a:p>
            <a:pPr>
              <a:buClr>
                <a:srgbClr val="FF66FF"/>
              </a:buClr>
              <a:buFontTx/>
              <a:buNone/>
              <a:defRPr/>
            </a:pPr>
            <a:endParaRPr lang="en-US" sz="2400" b="1" dirty="0">
              <a:solidFill>
                <a:srgbClr val="FFFFFF"/>
              </a:solidFill>
            </a:endParaRPr>
          </a:p>
          <a:p>
            <a:pPr>
              <a:buClr>
                <a:srgbClr val="FF66FF"/>
              </a:buClr>
              <a:buFont typeface="Wingdings" charset="0"/>
              <a:buChar char="ü"/>
              <a:defRPr/>
            </a:pPr>
            <a:r>
              <a:rPr lang="en-US" b="1" dirty="0">
                <a:solidFill>
                  <a:srgbClr val="FFFFFF"/>
                </a:solidFill>
              </a:rPr>
              <a:t>quality assurance</a:t>
            </a:r>
          </a:p>
          <a:p>
            <a:pPr>
              <a:buClr>
                <a:srgbClr val="FF66FF"/>
              </a:buClr>
              <a:buFont typeface="Wingdings" charset="0"/>
              <a:buChar char="ü"/>
              <a:defRPr/>
            </a:pPr>
            <a:r>
              <a:rPr lang="en-US" b="1" dirty="0">
                <a:solidFill>
                  <a:srgbClr val="FFFFFF"/>
                </a:solidFill>
              </a:rPr>
              <a:t>community engagement </a:t>
            </a:r>
          </a:p>
          <a:p>
            <a:pPr>
              <a:buClr>
                <a:srgbClr val="FF66FF"/>
              </a:buClr>
              <a:buFont typeface="Wingdings" charset="0"/>
              <a:buChar char="ü"/>
              <a:defRPr/>
            </a:pPr>
            <a:r>
              <a:rPr lang="en-US" b="1" dirty="0">
                <a:solidFill>
                  <a:srgbClr val="FFFFFF"/>
                </a:solidFill>
              </a:rPr>
              <a:t>marketing managers </a:t>
            </a:r>
          </a:p>
          <a:p>
            <a:pPr>
              <a:buClr>
                <a:srgbClr val="FF66FF"/>
              </a:buClr>
              <a:buFont typeface="Wingdings" charset="0"/>
              <a:buChar char="ü"/>
              <a:defRPr/>
            </a:pPr>
            <a:r>
              <a:rPr lang="en-US" b="1" dirty="0">
                <a:solidFill>
                  <a:srgbClr val="FFFFFF"/>
                </a:solidFill>
              </a:rPr>
              <a:t>communication</a:t>
            </a:r>
          </a:p>
          <a:p>
            <a:pPr>
              <a:buClr>
                <a:srgbClr val="FF66FF"/>
              </a:buClr>
              <a:buFont typeface="Wingdings" charset="0"/>
              <a:buChar char="ü"/>
              <a:defRPr/>
            </a:pPr>
            <a:r>
              <a:rPr lang="en-US" b="1" dirty="0">
                <a:solidFill>
                  <a:srgbClr val="FFFFFF"/>
                </a:solidFill>
              </a:rPr>
              <a:t>human resource management</a:t>
            </a:r>
          </a:p>
          <a:p>
            <a:endParaRPr lang="en-US" dirty="0"/>
          </a:p>
        </p:txBody>
      </p:sp>
      <p:pic>
        <p:nvPicPr>
          <p:cNvPr id="8" name="Content Placeholder 6" descr="MPj03993500000[1]"/>
          <p:cNvPicPr>
            <a:picLocks noGrp="1" noChangeAspect="1" noChangeArrowheads="1"/>
          </p:cNvPicPr>
          <p:nvPr>
            <p:ph sz="half" idx="1"/>
          </p:nvPr>
        </p:nvPicPr>
        <p:blipFill>
          <a:blip r:embed="rId3" cstate="email">
            <a:extLst>
              <a:ext uri="{28A0092B-C50C-407E-A947-70E740481C1C}">
                <a14:useLocalDpi xmlns:a14="http://schemas.microsoft.com/office/drawing/2010/main" val="0"/>
              </a:ext>
            </a:extLst>
          </a:blip>
          <a:srcRect t="3460" b="3460"/>
          <a:stretch>
            <a:fillRect/>
          </a:stretch>
        </p:blipFill>
        <p:spPr/>
      </p:pic>
    </p:spTree>
    <p:extLst>
      <p:ext uri="{BB962C8B-B14F-4D97-AF65-F5344CB8AC3E}">
        <p14:creationId xmlns:p14="http://schemas.microsoft.com/office/powerpoint/2010/main" val="39585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strips(down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strips(down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strips(downLeft)">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animEffect transition="in" filter="strips(downLeft)">
                                      <p:cBhvr>
                                        <p:cTn id="37" dur="500"/>
                                        <p:tgtEl>
                                          <p:spTgt spid="7">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7">
                                            <p:txEl>
                                              <p:pRg st="9" end="9"/>
                                            </p:txEl>
                                          </p:spTgt>
                                        </p:tgtEl>
                                        <p:attrNameLst>
                                          <p:attrName>style.visibility</p:attrName>
                                        </p:attrNameLst>
                                      </p:cBhvr>
                                      <p:to>
                                        <p:strVal val="visible"/>
                                      </p:to>
                                    </p:set>
                                    <p:animEffect transition="in" filter="strips(downLeft)">
                                      <p:cBhvr>
                                        <p:cTn id="42" dur="500"/>
                                        <p:tgtEl>
                                          <p:spTgt spid="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animEffect transition="in" filter="strips(downLeft)">
                                      <p:cBhvr>
                                        <p:cTn id="47" dur="500"/>
                                        <p:tgtEl>
                                          <p:spTgt spid="7">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7">
                                            <p:txEl>
                                              <p:pRg st="11" end="11"/>
                                            </p:txEl>
                                          </p:spTgt>
                                        </p:tgtEl>
                                        <p:attrNameLst>
                                          <p:attrName>style.visibility</p:attrName>
                                        </p:attrNameLst>
                                      </p:cBhvr>
                                      <p:to>
                                        <p:strVal val="visible"/>
                                      </p:to>
                                    </p:set>
                                    <p:animEffect transition="in" filter="strips(downLeft)">
                                      <p:cBhvr>
                                        <p:cTn id="52" dur="500"/>
                                        <p:tgtEl>
                                          <p:spTgt spid="7">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7">
                                            <p:txEl>
                                              <p:pRg st="12" end="12"/>
                                            </p:txEl>
                                          </p:spTgt>
                                        </p:tgtEl>
                                        <p:attrNameLst>
                                          <p:attrName>style.visibility</p:attrName>
                                        </p:attrNameLst>
                                      </p:cBhvr>
                                      <p:to>
                                        <p:strVal val="visible"/>
                                      </p:to>
                                    </p:set>
                                    <p:animEffect transition="in" filter="strips(downLeft)">
                                      <p:cBhvr>
                                        <p:cTn id="57"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Diversity = Representational Space?</a:t>
            </a:r>
            <a:endParaRPr lang="en-US" b="1" dirty="0"/>
          </a:p>
        </p:txBody>
      </p:sp>
      <p:sp>
        <p:nvSpPr>
          <p:cNvPr id="4" name="Content Placeholder 3"/>
          <p:cNvSpPr>
            <a:spLocks noGrp="1"/>
          </p:cNvSpPr>
          <p:nvPr>
            <p:ph sz="half" idx="1"/>
          </p:nvPr>
        </p:nvSpPr>
        <p:spPr>
          <a:xfrm>
            <a:off x="300762" y="1600200"/>
            <a:ext cx="4862319" cy="4850456"/>
          </a:xfrm>
        </p:spPr>
        <p:txBody>
          <a:bodyPr>
            <a:normAutofit fontScale="77500" lnSpcReduction="20000"/>
          </a:bodyPr>
          <a:lstStyle/>
          <a:p>
            <a:pPr>
              <a:lnSpc>
                <a:spcPct val="105000"/>
              </a:lnSpc>
              <a:buFontTx/>
              <a:buNone/>
              <a:defRPr/>
            </a:pPr>
            <a:r>
              <a:rPr lang="en-GB" b="1" dirty="0">
                <a:solidFill>
                  <a:srgbClr val="FF66FF"/>
                </a:solidFill>
              </a:rPr>
              <a:t>Norm-saturated (essentialised) policy narratives</a:t>
            </a:r>
          </a:p>
          <a:p>
            <a:pPr>
              <a:lnSpc>
                <a:spcPct val="105000"/>
              </a:lnSpc>
              <a:buClr>
                <a:srgbClr val="FF66FF"/>
              </a:buClr>
              <a:defRPr/>
            </a:pPr>
            <a:endParaRPr lang="en-GB" b="1" dirty="0">
              <a:solidFill>
                <a:schemeClr val="tx2"/>
              </a:solidFill>
            </a:endParaRPr>
          </a:p>
          <a:p>
            <a:pPr>
              <a:lnSpc>
                <a:spcPct val="105000"/>
              </a:lnSpc>
              <a:buClr>
                <a:srgbClr val="FF66FF"/>
              </a:buClr>
              <a:buFont typeface="Wingdings" charset="0"/>
              <a:buChar char="ü"/>
              <a:defRPr/>
            </a:pPr>
            <a:r>
              <a:rPr lang="en-GB" b="1" dirty="0">
                <a:solidFill>
                  <a:schemeClr val="tx2"/>
                </a:solidFill>
              </a:rPr>
              <a:t>Add under-represented groups </a:t>
            </a:r>
          </a:p>
          <a:p>
            <a:pPr>
              <a:lnSpc>
                <a:spcPct val="105000"/>
              </a:lnSpc>
              <a:buClr>
                <a:srgbClr val="FF66FF"/>
              </a:buClr>
              <a:buFont typeface="Wingdings" charset="0"/>
              <a:buChar char="ü"/>
              <a:defRPr/>
            </a:pPr>
            <a:r>
              <a:rPr lang="en-GB" b="1" dirty="0">
                <a:solidFill>
                  <a:schemeClr val="tx2"/>
                </a:solidFill>
              </a:rPr>
              <a:t>into current HE systems</a:t>
            </a:r>
          </a:p>
          <a:p>
            <a:pPr>
              <a:lnSpc>
                <a:spcPct val="105000"/>
              </a:lnSpc>
              <a:buClr>
                <a:srgbClr val="FF66FF"/>
              </a:buClr>
              <a:buFontTx/>
              <a:buNone/>
              <a:defRPr/>
            </a:pPr>
            <a:r>
              <a:rPr lang="en-GB" b="1" dirty="0">
                <a:solidFill>
                  <a:schemeClr val="tx2"/>
                </a:solidFill>
              </a:rPr>
              <a:t>                          =</a:t>
            </a:r>
          </a:p>
          <a:p>
            <a:pPr>
              <a:lnSpc>
                <a:spcPct val="105000"/>
              </a:lnSpc>
              <a:buClr>
                <a:srgbClr val="FF66FF"/>
              </a:buClr>
              <a:buFont typeface="Wingdings" charset="0"/>
              <a:buChar char="ü"/>
              <a:defRPr/>
            </a:pPr>
            <a:r>
              <a:rPr lang="en-GB" b="1" dirty="0">
                <a:solidFill>
                  <a:schemeClr val="tx2"/>
                </a:solidFill>
              </a:rPr>
              <a:t>distributive justice/ smart economics</a:t>
            </a:r>
          </a:p>
          <a:p>
            <a:pPr>
              <a:lnSpc>
                <a:spcPct val="105000"/>
              </a:lnSpc>
              <a:buClr>
                <a:srgbClr val="FF66FF"/>
              </a:buClr>
              <a:buFont typeface="Wingdings" charset="0"/>
              <a:buChar char="ü"/>
              <a:defRPr/>
            </a:pPr>
            <a:r>
              <a:rPr lang="en-GB" b="1" dirty="0">
                <a:solidFill>
                  <a:schemeClr val="tx2"/>
                </a:solidFill>
              </a:rPr>
              <a:t>organisational and epistemic transformation.</a:t>
            </a:r>
          </a:p>
          <a:p>
            <a:pPr marL="0" indent="0">
              <a:lnSpc>
                <a:spcPct val="105000"/>
              </a:lnSpc>
              <a:buClr>
                <a:srgbClr val="FF66FF"/>
              </a:buClr>
              <a:buFontTx/>
              <a:buNone/>
              <a:defRPr/>
            </a:pPr>
            <a:endParaRPr lang="en-GB" b="1" dirty="0">
              <a:solidFill>
                <a:schemeClr val="tx2"/>
              </a:solidFill>
            </a:endParaRPr>
          </a:p>
          <a:p>
            <a:pPr>
              <a:lnSpc>
                <a:spcPct val="105000"/>
              </a:lnSpc>
              <a:buClr>
                <a:srgbClr val="FF66FF"/>
              </a:buClr>
              <a:defRPr/>
            </a:pPr>
            <a:r>
              <a:rPr lang="en-GB" b="1" dirty="0">
                <a:solidFill>
                  <a:schemeClr val="tx2"/>
                </a:solidFill>
              </a:rPr>
              <a:t>Gender = demographic variable.</a:t>
            </a:r>
          </a:p>
          <a:p>
            <a:pPr>
              <a:lnSpc>
                <a:spcPct val="105000"/>
              </a:lnSpc>
              <a:buClr>
                <a:srgbClr val="FF66FF"/>
              </a:buClr>
              <a:defRPr/>
            </a:pPr>
            <a:r>
              <a:rPr lang="en-GB" b="1" smtClean="0">
                <a:solidFill>
                  <a:schemeClr val="tx2"/>
                </a:solidFill>
              </a:rPr>
              <a:t>Diversity = </a:t>
            </a:r>
            <a:r>
              <a:rPr lang="en-GB" b="1" dirty="0">
                <a:solidFill>
                  <a:schemeClr val="tx2"/>
                </a:solidFill>
              </a:rPr>
              <a:t>business case?</a:t>
            </a:r>
            <a:endParaRPr lang="en-GB" b="1" dirty="0">
              <a:solidFill>
                <a:srgbClr val="FFFFFF"/>
              </a:solidFill>
            </a:endParaRPr>
          </a:p>
          <a:p>
            <a:pPr>
              <a:lnSpc>
                <a:spcPct val="105000"/>
              </a:lnSpc>
              <a:buClr>
                <a:srgbClr val="FF66FF"/>
              </a:buClr>
              <a:defRPr/>
            </a:pPr>
            <a:r>
              <a:rPr lang="en-GB" b="1" dirty="0">
                <a:solidFill>
                  <a:schemeClr val="tx2"/>
                </a:solidFill>
              </a:rPr>
              <a:t>Sociology of absences?</a:t>
            </a:r>
            <a:endParaRPr lang="en-US" dirty="0"/>
          </a:p>
          <a:p>
            <a:endParaRPr lang="en-US" dirty="0"/>
          </a:p>
        </p:txBody>
      </p:sp>
      <p:pic>
        <p:nvPicPr>
          <p:cNvPr id="7" name="Content Placeholder 5" descr="IMG_0035.jp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l="14950" r="14950"/>
          <a:stretch>
            <a:fillRect/>
          </a:stretch>
        </p:blipFill>
        <p:spPr>
          <a:xfrm>
            <a:off x="5330170" y="1600200"/>
            <a:ext cx="3356629" cy="4850456"/>
          </a:xfrm>
          <a:prstGeom prst="rect">
            <a:avLst/>
          </a:prstGeom>
        </p:spPr>
      </p:pic>
    </p:spTree>
    <p:extLst>
      <p:ext uri="{BB962C8B-B14F-4D97-AF65-F5344CB8AC3E}">
        <p14:creationId xmlns:p14="http://schemas.microsoft.com/office/powerpoint/2010/main" val="262310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strips(downLeft)">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Provocations: How/ Why</a:t>
            </a:r>
          </a:p>
        </p:txBody>
      </p:sp>
      <p:sp>
        <p:nvSpPr>
          <p:cNvPr id="4" name="Content Placeholder 3"/>
          <p:cNvSpPr>
            <a:spLocks noGrp="1"/>
          </p:cNvSpPr>
          <p:nvPr>
            <p:ph sz="half" idx="2"/>
          </p:nvPr>
        </p:nvSpPr>
        <p:spPr>
          <a:xfrm>
            <a:off x="3620636" y="1417638"/>
            <a:ext cx="5305650" cy="5440362"/>
          </a:xfrm>
        </p:spPr>
        <p:txBody>
          <a:bodyPr>
            <a:normAutofit lnSpcReduction="10000"/>
          </a:bodyPr>
          <a:lstStyle/>
          <a:p>
            <a:pPr marL="285750" indent="-285750">
              <a:lnSpc>
                <a:spcPct val="115000"/>
              </a:lnSpc>
              <a:buClr>
                <a:srgbClr val="FF66FF"/>
              </a:buClr>
              <a:buFont typeface="Arial"/>
              <a:buChar char="•"/>
              <a:defRPr/>
            </a:pPr>
            <a:r>
              <a:rPr lang="en-GB" sz="2000" b="1" dirty="0"/>
              <a:t>Has gender escaped the policy logic of the turbulent global academy?</a:t>
            </a:r>
          </a:p>
          <a:p>
            <a:pPr marL="285750" indent="-285750">
              <a:lnSpc>
                <a:spcPct val="115000"/>
              </a:lnSpc>
              <a:buClr>
                <a:srgbClr val="FF66FF"/>
              </a:buClr>
              <a:buFont typeface="Arial"/>
              <a:buChar char="•"/>
              <a:defRPr/>
            </a:pPr>
            <a:r>
              <a:rPr lang="en-GB" sz="2000" b="1" dirty="0"/>
              <a:t>Is women’s capital devalued/ </a:t>
            </a:r>
            <a:r>
              <a:rPr lang="en-GB" sz="2000" b="1" dirty="0" smtClean="0"/>
              <a:t>misrecognised </a:t>
            </a:r>
            <a:r>
              <a:rPr lang="en-GB" sz="2000" b="1" dirty="0"/>
              <a:t>in the knowledge economy?</a:t>
            </a:r>
          </a:p>
          <a:p>
            <a:pPr marL="285750" indent="-285750">
              <a:lnSpc>
                <a:spcPct val="115000"/>
              </a:lnSpc>
              <a:buClr>
                <a:srgbClr val="FF66FF"/>
              </a:buClr>
              <a:buFont typeface="Arial"/>
              <a:buChar char="•"/>
              <a:defRPr/>
            </a:pPr>
            <a:r>
              <a:rPr lang="en-GB" sz="2000" b="1" dirty="0"/>
              <a:t>Is leadership legitimacy identified?</a:t>
            </a:r>
          </a:p>
          <a:p>
            <a:pPr marL="285750" indent="-285750">
              <a:lnSpc>
                <a:spcPct val="115000"/>
              </a:lnSpc>
              <a:buClr>
                <a:srgbClr val="FF66FF"/>
              </a:buClr>
              <a:buFont typeface="Arial"/>
              <a:buChar char="•"/>
              <a:defRPr/>
            </a:pPr>
            <a:r>
              <a:rPr lang="en-GB" sz="2000" b="1" dirty="0"/>
              <a:t>Do cultural scripts for leaders coalesce/collide with normative gender performances?</a:t>
            </a:r>
          </a:p>
          <a:p>
            <a:pPr marL="285750" indent="-285750">
              <a:lnSpc>
                <a:spcPct val="115000"/>
              </a:lnSpc>
              <a:buClr>
                <a:srgbClr val="FF66FF"/>
              </a:buClr>
              <a:buFont typeface="Arial"/>
              <a:buChar char="•"/>
              <a:defRPr/>
            </a:pPr>
            <a:r>
              <a:rPr lang="en-GB" sz="2000" b="1" dirty="0"/>
              <a:t>Do decision-making and informal practices lack transparency/ accountability/ reproduce privilege? </a:t>
            </a:r>
          </a:p>
          <a:p>
            <a:pPr marL="285750" indent="-285750">
              <a:lnSpc>
                <a:spcPct val="115000"/>
              </a:lnSpc>
              <a:buClr>
                <a:srgbClr val="FF66FF"/>
              </a:buClr>
              <a:buFont typeface="Arial"/>
              <a:buChar char="•"/>
              <a:defRPr/>
            </a:pPr>
            <a:r>
              <a:rPr lang="en-GB" sz="2000" b="1" dirty="0">
                <a:solidFill>
                  <a:srgbClr val="FFFFFF"/>
                </a:solidFill>
              </a:rPr>
              <a:t>Are leadership narratives understood?</a:t>
            </a:r>
          </a:p>
          <a:p>
            <a:pPr>
              <a:lnSpc>
                <a:spcPct val="115000"/>
              </a:lnSpc>
              <a:buClr>
                <a:srgbClr val="FF66FF"/>
              </a:buClr>
              <a:buFont typeface="Wingdings" charset="2"/>
              <a:buChar char="ü"/>
              <a:defRPr/>
            </a:pPr>
            <a:r>
              <a:rPr lang="en-GB" sz="2000" b="1" dirty="0">
                <a:solidFill>
                  <a:srgbClr val="FFFFFF"/>
                </a:solidFill>
              </a:rPr>
              <a:t>Power, influence, privilege?</a:t>
            </a:r>
          </a:p>
          <a:p>
            <a:pPr>
              <a:lnSpc>
                <a:spcPct val="115000"/>
              </a:lnSpc>
              <a:buClr>
                <a:srgbClr val="FF66FF"/>
              </a:buClr>
              <a:buFont typeface="Wingdings" charset="2"/>
              <a:buChar char="ü"/>
              <a:defRPr/>
            </a:pPr>
            <a:r>
              <a:rPr lang="en-GB" sz="2000" b="1" dirty="0">
                <a:solidFill>
                  <a:srgbClr val="FFFFFF"/>
                </a:solidFill>
              </a:rPr>
              <a:t>Loss, sacrifice, conflict? </a:t>
            </a:r>
          </a:p>
          <a:p>
            <a:pPr>
              <a:lnSpc>
                <a:spcPct val="115000"/>
              </a:lnSpc>
              <a:buClr>
                <a:srgbClr val="FF66FF"/>
              </a:buClr>
              <a:buFont typeface="Wingdings" charset="2"/>
              <a:buChar char="ü"/>
              <a:defRPr/>
            </a:pPr>
            <a:r>
              <a:rPr lang="en-GB" sz="2000" b="1" dirty="0">
                <a:solidFill>
                  <a:srgbClr val="FFFFFF"/>
                </a:solidFill>
              </a:rPr>
              <a:t>Unliveable lives?</a:t>
            </a:r>
          </a:p>
          <a:p>
            <a:endParaRPr lang="en-US" dirty="0"/>
          </a:p>
        </p:txBody>
      </p:sp>
      <p:pic>
        <p:nvPicPr>
          <p:cNvPr id="5" name="Picture 80" descr="women leaders"/>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l="18121" r="18121"/>
          <a:stretch>
            <a:fillRect/>
          </a:stretch>
        </p:blipFill>
        <p:spPr>
          <a:xfrm>
            <a:off x="457200" y="1600200"/>
            <a:ext cx="3030487" cy="50364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31286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5035"/>
          </a:xfrm>
        </p:spPr>
        <p:txBody>
          <a:bodyPr>
            <a:noAutofit/>
          </a:bodyPr>
          <a:lstStyle/>
          <a:p>
            <a:r>
              <a:rPr lang="en-US" sz="6000" b="1" dirty="0" smtClean="0"/>
              <a:t>Evidence</a:t>
            </a:r>
            <a:endParaRPr lang="en-US" sz="6000" b="1" dirty="0"/>
          </a:p>
        </p:txBody>
      </p:sp>
      <p:sp>
        <p:nvSpPr>
          <p:cNvPr id="4" name="Content Placeholder 3"/>
          <p:cNvSpPr>
            <a:spLocks noGrp="1"/>
          </p:cNvSpPr>
          <p:nvPr>
            <p:ph sz="half" idx="2"/>
          </p:nvPr>
        </p:nvSpPr>
        <p:spPr>
          <a:xfrm>
            <a:off x="3375219" y="1251219"/>
            <a:ext cx="5562406" cy="5878924"/>
          </a:xfrm>
        </p:spPr>
        <p:txBody>
          <a:bodyPr>
            <a:normAutofit fontScale="62500" lnSpcReduction="20000"/>
          </a:bodyPr>
          <a:lstStyle/>
          <a:p>
            <a:pPr marL="0" indent="0">
              <a:buClr>
                <a:srgbClr val="FF66FF"/>
              </a:buClr>
              <a:buNone/>
              <a:defRPr/>
            </a:pPr>
            <a:r>
              <a:rPr lang="en-US" b="1" dirty="0">
                <a:solidFill>
                  <a:srgbClr val="E74CFF"/>
                </a:solidFill>
              </a:rPr>
              <a:t>British Council Research</a:t>
            </a:r>
          </a:p>
          <a:p>
            <a:pPr marL="0" indent="0">
              <a:buClr>
                <a:srgbClr val="FF66FF"/>
              </a:buClr>
              <a:buNone/>
              <a:defRPr/>
            </a:pPr>
            <a:r>
              <a:rPr lang="en-US" b="1" dirty="0">
                <a:solidFill>
                  <a:srgbClr val="E74CFF"/>
                </a:solidFill>
              </a:rPr>
              <a:t>South Asia</a:t>
            </a:r>
          </a:p>
          <a:p>
            <a:pPr marL="0" indent="0">
              <a:buClr>
                <a:srgbClr val="FF66FF"/>
              </a:buClr>
              <a:buNone/>
              <a:defRPr/>
            </a:pPr>
            <a:endParaRPr lang="en-US" b="1" dirty="0">
              <a:solidFill>
                <a:srgbClr val="FFFFFF"/>
              </a:solidFill>
            </a:endParaRPr>
          </a:p>
          <a:p>
            <a:pPr>
              <a:buClr>
                <a:srgbClr val="FF66FF"/>
              </a:buClr>
              <a:defRPr/>
            </a:pPr>
            <a:r>
              <a:rPr lang="en-US" b="1" dirty="0">
                <a:solidFill>
                  <a:srgbClr val="FFFFFF"/>
                </a:solidFill>
              </a:rPr>
              <a:t>Rigorous Literature Review</a:t>
            </a:r>
            <a:endParaRPr lang="en-GB" b="1" dirty="0">
              <a:solidFill>
                <a:schemeClr val="tx2"/>
              </a:solidFill>
            </a:endParaRPr>
          </a:p>
          <a:p>
            <a:pPr>
              <a:buClr>
                <a:srgbClr val="FF66FF"/>
              </a:buClr>
              <a:defRPr/>
            </a:pPr>
            <a:r>
              <a:rPr lang="en-GB" b="1" dirty="0">
                <a:solidFill>
                  <a:schemeClr val="tx2"/>
                </a:solidFill>
              </a:rPr>
              <a:t>Interviews- </a:t>
            </a:r>
            <a:r>
              <a:rPr lang="en-US" b="1" dirty="0" smtClean="0"/>
              <a:t>19 </a:t>
            </a:r>
            <a:r>
              <a:rPr lang="en-US" b="1" dirty="0"/>
              <a:t>women and </a:t>
            </a:r>
            <a:r>
              <a:rPr lang="en-US" b="1" dirty="0" smtClean="0"/>
              <a:t>11 men </a:t>
            </a:r>
            <a:endParaRPr lang="en-US" b="1" dirty="0"/>
          </a:p>
          <a:p>
            <a:pPr>
              <a:buClr>
                <a:srgbClr val="FF66FF"/>
              </a:buClr>
              <a:defRPr/>
            </a:pPr>
            <a:r>
              <a:rPr lang="en-US" b="1" dirty="0"/>
              <a:t>Afghanistan, Bangladesh, India, </a:t>
            </a:r>
            <a:r>
              <a:rPr lang="en-US" b="1" dirty="0" smtClean="0"/>
              <a:t>Nepal, Pakistan </a:t>
            </a:r>
            <a:r>
              <a:rPr lang="en-US" b="1" dirty="0"/>
              <a:t>and Sri Lanka.</a:t>
            </a:r>
            <a:endParaRPr lang="en-US" b="1" dirty="0">
              <a:solidFill>
                <a:srgbClr val="FF66FF"/>
              </a:solidFill>
            </a:endParaRPr>
          </a:p>
          <a:p>
            <a:pPr marL="0" indent="0">
              <a:spcBef>
                <a:spcPts val="1632"/>
              </a:spcBef>
              <a:buClr>
                <a:srgbClr val="FF66FF"/>
              </a:buClr>
              <a:buNone/>
              <a:defRPr/>
            </a:pPr>
            <a:r>
              <a:rPr lang="en-US" b="1" dirty="0">
                <a:solidFill>
                  <a:srgbClr val="FF66FF"/>
                </a:solidFill>
              </a:rPr>
              <a:t>East Asia and MENA</a:t>
            </a:r>
            <a:r>
              <a:rPr lang="en-GB" b="1" dirty="0">
                <a:solidFill>
                  <a:schemeClr val="tx2"/>
                </a:solidFill>
              </a:rPr>
              <a:t>                                                                          </a:t>
            </a:r>
          </a:p>
          <a:p>
            <a:pPr>
              <a:spcBef>
                <a:spcPts val="1632"/>
              </a:spcBef>
              <a:buClr>
                <a:srgbClr val="FF66FF"/>
              </a:buClr>
              <a:defRPr/>
            </a:pPr>
            <a:r>
              <a:rPr lang="en-US" b="1" dirty="0">
                <a:solidFill>
                  <a:srgbClr val="FF66FF"/>
                </a:solidFill>
              </a:rPr>
              <a:t>20 Questionnaires/ 3 Discussion Groups  </a:t>
            </a:r>
            <a:r>
              <a:rPr lang="en-GB" b="1" dirty="0">
                <a:solidFill>
                  <a:schemeClr val="tx2"/>
                </a:solidFill>
              </a:rPr>
              <a:t>Australia, China, Egypt, Hong Kong, Indonesia, Japan, Jordan, Kuwait, Malaysia, Morocco, Pakistan, Palestine, the Philippines, Singapore, Thailand and Turkey  </a:t>
            </a:r>
            <a:r>
              <a:rPr lang="en-US" sz="2000" b="1" dirty="0">
                <a:solidFill>
                  <a:srgbClr val="E74CFF"/>
                </a:solidFill>
              </a:rPr>
              <a:t>(Morley, 2014).</a:t>
            </a:r>
          </a:p>
          <a:p>
            <a:pPr marL="0" indent="0">
              <a:buClr>
                <a:srgbClr val="FF66FF"/>
              </a:buClr>
              <a:buFontTx/>
              <a:buNone/>
              <a:defRPr/>
            </a:pPr>
            <a:endParaRPr lang="en-US" b="1" dirty="0">
              <a:solidFill>
                <a:schemeClr val="tx2"/>
              </a:solidFill>
            </a:endParaRPr>
          </a:p>
          <a:p>
            <a:pPr>
              <a:buClr>
                <a:srgbClr val="FF66FF"/>
              </a:buClr>
              <a:defRPr/>
            </a:pPr>
            <a:r>
              <a:rPr lang="en-GB" b="1" dirty="0">
                <a:solidFill>
                  <a:schemeClr val="tx2"/>
                </a:solidFill>
              </a:rPr>
              <a:t>What makes leadership </a:t>
            </a:r>
            <a:r>
              <a:rPr lang="en-GB" b="1" dirty="0">
                <a:solidFill>
                  <a:srgbClr val="FF66FF"/>
                </a:solidFill>
              </a:rPr>
              <a:t>attractive/unattractive</a:t>
            </a:r>
            <a:r>
              <a:rPr lang="en-GB" b="1" dirty="0">
                <a:solidFill>
                  <a:srgbClr val="00FFFF"/>
                </a:solidFill>
              </a:rPr>
              <a:t> </a:t>
            </a:r>
            <a:r>
              <a:rPr lang="en-GB" b="1" dirty="0">
                <a:solidFill>
                  <a:schemeClr val="tx2"/>
                </a:solidFill>
              </a:rPr>
              <a:t>to women? </a:t>
            </a:r>
          </a:p>
          <a:p>
            <a:pPr>
              <a:buClr>
                <a:srgbClr val="FF66FF"/>
              </a:buClr>
              <a:defRPr/>
            </a:pPr>
            <a:r>
              <a:rPr lang="en-GB" b="1" dirty="0">
                <a:solidFill>
                  <a:schemeClr val="tx2"/>
                </a:solidFill>
              </a:rPr>
              <a:t>What </a:t>
            </a:r>
            <a:r>
              <a:rPr lang="en-GB" b="1" dirty="0">
                <a:solidFill>
                  <a:srgbClr val="FF66FF"/>
                </a:solidFill>
              </a:rPr>
              <a:t>enables/ supports </a:t>
            </a:r>
            <a:r>
              <a:rPr lang="en-GB" b="1" dirty="0">
                <a:solidFill>
                  <a:schemeClr val="tx2"/>
                </a:solidFill>
              </a:rPr>
              <a:t>women to enter leadership positions?</a:t>
            </a:r>
          </a:p>
          <a:p>
            <a:pPr>
              <a:buClr>
                <a:srgbClr val="FF66FF"/>
              </a:buClr>
              <a:defRPr/>
            </a:pPr>
            <a:r>
              <a:rPr lang="en-GB" b="1" dirty="0">
                <a:solidFill>
                  <a:schemeClr val="tx2"/>
                </a:solidFill>
              </a:rPr>
              <a:t>Personal experiences of being </a:t>
            </a:r>
            <a:r>
              <a:rPr lang="en-GB" b="1" dirty="0">
                <a:solidFill>
                  <a:srgbClr val="FF66FF"/>
                </a:solidFill>
              </a:rPr>
              <a:t>enabled/ impeded </a:t>
            </a:r>
            <a:r>
              <a:rPr lang="en-GB" b="1" dirty="0">
                <a:solidFill>
                  <a:schemeClr val="tx2"/>
                </a:solidFill>
              </a:rPr>
              <a:t>from entering leadership? </a:t>
            </a:r>
          </a:p>
          <a:p>
            <a:endParaRPr lang="en-US" dirty="0"/>
          </a:p>
        </p:txBody>
      </p:sp>
      <p:pic>
        <p:nvPicPr>
          <p:cNvPr id="5" name="Content Placeholder 5" descr="j0227558.jp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4426" b="4426"/>
          <a:stretch>
            <a:fillRect/>
          </a:stretch>
        </p:blipFill>
        <p:spPr>
          <a:xfrm>
            <a:off x="457200" y="1600200"/>
            <a:ext cx="2700801" cy="4525963"/>
          </a:xfrm>
        </p:spPr>
      </p:pic>
    </p:spTree>
    <p:extLst>
      <p:ext uri="{BB962C8B-B14F-4D97-AF65-F5344CB8AC3E}">
        <p14:creationId xmlns:p14="http://schemas.microsoft.com/office/powerpoint/2010/main" val="14344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Leading the Global Academy</a:t>
            </a:r>
          </a:p>
        </p:txBody>
      </p:sp>
      <p:sp>
        <p:nvSpPr>
          <p:cNvPr id="4" name="Content Placeholder 3"/>
          <p:cNvSpPr>
            <a:spLocks noGrp="1"/>
          </p:cNvSpPr>
          <p:nvPr>
            <p:ph sz="half" idx="2"/>
          </p:nvPr>
        </p:nvSpPr>
        <p:spPr>
          <a:xfrm>
            <a:off x="3943325" y="1270176"/>
            <a:ext cx="4743476" cy="5751110"/>
          </a:xfrm>
        </p:spPr>
        <p:txBody>
          <a:bodyPr>
            <a:normAutofit fontScale="47500" lnSpcReduction="20000"/>
          </a:bodyPr>
          <a:lstStyle/>
          <a:p>
            <a:pPr>
              <a:lnSpc>
                <a:spcPct val="105000"/>
              </a:lnSpc>
              <a:buClr>
                <a:srgbClr val="FF66FF"/>
              </a:buClr>
              <a:defRPr/>
            </a:pPr>
            <a:r>
              <a:rPr lang="en-US" sz="3400" b="1" dirty="0">
                <a:solidFill>
                  <a:srgbClr val="FFFFFF"/>
                </a:solidFill>
              </a:rPr>
              <a:t>Australia </a:t>
            </a:r>
            <a:r>
              <a:rPr lang="en-US" sz="3400" b="1" dirty="0">
                <a:solidFill>
                  <a:srgbClr val="FF66FF"/>
                </a:solidFill>
              </a:rPr>
              <a:t>(White, 2013)</a:t>
            </a:r>
          </a:p>
          <a:p>
            <a:pPr>
              <a:lnSpc>
                <a:spcPct val="105000"/>
              </a:lnSpc>
              <a:buClr>
                <a:srgbClr val="FF66FF"/>
              </a:buClr>
              <a:defRPr/>
            </a:pPr>
            <a:r>
              <a:rPr lang="en-US" sz="3400" b="1" dirty="0">
                <a:solidFill>
                  <a:schemeClr val="tx2"/>
                </a:solidFill>
              </a:rPr>
              <a:t>Canada </a:t>
            </a:r>
            <a:r>
              <a:rPr lang="en-US" sz="3400" b="1" dirty="0">
                <a:solidFill>
                  <a:srgbClr val="FF66FF"/>
                </a:solidFill>
              </a:rPr>
              <a:t>(Acker, 2012)</a:t>
            </a:r>
          </a:p>
          <a:p>
            <a:pPr>
              <a:lnSpc>
                <a:spcPct val="105000"/>
              </a:lnSpc>
              <a:buClr>
                <a:srgbClr val="FF66FF"/>
              </a:buClr>
              <a:defRPr/>
            </a:pPr>
            <a:r>
              <a:rPr lang="en-US" sz="3400" b="1" dirty="0">
                <a:solidFill>
                  <a:srgbClr val="FFFFFF"/>
                </a:solidFill>
              </a:rPr>
              <a:t>China </a:t>
            </a:r>
            <a:r>
              <a:rPr lang="en-US" sz="3400" b="1" dirty="0">
                <a:solidFill>
                  <a:srgbClr val="FF66FF"/>
                </a:solidFill>
              </a:rPr>
              <a:t>(Chen, 2012)</a:t>
            </a:r>
          </a:p>
          <a:p>
            <a:pPr>
              <a:lnSpc>
                <a:spcPct val="105000"/>
              </a:lnSpc>
              <a:buClr>
                <a:srgbClr val="FF66FF"/>
              </a:buClr>
              <a:defRPr/>
            </a:pPr>
            <a:r>
              <a:rPr lang="en-GB" sz="3400" b="1" dirty="0">
                <a:solidFill>
                  <a:srgbClr val="FFFFFF"/>
                </a:solidFill>
              </a:rPr>
              <a:t>Finland </a:t>
            </a:r>
            <a:r>
              <a:rPr lang="en-GB" sz="3400" b="1" dirty="0">
                <a:solidFill>
                  <a:srgbClr val="FF66FF"/>
                </a:solidFill>
              </a:rPr>
              <a:t>(</a:t>
            </a:r>
            <a:r>
              <a:rPr lang="en-US" sz="3400" b="1" dirty="0" smtClean="0">
                <a:solidFill>
                  <a:srgbClr val="FF66FF"/>
                </a:solidFill>
              </a:rPr>
              <a:t>Husu et al, 2012)</a:t>
            </a:r>
            <a:r>
              <a:rPr lang="en-GB" sz="3400" b="1" dirty="0" smtClean="0">
                <a:solidFill>
                  <a:srgbClr val="FF66FF"/>
                </a:solidFill>
              </a:rPr>
              <a:t> </a:t>
            </a:r>
            <a:endParaRPr lang="en-US" sz="3400" b="1" dirty="0">
              <a:solidFill>
                <a:srgbClr val="FF66FF"/>
              </a:solidFill>
            </a:endParaRPr>
          </a:p>
          <a:p>
            <a:pPr>
              <a:lnSpc>
                <a:spcPct val="105000"/>
              </a:lnSpc>
              <a:buClr>
                <a:srgbClr val="FF66FF"/>
              </a:buClr>
              <a:defRPr/>
            </a:pPr>
            <a:r>
              <a:rPr lang="en-US" sz="3400" b="1" dirty="0">
                <a:solidFill>
                  <a:srgbClr val="FFFFFF"/>
                </a:solidFill>
              </a:rPr>
              <a:t>Ghana </a:t>
            </a:r>
            <a:r>
              <a:rPr lang="en-US" sz="3400" b="1" dirty="0">
                <a:solidFill>
                  <a:srgbClr val="FF66FF"/>
                </a:solidFill>
              </a:rPr>
              <a:t>(Ohene, 2010)</a:t>
            </a:r>
          </a:p>
          <a:p>
            <a:pPr>
              <a:lnSpc>
                <a:spcPct val="105000"/>
              </a:lnSpc>
              <a:buClr>
                <a:srgbClr val="FF66FF"/>
              </a:buClr>
              <a:defRPr/>
            </a:pPr>
            <a:r>
              <a:rPr lang="en-US" sz="3400" b="1" dirty="0" smtClean="0">
                <a:solidFill>
                  <a:schemeClr val="tx2"/>
                </a:solidFill>
              </a:rPr>
              <a:t>Hong </a:t>
            </a:r>
            <a:r>
              <a:rPr lang="en-US" sz="3400" b="1" dirty="0">
                <a:solidFill>
                  <a:schemeClr val="tx2"/>
                </a:solidFill>
              </a:rPr>
              <a:t>Kong</a:t>
            </a:r>
            <a:r>
              <a:rPr lang="en-US" sz="3400" b="1" dirty="0">
                <a:solidFill>
                  <a:srgbClr val="00FFFF"/>
                </a:solidFill>
              </a:rPr>
              <a:t> </a:t>
            </a:r>
            <a:r>
              <a:rPr lang="en-US" sz="3400" b="1" dirty="0">
                <a:solidFill>
                  <a:srgbClr val="FF66FF"/>
                </a:solidFill>
              </a:rPr>
              <a:t>(Aiston, </a:t>
            </a:r>
            <a:r>
              <a:rPr lang="en-US" sz="3400" b="1" dirty="0" smtClean="0">
                <a:solidFill>
                  <a:srgbClr val="FF66FF"/>
                </a:solidFill>
              </a:rPr>
              <a:t>2014)</a:t>
            </a:r>
          </a:p>
          <a:p>
            <a:pPr>
              <a:lnSpc>
                <a:spcPct val="105000"/>
              </a:lnSpc>
              <a:buClr>
                <a:srgbClr val="FF66FF"/>
              </a:buClr>
              <a:defRPr/>
            </a:pPr>
            <a:r>
              <a:rPr lang="en-US" sz="3400" b="1" dirty="0" smtClean="0"/>
              <a:t>India </a:t>
            </a:r>
            <a:r>
              <a:rPr lang="en-US" sz="3400" b="1" dirty="0" smtClean="0">
                <a:solidFill>
                  <a:srgbClr val="FF66FF"/>
                </a:solidFill>
              </a:rPr>
              <a:t>(</a:t>
            </a:r>
            <a:r>
              <a:rPr lang="en-GB" sz="3400" b="1" dirty="0">
                <a:solidFill>
                  <a:srgbClr val="FF66FF"/>
                </a:solidFill>
              </a:rPr>
              <a:t>Chanana </a:t>
            </a:r>
            <a:r>
              <a:rPr lang="en-GB" sz="3400" b="1" dirty="0" smtClean="0">
                <a:solidFill>
                  <a:srgbClr val="FF66FF"/>
                </a:solidFill>
              </a:rPr>
              <a:t>, 2012</a:t>
            </a:r>
            <a:r>
              <a:rPr lang="en-GB" sz="3400" b="1" dirty="0">
                <a:solidFill>
                  <a:srgbClr val="FF66FF"/>
                </a:solidFill>
              </a:rPr>
              <a:t>) </a:t>
            </a:r>
            <a:endParaRPr lang="en-US" sz="3400" b="1" dirty="0">
              <a:solidFill>
                <a:srgbClr val="FF66FF"/>
              </a:solidFill>
            </a:endParaRPr>
          </a:p>
          <a:p>
            <a:pPr>
              <a:lnSpc>
                <a:spcPct val="105000"/>
              </a:lnSpc>
              <a:buClr>
                <a:srgbClr val="FF66FF"/>
              </a:buClr>
              <a:defRPr/>
            </a:pPr>
            <a:r>
              <a:rPr lang="en-US" sz="3400" b="1" dirty="0">
                <a:solidFill>
                  <a:srgbClr val="FFFFFF"/>
                </a:solidFill>
              </a:rPr>
              <a:t>Ireland </a:t>
            </a:r>
            <a:r>
              <a:rPr lang="en-US" sz="3400" b="1" dirty="0">
                <a:solidFill>
                  <a:srgbClr val="FF66FF"/>
                </a:solidFill>
              </a:rPr>
              <a:t>(O’Connor, 2013)</a:t>
            </a:r>
          </a:p>
          <a:p>
            <a:pPr>
              <a:lnSpc>
                <a:spcPct val="105000"/>
              </a:lnSpc>
              <a:buClr>
                <a:srgbClr val="FF66FF"/>
              </a:buClr>
              <a:defRPr/>
            </a:pPr>
            <a:r>
              <a:rPr lang="en-US" sz="3400" b="1" dirty="0">
                <a:solidFill>
                  <a:schemeClr val="tx2"/>
                </a:solidFill>
              </a:rPr>
              <a:t>Japan</a:t>
            </a:r>
            <a:r>
              <a:rPr lang="en-US" sz="3400" b="1" dirty="0">
                <a:solidFill>
                  <a:srgbClr val="00FFFF"/>
                </a:solidFill>
              </a:rPr>
              <a:t> </a:t>
            </a:r>
            <a:r>
              <a:rPr lang="en-US" sz="3400" b="1" dirty="0">
                <a:solidFill>
                  <a:srgbClr val="FF66FF"/>
                </a:solidFill>
              </a:rPr>
              <a:t>(Shirahase, 2013)</a:t>
            </a:r>
          </a:p>
          <a:p>
            <a:pPr>
              <a:lnSpc>
                <a:spcPct val="105000"/>
              </a:lnSpc>
              <a:buClr>
                <a:srgbClr val="FF66FF"/>
              </a:buClr>
              <a:defRPr/>
            </a:pPr>
            <a:r>
              <a:rPr lang="en-US" sz="3400" b="1" dirty="0">
                <a:solidFill>
                  <a:srgbClr val="FFFFFF"/>
                </a:solidFill>
              </a:rPr>
              <a:t>Kenya </a:t>
            </a:r>
            <a:r>
              <a:rPr lang="en-US" sz="3400" b="1" dirty="0">
                <a:solidFill>
                  <a:srgbClr val="FF66FF"/>
                </a:solidFill>
              </a:rPr>
              <a:t>(Onsongo, 2004)</a:t>
            </a:r>
          </a:p>
          <a:p>
            <a:pPr>
              <a:lnSpc>
                <a:spcPct val="105000"/>
              </a:lnSpc>
              <a:buClr>
                <a:srgbClr val="FF66FF"/>
              </a:buClr>
              <a:defRPr/>
            </a:pPr>
            <a:r>
              <a:rPr lang="en-US" sz="3400" b="1" dirty="0">
                <a:solidFill>
                  <a:srgbClr val="FFFFFF"/>
                </a:solidFill>
              </a:rPr>
              <a:t>Nigeria </a:t>
            </a:r>
            <a:r>
              <a:rPr lang="en-US" sz="3400" b="1" dirty="0">
                <a:solidFill>
                  <a:srgbClr val="FF66FF"/>
                </a:solidFill>
              </a:rPr>
              <a:t>(Odejide, 2007)</a:t>
            </a:r>
          </a:p>
          <a:p>
            <a:pPr>
              <a:lnSpc>
                <a:spcPct val="105000"/>
              </a:lnSpc>
              <a:buClr>
                <a:srgbClr val="FF66FF"/>
              </a:buClr>
              <a:defRPr/>
            </a:pPr>
            <a:r>
              <a:rPr lang="en-US" sz="3400" b="1" dirty="0">
                <a:solidFill>
                  <a:srgbClr val="FFFFFF"/>
                </a:solidFill>
              </a:rPr>
              <a:t>Norway </a:t>
            </a:r>
            <a:r>
              <a:rPr lang="en-US" sz="3400" b="1" dirty="0">
                <a:solidFill>
                  <a:srgbClr val="FF66FF"/>
                </a:solidFill>
              </a:rPr>
              <a:t>(</a:t>
            </a:r>
            <a:r>
              <a:rPr lang="en-GB" sz="3400" b="1" dirty="0">
                <a:solidFill>
                  <a:srgbClr val="FF66FF"/>
                </a:solidFill>
              </a:rPr>
              <a:t>Benediktsdottir, 2008)</a:t>
            </a:r>
            <a:r>
              <a:rPr lang="en-GB" sz="3400" dirty="0">
                <a:solidFill>
                  <a:srgbClr val="FF66FF"/>
                </a:solidFill>
              </a:rPr>
              <a:t> </a:t>
            </a:r>
            <a:endParaRPr lang="en-US" sz="3400" b="1" dirty="0">
              <a:solidFill>
                <a:srgbClr val="FF66FF"/>
              </a:solidFill>
            </a:endParaRPr>
          </a:p>
          <a:p>
            <a:pPr>
              <a:lnSpc>
                <a:spcPct val="105000"/>
              </a:lnSpc>
              <a:buClr>
                <a:srgbClr val="FF66FF"/>
              </a:buClr>
              <a:defRPr/>
            </a:pPr>
            <a:r>
              <a:rPr lang="en-US" sz="3400" b="1" dirty="0">
                <a:solidFill>
                  <a:srgbClr val="FFFFFF"/>
                </a:solidFill>
              </a:rPr>
              <a:t>Pakistan </a:t>
            </a:r>
            <a:r>
              <a:rPr lang="en-US" sz="3400" b="1" dirty="0">
                <a:solidFill>
                  <a:srgbClr val="FF66FF"/>
                </a:solidFill>
              </a:rPr>
              <a:t>(Rab, 2010)</a:t>
            </a:r>
          </a:p>
          <a:p>
            <a:pPr>
              <a:lnSpc>
                <a:spcPct val="105000"/>
              </a:lnSpc>
              <a:buClr>
                <a:srgbClr val="FF66FF"/>
              </a:buClr>
              <a:defRPr/>
            </a:pPr>
            <a:r>
              <a:rPr lang="en-US" sz="3400" b="1" dirty="0" smtClean="0">
                <a:solidFill>
                  <a:srgbClr val="FFFFFF"/>
                </a:solidFill>
              </a:rPr>
              <a:t>South </a:t>
            </a:r>
            <a:r>
              <a:rPr lang="en-US" sz="3400" b="1" dirty="0">
                <a:solidFill>
                  <a:srgbClr val="FFFFFF"/>
                </a:solidFill>
              </a:rPr>
              <a:t>Africa </a:t>
            </a:r>
            <a:r>
              <a:rPr lang="en-US" sz="3400" b="1" dirty="0">
                <a:solidFill>
                  <a:srgbClr val="FF66FF"/>
                </a:solidFill>
              </a:rPr>
              <a:t>(Shackleton </a:t>
            </a:r>
            <a:r>
              <a:rPr lang="en-US" sz="3400" b="1" i="1" dirty="0">
                <a:solidFill>
                  <a:srgbClr val="FF66FF"/>
                </a:solidFill>
              </a:rPr>
              <a:t>et al</a:t>
            </a:r>
            <a:r>
              <a:rPr lang="en-US" sz="3400" b="1" dirty="0">
                <a:solidFill>
                  <a:srgbClr val="FF66FF"/>
                </a:solidFill>
              </a:rPr>
              <a:t>., 2006)</a:t>
            </a:r>
          </a:p>
          <a:p>
            <a:pPr>
              <a:lnSpc>
                <a:spcPct val="105000"/>
              </a:lnSpc>
              <a:buClr>
                <a:srgbClr val="FF66FF"/>
              </a:buClr>
              <a:defRPr/>
            </a:pPr>
            <a:r>
              <a:rPr lang="en-US" sz="3400" b="1" dirty="0">
                <a:solidFill>
                  <a:srgbClr val="FFFFFF"/>
                </a:solidFill>
              </a:rPr>
              <a:t>South Korea</a:t>
            </a:r>
            <a:r>
              <a:rPr lang="en-US" sz="3400" b="1" dirty="0">
                <a:solidFill>
                  <a:schemeClr val="hlink"/>
                </a:solidFill>
              </a:rPr>
              <a:t> </a:t>
            </a:r>
            <a:r>
              <a:rPr lang="en-US" sz="3400" b="1" dirty="0">
                <a:solidFill>
                  <a:srgbClr val="FF66FF"/>
                </a:solidFill>
              </a:rPr>
              <a:t>(Kim et al., 2010)</a:t>
            </a:r>
          </a:p>
          <a:p>
            <a:pPr>
              <a:lnSpc>
                <a:spcPct val="105000"/>
              </a:lnSpc>
              <a:buClr>
                <a:srgbClr val="FF66FF"/>
              </a:buClr>
              <a:defRPr/>
            </a:pPr>
            <a:r>
              <a:rPr lang="en-US" sz="3400" b="1" dirty="0">
                <a:solidFill>
                  <a:srgbClr val="FFFFFF"/>
                </a:solidFill>
              </a:rPr>
              <a:t>Sri Lanka </a:t>
            </a:r>
            <a:r>
              <a:rPr lang="en-US" sz="3400" b="1" dirty="0">
                <a:solidFill>
                  <a:srgbClr val="FF66FF"/>
                </a:solidFill>
              </a:rPr>
              <a:t>(Gunawardena </a:t>
            </a:r>
            <a:r>
              <a:rPr lang="en-US" sz="3400" b="1" i="1" dirty="0">
                <a:solidFill>
                  <a:srgbClr val="FF66FF"/>
                </a:solidFill>
              </a:rPr>
              <a:t>et al</a:t>
            </a:r>
            <a:r>
              <a:rPr lang="en-US" sz="3400" b="1" dirty="0">
                <a:solidFill>
                  <a:srgbClr val="FF66FF"/>
                </a:solidFill>
              </a:rPr>
              <a:t>., 2006)</a:t>
            </a:r>
          </a:p>
          <a:p>
            <a:pPr>
              <a:lnSpc>
                <a:spcPct val="105000"/>
              </a:lnSpc>
              <a:buClr>
                <a:srgbClr val="FF66FF"/>
              </a:buClr>
              <a:defRPr/>
            </a:pPr>
            <a:r>
              <a:rPr lang="en-US" sz="3400" b="1" dirty="0">
                <a:solidFill>
                  <a:srgbClr val="FFFFFF"/>
                </a:solidFill>
              </a:rPr>
              <a:t>Sweden</a:t>
            </a:r>
            <a:r>
              <a:rPr lang="en-US" sz="3400" b="1" dirty="0">
                <a:solidFill>
                  <a:schemeClr val="hlink"/>
                </a:solidFill>
              </a:rPr>
              <a:t> </a:t>
            </a:r>
            <a:r>
              <a:rPr lang="en-US" sz="3400" b="1" dirty="0">
                <a:solidFill>
                  <a:srgbClr val="FF66FF"/>
                </a:solidFill>
              </a:rPr>
              <a:t>(Peterson, 2011)</a:t>
            </a:r>
          </a:p>
          <a:p>
            <a:pPr>
              <a:lnSpc>
                <a:spcPct val="105000"/>
              </a:lnSpc>
              <a:buClr>
                <a:srgbClr val="FF66FF"/>
              </a:buClr>
              <a:defRPr/>
            </a:pPr>
            <a:r>
              <a:rPr lang="en-US" sz="3400" b="1" dirty="0" smtClean="0">
                <a:solidFill>
                  <a:srgbClr val="FFFFFF"/>
                </a:solidFill>
              </a:rPr>
              <a:t>Turkey </a:t>
            </a:r>
            <a:r>
              <a:rPr lang="en-US" sz="3400" b="1" dirty="0">
                <a:solidFill>
                  <a:srgbClr val="FF66FF"/>
                </a:solidFill>
              </a:rPr>
              <a:t>(</a:t>
            </a:r>
            <a:r>
              <a:rPr lang="en-GB" sz="3400" b="1" dirty="0">
                <a:solidFill>
                  <a:srgbClr val="FF66FF"/>
                </a:solidFill>
              </a:rPr>
              <a:t>Özkanli, 2009)</a:t>
            </a:r>
            <a:endParaRPr lang="en-US" sz="3400" b="1" dirty="0">
              <a:solidFill>
                <a:srgbClr val="FF66FF"/>
              </a:solidFill>
            </a:endParaRPr>
          </a:p>
          <a:p>
            <a:pPr>
              <a:lnSpc>
                <a:spcPct val="105000"/>
              </a:lnSpc>
              <a:buClr>
                <a:srgbClr val="FF66FF"/>
              </a:buClr>
              <a:defRPr/>
            </a:pPr>
            <a:r>
              <a:rPr lang="en-US" sz="3400" b="1" dirty="0">
                <a:solidFill>
                  <a:srgbClr val="FFFFFF"/>
                </a:solidFill>
              </a:rPr>
              <a:t>Uganda </a:t>
            </a:r>
            <a:r>
              <a:rPr lang="en-US" sz="3400" b="1" dirty="0">
                <a:solidFill>
                  <a:srgbClr val="FF66FF"/>
                </a:solidFill>
              </a:rPr>
              <a:t>(Kwesiga &amp; </a:t>
            </a:r>
            <a:r>
              <a:rPr lang="en-GB" sz="3400" b="1" dirty="0">
                <a:solidFill>
                  <a:srgbClr val="FF66FF"/>
                </a:solidFill>
              </a:rPr>
              <a:t>Ssendiwala</a:t>
            </a:r>
            <a:r>
              <a:rPr lang="en-US" sz="3400" b="1" dirty="0">
                <a:solidFill>
                  <a:srgbClr val="FF66FF"/>
                </a:solidFill>
              </a:rPr>
              <a:t>, 2006) </a:t>
            </a:r>
          </a:p>
          <a:p>
            <a:pPr>
              <a:lnSpc>
                <a:spcPct val="105000"/>
              </a:lnSpc>
              <a:buClr>
                <a:srgbClr val="FF66FF"/>
              </a:buClr>
              <a:defRPr/>
            </a:pPr>
            <a:r>
              <a:rPr lang="en-US" sz="3400" b="1" dirty="0">
                <a:solidFill>
                  <a:srgbClr val="FFFFFF"/>
                </a:solidFill>
              </a:rPr>
              <a:t>UK </a:t>
            </a:r>
            <a:r>
              <a:rPr lang="en-US" sz="3400" b="1" dirty="0">
                <a:solidFill>
                  <a:srgbClr val="FF66FF"/>
                </a:solidFill>
              </a:rPr>
              <a:t>(Bagilhole, 2009)</a:t>
            </a:r>
          </a:p>
          <a:p>
            <a:pPr>
              <a:lnSpc>
                <a:spcPct val="105000"/>
              </a:lnSpc>
              <a:buClr>
                <a:srgbClr val="FF66FF"/>
              </a:buClr>
              <a:defRPr/>
            </a:pPr>
            <a:r>
              <a:rPr lang="en-US" sz="3400" b="1" dirty="0">
                <a:solidFill>
                  <a:srgbClr val="FFFFFF"/>
                </a:solidFill>
              </a:rPr>
              <a:t>USA </a:t>
            </a:r>
            <a:r>
              <a:rPr lang="en-US" sz="3400" b="1" dirty="0" smtClean="0">
                <a:solidFill>
                  <a:srgbClr val="FF66FF"/>
                </a:solidFill>
              </a:rPr>
              <a:t>(</a:t>
            </a:r>
            <a:r>
              <a:rPr lang="en-GB" sz="3400" b="1" dirty="0" smtClean="0">
                <a:solidFill>
                  <a:srgbClr val="FF66FF"/>
                </a:solidFill>
              </a:rPr>
              <a:t>Madsen, 2011 </a:t>
            </a:r>
            <a:r>
              <a:rPr lang="en-GB" sz="3400" b="1" dirty="0">
                <a:solidFill>
                  <a:srgbClr val="FF66FF"/>
                </a:solidFill>
              </a:rPr>
              <a:t>)</a:t>
            </a:r>
          </a:p>
          <a:p>
            <a:endParaRPr lang="en-US" dirty="0"/>
          </a:p>
        </p:txBody>
      </p:sp>
      <p:pic>
        <p:nvPicPr>
          <p:cNvPr id="5" name="Picture 6" descr="MPj04340200000[1]"/>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t="-32246" b="-32246"/>
          <a:stretch>
            <a:fillRect/>
          </a:stretch>
        </p:blipFill>
        <p:spPr>
          <a:xfrm>
            <a:off x="457201" y="1600200"/>
            <a:ext cx="3185362" cy="4860925"/>
          </a:xfrm>
        </p:spPr>
      </p:pic>
    </p:spTree>
    <p:extLst>
      <p:ext uri="{BB962C8B-B14F-4D97-AF65-F5344CB8AC3E}">
        <p14:creationId xmlns:p14="http://schemas.microsoft.com/office/powerpoint/2010/main" val="341812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strips(downLeft)">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strips(downLeft)">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strips(downLeft)">
                                      <p:cBhvr>
                                        <p:cTn id="62" dur="500"/>
                                        <p:tgtEl>
                                          <p:spTgt spid="4">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strips(downLeft)">
                                      <p:cBhvr>
                                        <p:cTn id="67" dur="500"/>
                                        <p:tgtEl>
                                          <p:spTgt spid="4">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4">
                                            <p:txEl>
                                              <p:pRg st="13" end="13"/>
                                            </p:txEl>
                                          </p:spTgt>
                                        </p:tgtEl>
                                        <p:attrNameLst>
                                          <p:attrName>style.visibility</p:attrName>
                                        </p:attrNameLst>
                                      </p:cBhvr>
                                      <p:to>
                                        <p:strVal val="visible"/>
                                      </p:to>
                                    </p:set>
                                    <p:animEffect transition="in" filter="strips(downLeft)">
                                      <p:cBhvr>
                                        <p:cTn id="72" dur="500"/>
                                        <p:tgtEl>
                                          <p:spTgt spid="4">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4">
                                            <p:txEl>
                                              <p:pRg st="14" end="14"/>
                                            </p:txEl>
                                          </p:spTgt>
                                        </p:tgtEl>
                                        <p:attrNameLst>
                                          <p:attrName>style.visibility</p:attrName>
                                        </p:attrNameLst>
                                      </p:cBhvr>
                                      <p:to>
                                        <p:strVal val="visible"/>
                                      </p:to>
                                    </p:set>
                                    <p:animEffect transition="in" filter="strips(downLeft)">
                                      <p:cBhvr>
                                        <p:cTn id="77" dur="500"/>
                                        <p:tgtEl>
                                          <p:spTgt spid="4">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4">
                                            <p:txEl>
                                              <p:pRg st="15" end="15"/>
                                            </p:txEl>
                                          </p:spTgt>
                                        </p:tgtEl>
                                        <p:attrNameLst>
                                          <p:attrName>style.visibility</p:attrName>
                                        </p:attrNameLst>
                                      </p:cBhvr>
                                      <p:to>
                                        <p:strVal val="visible"/>
                                      </p:to>
                                    </p:set>
                                    <p:animEffect transition="in" filter="strips(downLeft)">
                                      <p:cBhvr>
                                        <p:cTn id="82" dur="500"/>
                                        <p:tgtEl>
                                          <p:spTgt spid="4">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4">
                                            <p:txEl>
                                              <p:pRg st="16" end="16"/>
                                            </p:txEl>
                                          </p:spTgt>
                                        </p:tgtEl>
                                        <p:attrNameLst>
                                          <p:attrName>style.visibility</p:attrName>
                                        </p:attrNameLst>
                                      </p:cBhvr>
                                      <p:to>
                                        <p:strVal val="visible"/>
                                      </p:to>
                                    </p:set>
                                    <p:animEffect transition="in" filter="strips(downLeft)">
                                      <p:cBhvr>
                                        <p:cTn id="87" dur="500"/>
                                        <p:tgtEl>
                                          <p:spTgt spid="4">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nodeType="clickEffect">
                                  <p:stCondLst>
                                    <p:cond delay="0"/>
                                  </p:stCondLst>
                                  <p:childTnLst>
                                    <p:set>
                                      <p:cBhvr>
                                        <p:cTn id="91" dur="1" fill="hold">
                                          <p:stCondLst>
                                            <p:cond delay="0"/>
                                          </p:stCondLst>
                                        </p:cTn>
                                        <p:tgtEl>
                                          <p:spTgt spid="4">
                                            <p:txEl>
                                              <p:pRg st="17" end="17"/>
                                            </p:txEl>
                                          </p:spTgt>
                                        </p:tgtEl>
                                        <p:attrNameLst>
                                          <p:attrName>style.visibility</p:attrName>
                                        </p:attrNameLst>
                                      </p:cBhvr>
                                      <p:to>
                                        <p:strVal val="visible"/>
                                      </p:to>
                                    </p:set>
                                    <p:animEffect transition="in" filter="strips(downLeft)">
                                      <p:cBhvr>
                                        <p:cTn id="92" dur="500"/>
                                        <p:tgtEl>
                                          <p:spTgt spid="4">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8" presetClass="entr" presetSubtype="12" fill="hold" nodeType="clickEffect">
                                  <p:stCondLst>
                                    <p:cond delay="0"/>
                                  </p:stCondLst>
                                  <p:childTnLst>
                                    <p:set>
                                      <p:cBhvr>
                                        <p:cTn id="96" dur="1" fill="hold">
                                          <p:stCondLst>
                                            <p:cond delay="0"/>
                                          </p:stCondLst>
                                        </p:cTn>
                                        <p:tgtEl>
                                          <p:spTgt spid="4">
                                            <p:txEl>
                                              <p:pRg st="18" end="18"/>
                                            </p:txEl>
                                          </p:spTgt>
                                        </p:tgtEl>
                                        <p:attrNameLst>
                                          <p:attrName>style.visibility</p:attrName>
                                        </p:attrNameLst>
                                      </p:cBhvr>
                                      <p:to>
                                        <p:strVal val="visible"/>
                                      </p:to>
                                    </p:set>
                                    <p:animEffect transition="in" filter="strips(downLeft)">
                                      <p:cBhvr>
                                        <p:cTn id="97" dur="500"/>
                                        <p:tgtEl>
                                          <p:spTgt spid="4">
                                            <p:txEl>
                                              <p:pRg st="18" end="18"/>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8" presetClass="entr" presetSubtype="12" fill="hold" nodeType="clickEffect">
                                  <p:stCondLst>
                                    <p:cond delay="0"/>
                                  </p:stCondLst>
                                  <p:childTnLst>
                                    <p:set>
                                      <p:cBhvr>
                                        <p:cTn id="101" dur="1" fill="hold">
                                          <p:stCondLst>
                                            <p:cond delay="0"/>
                                          </p:stCondLst>
                                        </p:cTn>
                                        <p:tgtEl>
                                          <p:spTgt spid="4">
                                            <p:txEl>
                                              <p:pRg st="19" end="19"/>
                                            </p:txEl>
                                          </p:spTgt>
                                        </p:tgtEl>
                                        <p:attrNameLst>
                                          <p:attrName>style.visibility</p:attrName>
                                        </p:attrNameLst>
                                      </p:cBhvr>
                                      <p:to>
                                        <p:strVal val="visible"/>
                                      </p:to>
                                    </p:set>
                                    <p:animEffect transition="in" filter="strips(downLeft)">
                                      <p:cBhvr>
                                        <p:cTn id="102" dur="500"/>
                                        <p:tgtEl>
                                          <p:spTgt spid="4">
                                            <p:txEl>
                                              <p:pRg st="19" end="19"/>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8" presetClass="entr" presetSubtype="12" fill="hold" nodeType="clickEffect">
                                  <p:stCondLst>
                                    <p:cond delay="0"/>
                                  </p:stCondLst>
                                  <p:childTnLst>
                                    <p:set>
                                      <p:cBhvr>
                                        <p:cTn id="106" dur="1" fill="hold">
                                          <p:stCondLst>
                                            <p:cond delay="0"/>
                                          </p:stCondLst>
                                        </p:cTn>
                                        <p:tgtEl>
                                          <p:spTgt spid="4">
                                            <p:txEl>
                                              <p:pRg st="20" end="20"/>
                                            </p:txEl>
                                          </p:spTgt>
                                        </p:tgtEl>
                                        <p:attrNameLst>
                                          <p:attrName>style.visibility</p:attrName>
                                        </p:attrNameLst>
                                      </p:cBhvr>
                                      <p:to>
                                        <p:strVal val="visible"/>
                                      </p:to>
                                    </p:set>
                                    <p:animEffect transition="in" filter="strips(downLeft)">
                                      <p:cBhvr>
                                        <p:cTn id="107" dur="500"/>
                                        <p:tgtEl>
                                          <p:spTgt spid="4">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Berating/ Explaining Absences</a:t>
            </a:r>
            <a:endParaRPr lang="en-US" b="1" dirty="0"/>
          </a:p>
        </p:txBody>
      </p:sp>
      <p:sp>
        <p:nvSpPr>
          <p:cNvPr id="4" name="Content Placeholder 3"/>
          <p:cNvSpPr>
            <a:spLocks noGrp="1"/>
          </p:cNvSpPr>
          <p:nvPr>
            <p:ph sz="half" idx="2"/>
          </p:nvPr>
        </p:nvSpPr>
        <p:spPr>
          <a:xfrm>
            <a:off x="3274965" y="1270176"/>
            <a:ext cx="5411836" cy="5730699"/>
          </a:xfrm>
        </p:spPr>
        <p:txBody>
          <a:bodyPr>
            <a:normAutofit fontScale="85000" lnSpcReduction="20000"/>
          </a:bodyPr>
          <a:lstStyle/>
          <a:p>
            <a:pPr>
              <a:buClr>
                <a:srgbClr val="FF66FF"/>
              </a:buClr>
              <a:defRPr/>
            </a:pPr>
            <a:r>
              <a:rPr lang="en-US" b="1" dirty="0"/>
              <a:t>Gendered Divisions of Labour</a:t>
            </a:r>
          </a:p>
          <a:p>
            <a:pPr>
              <a:buClr>
                <a:srgbClr val="FF66FF"/>
              </a:buClr>
              <a:defRPr/>
            </a:pPr>
            <a:r>
              <a:rPr lang="en-US" b="1" dirty="0"/>
              <a:t>Gender Bias/ Misrecognition</a:t>
            </a:r>
          </a:p>
          <a:p>
            <a:pPr>
              <a:buClr>
                <a:srgbClr val="FF66FF"/>
              </a:buClr>
              <a:defRPr/>
            </a:pPr>
            <a:r>
              <a:rPr lang="en-GB" b="1" dirty="0"/>
              <a:t>Cognitive errors in assessing merit/leadership suitability/ peer review</a:t>
            </a:r>
            <a:endParaRPr lang="en-US" b="1" dirty="0"/>
          </a:p>
          <a:p>
            <a:pPr>
              <a:buClr>
                <a:srgbClr val="FF66FF"/>
              </a:buClr>
              <a:defRPr/>
            </a:pPr>
            <a:r>
              <a:rPr lang="en-US" b="1" dirty="0"/>
              <a:t>Institutional Practices</a:t>
            </a:r>
          </a:p>
          <a:p>
            <a:pPr>
              <a:buClr>
                <a:srgbClr val="FF66FF"/>
              </a:buClr>
              <a:defRPr/>
            </a:pPr>
            <a:r>
              <a:rPr lang="en-US" b="1" dirty="0"/>
              <a:t>Management &amp; Masculinity</a:t>
            </a:r>
          </a:p>
          <a:p>
            <a:pPr>
              <a:buClr>
                <a:srgbClr val="FF66FF"/>
              </a:buClr>
              <a:defRPr/>
            </a:pPr>
            <a:r>
              <a:rPr lang="en-US" b="1" dirty="0"/>
              <a:t>Greedy Organisations</a:t>
            </a:r>
          </a:p>
          <a:p>
            <a:pPr>
              <a:buClr>
                <a:srgbClr val="FF66FF"/>
              </a:buClr>
              <a:defRPr/>
            </a:pPr>
            <a:r>
              <a:rPr lang="en-US" b="1" dirty="0"/>
              <a:t>Women’s Missing Agency/ Deficit Internal Conversations</a:t>
            </a:r>
          </a:p>
          <a:p>
            <a:pPr>
              <a:buClr>
                <a:srgbClr val="FF66FF"/>
              </a:buClr>
              <a:defRPr/>
            </a:pPr>
            <a:r>
              <a:rPr lang="en-GB" b="1" dirty="0"/>
              <a:t>Socio-cultural messages</a:t>
            </a:r>
          </a:p>
          <a:p>
            <a:pPr marL="0" indent="0">
              <a:buClr>
                <a:srgbClr val="FF66FF"/>
              </a:buClr>
              <a:buFontTx/>
              <a:buNone/>
              <a:defRPr/>
            </a:pPr>
            <a:endParaRPr lang="en-GB" b="1" dirty="0">
              <a:solidFill>
                <a:srgbClr val="FFFFFF"/>
              </a:solidFill>
            </a:endParaRPr>
          </a:p>
          <a:p>
            <a:pPr>
              <a:buClr>
                <a:srgbClr val="FF66FF"/>
              </a:buClr>
              <a:buFontTx/>
              <a:buNone/>
              <a:defRPr/>
            </a:pPr>
            <a:r>
              <a:rPr lang="en-GB" b="1" dirty="0">
                <a:solidFill>
                  <a:srgbClr val="00FFFF"/>
                </a:solidFill>
              </a:rPr>
              <a:t>   </a:t>
            </a:r>
            <a:r>
              <a:rPr lang="en-GB" b="1" dirty="0" smtClean="0">
                <a:solidFill>
                  <a:srgbClr val="00FFFF"/>
                </a:solidFill>
              </a:rPr>
              <a:t>  </a:t>
            </a:r>
            <a:r>
              <a:rPr lang="en-GB" b="1" dirty="0" smtClean="0">
                <a:solidFill>
                  <a:srgbClr val="FFFFFF"/>
                </a:solidFill>
              </a:rPr>
              <a:t>Counting </a:t>
            </a:r>
            <a:r>
              <a:rPr lang="en-GB" b="1" dirty="0">
                <a:solidFill>
                  <a:srgbClr val="FFFFFF"/>
                </a:solidFill>
              </a:rPr>
              <a:t>more women into existing systems, structures and </a:t>
            </a:r>
            <a:r>
              <a:rPr lang="en-GB" b="1" dirty="0" smtClean="0">
                <a:solidFill>
                  <a:srgbClr val="FFFFFF"/>
                </a:solidFill>
              </a:rPr>
              <a:t>cultures   </a:t>
            </a:r>
            <a:r>
              <a:rPr lang="en-GB" b="1" dirty="0">
                <a:solidFill>
                  <a:srgbClr val="FFFFFF"/>
                </a:solidFill>
              </a:rPr>
              <a:t>=  </a:t>
            </a:r>
            <a:endParaRPr lang="en-GB" b="1" dirty="0" smtClean="0">
              <a:solidFill>
                <a:srgbClr val="FFFFFF"/>
              </a:solidFill>
            </a:endParaRPr>
          </a:p>
          <a:p>
            <a:pPr>
              <a:buClr>
                <a:srgbClr val="FF66FF"/>
              </a:buClr>
              <a:buFontTx/>
              <a:buNone/>
              <a:defRPr/>
            </a:pPr>
            <a:r>
              <a:rPr lang="en-GB" b="1" dirty="0">
                <a:solidFill>
                  <a:srgbClr val="FFFFFF"/>
                </a:solidFill>
              </a:rPr>
              <a:t> </a:t>
            </a:r>
            <a:r>
              <a:rPr lang="en-GB" b="1" dirty="0" smtClean="0">
                <a:solidFill>
                  <a:srgbClr val="FFFFFF"/>
                </a:solidFill>
              </a:rPr>
              <a:t>    an </a:t>
            </a:r>
            <a:r>
              <a:rPr lang="en-GB" b="1" dirty="0">
                <a:solidFill>
                  <a:srgbClr val="FFFFFF"/>
                </a:solidFill>
              </a:rPr>
              <a:t>unquestioned good. </a:t>
            </a:r>
          </a:p>
          <a:p>
            <a:pPr>
              <a:buClr>
                <a:srgbClr val="00FFFF"/>
              </a:buClr>
              <a:buFontTx/>
              <a:buNone/>
              <a:defRPr/>
            </a:pPr>
            <a:r>
              <a:rPr lang="en-GB" sz="2400" b="1" dirty="0" smtClean="0">
                <a:solidFill>
                  <a:srgbClr val="00FFFF"/>
                </a:solidFill>
              </a:rPr>
              <a:t>       </a:t>
            </a:r>
            <a:r>
              <a:rPr lang="en-GB" sz="2400" b="1" dirty="0">
                <a:solidFill>
                  <a:srgbClr val="FF66FF"/>
                </a:solidFill>
              </a:rPr>
              <a:t>(Morley, 2012, </a:t>
            </a:r>
            <a:r>
              <a:rPr lang="en-GB" sz="2400" b="1" dirty="0" smtClean="0">
                <a:solidFill>
                  <a:srgbClr val="FF66FF"/>
                </a:solidFill>
              </a:rPr>
              <a:t>2013, 2014)</a:t>
            </a:r>
            <a:endParaRPr lang="en-GB" sz="2400" b="1" dirty="0">
              <a:solidFill>
                <a:srgbClr val="FF66FF"/>
              </a:solidFill>
            </a:endParaRPr>
          </a:p>
          <a:p>
            <a:endParaRPr lang="en-US" dirty="0"/>
          </a:p>
        </p:txBody>
      </p:sp>
      <p:pic>
        <p:nvPicPr>
          <p:cNvPr id="5" name="Content Placeholder 5" descr="BU005915.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49745" r="-49745"/>
          <a:stretch>
            <a:fillRect/>
          </a:stretch>
        </p:blipFill>
        <p:spPr>
          <a:xfrm>
            <a:off x="133671" y="1417638"/>
            <a:ext cx="3559017" cy="4525963"/>
          </a:xfrm>
        </p:spPr>
      </p:pic>
    </p:spTree>
    <p:extLst>
      <p:ext uri="{BB962C8B-B14F-4D97-AF65-F5344CB8AC3E}">
        <p14:creationId xmlns:p14="http://schemas.microsoft.com/office/powerpoint/2010/main" val="220037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strips(downLeft)">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strips(downLeft)">
                                      <p:cBhvr>
                                        <p:cTn id="5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Consequences of Absence of Leadership Diversity</a:t>
            </a:r>
            <a:endParaRPr lang="en-US" b="1" dirty="0"/>
          </a:p>
        </p:txBody>
      </p:sp>
      <p:sp>
        <p:nvSpPr>
          <p:cNvPr id="4" name="Content Placeholder 3"/>
          <p:cNvSpPr>
            <a:spLocks noGrp="1"/>
          </p:cNvSpPr>
          <p:nvPr>
            <p:ph sz="half" idx="2"/>
          </p:nvPr>
        </p:nvSpPr>
        <p:spPr>
          <a:xfrm>
            <a:off x="3709398" y="1600200"/>
            <a:ext cx="5235031" cy="5675086"/>
          </a:xfrm>
        </p:spPr>
        <p:txBody>
          <a:bodyPr>
            <a:normAutofit fontScale="47500" lnSpcReduction="20000"/>
          </a:bodyPr>
          <a:lstStyle/>
          <a:p>
            <a:pPr>
              <a:lnSpc>
                <a:spcPct val="105000"/>
              </a:lnSpc>
              <a:buClr>
                <a:srgbClr val="FF66FF"/>
              </a:buClr>
              <a:buFontTx/>
              <a:buNone/>
              <a:defRPr/>
            </a:pPr>
            <a:r>
              <a:rPr lang="en-GB" sz="3800" b="1" dirty="0">
                <a:solidFill>
                  <a:srgbClr val="FF66FF"/>
                </a:solidFill>
                <a:latin typeface="+mj-lt"/>
              </a:rPr>
              <a:t>Employment/ Opportunity Structures</a:t>
            </a:r>
          </a:p>
          <a:p>
            <a:pPr>
              <a:lnSpc>
                <a:spcPct val="105000"/>
              </a:lnSpc>
              <a:buClr>
                <a:srgbClr val="FF66FF"/>
              </a:buClr>
              <a:buFont typeface="Wingdings" charset="0"/>
              <a:buChar char="ü"/>
              <a:defRPr/>
            </a:pPr>
            <a:r>
              <a:rPr lang="en-GB" sz="3800" b="1" dirty="0">
                <a:solidFill>
                  <a:srgbClr val="FFFFFF"/>
                </a:solidFill>
                <a:latin typeface="+mj-lt"/>
              </a:rPr>
              <a:t>Democratic </a:t>
            </a:r>
            <a:r>
              <a:rPr lang="en-GB" sz="3800" b="1" dirty="0" smtClean="0">
                <a:solidFill>
                  <a:srgbClr val="FFFFFF"/>
                </a:solidFill>
                <a:latin typeface="+mj-lt"/>
              </a:rPr>
              <a:t>Deficit/ Decision-making</a:t>
            </a:r>
            <a:endParaRPr lang="en-GB" sz="3800" b="1" dirty="0">
              <a:solidFill>
                <a:srgbClr val="FFFFFF"/>
              </a:solidFill>
              <a:latin typeface="+mj-lt"/>
            </a:endParaRPr>
          </a:p>
          <a:p>
            <a:pPr>
              <a:lnSpc>
                <a:spcPct val="105000"/>
              </a:lnSpc>
              <a:buClr>
                <a:srgbClr val="FF66FF"/>
              </a:buClr>
              <a:buFont typeface="Wingdings" charset="0"/>
              <a:buNone/>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Distributive injustice/ Structural Prejudice. </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Depressed career opportunities.</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Misrecognition of leadership potential/ wasted talent.</a:t>
            </a:r>
          </a:p>
          <a:p>
            <a:pPr>
              <a:lnSpc>
                <a:spcPct val="105000"/>
              </a:lnSpc>
              <a:buClr>
                <a:srgbClr val="FF66FF"/>
              </a:buClr>
              <a:buFont typeface="Wingdings" charset="0"/>
              <a:buChar char="ü"/>
              <a:defRPr/>
            </a:pPr>
            <a:endParaRPr lang="en-GB" sz="3800" b="1" dirty="0">
              <a:solidFill>
                <a:srgbClr val="00FFFF"/>
              </a:solidFill>
              <a:latin typeface="+mj-lt"/>
            </a:endParaRPr>
          </a:p>
          <a:p>
            <a:pPr>
              <a:lnSpc>
                <a:spcPct val="105000"/>
              </a:lnSpc>
              <a:buClr>
                <a:srgbClr val="FF66FF"/>
              </a:buClr>
              <a:buFont typeface="Wingdings" charset="0"/>
              <a:buNone/>
              <a:defRPr/>
            </a:pPr>
            <a:r>
              <a:rPr lang="en-GB" sz="3800" b="1" dirty="0">
                <a:solidFill>
                  <a:srgbClr val="FF66FF"/>
                </a:solidFill>
                <a:latin typeface="+mj-lt"/>
              </a:rPr>
              <a:t>Service Delivery</a:t>
            </a:r>
          </a:p>
          <a:p>
            <a:pPr>
              <a:lnSpc>
                <a:spcPct val="105000"/>
              </a:lnSpc>
              <a:buClr>
                <a:srgbClr val="FF66FF"/>
              </a:buClr>
              <a:buFont typeface="Wingdings" charset="0"/>
              <a:buChar char="ü"/>
              <a:defRPr/>
            </a:pPr>
            <a:r>
              <a:rPr lang="en-GB" sz="3800" b="1" dirty="0">
                <a:solidFill>
                  <a:srgbClr val="FFFFFF"/>
                </a:solidFill>
                <a:latin typeface="+mj-lt"/>
              </a:rPr>
              <a:t>Knowledge Distortions, </a:t>
            </a:r>
            <a:r>
              <a:rPr lang="en-GB" sz="3800" b="1" dirty="0">
                <a:solidFill>
                  <a:schemeClr val="tx2"/>
                </a:solidFill>
                <a:latin typeface="+mj-lt"/>
              </a:rPr>
              <a:t>Cognitive/ Epistemic injustice </a:t>
            </a:r>
            <a:r>
              <a:rPr lang="en-GB" sz="3800" b="1" dirty="0">
                <a:solidFill>
                  <a:srgbClr val="FF66FF"/>
                </a:solidFill>
                <a:latin typeface="+mj-lt"/>
              </a:rPr>
              <a:t>(Fricker, 2007)</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Reproduction of Institutional </a:t>
            </a:r>
            <a:r>
              <a:rPr lang="en-GB" sz="3800" b="1" dirty="0" smtClean="0">
                <a:solidFill>
                  <a:srgbClr val="FFFFFF"/>
                </a:solidFill>
                <a:latin typeface="+mj-lt"/>
              </a:rPr>
              <a:t>Norms/ </a:t>
            </a:r>
            <a:r>
              <a:rPr lang="en-GB" sz="3800" b="1" dirty="0">
                <a:solidFill>
                  <a:srgbClr val="FFFFFF"/>
                </a:solidFill>
                <a:latin typeface="+mj-lt"/>
              </a:rPr>
              <a:t>Practices.</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Margins/ Mainstream hegemonies, with women, minority staff seen as Organisational </a:t>
            </a:r>
            <a:r>
              <a:rPr lang="ja-JP" altLang="en-GB" sz="3800" b="1" dirty="0">
                <a:solidFill>
                  <a:srgbClr val="FFFFFF"/>
                </a:solidFill>
                <a:latin typeface="+mj-lt"/>
              </a:rPr>
              <a:t>‘</a:t>
            </a:r>
            <a:r>
              <a:rPr lang="en-GB" sz="3800" b="1" dirty="0">
                <a:solidFill>
                  <a:srgbClr val="FFFFFF"/>
                </a:solidFill>
                <a:latin typeface="+mj-lt"/>
              </a:rPr>
              <a:t>Other</a:t>
            </a:r>
            <a:r>
              <a:rPr lang="ja-JP" altLang="en-GB" sz="3800" b="1" dirty="0">
                <a:solidFill>
                  <a:srgbClr val="FFFFFF"/>
                </a:solidFill>
                <a:latin typeface="+mj-lt"/>
              </a:rPr>
              <a:t>’</a:t>
            </a:r>
            <a:endParaRPr lang="en-US" sz="3800" dirty="0">
              <a:latin typeface="+mj-lt"/>
            </a:endParaRPr>
          </a:p>
          <a:p>
            <a:endParaRPr lang="en-US" dirty="0"/>
          </a:p>
        </p:txBody>
      </p:sp>
      <p:pic>
        <p:nvPicPr>
          <p:cNvPr id="5" name="Content Placeholder 7" descr="MP900443145[1]"/>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l="24940" r="24940"/>
          <a:stretch>
            <a:fillRect/>
          </a:stretch>
        </p:blipFill>
        <p:spPr>
          <a:xfrm>
            <a:off x="601524" y="1600200"/>
            <a:ext cx="2725381" cy="4525963"/>
          </a:xfrm>
        </p:spPr>
      </p:pic>
    </p:spTree>
    <p:extLst>
      <p:ext uri="{BB962C8B-B14F-4D97-AF65-F5344CB8AC3E}">
        <p14:creationId xmlns:p14="http://schemas.microsoft.com/office/powerpoint/2010/main" val="349434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trips(down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strips(downLeft)">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strips(downLeft)">
                                      <p:cBhvr>
                                        <p:cTn id="37" dur="500"/>
                                        <p:tgtEl>
                                          <p:spTgt spid="4">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strips(downLeft)">
                                      <p:cBhvr>
                                        <p:cTn id="42" dur="500"/>
                                        <p:tgtEl>
                                          <p:spTgt spid="4">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4" end="14"/>
                                            </p:txEl>
                                          </p:spTgt>
                                        </p:tgtEl>
                                        <p:attrNameLst>
                                          <p:attrName>style.visibility</p:attrName>
                                        </p:attrNameLst>
                                      </p:cBhvr>
                                      <p:to>
                                        <p:strVal val="visible"/>
                                      </p:to>
                                    </p:set>
                                    <p:animEffect transition="in" filter="strips(downLeft)">
                                      <p:cBhvr>
                                        <p:cTn id="47"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Vertical Career Success or Incarceration in an Identity Cage?</a:t>
            </a:r>
          </a:p>
        </p:txBody>
      </p:sp>
      <p:sp>
        <p:nvSpPr>
          <p:cNvPr id="4" name="Content Placeholder 3"/>
          <p:cNvSpPr>
            <a:spLocks noGrp="1"/>
          </p:cNvSpPr>
          <p:nvPr>
            <p:ph sz="half" idx="2"/>
          </p:nvPr>
        </p:nvSpPr>
        <p:spPr>
          <a:xfrm>
            <a:off x="3943324" y="1600200"/>
            <a:ext cx="4743476" cy="5035550"/>
          </a:xfrm>
        </p:spPr>
        <p:txBody>
          <a:bodyPr>
            <a:normAutofit fontScale="85000" lnSpcReduction="20000"/>
          </a:bodyPr>
          <a:lstStyle/>
          <a:p>
            <a:pPr>
              <a:lnSpc>
                <a:spcPct val="105000"/>
              </a:lnSpc>
              <a:buFontTx/>
              <a:buNone/>
              <a:defRPr/>
            </a:pPr>
            <a:r>
              <a:rPr lang="en-US" sz="2300" b="1" dirty="0">
                <a:solidFill>
                  <a:srgbClr val="FF66FF"/>
                </a:solidFill>
              </a:rPr>
              <a:t>Leadership</a:t>
            </a:r>
          </a:p>
          <a:p>
            <a:pPr>
              <a:lnSpc>
                <a:spcPct val="105000"/>
              </a:lnSpc>
              <a:buClr>
                <a:srgbClr val="FF66FF"/>
              </a:buClr>
              <a:buFontTx/>
              <a:buNone/>
              <a:defRPr/>
            </a:pPr>
            <a:endParaRPr lang="en-US" sz="2300" b="1" dirty="0">
              <a:solidFill>
                <a:srgbClr val="00FFFF"/>
              </a:solidFill>
            </a:endParaRPr>
          </a:p>
          <a:p>
            <a:pPr>
              <a:lnSpc>
                <a:spcPct val="105000"/>
              </a:lnSpc>
              <a:buClr>
                <a:srgbClr val="FF66FF"/>
              </a:buClr>
              <a:defRPr/>
            </a:pPr>
            <a:r>
              <a:rPr lang="en-US" sz="2300" b="1" dirty="0">
                <a:solidFill>
                  <a:schemeClr val="tx2"/>
                </a:solidFill>
              </a:rPr>
              <a:t>Punishment/Reward</a:t>
            </a:r>
          </a:p>
          <a:p>
            <a:pPr>
              <a:lnSpc>
                <a:spcPct val="105000"/>
              </a:lnSpc>
              <a:buClr>
                <a:srgbClr val="FF66FF"/>
              </a:buClr>
              <a:defRPr/>
            </a:pPr>
            <a:r>
              <a:rPr lang="en-US" sz="2300" b="1" dirty="0">
                <a:solidFill>
                  <a:schemeClr val="tx2"/>
                </a:solidFill>
              </a:rPr>
              <a:t>Morality of turn-taking, sacrifice, domestic labour</a:t>
            </a:r>
          </a:p>
          <a:p>
            <a:pPr>
              <a:lnSpc>
                <a:spcPct val="105000"/>
              </a:lnSpc>
              <a:buClr>
                <a:srgbClr val="FF66FF"/>
              </a:buClr>
              <a:defRPr/>
            </a:pPr>
            <a:r>
              <a:rPr lang="en-US" sz="2300" b="1" dirty="0">
                <a:solidFill>
                  <a:schemeClr val="tx2"/>
                </a:solidFill>
              </a:rPr>
              <a:t>Rotational /fixed term</a:t>
            </a:r>
          </a:p>
          <a:p>
            <a:pPr>
              <a:lnSpc>
                <a:spcPct val="105000"/>
              </a:lnSpc>
              <a:buClr>
                <a:srgbClr val="FF66FF"/>
              </a:buClr>
              <a:defRPr/>
            </a:pPr>
            <a:endParaRPr lang="en-US" sz="2300" b="1" dirty="0">
              <a:solidFill>
                <a:schemeClr val="tx2"/>
              </a:solidFill>
            </a:endParaRPr>
          </a:p>
          <a:p>
            <a:pPr>
              <a:lnSpc>
                <a:spcPct val="105000"/>
              </a:lnSpc>
              <a:buClr>
                <a:srgbClr val="FF66FF"/>
              </a:buClr>
              <a:buFontTx/>
              <a:buNone/>
              <a:defRPr/>
            </a:pPr>
            <a:r>
              <a:rPr lang="en-US" sz="2300" b="1" dirty="0">
                <a:solidFill>
                  <a:srgbClr val="FF66FF"/>
                </a:solidFill>
              </a:rPr>
              <a:t> Can Involve </a:t>
            </a:r>
          </a:p>
          <a:p>
            <a:pPr>
              <a:lnSpc>
                <a:spcPct val="105000"/>
              </a:lnSpc>
              <a:buClr>
                <a:srgbClr val="FF66FF"/>
              </a:buClr>
              <a:buFontTx/>
              <a:buNone/>
              <a:defRPr/>
            </a:pPr>
            <a:endParaRPr lang="en-US" sz="2300" b="1" dirty="0">
              <a:solidFill>
                <a:srgbClr val="00FFFF"/>
              </a:solidFill>
            </a:endParaRPr>
          </a:p>
          <a:p>
            <a:pPr>
              <a:lnSpc>
                <a:spcPct val="105000"/>
              </a:lnSpc>
              <a:buClr>
                <a:srgbClr val="FF66FF"/>
              </a:buClr>
              <a:defRPr/>
            </a:pPr>
            <a:r>
              <a:rPr lang="en-US" sz="2300" b="1" dirty="0">
                <a:solidFill>
                  <a:schemeClr val="tx2"/>
                </a:solidFill>
              </a:rPr>
              <a:t>Multiple/ conflicting affiliations</a:t>
            </a:r>
          </a:p>
          <a:p>
            <a:pPr>
              <a:lnSpc>
                <a:spcPct val="105000"/>
              </a:lnSpc>
              <a:buClr>
                <a:srgbClr val="FF66FF"/>
              </a:buClr>
              <a:defRPr/>
            </a:pPr>
            <a:r>
              <a:rPr lang="en-US" sz="2300" b="1" dirty="0">
                <a:solidFill>
                  <a:schemeClr val="tx2"/>
                </a:solidFill>
              </a:rPr>
              <a:t>Resignifications </a:t>
            </a:r>
          </a:p>
          <a:p>
            <a:pPr>
              <a:lnSpc>
                <a:spcPct val="105000"/>
              </a:lnSpc>
              <a:buClr>
                <a:srgbClr val="FF66FF"/>
              </a:buClr>
              <a:defRPr/>
            </a:pPr>
            <a:r>
              <a:rPr lang="en-US" sz="2300" b="1" dirty="0">
                <a:solidFill>
                  <a:schemeClr val="tx2"/>
                </a:solidFill>
              </a:rPr>
              <a:t>Unstable engagements with hierarchy &amp; power </a:t>
            </a:r>
          </a:p>
          <a:p>
            <a:pPr>
              <a:lnSpc>
                <a:spcPct val="105000"/>
              </a:lnSpc>
              <a:buClr>
                <a:srgbClr val="00FFFF"/>
              </a:buClr>
              <a:buFontTx/>
              <a:buNone/>
              <a:defRPr/>
            </a:pPr>
            <a:endParaRPr lang="en-US" b="1" dirty="0">
              <a:solidFill>
                <a:schemeClr val="tx2"/>
              </a:solidFill>
            </a:endParaRPr>
          </a:p>
          <a:p>
            <a:pPr>
              <a:lnSpc>
                <a:spcPct val="105000"/>
              </a:lnSpc>
              <a:buClr>
                <a:srgbClr val="00FFFF"/>
              </a:buClr>
              <a:buFontTx/>
              <a:buNone/>
              <a:defRPr/>
            </a:pPr>
            <a:r>
              <a:rPr lang="en-US" sz="2000" b="1" dirty="0">
                <a:solidFill>
                  <a:srgbClr val="FF66FF"/>
                </a:solidFill>
              </a:rPr>
              <a:t>(Cross &amp; Goldenberg, 2009)</a:t>
            </a:r>
          </a:p>
          <a:p>
            <a:endParaRPr lang="en-US" dirty="0"/>
          </a:p>
        </p:txBody>
      </p:sp>
      <p:pic>
        <p:nvPicPr>
          <p:cNvPr id="5" name="Picture 7" descr="MP900406665[1]"/>
          <p:cNvPicPr>
            <a:picLocks noGrp="1" noChangeAspect="1" noChangeArrowheads="1"/>
          </p:cNvPicPr>
          <p:nvPr>
            <p:ph sz="half" idx="1"/>
          </p:nvPr>
        </p:nvPicPr>
        <p:blipFill>
          <a:blip r:embed="rId3" cstate="email">
            <a:extLst>
              <a:ext uri="{28A0092B-C50C-407E-A947-70E740481C1C}">
                <a14:useLocalDpi xmlns:a14="http://schemas.microsoft.com/office/drawing/2010/main" val="0"/>
              </a:ext>
            </a:extLst>
          </a:blip>
          <a:srcRect t="12626" b="12626"/>
          <a:stretch>
            <a:fillRect/>
          </a:stretch>
        </p:blipFill>
        <p:spPr>
          <a:xfrm>
            <a:off x="457200" y="1600200"/>
            <a:ext cx="3202071" cy="4525963"/>
          </a:xfrm>
        </p:spPr>
      </p:pic>
    </p:spTree>
    <p:extLst>
      <p:ext uri="{BB962C8B-B14F-4D97-AF65-F5344CB8AC3E}">
        <p14:creationId xmlns:p14="http://schemas.microsoft.com/office/powerpoint/2010/main" val="271828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strips(downLeft)">
                                      <p:cBhvr>
                                        <p:cTn id="42" dur="500"/>
                                        <p:tgtEl>
                                          <p:spTgt spid="4">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strips(downLeft)">
                                      <p:cBhvr>
                                        <p:cTn id="47"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 Affective Load/ Identity Work </a:t>
            </a:r>
          </a:p>
        </p:txBody>
      </p:sp>
      <p:sp>
        <p:nvSpPr>
          <p:cNvPr id="4" name="Content Placeholder 3"/>
          <p:cNvSpPr>
            <a:spLocks noGrp="1"/>
          </p:cNvSpPr>
          <p:nvPr>
            <p:ph sz="half" idx="2"/>
          </p:nvPr>
        </p:nvSpPr>
        <p:spPr>
          <a:xfrm>
            <a:off x="3241547" y="1600200"/>
            <a:ext cx="5648914" cy="5130800"/>
          </a:xfrm>
        </p:spPr>
        <p:txBody>
          <a:bodyPr>
            <a:normAutofit fontScale="85000" lnSpcReduction="10000"/>
          </a:bodyPr>
          <a:lstStyle/>
          <a:p>
            <a:pPr>
              <a:lnSpc>
                <a:spcPct val="105000"/>
              </a:lnSpc>
              <a:buClr>
                <a:srgbClr val="FF66FF"/>
              </a:buClr>
              <a:defRPr/>
            </a:pPr>
            <a:r>
              <a:rPr lang="en-US" b="1" dirty="0">
                <a:solidFill>
                  <a:srgbClr val="FF66FF"/>
                </a:solidFill>
              </a:rPr>
              <a:t>Working</a:t>
            </a:r>
            <a:r>
              <a:rPr lang="en-US" b="1" dirty="0">
                <a:solidFill>
                  <a:schemeClr val="tx2"/>
                </a:solidFill>
              </a:rPr>
              <a:t> with resistance, recalcitrance, truculence, ugly feelings. </a:t>
            </a:r>
          </a:p>
          <a:p>
            <a:pPr marL="0" indent="0">
              <a:lnSpc>
                <a:spcPct val="105000"/>
              </a:lnSpc>
              <a:buClr>
                <a:srgbClr val="FF66FF"/>
              </a:buClr>
              <a:buFontTx/>
              <a:buNone/>
              <a:defRPr/>
            </a:pPr>
            <a:endParaRPr lang="en-US" b="1" dirty="0">
              <a:solidFill>
                <a:schemeClr val="tx2"/>
              </a:solidFill>
            </a:endParaRPr>
          </a:p>
          <a:p>
            <a:pPr>
              <a:lnSpc>
                <a:spcPct val="105000"/>
              </a:lnSpc>
              <a:buClr>
                <a:srgbClr val="FF66FF"/>
              </a:buClr>
              <a:defRPr/>
            </a:pPr>
            <a:r>
              <a:rPr lang="en-US" b="1" dirty="0">
                <a:solidFill>
                  <a:srgbClr val="FF66FF"/>
                </a:solidFill>
              </a:rPr>
              <a:t>Colonising </a:t>
            </a:r>
            <a:r>
              <a:rPr lang="en-US" b="1" dirty="0">
                <a:solidFill>
                  <a:schemeClr val="tx2"/>
                </a:solidFill>
              </a:rPr>
              <a:t>colleagues’ subjectivities towards the goals of managerially inspired discourses.</a:t>
            </a:r>
          </a:p>
          <a:p>
            <a:pPr marL="0" indent="0">
              <a:lnSpc>
                <a:spcPct val="105000"/>
              </a:lnSpc>
              <a:buClr>
                <a:srgbClr val="FF66FF"/>
              </a:buClr>
              <a:buFontTx/>
              <a:buNone/>
              <a:defRPr/>
            </a:pPr>
            <a:r>
              <a:rPr lang="en-US" b="1" dirty="0">
                <a:solidFill>
                  <a:schemeClr val="tx2"/>
                </a:solidFill>
              </a:rPr>
              <a:t> </a:t>
            </a:r>
          </a:p>
          <a:p>
            <a:pPr>
              <a:lnSpc>
                <a:spcPct val="105000"/>
              </a:lnSpc>
              <a:buClr>
                <a:srgbClr val="FF66FF"/>
              </a:buClr>
              <a:defRPr/>
            </a:pPr>
            <a:r>
              <a:rPr lang="en-US" b="1" dirty="0">
                <a:solidFill>
                  <a:srgbClr val="FF66FF"/>
                </a:solidFill>
              </a:rPr>
              <a:t>Managing</a:t>
            </a:r>
            <a:r>
              <a:rPr lang="en-US" b="1" dirty="0">
                <a:solidFill>
                  <a:schemeClr val="tx2"/>
                </a:solidFill>
              </a:rPr>
              <a:t> self-doubt, conflict, anxiety, disappointment &amp; occupational stress.</a:t>
            </a:r>
          </a:p>
          <a:p>
            <a:pPr marL="0" indent="0">
              <a:lnSpc>
                <a:spcPct val="105000"/>
              </a:lnSpc>
              <a:buClr>
                <a:srgbClr val="FF66FF"/>
              </a:buClr>
              <a:buFontTx/>
              <a:buNone/>
              <a:defRPr/>
            </a:pPr>
            <a:r>
              <a:rPr lang="en-US" b="1" dirty="0">
                <a:solidFill>
                  <a:srgbClr val="00FFFF"/>
                </a:solidFill>
              </a:rPr>
              <a:t>                      </a:t>
            </a:r>
            <a:r>
              <a:rPr lang="en-US" b="1" dirty="0">
                <a:solidFill>
                  <a:srgbClr val="FF66FF"/>
                </a:solidFill>
              </a:rPr>
              <a:t>  =</a:t>
            </a:r>
          </a:p>
          <a:p>
            <a:pPr>
              <a:lnSpc>
                <a:spcPct val="105000"/>
              </a:lnSpc>
              <a:buClr>
                <a:srgbClr val="FF66FF"/>
              </a:buClr>
              <a:defRPr/>
            </a:pPr>
            <a:r>
              <a:rPr lang="en-US" b="1" dirty="0">
                <a:solidFill>
                  <a:srgbClr val="FF66FF"/>
                </a:solidFill>
              </a:rPr>
              <a:t>Restricting</a:t>
            </a:r>
            <a:r>
              <a:rPr lang="en-US" b="1" dirty="0">
                <a:solidFill>
                  <a:schemeClr val="tx2"/>
                </a:solidFill>
              </a:rPr>
              <a:t>, not</a:t>
            </a:r>
          </a:p>
          <a:p>
            <a:pPr>
              <a:lnSpc>
                <a:spcPct val="105000"/>
              </a:lnSpc>
              <a:buClr>
                <a:srgbClr val="FF66FF"/>
              </a:buClr>
              <a:defRPr/>
            </a:pPr>
            <a:r>
              <a:rPr lang="en-US" b="1" dirty="0">
                <a:solidFill>
                  <a:srgbClr val="FF66FF"/>
                </a:solidFill>
              </a:rPr>
              <a:t>Building</a:t>
            </a:r>
            <a:r>
              <a:rPr lang="en-US" b="1" dirty="0">
                <a:solidFill>
                  <a:schemeClr val="tx2"/>
                </a:solidFill>
              </a:rPr>
              <a:t> capacity and creativity.</a:t>
            </a:r>
            <a:r>
              <a:rPr lang="en-GB" b="1" dirty="0"/>
              <a:t> </a:t>
            </a:r>
            <a:endParaRPr lang="en-US" b="1" dirty="0"/>
          </a:p>
          <a:p>
            <a:endParaRPr lang="en-US" dirty="0"/>
          </a:p>
        </p:txBody>
      </p:sp>
      <p:pic>
        <p:nvPicPr>
          <p:cNvPr id="5" name="Content Placeholder 6"/>
          <p:cNvPicPr>
            <a:picLocks noGrp="1"/>
          </p:cNvPicPr>
          <p:nvPr>
            <p:ph sz="half" idx="1"/>
          </p:nvPr>
        </p:nvPicPr>
        <p:blipFill>
          <a:blip r:embed="rId2">
            <a:extLst>
              <a:ext uri="{28A0092B-C50C-407E-A947-70E740481C1C}">
                <a14:useLocalDpi xmlns:a14="http://schemas.microsoft.com/office/drawing/2010/main" val="0"/>
              </a:ext>
            </a:extLst>
          </a:blip>
          <a:srcRect l="5384" r="5384"/>
          <a:stretch>
            <a:fillRect/>
          </a:stretch>
        </p:blipFill>
        <p:spPr bwMode="auto">
          <a:xfrm>
            <a:off x="457200" y="1600200"/>
            <a:ext cx="2583838" cy="4525963"/>
          </a:xfrm>
          <a:prstGeom prst="rect">
            <a:avLst/>
          </a:prstGeom>
          <a:noFill/>
          <a:ln>
            <a:noFill/>
          </a:ln>
        </p:spPr>
      </p:pic>
    </p:spTree>
    <p:extLst>
      <p:ext uri="{BB962C8B-B14F-4D97-AF65-F5344CB8AC3E}">
        <p14:creationId xmlns:p14="http://schemas.microsoft.com/office/powerpoint/2010/main" val="180856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Leaderism: Resilience, not Resistance</a:t>
            </a:r>
          </a:p>
        </p:txBody>
      </p:sp>
      <p:sp>
        <p:nvSpPr>
          <p:cNvPr id="4" name="Content Placeholder 3"/>
          <p:cNvSpPr>
            <a:spLocks noGrp="1"/>
          </p:cNvSpPr>
          <p:nvPr>
            <p:ph sz="half" idx="2"/>
          </p:nvPr>
        </p:nvSpPr>
        <p:spPr>
          <a:xfrm>
            <a:off x="3742817" y="1288143"/>
            <a:ext cx="4943984" cy="6014357"/>
          </a:xfrm>
        </p:spPr>
        <p:txBody>
          <a:bodyPr>
            <a:normAutofit fontScale="55000" lnSpcReduction="20000"/>
          </a:bodyPr>
          <a:lstStyle/>
          <a:p>
            <a:pPr marL="0" indent="0">
              <a:lnSpc>
                <a:spcPct val="105000"/>
              </a:lnSpc>
              <a:buFontTx/>
              <a:buNone/>
              <a:defRPr/>
            </a:pPr>
            <a:r>
              <a:rPr lang="en-GB" sz="3200" b="1" dirty="0">
                <a:solidFill>
                  <a:srgbClr val="FF66FF"/>
                </a:solidFill>
              </a:rPr>
              <a:t>Evolution of Managerialism</a:t>
            </a:r>
            <a:r>
              <a:rPr lang="en-GB" sz="3200" b="1" dirty="0" smtClean="0">
                <a:solidFill>
                  <a:srgbClr val="FF66FF"/>
                </a:solidFill>
              </a:rPr>
              <a:t>?</a:t>
            </a:r>
          </a:p>
          <a:p>
            <a:pPr marL="0" indent="0">
              <a:lnSpc>
                <a:spcPct val="105000"/>
              </a:lnSpc>
              <a:buFontTx/>
              <a:buNone/>
              <a:defRPr/>
            </a:pPr>
            <a:endParaRPr lang="en-GB" sz="3200" b="1" dirty="0">
              <a:solidFill>
                <a:srgbClr val="FF66FF"/>
              </a:solidFill>
            </a:endParaRPr>
          </a:p>
          <a:p>
            <a:pPr>
              <a:lnSpc>
                <a:spcPct val="105000"/>
              </a:lnSpc>
              <a:buClr>
                <a:srgbClr val="FF66FF"/>
              </a:buClr>
              <a:defRPr/>
            </a:pPr>
            <a:r>
              <a:rPr lang="en-US" sz="3200" b="1" dirty="0">
                <a:solidFill>
                  <a:schemeClr val="tx2"/>
                </a:solidFill>
              </a:rPr>
              <a:t>Disguises corporatisation/ values shift in HE</a:t>
            </a:r>
          </a:p>
          <a:p>
            <a:pPr>
              <a:lnSpc>
                <a:spcPct val="105000"/>
              </a:lnSpc>
              <a:buClr>
                <a:srgbClr val="FF66FF"/>
              </a:buClr>
              <a:defRPr/>
            </a:pPr>
            <a:r>
              <a:rPr lang="en-US" sz="3200" b="1" dirty="0">
                <a:solidFill>
                  <a:schemeClr val="tx2"/>
                </a:solidFill>
              </a:rPr>
              <a:t>Transformative leadership is value-laden/ not neutral.</a:t>
            </a:r>
            <a:r>
              <a:rPr lang="en-US" sz="3200" b="1" dirty="0"/>
              <a:t> </a:t>
            </a:r>
            <a:endParaRPr lang="en-GB" sz="3200" b="1" dirty="0">
              <a:solidFill>
                <a:schemeClr val="tx2"/>
              </a:solidFill>
            </a:endParaRPr>
          </a:p>
          <a:p>
            <a:pPr>
              <a:lnSpc>
                <a:spcPct val="105000"/>
              </a:lnSpc>
              <a:buClr>
                <a:srgbClr val="FF66FF"/>
              </a:buClr>
              <a:defRPr/>
            </a:pPr>
            <a:r>
              <a:rPr lang="en-US" sz="3200" b="1" dirty="0">
                <a:solidFill>
                  <a:schemeClr val="tx2"/>
                </a:solidFill>
              </a:rPr>
              <a:t>Diverts attention to personal qualities/ skills</a:t>
            </a:r>
            <a:r>
              <a:rPr lang="en-US" sz="3200" b="1" dirty="0" smtClean="0">
                <a:solidFill>
                  <a:schemeClr val="tx2"/>
                </a:solidFill>
              </a:rPr>
              <a:t>.</a:t>
            </a:r>
          </a:p>
          <a:p>
            <a:pPr>
              <a:lnSpc>
                <a:spcPct val="105000"/>
              </a:lnSpc>
              <a:buClr>
                <a:srgbClr val="FF66FF"/>
              </a:buClr>
              <a:defRPr/>
            </a:pPr>
            <a:endParaRPr lang="en-GB" sz="3200" b="1" dirty="0">
              <a:solidFill>
                <a:srgbClr val="00FFFF"/>
              </a:solidFill>
            </a:endParaRPr>
          </a:p>
          <a:p>
            <a:pPr marL="0" indent="0">
              <a:lnSpc>
                <a:spcPct val="105000"/>
              </a:lnSpc>
              <a:buClr>
                <a:srgbClr val="FF66FF"/>
              </a:buClr>
              <a:buFontTx/>
              <a:buNone/>
              <a:defRPr/>
            </a:pPr>
            <a:r>
              <a:rPr lang="en-GB" sz="3200" b="1" dirty="0">
                <a:solidFill>
                  <a:srgbClr val="FF66FF"/>
                </a:solidFill>
              </a:rPr>
              <a:t>Certain</a:t>
            </a:r>
            <a:r>
              <a:rPr lang="en-GB" sz="3200" b="1" dirty="0">
                <a:solidFill>
                  <a:srgbClr val="00FFFF"/>
                </a:solidFill>
              </a:rPr>
              <a:t> </a:t>
            </a:r>
          </a:p>
          <a:p>
            <a:pPr>
              <a:lnSpc>
                <a:spcPct val="105000"/>
              </a:lnSpc>
              <a:buClr>
                <a:srgbClr val="FF66FF"/>
              </a:buClr>
              <a:defRPr/>
            </a:pPr>
            <a:r>
              <a:rPr lang="en-GB" sz="3200" b="1" dirty="0">
                <a:solidFill>
                  <a:schemeClr val="tx2"/>
                </a:solidFill>
              </a:rPr>
              <a:t>Subjectivities </a:t>
            </a:r>
          </a:p>
          <a:p>
            <a:pPr>
              <a:lnSpc>
                <a:spcPct val="105000"/>
              </a:lnSpc>
              <a:buClr>
                <a:srgbClr val="FF66FF"/>
              </a:buClr>
              <a:defRPr/>
            </a:pPr>
            <a:r>
              <a:rPr lang="en-GB" sz="3200" b="1" dirty="0">
                <a:solidFill>
                  <a:schemeClr val="tx2"/>
                </a:solidFill>
              </a:rPr>
              <a:t>Values</a:t>
            </a:r>
          </a:p>
          <a:p>
            <a:pPr>
              <a:lnSpc>
                <a:spcPct val="105000"/>
              </a:lnSpc>
              <a:buClr>
                <a:srgbClr val="FF66FF"/>
              </a:buClr>
              <a:defRPr/>
            </a:pPr>
            <a:r>
              <a:rPr lang="en-GB" sz="3200" b="1" dirty="0">
                <a:solidFill>
                  <a:schemeClr val="tx2"/>
                </a:solidFill>
              </a:rPr>
              <a:t>Behaviours</a:t>
            </a:r>
          </a:p>
          <a:p>
            <a:pPr>
              <a:lnSpc>
                <a:spcPct val="105000"/>
              </a:lnSpc>
              <a:buClr>
                <a:srgbClr val="FF66FF"/>
              </a:buClr>
              <a:defRPr/>
            </a:pPr>
            <a:r>
              <a:rPr lang="en-GB" sz="3200" b="1" dirty="0">
                <a:solidFill>
                  <a:schemeClr val="tx2"/>
                </a:solidFill>
              </a:rPr>
              <a:t>Dispositions </a:t>
            </a:r>
          </a:p>
          <a:p>
            <a:pPr>
              <a:lnSpc>
                <a:spcPct val="105000"/>
              </a:lnSpc>
              <a:buClr>
                <a:srgbClr val="FF66FF"/>
              </a:buClr>
              <a:defRPr/>
            </a:pPr>
            <a:r>
              <a:rPr lang="en-GB" sz="3200" b="1" dirty="0">
                <a:solidFill>
                  <a:schemeClr val="tx2"/>
                </a:solidFill>
              </a:rPr>
              <a:t>Characteristics</a:t>
            </a:r>
            <a:r>
              <a:rPr lang="en-GB" sz="3200" dirty="0"/>
              <a:t> </a:t>
            </a:r>
            <a:endParaRPr lang="en-GB" sz="3200" dirty="0" smtClean="0"/>
          </a:p>
          <a:p>
            <a:pPr>
              <a:lnSpc>
                <a:spcPct val="105000"/>
              </a:lnSpc>
              <a:buClr>
                <a:srgbClr val="FF66FF"/>
              </a:buClr>
              <a:defRPr/>
            </a:pPr>
            <a:endParaRPr lang="en-GB" sz="3200" b="1" dirty="0">
              <a:solidFill>
                <a:srgbClr val="00FFFF"/>
              </a:solidFill>
            </a:endParaRPr>
          </a:p>
          <a:p>
            <a:pPr marL="0" indent="0">
              <a:lnSpc>
                <a:spcPct val="105000"/>
              </a:lnSpc>
              <a:buClr>
                <a:srgbClr val="FF66FF"/>
              </a:buClr>
              <a:buFontTx/>
              <a:buNone/>
              <a:defRPr/>
            </a:pPr>
            <a:r>
              <a:rPr lang="en-GB" sz="3200" b="1" dirty="0">
                <a:solidFill>
                  <a:srgbClr val="FF66FF"/>
                </a:solidFill>
              </a:rPr>
              <a:t>Can </a:t>
            </a:r>
          </a:p>
          <a:p>
            <a:pPr>
              <a:lnSpc>
                <a:spcPct val="105000"/>
              </a:lnSpc>
              <a:buClr>
                <a:srgbClr val="FF66FF"/>
              </a:buClr>
              <a:defRPr/>
            </a:pPr>
            <a:r>
              <a:rPr lang="en-GB" sz="3200" b="1" dirty="0">
                <a:solidFill>
                  <a:schemeClr val="tx2"/>
                </a:solidFill>
              </a:rPr>
              <a:t>Strategically overcome institutional inertia</a:t>
            </a:r>
          </a:p>
          <a:p>
            <a:pPr>
              <a:lnSpc>
                <a:spcPct val="105000"/>
              </a:lnSpc>
              <a:buClr>
                <a:srgbClr val="FF66FF"/>
              </a:buClr>
              <a:defRPr/>
            </a:pPr>
            <a:r>
              <a:rPr lang="en-GB" sz="3200" b="1" dirty="0">
                <a:solidFill>
                  <a:schemeClr val="tx2"/>
                </a:solidFill>
              </a:rPr>
              <a:t>Outflank resistance/ recalcitrance</a:t>
            </a:r>
          </a:p>
          <a:p>
            <a:pPr>
              <a:lnSpc>
                <a:spcPct val="105000"/>
              </a:lnSpc>
              <a:buClr>
                <a:srgbClr val="FF66FF"/>
              </a:buClr>
              <a:defRPr/>
            </a:pPr>
            <a:r>
              <a:rPr lang="en-GB" sz="3200" b="1" dirty="0">
                <a:solidFill>
                  <a:schemeClr val="tx2"/>
                </a:solidFill>
              </a:rPr>
              <a:t>Provide direction for new university futures</a:t>
            </a:r>
            <a:r>
              <a:rPr lang="en-GB" sz="3200" b="1" dirty="0"/>
              <a:t> </a:t>
            </a:r>
          </a:p>
          <a:p>
            <a:pPr marL="0" indent="0">
              <a:lnSpc>
                <a:spcPct val="105000"/>
              </a:lnSpc>
              <a:buFontTx/>
              <a:buNone/>
              <a:defRPr/>
            </a:pPr>
            <a:r>
              <a:rPr lang="en-GB" sz="2400" b="1" dirty="0">
                <a:solidFill>
                  <a:schemeClr val="bg1">
                    <a:lumMod val="50000"/>
                    <a:lumOff val="50000"/>
                  </a:schemeClr>
                </a:solidFill>
              </a:rPr>
              <a:t> </a:t>
            </a:r>
            <a:r>
              <a:rPr lang="en-GB" sz="2400" b="1" dirty="0">
                <a:solidFill>
                  <a:srgbClr val="FF66FF"/>
                </a:solidFill>
              </a:rPr>
              <a:t> (O</a:t>
            </a:r>
            <a:r>
              <a:rPr lang="ja-JP" altLang="en-GB" sz="2400" b="1" dirty="0">
                <a:solidFill>
                  <a:srgbClr val="FF66FF"/>
                </a:solidFill>
              </a:rPr>
              <a:t>’</a:t>
            </a:r>
            <a:r>
              <a:rPr lang="en-GB" sz="2400" b="1" dirty="0">
                <a:solidFill>
                  <a:srgbClr val="FF66FF"/>
                </a:solidFill>
              </a:rPr>
              <a:t>Reilly and Reed, 2010, 2011).</a:t>
            </a:r>
            <a:r>
              <a:rPr lang="en-GB" sz="2400" dirty="0">
                <a:solidFill>
                  <a:srgbClr val="FF66FF"/>
                </a:solidFill>
              </a:rPr>
              <a:t> </a:t>
            </a:r>
          </a:p>
          <a:p>
            <a:endParaRPr lang="en-US" dirty="0"/>
          </a:p>
        </p:txBody>
      </p:sp>
      <p:pic>
        <p:nvPicPr>
          <p:cNvPr id="5" name="Picture 7" descr="MP900443329[1]"/>
          <p:cNvPicPr>
            <a:picLocks noGrp="1" noChangeAspect="1" noChangeArrowheads="1"/>
          </p:cNvPicPr>
          <p:nvPr>
            <p:ph sz="half" idx="1"/>
          </p:nvPr>
        </p:nvPicPr>
        <p:blipFill rotWithShape="1">
          <a:blip r:embed="rId3" cstate="email">
            <a:extLst>
              <a:ext uri="{28A0092B-C50C-407E-A947-70E740481C1C}">
                <a14:useLocalDpi xmlns:a14="http://schemas.microsoft.com/office/drawing/2010/main" val="0"/>
              </a:ext>
            </a:extLst>
          </a:blip>
          <a:srcRect l="-17121" r="-17121"/>
          <a:stretch/>
        </p:blipFill>
        <p:spPr>
          <a:xfrm>
            <a:off x="457200" y="1417638"/>
            <a:ext cx="3452706" cy="5202237"/>
          </a:xfrm>
        </p:spPr>
      </p:pic>
    </p:spTree>
    <p:extLst>
      <p:ext uri="{BB962C8B-B14F-4D97-AF65-F5344CB8AC3E}">
        <p14:creationId xmlns:p14="http://schemas.microsoft.com/office/powerpoint/2010/main" val="37991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strips(downLeft)">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3" end="13"/>
                                            </p:txEl>
                                          </p:spTgt>
                                        </p:tgtEl>
                                        <p:attrNameLst>
                                          <p:attrName>style.visibility</p:attrName>
                                        </p:attrNameLst>
                                      </p:cBhvr>
                                      <p:to>
                                        <p:strVal val="visible"/>
                                      </p:to>
                                    </p:set>
                                    <p:animEffect transition="in" filter="strips(downLeft)">
                                      <p:cBhvr>
                                        <p:cTn id="57" dur="500"/>
                                        <p:tgtEl>
                                          <p:spTgt spid="4">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4" end="14"/>
                                            </p:txEl>
                                          </p:spTgt>
                                        </p:tgtEl>
                                        <p:attrNameLst>
                                          <p:attrName>style.visibility</p:attrName>
                                        </p:attrNameLst>
                                      </p:cBhvr>
                                      <p:to>
                                        <p:strVal val="visible"/>
                                      </p:to>
                                    </p:set>
                                    <p:animEffect transition="in" filter="strips(downLeft)">
                                      <p:cBhvr>
                                        <p:cTn id="62" dur="500"/>
                                        <p:tgtEl>
                                          <p:spTgt spid="4">
                                            <p:txEl>
                                              <p:pRg st="14" end="1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5" end="15"/>
                                            </p:txEl>
                                          </p:spTgt>
                                        </p:tgtEl>
                                        <p:attrNameLst>
                                          <p:attrName>style.visibility</p:attrName>
                                        </p:attrNameLst>
                                      </p:cBhvr>
                                      <p:to>
                                        <p:strVal val="visible"/>
                                      </p:to>
                                    </p:set>
                                    <p:animEffect transition="in" filter="strips(downLeft)">
                                      <p:cBhvr>
                                        <p:cTn id="67" dur="500"/>
                                        <p:tgtEl>
                                          <p:spTgt spid="4">
                                            <p:txEl>
                                              <p:pRg st="15" end="1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4">
                                            <p:txEl>
                                              <p:pRg st="16" end="16"/>
                                            </p:txEl>
                                          </p:spTgt>
                                        </p:tgtEl>
                                        <p:attrNameLst>
                                          <p:attrName>style.visibility</p:attrName>
                                        </p:attrNameLst>
                                      </p:cBhvr>
                                      <p:to>
                                        <p:strVal val="visible"/>
                                      </p:to>
                                    </p:set>
                                    <p:animEffect transition="in" filter="strips(downLeft)">
                                      <p:cBhvr>
                                        <p:cTn id="72" dur="500"/>
                                        <p:tgtEl>
                                          <p:spTgt spid="4">
                                            <p:txEl>
                                              <p:pRg st="16" end="1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4">
                                            <p:txEl>
                                              <p:pRg st="17" end="17"/>
                                            </p:txEl>
                                          </p:spTgt>
                                        </p:tgtEl>
                                        <p:attrNameLst>
                                          <p:attrName>style.visibility</p:attrName>
                                        </p:attrNameLst>
                                      </p:cBhvr>
                                      <p:to>
                                        <p:strVal val="visible"/>
                                      </p:to>
                                    </p:set>
                                    <p:animEffect transition="in" filter="strips(downLeft)">
                                      <p:cBhvr>
                                        <p:cTn id="77" dur="5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Expanding the Theoretical Lexicon</a:t>
            </a:r>
            <a:endParaRPr lang="en-US" b="1" dirty="0"/>
          </a:p>
        </p:txBody>
      </p:sp>
      <p:sp>
        <p:nvSpPr>
          <p:cNvPr id="4" name="Content Placeholder 3"/>
          <p:cNvSpPr>
            <a:spLocks noGrp="1"/>
          </p:cNvSpPr>
          <p:nvPr>
            <p:ph sz="half" idx="2"/>
          </p:nvPr>
        </p:nvSpPr>
        <p:spPr>
          <a:xfrm>
            <a:off x="3203599" y="1197429"/>
            <a:ext cx="5724774" cy="6038491"/>
          </a:xfrm>
        </p:spPr>
        <p:txBody>
          <a:bodyPr>
            <a:normAutofit fontScale="62500" lnSpcReduction="20000"/>
          </a:bodyPr>
          <a:lstStyle/>
          <a:p>
            <a:pPr marL="0" indent="0">
              <a:buClr>
                <a:srgbClr val="FF66FF"/>
              </a:buClr>
              <a:buNone/>
              <a:defRPr/>
            </a:pPr>
            <a:r>
              <a:rPr lang="en-US" sz="3300" b="1" dirty="0">
                <a:solidFill>
                  <a:srgbClr val="FF66FF"/>
                </a:solidFill>
              </a:rPr>
              <a:t>Barad’s (2007) theory of ‘intra-action</a:t>
            </a:r>
            <a:r>
              <a:rPr lang="en-US" sz="3300" b="1" dirty="0">
                <a:solidFill>
                  <a:srgbClr val="00FFFF"/>
                </a:solidFill>
              </a:rPr>
              <a:t>’ </a:t>
            </a:r>
            <a:endParaRPr lang="en-US" sz="3300" b="1" dirty="0" smtClean="0">
              <a:solidFill>
                <a:srgbClr val="00FFFF"/>
              </a:solidFill>
            </a:endParaRPr>
          </a:p>
          <a:p>
            <a:pPr>
              <a:buClr>
                <a:srgbClr val="FF66FF"/>
              </a:buClr>
              <a:defRPr/>
            </a:pPr>
            <a:r>
              <a:rPr lang="en-US" sz="3300" b="1" dirty="0" smtClean="0">
                <a:solidFill>
                  <a:srgbClr val="FFFFFF"/>
                </a:solidFill>
              </a:rPr>
              <a:t>how </a:t>
            </a:r>
            <a:r>
              <a:rPr lang="en-US" sz="3300" b="1" dirty="0">
                <a:solidFill>
                  <a:srgbClr val="FFFFFF"/>
                </a:solidFill>
              </a:rPr>
              <a:t>differences are made and remade</a:t>
            </a:r>
          </a:p>
          <a:p>
            <a:pPr>
              <a:buClr>
                <a:srgbClr val="FF66FF"/>
              </a:buClr>
              <a:defRPr/>
            </a:pPr>
            <a:r>
              <a:rPr lang="en-US" sz="3300" b="1" dirty="0">
                <a:solidFill>
                  <a:srgbClr val="FFFFFF"/>
                </a:solidFill>
              </a:rPr>
              <a:t> stabilised and destabilised </a:t>
            </a:r>
          </a:p>
          <a:p>
            <a:pPr>
              <a:buClr>
                <a:srgbClr val="FF66FF"/>
              </a:buClr>
              <a:defRPr/>
            </a:pPr>
            <a:r>
              <a:rPr lang="en-US" sz="3300" b="1" dirty="0">
                <a:solidFill>
                  <a:srgbClr val="FFFFFF"/>
                </a:solidFill>
              </a:rPr>
              <a:t>how individuals exist because of the existence of given interactions</a:t>
            </a:r>
          </a:p>
          <a:p>
            <a:pPr marL="0" indent="0">
              <a:buClr>
                <a:srgbClr val="FF66FF"/>
              </a:buClr>
              <a:buFontTx/>
              <a:buNone/>
              <a:defRPr/>
            </a:pPr>
            <a:r>
              <a:rPr lang="en-US" sz="3300" b="1" dirty="0">
                <a:solidFill>
                  <a:srgbClr val="FF66FF"/>
                </a:solidFill>
              </a:rPr>
              <a:t>Leaders made via power relations/ politics of difference.</a:t>
            </a:r>
          </a:p>
          <a:p>
            <a:pPr marL="0" indent="0">
              <a:buClr>
                <a:srgbClr val="FF66FF"/>
              </a:buClr>
              <a:buFontTx/>
              <a:buNone/>
              <a:defRPr/>
            </a:pPr>
            <a:endParaRPr lang="en-GB" sz="3300" b="1" dirty="0">
              <a:solidFill>
                <a:srgbClr val="00FFFF"/>
              </a:solidFill>
            </a:endParaRPr>
          </a:p>
          <a:p>
            <a:pPr marL="0" indent="0">
              <a:buClr>
                <a:srgbClr val="FF66FF"/>
              </a:buClr>
              <a:buFontTx/>
              <a:buNone/>
              <a:defRPr/>
            </a:pPr>
            <a:r>
              <a:rPr lang="en-US" sz="3300" b="1" dirty="0">
                <a:solidFill>
                  <a:srgbClr val="FF66FF"/>
                </a:solidFill>
              </a:rPr>
              <a:t>Ahmed’s (2010) theory of happiness:</a:t>
            </a:r>
          </a:p>
          <a:p>
            <a:pPr>
              <a:buClr>
                <a:srgbClr val="FF66FF"/>
              </a:buClr>
              <a:defRPr/>
            </a:pPr>
            <a:r>
              <a:rPr lang="en-US" sz="3300" b="1" dirty="0">
                <a:solidFill>
                  <a:srgbClr val="00FFFF"/>
                </a:solidFill>
              </a:rPr>
              <a:t> </a:t>
            </a:r>
            <a:r>
              <a:rPr lang="en-US" sz="3300" b="1" dirty="0">
                <a:solidFill>
                  <a:schemeClr val="tx2"/>
                </a:solidFill>
              </a:rPr>
              <a:t>is a technology/ instrument </a:t>
            </a:r>
          </a:p>
          <a:p>
            <a:pPr>
              <a:buClr>
                <a:srgbClr val="FF66FF"/>
              </a:buClr>
              <a:defRPr/>
            </a:pPr>
            <a:r>
              <a:rPr lang="en-US" sz="3300" b="1" dirty="0">
                <a:solidFill>
                  <a:schemeClr val="tx2"/>
                </a:solidFill>
              </a:rPr>
              <a:t>re-orientates individual desires towards a common good.</a:t>
            </a:r>
          </a:p>
          <a:p>
            <a:pPr marL="0" indent="0">
              <a:buClr>
                <a:srgbClr val="FF66FF"/>
              </a:buClr>
              <a:buFontTx/>
              <a:buNone/>
              <a:defRPr/>
            </a:pPr>
            <a:r>
              <a:rPr lang="en-US" sz="3300" b="1" dirty="0">
                <a:solidFill>
                  <a:srgbClr val="FF66FF"/>
                </a:solidFill>
              </a:rPr>
              <a:t>Leadership = sign of vertical career success.</a:t>
            </a:r>
          </a:p>
          <a:p>
            <a:pPr>
              <a:buClr>
                <a:srgbClr val="FF66FF"/>
              </a:buClr>
              <a:defRPr/>
            </a:pPr>
            <a:endParaRPr lang="en-US" sz="3300" b="1" dirty="0">
              <a:solidFill>
                <a:srgbClr val="FF66FF"/>
              </a:solidFill>
            </a:endParaRPr>
          </a:p>
          <a:p>
            <a:pPr marL="0" indent="0">
              <a:buClr>
                <a:srgbClr val="FF66FF"/>
              </a:buClr>
              <a:buFontTx/>
              <a:buNone/>
              <a:defRPr/>
            </a:pPr>
            <a:r>
              <a:rPr lang="en-US" sz="3300" b="1" dirty="0">
                <a:solidFill>
                  <a:srgbClr val="FF66FF"/>
                </a:solidFill>
              </a:rPr>
              <a:t>Berlant’s (2011) theory of cruel optimism:</a:t>
            </a:r>
          </a:p>
          <a:p>
            <a:pPr>
              <a:buClr>
                <a:srgbClr val="FF66FF"/>
              </a:buClr>
              <a:defRPr/>
            </a:pPr>
            <a:r>
              <a:rPr lang="en-US" sz="3300" b="1" dirty="0">
                <a:solidFill>
                  <a:schemeClr val="tx2"/>
                </a:solidFill>
              </a:rPr>
              <a:t>Depending on objects that block </a:t>
            </a:r>
            <a:r>
              <a:rPr lang="en-US" sz="3300" b="1" dirty="0" smtClean="0">
                <a:solidFill>
                  <a:schemeClr val="tx2"/>
                </a:solidFill>
              </a:rPr>
              <a:t>thriving</a:t>
            </a:r>
            <a:r>
              <a:rPr lang="en-US" sz="3300" b="1" dirty="0">
                <a:solidFill>
                  <a:schemeClr val="tx2"/>
                </a:solidFill>
              </a:rPr>
              <a:t>.</a:t>
            </a:r>
            <a:endParaRPr lang="en-US" sz="3300" dirty="0"/>
          </a:p>
          <a:p>
            <a:pPr marL="0" indent="0">
              <a:buClr>
                <a:srgbClr val="FF66FF"/>
              </a:buClr>
              <a:buFontTx/>
              <a:buNone/>
              <a:defRPr/>
            </a:pPr>
            <a:r>
              <a:rPr lang="en-GB" sz="3300" b="1" dirty="0">
                <a:solidFill>
                  <a:srgbClr val="FF66FF"/>
                </a:solidFill>
              </a:rPr>
              <a:t>Leadership = normative fantasy and/or a bad object of desire .</a:t>
            </a:r>
            <a:endParaRPr lang="en-US" sz="3300" dirty="0">
              <a:solidFill>
                <a:srgbClr val="FF66FF"/>
              </a:solidFill>
            </a:endParaRPr>
          </a:p>
          <a:p>
            <a:endParaRPr lang="en-US" dirty="0"/>
          </a:p>
        </p:txBody>
      </p:sp>
      <p:pic>
        <p:nvPicPr>
          <p:cNvPr id="7" name="Content Placeholder 1" descr="AA009659.png"/>
          <p:cNvPicPr>
            <a:picLocks noGrp="1" noChangeAspect="1"/>
          </p:cNvPicPr>
          <p:nvPr>
            <p:ph sz="half" idx="1"/>
          </p:nvPr>
        </p:nvPicPr>
        <p:blipFill>
          <a:blip r:embed="rId3" cstate="email">
            <a:extLst>
              <a:ext uri="{28A0092B-C50C-407E-A947-70E740481C1C}">
                <a14:useLocalDpi xmlns:a14="http://schemas.microsoft.com/office/drawing/2010/main" val="0"/>
              </a:ext>
            </a:extLst>
          </a:blip>
          <a:srcRect t="-6964" b="-6964"/>
          <a:stretch>
            <a:fillRect/>
          </a:stretch>
        </p:blipFill>
        <p:spPr>
          <a:xfrm>
            <a:off x="457200" y="1600200"/>
            <a:ext cx="2746399" cy="4525963"/>
          </a:xfrm>
        </p:spPr>
      </p:pic>
    </p:spTree>
    <p:extLst>
      <p:ext uri="{BB962C8B-B14F-4D97-AF65-F5344CB8AC3E}">
        <p14:creationId xmlns:p14="http://schemas.microsoft.com/office/powerpoint/2010/main" val="70068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2" end="12"/>
                                            </p:txEl>
                                          </p:spTgt>
                                        </p:tgtEl>
                                        <p:attrNameLst>
                                          <p:attrName>style.visibility</p:attrName>
                                        </p:attrNameLst>
                                      </p:cBhvr>
                                      <p:to>
                                        <p:strVal val="visible"/>
                                      </p:to>
                                    </p:set>
                                    <p:animEffect transition="in" filter="strips(downLeft)">
                                      <p:cBhvr>
                                        <p:cTn id="57" dur="500"/>
                                        <p:tgtEl>
                                          <p:spTgt spid="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3" end="13"/>
                                            </p:txEl>
                                          </p:spTgt>
                                        </p:tgtEl>
                                        <p:attrNameLst>
                                          <p:attrName>style.visibility</p:attrName>
                                        </p:attrNameLst>
                                      </p:cBhvr>
                                      <p:to>
                                        <p:strVal val="visible"/>
                                      </p:to>
                                    </p:set>
                                    <p:animEffect transition="in" filter="strips(downLeft)">
                                      <p:cBhvr>
                                        <p:cTn id="62"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Optics and Apparatus</a:t>
            </a:r>
          </a:p>
        </p:txBody>
      </p:sp>
      <p:sp>
        <p:nvSpPr>
          <p:cNvPr id="4" name="Content Placeholder 3"/>
          <p:cNvSpPr>
            <a:spLocks noGrp="1"/>
          </p:cNvSpPr>
          <p:nvPr>
            <p:ph sz="half" idx="2"/>
          </p:nvPr>
        </p:nvSpPr>
        <p:spPr>
          <a:xfrm>
            <a:off x="2523059" y="1600200"/>
            <a:ext cx="6424270" cy="4997130"/>
          </a:xfrm>
        </p:spPr>
        <p:txBody>
          <a:bodyPr>
            <a:normAutofit fontScale="77500" lnSpcReduction="20000"/>
          </a:bodyPr>
          <a:lstStyle/>
          <a:p>
            <a:pPr>
              <a:buClr>
                <a:srgbClr val="FF66FF"/>
              </a:buClr>
              <a:defRPr/>
            </a:pPr>
            <a:r>
              <a:rPr lang="en-US" sz="4000" b="1" dirty="0">
                <a:solidFill>
                  <a:srgbClr val="FFFFFF"/>
                </a:solidFill>
              </a:rPr>
              <a:t>What is it that people don’t see?</a:t>
            </a:r>
          </a:p>
          <a:p>
            <a:pPr>
              <a:buClr>
                <a:srgbClr val="FF66FF"/>
              </a:buClr>
              <a:defRPr/>
            </a:pPr>
            <a:r>
              <a:rPr lang="en-US" sz="4000" b="1" dirty="0">
                <a:solidFill>
                  <a:srgbClr val="FFFFFF"/>
                </a:solidFill>
              </a:rPr>
              <a:t>Why don’t they see it?</a:t>
            </a:r>
          </a:p>
          <a:p>
            <a:pPr>
              <a:buClr>
                <a:srgbClr val="FF66FF"/>
              </a:buClr>
              <a:defRPr/>
            </a:pPr>
            <a:r>
              <a:rPr lang="en-US" sz="4000" b="1" dirty="0">
                <a:solidFill>
                  <a:srgbClr val="FFFFFF"/>
                </a:solidFill>
              </a:rPr>
              <a:t>What do current optics/ practices/ specifications reveal and obscure?</a:t>
            </a:r>
          </a:p>
          <a:p>
            <a:pPr marL="0" indent="0">
              <a:buClr>
                <a:srgbClr val="FF66FF"/>
              </a:buClr>
              <a:buFontTx/>
              <a:buNone/>
              <a:defRPr/>
            </a:pPr>
            <a:endParaRPr lang="en-US" sz="4000" b="1" dirty="0">
              <a:solidFill>
                <a:schemeClr val="tx2"/>
              </a:solidFill>
            </a:endParaRPr>
          </a:p>
          <a:p>
            <a:pPr marL="0" indent="0">
              <a:buClr>
                <a:srgbClr val="FF66FF"/>
              </a:buClr>
              <a:buFontTx/>
              <a:buNone/>
              <a:defRPr/>
            </a:pPr>
            <a:r>
              <a:rPr lang="en-US" sz="4000" b="1" dirty="0">
                <a:solidFill>
                  <a:srgbClr val="FF66FF"/>
                </a:solidFill>
              </a:rPr>
              <a:t>Leadership Potential</a:t>
            </a:r>
          </a:p>
          <a:p>
            <a:pPr>
              <a:buClr>
                <a:srgbClr val="FF66FF"/>
              </a:buClr>
              <a:defRPr/>
            </a:pPr>
            <a:r>
              <a:rPr lang="en-US" sz="4000" b="1" dirty="0">
                <a:solidFill>
                  <a:srgbClr val="FFFFFF"/>
                </a:solidFill>
              </a:rPr>
              <a:t>O</a:t>
            </a:r>
            <a:r>
              <a:rPr lang="en-US" sz="4000" b="1" dirty="0" smtClean="0">
                <a:solidFill>
                  <a:srgbClr val="FFFFFF"/>
                </a:solidFill>
              </a:rPr>
              <a:t>bservable</a:t>
            </a:r>
            <a:r>
              <a:rPr lang="en-US" sz="4000" b="1" dirty="0">
                <a:solidFill>
                  <a:srgbClr val="FFFFFF"/>
                </a:solidFill>
              </a:rPr>
              <a:t>, separate static structure?</a:t>
            </a:r>
          </a:p>
          <a:p>
            <a:pPr>
              <a:buClr>
                <a:srgbClr val="FF66FF"/>
              </a:buClr>
              <a:defRPr/>
            </a:pPr>
            <a:r>
              <a:rPr lang="en-US" sz="4000" b="1" dirty="0">
                <a:solidFill>
                  <a:srgbClr val="FFFFFF"/>
                </a:solidFill>
              </a:rPr>
              <a:t>S</a:t>
            </a:r>
            <a:r>
              <a:rPr lang="en-US" sz="4000" b="1" dirty="0" smtClean="0">
                <a:solidFill>
                  <a:srgbClr val="FFFFFF"/>
                </a:solidFill>
              </a:rPr>
              <a:t>truggle </a:t>
            </a:r>
            <a:r>
              <a:rPr lang="en-US" sz="4000" b="1" dirty="0">
                <a:solidFill>
                  <a:srgbClr val="FFFFFF"/>
                </a:solidFill>
              </a:rPr>
              <a:t>for value/ intelligibility</a:t>
            </a:r>
            <a:r>
              <a:rPr lang="en-US" sz="4000" b="1" dirty="0" smtClean="0">
                <a:solidFill>
                  <a:srgbClr val="FFFFFF"/>
                </a:solidFill>
              </a:rPr>
              <a:t>? </a:t>
            </a:r>
            <a:r>
              <a:rPr lang="en-US" sz="4000" b="1" dirty="0">
                <a:solidFill>
                  <a:srgbClr val="FFFFFF"/>
                </a:solidFill>
              </a:rPr>
              <a:t>contingent, contextual</a:t>
            </a:r>
          </a:p>
          <a:p>
            <a:pPr>
              <a:buClr>
                <a:srgbClr val="FF66FF"/>
              </a:buClr>
              <a:defRPr/>
            </a:pPr>
            <a:r>
              <a:rPr lang="en-US" sz="4000" b="1" dirty="0">
                <a:solidFill>
                  <a:srgbClr val="FFFFFF"/>
                </a:solidFill>
              </a:rPr>
              <a:t>C</a:t>
            </a:r>
            <a:r>
              <a:rPr lang="en-US" sz="4000" b="1" dirty="0" smtClean="0">
                <a:solidFill>
                  <a:srgbClr val="FFFFFF"/>
                </a:solidFill>
              </a:rPr>
              <a:t>o</a:t>
            </a:r>
            <a:r>
              <a:rPr lang="en-US" sz="4000" b="1" dirty="0">
                <a:solidFill>
                  <a:srgbClr val="FFFFFF"/>
                </a:solidFill>
              </a:rPr>
              <a:t>-produced?</a:t>
            </a:r>
          </a:p>
          <a:p>
            <a:endParaRPr lang="en-US" dirty="0"/>
          </a:p>
        </p:txBody>
      </p:sp>
      <p:pic>
        <p:nvPicPr>
          <p:cNvPr id="5" name="Content Placeholder 5" descr="AA002817.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10916" r="-10916"/>
          <a:stretch>
            <a:fillRect/>
          </a:stretch>
        </p:blipFill>
        <p:spPr>
          <a:xfrm>
            <a:off x="457200" y="1600200"/>
            <a:ext cx="2065859" cy="4525963"/>
          </a:xfrm>
        </p:spPr>
      </p:pic>
    </p:spTree>
    <p:extLst>
      <p:ext uri="{BB962C8B-B14F-4D97-AF65-F5344CB8AC3E}">
        <p14:creationId xmlns:p14="http://schemas.microsoft.com/office/powerpoint/2010/main" val="15648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A Two-Way Gaze?</a:t>
            </a:r>
          </a:p>
        </p:txBody>
      </p:sp>
      <p:sp>
        <p:nvSpPr>
          <p:cNvPr id="4" name="Content Placeholder 3"/>
          <p:cNvSpPr>
            <a:spLocks noGrp="1"/>
          </p:cNvSpPr>
          <p:nvPr>
            <p:ph sz="half" idx="2"/>
          </p:nvPr>
        </p:nvSpPr>
        <p:spPr>
          <a:xfrm>
            <a:off x="3592435" y="1600200"/>
            <a:ext cx="5373851" cy="4525963"/>
          </a:xfrm>
        </p:spPr>
        <p:txBody>
          <a:bodyPr>
            <a:normAutofit/>
          </a:bodyPr>
          <a:lstStyle/>
          <a:p>
            <a:pPr>
              <a:buClr>
                <a:srgbClr val="FF66FF"/>
              </a:buClr>
              <a:defRPr/>
            </a:pPr>
            <a:endParaRPr lang="en-US" sz="3200" b="1" dirty="0" smtClean="0">
              <a:solidFill>
                <a:srgbClr val="FFFFFF"/>
              </a:solidFill>
            </a:endParaRPr>
          </a:p>
          <a:p>
            <a:pPr>
              <a:buClr>
                <a:srgbClr val="FF66FF"/>
              </a:buClr>
              <a:defRPr/>
            </a:pPr>
            <a:r>
              <a:rPr lang="en-US" sz="3200" b="1" dirty="0" smtClean="0">
                <a:solidFill>
                  <a:srgbClr val="FFFFFF"/>
                </a:solidFill>
              </a:rPr>
              <a:t>How </a:t>
            </a:r>
            <a:r>
              <a:rPr lang="en-US" sz="3200" b="1" dirty="0">
                <a:solidFill>
                  <a:srgbClr val="FFFFFF"/>
                </a:solidFill>
              </a:rPr>
              <a:t>are women being seen </a:t>
            </a:r>
            <a:r>
              <a:rPr lang="en-US" sz="3200" b="1" i="1" dirty="0">
                <a:solidFill>
                  <a:srgbClr val="FFFFFF"/>
                </a:solidFill>
              </a:rPr>
              <a:t>e.g</a:t>
            </a:r>
            <a:r>
              <a:rPr lang="en-US" sz="3200" b="1" dirty="0">
                <a:solidFill>
                  <a:srgbClr val="FFFFFF"/>
                </a:solidFill>
              </a:rPr>
              <a:t>. as deficit men?</a:t>
            </a:r>
          </a:p>
          <a:p>
            <a:pPr marL="0" indent="0">
              <a:buClr>
                <a:srgbClr val="FF66FF"/>
              </a:buClr>
              <a:buFontTx/>
              <a:buNone/>
              <a:defRPr/>
            </a:pPr>
            <a:endParaRPr lang="en-US" sz="3200" b="1" dirty="0">
              <a:solidFill>
                <a:srgbClr val="FFFFFF"/>
              </a:solidFill>
            </a:endParaRPr>
          </a:p>
          <a:p>
            <a:pPr>
              <a:buClr>
                <a:srgbClr val="FF66FF"/>
              </a:buClr>
              <a:defRPr/>
            </a:pPr>
            <a:r>
              <a:rPr lang="en-US" sz="3200" b="1" dirty="0">
                <a:solidFill>
                  <a:srgbClr val="FFFFFF"/>
                </a:solidFill>
              </a:rPr>
              <a:t>How are women viewing leadership </a:t>
            </a:r>
            <a:r>
              <a:rPr lang="en-US" sz="3200" b="1" i="1" dirty="0">
                <a:solidFill>
                  <a:srgbClr val="FFFFFF"/>
                </a:solidFill>
              </a:rPr>
              <a:t>e.g. </a:t>
            </a:r>
            <a:r>
              <a:rPr lang="en-US" sz="3200" b="1" dirty="0">
                <a:solidFill>
                  <a:srgbClr val="FFFFFF"/>
                </a:solidFill>
              </a:rPr>
              <a:t>via the lens of neo-liberalism/ austerity?</a:t>
            </a:r>
          </a:p>
          <a:p>
            <a:endParaRPr lang="en-US" dirty="0"/>
          </a:p>
        </p:txBody>
      </p:sp>
      <p:pic>
        <p:nvPicPr>
          <p:cNvPr id="6" name="Content Placeholder 7" descr="LS019486.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31273" b="-31273"/>
          <a:stretch>
            <a:fillRect/>
          </a:stretch>
        </p:blipFill>
        <p:spPr>
          <a:xfrm>
            <a:off x="457200" y="1600200"/>
            <a:ext cx="2550420" cy="4525963"/>
          </a:xfrm>
          <a:prstGeom prst="rect">
            <a:avLst/>
          </a:prstGeom>
        </p:spPr>
      </p:pic>
    </p:spTree>
    <p:extLst>
      <p:ext uri="{BB962C8B-B14F-4D97-AF65-F5344CB8AC3E}">
        <p14:creationId xmlns:p14="http://schemas.microsoft.com/office/powerpoint/2010/main" val="15583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Attracts Women to Senior Leadership?</a:t>
            </a:r>
          </a:p>
        </p:txBody>
      </p:sp>
      <p:sp>
        <p:nvSpPr>
          <p:cNvPr id="4" name="Content Placeholder 3"/>
          <p:cNvSpPr>
            <a:spLocks noGrp="1"/>
          </p:cNvSpPr>
          <p:nvPr>
            <p:ph sz="half" idx="2"/>
          </p:nvPr>
        </p:nvSpPr>
        <p:spPr/>
        <p:txBody>
          <a:bodyPr>
            <a:normAutofit lnSpcReduction="10000"/>
          </a:bodyPr>
          <a:lstStyle/>
          <a:p>
            <a:pPr>
              <a:buClr>
                <a:srgbClr val="FF66FF"/>
              </a:buClr>
              <a:defRPr/>
            </a:pPr>
            <a:endParaRPr lang="en-US" sz="4400" b="1" dirty="0" smtClean="0">
              <a:solidFill>
                <a:srgbClr val="FFFFFF"/>
              </a:solidFill>
            </a:endParaRPr>
          </a:p>
          <a:p>
            <a:pPr>
              <a:buClr>
                <a:srgbClr val="FF66FF"/>
              </a:buClr>
              <a:defRPr/>
            </a:pPr>
            <a:r>
              <a:rPr lang="en-US" sz="4400" b="1" dirty="0" smtClean="0">
                <a:solidFill>
                  <a:srgbClr val="FFFFFF"/>
                </a:solidFill>
              </a:rPr>
              <a:t>Power</a:t>
            </a:r>
            <a:endParaRPr lang="en-US" sz="4400" b="1" dirty="0">
              <a:solidFill>
                <a:srgbClr val="FFFFFF"/>
              </a:solidFill>
            </a:endParaRPr>
          </a:p>
          <a:p>
            <a:pPr>
              <a:buClr>
                <a:srgbClr val="FF66FF"/>
              </a:buClr>
              <a:defRPr/>
            </a:pPr>
            <a:r>
              <a:rPr lang="en-US" sz="4400" b="1" dirty="0">
                <a:solidFill>
                  <a:srgbClr val="FFFFFF"/>
                </a:solidFill>
              </a:rPr>
              <a:t>Influence</a:t>
            </a:r>
          </a:p>
          <a:p>
            <a:pPr>
              <a:buClr>
                <a:srgbClr val="FF66FF"/>
              </a:buClr>
              <a:defRPr/>
            </a:pPr>
            <a:r>
              <a:rPr lang="en-US" sz="4400" b="1" dirty="0">
                <a:solidFill>
                  <a:srgbClr val="FFFFFF"/>
                </a:solidFill>
              </a:rPr>
              <a:t>Values</a:t>
            </a:r>
          </a:p>
          <a:p>
            <a:pPr>
              <a:buClr>
                <a:srgbClr val="FF66FF"/>
              </a:buClr>
              <a:defRPr/>
            </a:pPr>
            <a:r>
              <a:rPr lang="en-US" sz="4400" b="1" dirty="0">
                <a:solidFill>
                  <a:srgbClr val="FFFFFF"/>
                </a:solidFill>
              </a:rPr>
              <a:t>Rewards</a:t>
            </a:r>
          </a:p>
          <a:p>
            <a:pPr>
              <a:buClr>
                <a:srgbClr val="FF66FF"/>
              </a:buClr>
              <a:defRPr/>
            </a:pPr>
            <a:r>
              <a:rPr lang="en-US" sz="4400" b="1" dirty="0">
                <a:solidFill>
                  <a:srgbClr val="FFFFFF"/>
                </a:solidFill>
              </a:rPr>
              <a:t>Recognition</a:t>
            </a:r>
          </a:p>
          <a:p>
            <a:endParaRPr lang="en-US" dirty="0"/>
          </a:p>
        </p:txBody>
      </p:sp>
      <p:pic>
        <p:nvPicPr>
          <p:cNvPr id="5" name="Content Placeholder 5" descr="200415231-001.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37887" b="-37887"/>
          <a:stretch>
            <a:fillRect/>
          </a:stretch>
        </p:blipFill>
        <p:spPr/>
      </p:pic>
    </p:spTree>
    <p:extLst>
      <p:ext uri="{BB962C8B-B14F-4D97-AF65-F5344CB8AC3E}">
        <p14:creationId xmlns:p14="http://schemas.microsoft.com/office/powerpoint/2010/main" val="236913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Why is Senior Leadership Unattractive to Women?</a:t>
            </a:r>
            <a:endParaRPr lang="en-US" sz="3200" b="1" dirty="0"/>
          </a:p>
        </p:txBody>
      </p:sp>
      <p:sp>
        <p:nvSpPr>
          <p:cNvPr id="4" name="Content Placeholder 3"/>
          <p:cNvSpPr>
            <a:spLocks noGrp="1"/>
          </p:cNvSpPr>
          <p:nvPr>
            <p:ph sz="half" idx="2"/>
          </p:nvPr>
        </p:nvSpPr>
        <p:spPr>
          <a:xfrm>
            <a:off x="3659271" y="1417638"/>
            <a:ext cx="5212586" cy="6002288"/>
          </a:xfrm>
        </p:spPr>
        <p:txBody>
          <a:bodyPr>
            <a:normAutofit fontScale="47500" lnSpcReduction="20000"/>
          </a:bodyPr>
          <a:lstStyle/>
          <a:p>
            <a:pPr>
              <a:lnSpc>
                <a:spcPct val="105000"/>
              </a:lnSpc>
              <a:buClr>
                <a:srgbClr val="E74CFF"/>
              </a:buClr>
              <a:defRPr/>
            </a:pPr>
            <a:r>
              <a:rPr lang="en-GB" sz="4000" b="1" dirty="0"/>
              <a:t>Neo-liberalism</a:t>
            </a:r>
          </a:p>
          <a:p>
            <a:pPr>
              <a:lnSpc>
                <a:spcPct val="105000"/>
              </a:lnSpc>
              <a:buClr>
                <a:srgbClr val="E74CFF"/>
              </a:buClr>
              <a:defRPr/>
            </a:pPr>
            <a:endParaRPr lang="en-GB" sz="4000" b="1" dirty="0"/>
          </a:p>
          <a:p>
            <a:pPr>
              <a:lnSpc>
                <a:spcPct val="105000"/>
              </a:lnSpc>
              <a:buClr>
                <a:srgbClr val="E74CFF"/>
              </a:buClr>
              <a:defRPr/>
            </a:pPr>
            <a:r>
              <a:rPr lang="en-GB" sz="4000" b="1" dirty="0"/>
              <a:t>Being ‘Other’ in male-dominated cultures.</a:t>
            </a:r>
          </a:p>
          <a:p>
            <a:pPr>
              <a:lnSpc>
                <a:spcPct val="105000"/>
              </a:lnSpc>
              <a:buClr>
                <a:srgbClr val="E74CFF"/>
              </a:buClr>
              <a:buFontTx/>
              <a:buNone/>
              <a:defRPr/>
            </a:pPr>
            <a:endParaRPr lang="en-GB" sz="4000" b="1" dirty="0"/>
          </a:p>
          <a:p>
            <a:pPr>
              <a:lnSpc>
                <a:spcPct val="105000"/>
              </a:lnSpc>
              <a:buClr>
                <a:srgbClr val="E74CFF"/>
              </a:buClr>
              <a:defRPr/>
            </a:pPr>
            <a:r>
              <a:rPr lang="en-GB" sz="4000" b="1" dirty="0"/>
              <a:t>Leadership v scholarship.</a:t>
            </a:r>
          </a:p>
          <a:p>
            <a:pPr>
              <a:lnSpc>
                <a:spcPct val="105000"/>
              </a:lnSpc>
              <a:buClr>
                <a:srgbClr val="E74CFF"/>
              </a:buClr>
              <a:defRPr/>
            </a:pPr>
            <a:endParaRPr lang="en-GB" sz="4000" b="1" dirty="0"/>
          </a:p>
          <a:p>
            <a:pPr>
              <a:lnSpc>
                <a:spcPct val="105000"/>
              </a:lnSpc>
              <a:buClr>
                <a:srgbClr val="E74CFF"/>
              </a:buClr>
              <a:defRPr/>
            </a:pPr>
            <a:r>
              <a:rPr lang="en-GB" sz="4000" b="1" dirty="0"/>
              <a:t>Disrupting the symbolic order.</a:t>
            </a:r>
          </a:p>
          <a:p>
            <a:pPr>
              <a:lnSpc>
                <a:spcPct val="105000"/>
              </a:lnSpc>
              <a:buClr>
                <a:srgbClr val="E74CFF"/>
              </a:buClr>
              <a:defRPr/>
            </a:pPr>
            <a:endParaRPr lang="en-GB" sz="4000" b="1" dirty="0"/>
          </a:p>
          <a:p>
            <a:pPr>
              <a:lnSpc>
                <a:spcPct val="105000"/>
              </a:lnSpc>
              <a:buClr>
                <a:srgbClr val="E74CFF"/>
              </a:buClr>
              <a:defRPr/>
            </a:pPr>
            <a:r>
              <a:rPr lang="en-GB" sz="4000" b="1" dirty="0"/>
              <a:t>Socio-cultural messages.</a:t>
            </a:r>
          </a:p>
          <a:p>
            <a:pPr marL="0" indent="0">
              <a:lnSpc>
                <a:spcPct val="105000"/>
              </a:lnSpc>
              <a:buClr>
                <a:srgbClr val="E74CFF"/>
              </a:buClr>
              <a:buFontTx/>
              <a:buNone/>
              <a:defRPr/>
            </a:pPr>
            <a:endParaRPr lang="en-GB" sz="4000" b="1" dirty="0"/>
          </a:p>
          <a:p>
            <a:pPr>
              <a:lnSpc>
                <a:spcPct val="105000"/>
              </a:lnSpc>
              <a:buClr>
                <a:srgbClr val="E74CFF"/>
              </a:buClr>
              <a:defRPr/>
            </a:pPr>
            <a:r>
              <a:rPr lang="en-GB" sz="4000" b="1" dirty="0"/>
              <a:t>Navigating professional and domestic responsibilities. </a:t>
            </a:r>
            <a:endParaRPr lang="en-GB" sz="4000" b="1" dirty="0" smtClean="0"/>
          </a:p>
          <a:p>
            <a:pPr>
              <a:lnSpc>
                <a:spcPct val="105000"/>
              </a:lnSpc>
              <a:buClr>
                <a:srgbClr val="E74CFF"/>
              </a:buClr>
              <a:defRPr/>
            </a:pPr>
            <a:endParaRPr lang="en-GB" sz="4000" b="1" dirty="0"/>
          </a:p>
          <a:p>
            <a:pPr>
              <a:lnSpc>
                <a:spcPct val="105000"/>
              </a:lnSpc>
              <a:buClr>
                <a:srgbClr val="E74CFF"/>
              </a:buClr>
              <a:defRPr/>
            </a:pPr>
            <a:r>
              <a:rPr lang="en-GB" sz="4000" b="1" dirty="0" smtClean="0"/>
              <a:t>Gendered Networks/ Lobbying</a:t>
            </a:r>
          </a:p>
          <a:p>
            <a:pPr marL="0" indent="0">
              <a:lnSpc>
                <a:spcPct val="105000"/>
              </a:lnSpc>
              <a:buClr>
                <a:srgbClr val="E74CFF"/>
              </a:buClr>
              <a:buNone/>
              <a:defRPr/>
            </a:pPr>
            <a:endParaRPr lang="en-GB" sz="4000" b="1" dirty="0"/>
          </a:p>
          <a:p>
            <a:pPr>
              <a:buClr>
                <a:srgbClr val="E74CFF"/>
              </a:buClr>
              <a:defRPr/>
            </a:pPr>
            <a:r>
              <a:rPr lang="en-GB" sz="4000" b="1" dirty="0"/>
              <a:t>W</a:t>
            </a:r>
            <a:r>
              <a:rPr lang="en-US" sz="4000" b="1" dirty="0"/>
              <a:t>omen lack capital</a:t>
            </a:r>
            <a:r>
              <a:rPr lang="en-US" sz="4000" b="1" dirty="0">
                <a:solidFill>
                  <a:srgbClr val="E74CFF"/>
                </a:solidFill>
              </a:rPr>
              <a:t> (economic, political, social and symbolic)</a:t>
            </a:r>
            <a:r>
              <a:rPr lang="en-US" sz="4000" b="1" dirty="0">
                <a:solidFill>
                  <a:schemeClr val="tx2"/>
                </a:solidFill>
              </a:rPr>
              <a:t> </a:t>
            </a:r>
            <a:r>
              <a:rPr lang="en-US" sz="4000" b="1" dirty="0">
                <a:solidFill>
                  <a:srgbClr val="FFFFFF"/>
                </a:solidFill>
              </a:rPr>
              <a:t>to redefine the requirements of the </a:t>
            </a:r>
            <a:r>
              <a:rPr lang="en-US" sz="4000" b="1" dirty="0" smtClean="0">
                <a:solidFill>
                  <a:srgbClr val="FFFFFF"/>
                </a:solidFill>
              </a:rPr>
              <a:t>field</a:t>
            </a:r>
            <a:r>
              <a:rPr lang="en-US" sz="1900" b="1" dirty="0" smtClean="0">
                <a:solidFill>
                  <a:srgbClr val="E74CFF"/>
                </a:solidFill>
              </a:rPr>
              <a:t>   </a:t>
            </a:r>
            <a:r>
              <a:rPr lang="en-US" sz="2500" b="1" dirty="0" smtClean="0">
                <a:solidFill>
                  <a:srgbClr val="E74CFF"/>
                </a:solidFill>
              </a:rPr>
              <a:t>(Corsun &amp; Costen, 2001</a:t>
            </a:r>
            <a:r>
              <a:rPr lang="en-GB" sz="2500" b="1" dirty="0" smtClean="0">
                <a:solidFill>
                  <a:srgbClr val="E74CFF"/>
                </a:solidFill>
              </a:rPr>
              <a:t>).</a:t>
            </a:r>
          </a:p>
          <a:p>
            <a:endParaRPr lang="en-US" dirty="0"/>
          </a:p>
        </p:txBody>
      </p:sp>
      <p:pic>
        <p:nvPicPr>
          <p:cNvPr id="5" name="Content Placeholder 5" descr="MC900444668[1]"/>
          <p:cNvPicPr>
            <a:picLocks noGrp="1" noChangeAspect="1" noChangeArrowheads="1"/>
          </p:cNvPicPr>
          <p:nvPr>
            <p:ph sz="half" idx="1"/>
          </p:nvPr>
        </p:nvPicPr>
        <p:blipFill>
          <a:blip r:embed="rId3" cstate="email">
            <a:extLst>
              <a:ext uri="{28A0092B-C50C-407E-A947-70E740481C1C}">
                <a14:useLocalDpi xmlns:a14="http://schemas.microsoft.com/office/drawing/2010/main" val="0"/>
              </a:ext>
            </a:extLst>
          </a:blip>
          <a:srcRect t="6729" b="6729"/>
          <a:stretch>
            <a:fillRect/>
          </a:stretch>
        </p:blipFill>
        <p:spPr>
          <a:xfrm>
            <a:off x="457201" y="1600200"/>
            <a:ext cx="2817764" cy="4525963"/>
          </a:xfrm>
        </p:spPr>
      </p:pic>
    </p:spTree>
    <p:extLst>
      <p:ext uri="{BB962C8B-B14F-4D97-AF65-F5344CB8AC3E}">
        <p14:creationId xmlns:p14="http://schemas.microsoft.com/office/powerpoint/2010/main" val="358534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strips(downLeft)">
                                      <p:cBhvr>
                                        <p:cTn id="32" dur="500"/>
                                        <p:tgtEl>
                                          <p:spTgt spid="4">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strips(downLeft)">
                                      <p:cBhvr>
                                        <p:cTn id="37" dur="500"/>
                                        <p:tgtEl>
                                          <p:spTgt spid="4">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4" end="14"/>
                                            </p:txEl>
                                          </p:spTgt>
                                        </p:tgtEl>
                                        <p:attrNameLst>
                                          <p:attrName>style.visibility</p:attrName>
                                        </p:attrNameLst>
                                      </p:cBhvr>
                                      <p:to>
                                        <p:strVal val="visible"/>
                                      </p:to>
                                    </p:set>
                                    <p:animEffect transition="in" filter="strips(downLeft)">
                                      <p:cBhvr>
                                        <p:cTn id="4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872479" cy="1417638"/>
          </a:xfrm>
        </p:spPr>
        <p:txBody>
          <a:bodyPr>
            <a:normAutofit/>
          </a:bodyPr>
          <a:lstStyle/>
          <a:p>
            <a:r>
              <a:rPr lang="en-US" sz="3600" b="1" dirty="0" smtClean="0"/>
              <a:t>Leadership = Installation of the Neo-liberal Gaze?</a:t>
            </a:r>
            <a:endParaRPr lang="en-US" sz="3600" b="1" dirty="0"/>
          </a:p>
        </p:txBody>
      </p:sp>
      <p:pic>
        <p:nvPicPr>
          <p:cNvPr id="5" name="Content Placeholder 4" descr="200128087-001.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23526" r="23526"/>
          <a:stretch>
            <a:fillRect/>
          </a:stretch>
        </p:blipFill>
        <p:spPr>
          <a:xfrm>
            <a:off x="651651" y="1203232"/>
            <a:ext cx="2606604" cy="4922932"/>
          </a:xfrm>
        </p:spPr>
      </p:pic>
      <p:sp>
        <p:nvSpPr>
          <p:cNvPr id="4" name="Content Placeholder 3"/>
          <p:cNvSpPr>
            <a:spLocks noGrp="1"/>
          </p:cNvSpPr>
          <p:nvPr>
            <p:ph sz="half" idx="2"/>
          </p:nvPr>
        </p:nvSpPr>
        <p:spPr>
          <a:xfrm>
            <a:off x="3492181" y="1417638"/>
            <a:ext cx="5194619" cy="4708525"/>
          </a:xfrm>
        </p:spPr>
        <p:txBody>
          <a:bodyPr>
            <a:normAutofit fontScale="92500" lnSpcReduction="20000"/>
          </a:bodyPr>
          <a:lstStyle/>
          <a:p>
            <a:pPr>
              <a:buClr>
                <a:srgbClr val="FF66FF"/>
              </a:buClr>
            </a:pPr>
            <a:r>
              <a:rPr lang="en-US" b="1" dirty="0" smtClean="0"/>
              <a:t>Knowledge = the New Capital/ Global Commodity</a:t>
            </a:r>
          </a:p>
          <a:p>
            <a:pPr>
              <a:buClr>
                <a:srgbClr val="FF66FF"/>
              </a:buClr>
            </a:pPr>
            <a:endParaRPr lang="en-US" b="1" dirty="0" smtClean="0"/>
          </a:p>
          <a:p>
            <a:pPr>
              <a:buClr>
                <a:srgbClr val="FF66FF"/>
              </a:buClr>
            </a:pPr>
            <a:r>
              <a:rPr lang="en-US" b="1" dirty="0"/>
              <a:t>Financialisation/ Market </a:t>
            </a:r>
            <a:r>
              <a:rPr lang="en-US" b="1" dirty="0" smtClean="0"/>
              <a:t>Values</a:t>
            </a:r>
          </a:p>
          <a:p>
            <a:pPr>
              <a:buClr>
                <a:srgbClr val="FF66FF"/>
              </a:buClr>
            </a:pPr>
            <a:endParaRPr lang="en-US" b="1" dirty="0" smtClean="0"/>
          </a:p>
          <a:p>
            <a:pPr>
              <a:buClr>
                <a:srgbClr val="FF66FF"/>
              </a:buClr>
            </a:pPr>
            <a:r>
              <a:rPr lang="en-US" b="1" dirty="0" smtClean="0"/>
              <a:t>Audit/ Performance Management</a:t>
            </a:r>
          </a:p>
          <a:p>
            <a:pPr>
              <a:buClr>
                <a:srgbClr val="FF66FF"/>
              </a:buClr>
            </a:pPr>
            <a:endParaRPr lang="en-US" b="1" dirty="0" smtClean="0"/>
          </a:p>
          <a:p>
            <a:pPr>
              <a:buClr>
                <a:srgbClr val="FF66FF"/>
              </a:buClr>
            </a:pPr>
            <a:r>
              <a:rPr lang="en-US" b="1" dirty="0" smtClean="0"/>
              <a:t>Prestige Economy/ League Tables</a:t>
            </a:r>
          </a:p>
          <a:p>
            <a:pPr>
              <a:buClr>
                <a:srgbClr val="FF66FF"/>
              </a:buClr>
            </a:pPr>
            <a:endParaRPr lang="en-US" b="1" dirty="0" smtClean="0"/>
          </a:p>
          <a:p>
            <a:pPr>
              <a:buClr>
                <a:srgbClr val="FF66FF"/>
              </a:buClr>
            </a:pPr>
            <a:r>
              <a:rPr lang="en-US" b="1" dirty="0" smtClean="0"/>
              <a:t>Instrumentalisation/ Mobilisation/Utility of Research e.g. </a:t>
            </a:r>
            <a:r>
              <a:rPr lang="en-US" b="1" dirty="0"/>
              <a:t>I</a:t>
            </a:r>
            <a:r>
              <a:rPr lang="en-US" b="1" dirty="0" smtClean="0"/>
              <a:t>mpact, Rates of Return</a:t>
            </a:r>
          </a:p>
        </p:txBody>
      </p:sp>
    </p:spTree>
    <p:extLst>
      <p:ext uri="{BB962C8B-B14F-4D97-AF65-F5344CB8AC3E}">
        <p14:creationId xmlns:p14="http://schemas.microsoft.com/office/powerpoint/2010/main" val="104241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22606" cy="761478"/>
          </a:xfrm>
        </p:spPr>
        <p:txBody>
          <a:bodyPr>
            <a:noAutofit/>
          </a:bodyPr>
          <a:lstStyle/>
          <a:p>
            <a:r>
              <a:rPr lang="en-US" sz="3600" b="1" dirty="0" smtClean="0"/>
              <a:t>Neo-liberalism as a Relationship </a:t>
            </a:r>
            <a:r>
              <a:rPr lang="en-US" sz="3600" b="1" dirty="0"/>
              <a:t>of </a:t>
            </a:r>
            <a:r>
              <a:rPr lang="en-US" sz="3600" b="1" dirty="0" smtClean="0"/>
              <a:t>Entanglement?</a:t>
            </a:r>
            <a:r>
              <a:rPr lang="en-GB" sz="3600" b="1" dirty="0" smtClean="0"/>
              <a:t> </a:t>
            </a:r>
            <a:endParaRPr lang="en-US" sz="3600" b="1" dirty="0"/>
          </a:p>
        </p:txBody>
      </p:sp>
      <p:sp>
        <p:nvSpPr>
          <p:cNvPr id="4" name="Content Placeholder 3"/>
          <p:cNvSpPr>
            <a:spLocks noGrp="1"/>
          </p:cNvSpPr>
          <p:nvPr>
            <p:ph sz="half" idx="2"/>
          </p:nvPr>
        </p:nvSpPr>
        <p:spPr>
          <a:xfrm>
            <a:off x="2456223" y="1600199"/>
            <a:ext cx="6466383" cy="6103823"/>
          </a:xfrm>
        </p:spPr>
        <p:txBody>
          <a:bodyPr>
            <a:normAutofit fontScale="25000" lnSpcReduction="20000"/>
          </a:bodyPr>
          <a:lstStyle/>
          <a:p>
            <a:pPr>
              <a:buClr>
                <a:srgbClr val="FF66FF"/>
              </a:buClr>
            </a:pPr>
            <a:r>
              <a:rPr lang="en-US" sz="7200" b="1" dirty="0"/>
              <a:t>A</a:t>
            </a:r>
            <a:r>
              <a:rPr lang="en-US" sz="7200" b="1" dirty="0" smtClean="0"/>
              <a:t>cademic </a:t>
            </a:r>
            <a:r>
              <a:rPr lang="en-US" sz="7200" b="1" dirty="0"/>
              <a:t>profession </a:t>
            </a:r>
            <a:r>
              <a:rPr lang="en-US" sz="7200" b="1" dirty="0" smtClean="0"/>
              <a:t>complicit </a:t>
            </a:r>
            <a:r>
              <a:rPr lang="en-US" sz="7200" b="1" dirty="0"/>
              <a:t>in promoting </a:t>
            </a:r>
            <a:r>
              <a:rPr lang="en-US" sz="7200" b="1" dirty="0" smtClean="0"/>
              <a:t>indexes/ indicators </a:t>
            </a:r>
            <a:r>
              <a:rPr lang="en-US" sz="7200" b="1" dirty="0"/>
              <a:t>that regulate the </a:t>
            </a:r>
            <a:r>
              <a:rPr lang="en-US" sz="7200" b="1" dirty="0" smtClean="0"/>
              <a:t>profession</a:t>
            </a:r>
          </a:p>
          <a:p>
            <a:pPr marL="0" indent="0">
              <a:buClr>
                <a:srgbClr val="FF66FF"/>
              </a:buClr>
              <a:buNone/>
            </a:pPr>
            <a:r>
              <a:rPr lang="en-US" sz="5600" b="1" dirty="0" smtClean="0">
                <a:solidFill>
                  <a:srgbClr val="FF66FF"/>
                </a:solidFill>
              </a:rPr>
              <a:t>         (</a:t>
            </a:r>
            <a:r>
              <a:rPr lang="en-US" sz="5600" b="1" dirty="0">
                <a:solidFill>
                  <a:srgbClr val="FF66FF"/>
                </a:solidFill>
              </a:rPr>
              <a:t>Gill, 2010; Leathwood &amp;</a:t>
            </a:r>
            <a:r>
              <a:rPr lang="en-US" sz="5600" b="1" dirty="0" smtClean="0">
                <a:solidFill>
                  <a:srgbClr val="FF66FF"/>
                </a:solidFill>
              </a:rPr>
              <a:t> </a:t>
            </a:r>
            <a:r>
              <a:rPr lang="en-US" sz="5600" b="1" dirty="0">
                <a:solidFill>
                  <a:srgbClr val="FF66FF"/>
                </a:solidFill>
              </a:rPr>
              <a:t>Read, 2013). </a:t>
            </a:r>
            <a:endParaRPr lang="en-US" sz="5600" b="1" dirty="0" smtClean="0">
              <a:solidFill>
                <a:srgbClr val="FF66FF"/>
              </a:solidFill>
            </a:endParaRPr>
          </a:p>
          <a:p>
            <a:pPr>
              <a:buClr>
                <a:srgbClr val="FF66FF"/>
              </a:buClr>
            </a:pPr>
            <a:endParaRPr lang="en-US" sz="5600" b="1" dirty="0" smtClean="0">
              <a:solidFill>
                <a:srgbClr val="FF66FF"/>
              </a:solidFill>
            </a:endParaRPr>
          </a:p>
          <a:p>
            <a:pPr>
              <a:buClr>
                <a:srgbClr val="FF66FF"/>
              </a:buClr>
            </a:pPr>
            <a:r>
              <a:rPr lang="en-US" sz="7200" b="1" dirty="0" smtClean="0"/>
              <a:t>Truth telling via peer review, appraisal, auditors, search agents </a:t>
            </a:r>
            <a:r>
              <a:rPr lang="en-US" sz="5600" b="1" dirty="0" smtClean="0">
                <a:solidFill>
                  <a:srgbClr val="FF66FF"/>
                </a:solidFill>
              </a:rPr>
              <a:t>(Ball, 2014).</a:t>
            </a:r>
          </a:p>
          <a:p>
            <a:pPr>
              <a:buClr>
                <a:srgbClr val="FF66FF"/>
              </a:buClr>
            </a:pPr>
            <a:endParaRPr lang="en-US" sz="5600" b="1" dirty="0" smtClean="0">
              <a:solidFill>
                <a:srgbClr val="FF66FF"/>
              </a:solidFill>
            </a:endParaRPr>
          </a:p>
          <a:p>
            <a:pPr>
              <a:buClr>
                <a:srgbClr val="FF66FF"/>
              </a:buClr>
            </a:pPr>
            <a:r>
              <a:rPr lang="en-GB" sz="7200" b="1" dirty="0" smtClean="0"/>
              <a:t>Academic Identity via metrics/ </a:t>
            </a:r>
            <a:r>
              <a:rPr lang="en-GB" sz="7200" b="1" dirty="0"/>
              <a:t>m</a:t>
            </a:r>
            <a:r>
              <a:rPr lang="en-GB" sz="7200" b="1" dirty="0" smtClean="0"/>
              <a:t>anagement by numbers </a:t>
            </a:r>
            <a:r>
              <a:rPr lang="en-GB" sz="5600" b="1" dirty="0" smtClean="0">
                <a:solidFill>
                  <a:srgbClr val="FF66FF"/>
                </a:solidFill>
              </a:rPr>
              <a:t>(Cooke, 2013).</a:t>
            </a:r>
          </a:p>
          <a:p>
            <a:pPr>
              <a:buClr>
                <a:srgbClr val="FF66FF"/>
              </a:buClr>
            </a:pPr>
            <a:endParaRPr lang="en-GB" sz="3700" b="1" dirty="0">
              <a:solidFill>
                <a:srgbClr val="FF66FF"/>
              </a:solidFill>
            </a:endParaRPr>
          </a:p>
          <a:p>
            <a:pPr>
              <a:buClr>
                <a:srgbClr val="FF66FF"/>
              </a:buClr>
            </a:pPr>
            <a:r>
              <a:rPr lang="en-GB" sz="7400" b="1" dirty="0"/>
              <a:t>E</a:t>
            </a:r>
            <a:r>
              <a:rPr lang="en-GB" sz="7400" b="1" dirty="0" smtClean="0"/>
              <a:t>mpty </a:t>
            </a:r>
            <a:r>
              <a:rPr lang="en-GB" sz="7400" b="1" dirty="0"/>
              <a:t>signifier of excellence </a:t>
            </a:r>
            <a:r>
              <a:rPr lang="en-GB" sz="7400" b="1" dirty="0" smtClean="0"/>
              <a:t>invoked</a:t>
            </a:r>
            <a:r>
              <a:rPr lang="en-GB" sz="7400" b="1" dirty="0"/>
              <a:t>/</a:t>
            </a:r>
            <a:r>
              <a:rPr lang="en-GB" sz="7400" b="1" dirty="0" smtClean="0"/>
              <a:t> </a:t>
            </a:r>
            <a:r>
              <a:rPr lang="en-GB" sz="7400" b="1" dirty="0"/>
              <a:t>value indicators =</a:t>
            </a:r>
            <a:r>
              <a:rPr lang="en-GB" sz="7400" b="1" dirty="0" smtClean="0"/>
              <a:t> </a:t>
            </a:r>
            <a:r>
              <a:rPr lang="en-GB" sz="7400" b="1" dirty="0"/>
              <a:t>unstable, transitory, contingent and contextualised.</a:t>
            </a:r>
          </a:p>
          <a:p>
            <a:pPr marL="0" indent="0">
              <a:buClr>
                <a:srgbClr val="FF66FF"/>
              </a:buClr>
              <a:buNone/>
            </a:pPr>
            <a:endParaRPr lang="en-GB" sz="5600" b="1" dirty="0" smtClean="0">
              <a:solidFill>
                <a:srgbClr val="FF66FF"/>
              </a:solidFill>
            </a:endParaRPr>
          </a:p>
          <a:p>
            <a:pPr>
              <a:buClr>
                <a:srgbClr val="FF66FF"/>
              </a:buClr>
            </a:pPr>
            <a:r>
              <a:rPr lang="en-GB" sz="7200" b="1" dirty="0" smtClean="0"/>
              <a:t>Research = object of surveillance/ income.</a:t>
            </a:r>
          </a:p>
          <a:p>
            <a:pPr>
              <a:buClr>
                <a:srgbClr val="FF66FF"/>
              </a:buClr>
            </a:pPr>
            <a:endParaRPr lang="en-US" sz="7200" b="1" dirty="0" smtClean="0"/>
          </a:p>
          <a:p>
            <a:pPr>
              <a:buClr>
                <a:srgbClr val="FF66FF"/>
              </a:buClr>
            </a:pPr>
            <a:r>
              <a:rPr lang="en-US" sz="7200" b="1" dirty="0" smtClean="0"/>
              <a:t>Knowledge </a:t>
            </a:r>
            <a:r>
              <a:rPr lang="en-US" sz="7200" b="1" dirty="0"/>
              <a:t>capitalism generating arbitrary and unsustainable </a:t>
            </a:r>
            <a:r>
              <a:rPr lang="en-US" sz="7200" b="1" dirty="0" smtClean="0"/>
              <a:t>inequalities/ epistemic and social closures.</a:t>
            </a:r>
            <a:r>
              <a:rPr lang="en-GB" sz="7200" b="1" dirty="0" smtClean="0"/>
              <a:t> </a:t>
            </a:r>
          </a:p>
          <a:p>
            <a:pPr>
              <a:buClr>
                <a:srgbClr val="FF66FF"/>
              </a:buClr>
            </a:pPr>
            <a:endParaRPr lang="en-GB" sz="7200" b="1" dirty="0" smtClean="0"/>
          </a:p>
          <a:p>
            <a:pPr>
              <a:buClr>
                <a:srgbClr val="FF66FF"/>
              </a:buClr>
            </a:pPr>
            <a:r>
              <a:rPr lang="en-GB" sz="7200" b="1" dirty="0"/>
              <a:t>Logic of Relationality= winners and losers.</a:t>
            </a:r>
          </a:p>
          <a:p>
            <a:pPr>
              <a:buClr>
                <a:srgbClr val="FF66FF"/>
              </a:buClr>
            </a:pPr>
            <a:endParaRPr lang="en-GB" sz="7200" b="1" dirty="0"/>
          </a:p>
          <a:p>
            <a:endParaRPr lang="en-US" b="1" dirty="0"/>
          </a:p>
          <a:p>
            <a:endParaRPr lang="en-US" dirty="0"/>
          </a:p>
        </p:txBody>
      </p:sp>
      <p:pic>
        <p:nvPicPr>
          <p:cNvPr id="5" name="Content Placeholder 8" descr="FD004740.png"/>
          <p:cNvPicPr>
            <a:picLocks noGrp="1" noChangeAspect="1"/>
          </p:cNvPicPr>
          <p:nvPr>
            <p:ph sz="half" idx="1"/>
          </p:nvPr>
        </p:nvPicPr>
        <p:blipFill rotWithShape="1">
          <a:blip r:embed="rId3" cstate="email">
            <a:extLst>
              <a:ext uri="{28A0092B-C50C-407E-A947-70E740481C1C}">
                <a14:useLocalDpi xmlns:a14="http://schemas.microsoft.com/office/drawing/2010/main" val="0"/>
              </a:ext>
            </a:extLst>
          </a:blip>
          <a:srcRect l="-16989" r="-16989"/>
          <a:stretch/>
        </p:blipFill>
        <p:spPr>
          <a:xfrm>
            <a:off x="457200" y="1600200"/>
            <a:ext cx="2149404" cy="4525963"/>
          </a:xfrm>
        </p:spPr>
      </p:pic>
    </p:spTree>
    <p:extLst>
      <p:ext uri="{BB962C8B-B14F-4D97-AF65-F5344CB8AC3E}">
        <p14:creationId xmlns:p14="http://schemas.microsoft.com/office/powerpoint/2010/main" val="273138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trips(down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strips(downLeft)">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strips(downLeft)">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strips(downLeft)">
                                      <p:cBhvr>
                                        <p:cTn id="42"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G</a:t>
            </a:r>
            <a:r>
              <a:rPr lang="en-GB" sz="3600" b="1" dirty="0"/>
              <a:t>endered </a:t>
            </a:r>
            <a:r>
              <a:rPr lang="en-GB" sz="3600" b="1" dirty="0" smtClean="0"/>
              <a:t>Pathways: Research</a:t>
            </a:r>
            <a:r>
              <a:rPr lang="en-GB" sz="3600" b="1" dirty="0"/>
              <a:t>/ Prestige Economy</a:t>
            </a:r>
            <a:endParaRPr lang="en-US" sz="3600" b="1" dirty="0"/>
          </a:p>
        </p:txBody>
      </p:sp>
      <p:sp>
        <p:nvSpPr>
          <p:cNvPr id="4" name="Content Placeholder 3"/>
          <p:cNvSpPr>
            <a:spLocks noGrp="1"/>
          </p:cNvSpPr>
          <p:nvPr>
            <p:ph sz="half" idx="2"/>
          </p:nvPr>
        </p:nvSpPr>
        <p:spPr>
          <a:xfrm>
            <a:off x="3726107" y="1600199"/>
            <a:ext cx="4960693" cy="5508991"/>
          </a:xfrm>
        </p:spPr>
        <p:txBody>
          <a:bodyPr>
            <a:normAutofit fontScale="70000" lnSpcReduction="20000"/>
          </a:bodyPr>
          <a:lstStyle/>
          <a:p>
            <a:pPr>
              <a:buClr>
                <a:srgbClr val="FF66FF"/>
              </a:buClr>
              <a:buFontTx/>
              <a:buNone/>
              <a:defRPr/>
            </a:pPr>
            <a:r>
              <a:rPr lang="en-GB" b="1" dirty="0">
                <a:solidFill>
                  <a:srgbClr val="FF66FF"/>
                </a:solidFill>
              </a:rPr>
              <a:t>Women less likely to be: </a:t>
            </a:r>
          </a:p>
          <a:p>
            <a:pPr>
              <a:buClr>
                <a:srgbClr val="FF66FF"/>
              </a:buClr>
              <a:buFont typeface="Wingdings" charset="0"/>
              <a:buChar char="ü"/>
              <a:defRPr/>
            </a:pPr>
            <a:r>
              <a:rPr lang="en-GB" b="1" dirty="0">
                <a:solidFill>
                  <a:srgbClr val="FFFFFF"/>
                </a:solidFill>
              </a:rPr>
              <a:t>Journal editors/cited in top-rated journals </a:t>
            </a:r>
            <a:r>
              <a:rPr lang="en-GB" sz="1800" b="1" dirty="0">
                <a:solidFill>
                  <a:srgbClr val="FF66FF"/>
                </a:solidFill>
              </a:rPr>
              <a:t>(Tight, 2008). </a:t>
            </a:r>
          </a:p>
          <a:p>
            <a:pPr>
              <a:buClr>
                <a:srgbClr val="FF66FF"/>
              </a:buClr>
              <a:buFont typeface="Wingdings" charset="0"/>
              <a:buChar char="ü"/>
              <a:defRPr/>
            </a:pPr>
            <a:r>
              <a:rPr lang="en-GB" sz="2900" b="1" dirty="0">
                <a:solidFill>
                  <a:srgbClr val="FFFFFF"/>
                </a:solidFill>
              </a:rPr>
              <a:t>Principal investigators </a:t>
            </a:r>
            <a:r>
              <a:rPr lang="en-GB" sz="1800" b="1" dirty="0">
                <a:solidFill>
                  <a:srgbClr val="FF66FF"/>
                </a:solidFill>
              </a:rPr>
              <a:t>(EC, 2011)</a:t>
            </a:r>
          </a:p>
          <a:p>
            <a:pPr>
              <a:buClr>
                <a:srgbClr val="FF66FF"/>
              </a:buClr>
              <a:buFont typeface="Wingdings" charset="0"/>
              <a:buChar char="ü"/>
              <a:defRPr/>
            </a:pPr>
            <a:r>
              <a:rPr lang="en-GB" b="1" dirty="0">
                <a:solidFill>
                  <a:srgbClr val="FFFFFF"/>
                </a:solidFill>
              </a:rPr>
              <a:t>On research boards</a:t>
            </a:r>
            <a:endParaRPr lang="en-GB" b="1" dirty="0">
              <a:solidFill>
                <a:srgbClr val="00FFFF"/>
              </a:solidFill>
            </a:endParaRPr>
          </a:p>
          <a:p>
            <a:pPr>
              <a:buClr>
                <a:srgbClr val="FF66FF"/>
              </a:buClr>
              <a:buFont typeface="Wingdings" charset="0"/>
              <a:buChar char="ü"/>
              <a:defRPr/>
            </a:pPr>
            <a:r>
              <a:rPr lang="en-GB" b="1" dirty="0">
                <a:solidFill>
                  <a:srgbClr val="FFFFFF"/>
                </a:solidFill>
              </a:rPr>
              <a:t>Awarded large </a:t>
            </a:r>
            <a:r>
              <a:rPr lang="en-GB" b="1" dirty="0" smtClean="0">
                <a:solidFill>
                  <a:srgbClr val="FFFFFF"/>
                </a:solidFill>
              </a:rPr>
              <a:t>grants </a:t>
            </a:r>
            <a:r>
              <a:rPr lang="en-GB" sz="2000" b="1" dirty="0" smtClean="0">
                <a:solidFill>
                  <a:srgbClr val="FF66FF"/>
                </a:solidFill>
              </a:rPr>
              <a:t>(Husu, 2014)</a:t>
            </a:r>
            <a:endParaRPr lang="en-GB" sz="2000" b="1" dirty="0">
              <a:solidFill>
                <a:srgbClr val="FF66FF"/>
              </a:solidFill>
            </a:endParaRPr>
          </a:p>
          <a:p>
            <a:pPr>
              <a:buClr>
                <a:srgbClr val="FF66FF"/>
              </a:buClr>
              <a:buFont typeface="Wingdings" charset="0"/>
              <a:buChar char="ü"/>
              <a:defRPr/>
            </a:pPr>
            <a:r>
              <a:rPr lang="en-GB" b="1" dirty="0">
                <a:solidFill>
                  <a:srgbClr val="FFFFFF"/>
                </a:solidFill>
              </a:rPr>
              <a:t>Awarded research prizes</a:t>
            </a:r>
            <a:r>
              <a:rPr lang="en-GB" b="1" dirty="0">
                <a:solidFill>
                  <a:srgbClr val="00FFFF"/>
                </a:solidFill>
              </a:rPr>
              <a:t> </a:t>
            </a:r>
            <a:r>
              <a:rPr lang="en-GB" sz="1800" b="1" dirty="0" smtClean="0">
                <a:solidFill>
                  <a:schemeClr val="hlink"/>
                </a:solidFill>
              </a:rPr>
              <a:t> </a:t>
            </a:r>
            <a:r>
              <a:rPr lang="en-GB" sz="1800" b="1" dirty="0" smtClean="0">
                <a:solidFill>
                  <a:srgbClr val="FF66FF"/>
                </a:solidFill>
              </a:rPr>
              <a:t> </a:t>
            </a:r>
            <a:r>
              <a:rPr lang="en-GB" sz="1800" b="1" dirty="0">
                <a:solidFill>
                  <a:srgbClr val="FF66FF"/>
                </a:solidFill>
              </a:rPr>
              <a:t>(Nikiforova, 2011</a:t>
            </a:r>
            <a:r>
              <a:rPr lang="en-GB" sz="1800" b="1" dirty="0" smtClean="0">
                <a:solidFill>
                  <a:srgbClr val="FF66FF"/>
                </a:solidFill>
              </a:rPr>
              <a:t>)</a:t>
            </a:r>
          </a:p>
          <a:p>
            <a:pPr>
              <a:buClr>
                <a:srgbClr val="FF66FF"/>
              </a:buClr>
              <a:buFont typeface="Wingdings" charset="2"/>
              <a:buChar char="ü"/>
              <a:defRPr/>
            </a:pPr>
            <a:r>
              <a:rPr lang="en-GB" sz="2900" b="1" dirty="0" smtClean="0"/>
              <a:t>Be conference keynote speakers </a:t>
            </a:r>
            <a:r>
              <a:rPr lang="en-GB" sz="2000" b="1" dirty="0" smtClean="0">
                <a:solidFill>
                  <a:srgbClr val="FF66FF"/>
                </a:solidFill>
              </a:rPr>
              <a:t>(</a:t>
            </a:r>
            <a:r>
              <a:rPr lang="en-US" sz="2000" b="1" dirty="0">
                <a:solidFill>
                  <a:srgbClr val="FF66FF"/>
                </a:solidFill>
              </a:rPr>
              <a:t>Schroeder et al., 2013</a:t>
            </a:r>
            <a:r>
              <a:rPr lang="en-GB" sz="2000" b="1" dirty="0">
                <a:solidFill>
                  <a:srgbClr val="FF66FF"/>
                </a:solidFill>
              </a:rPr>
              <a:t> </a:t>
            </a:r>
            <a:r>
              <a:rPr lang="en-GB" sz="2000" b="1" dirty="0" smtClean="0">
                <a:solidFill>
                  <a:srgbClr val="FF66FF"/>
                </a:solidFill>
              </a:rPr>
              <a:t>)</a:t>
            </a:r>
            <a:endParaRPr lang="en-GB" sz="2000" b="1" dirty="0">
              <a:solidFill>
                <a:srgbClr val="FF66FF"/>
              </a:solidFill>
            </a:endParaRPr>
          </a:p>
          <a:p>
            <a:pPr marL="0" indent="0">
              <a:buClr>
                <a:srgbClr val="FF66FF"/>
              </a:buClr>
              <a:buFontTx/>
              <a:buNone/>
              <a:defRPr/>
            </a:pPr>
            <a:endParaRPr lang="en-GB" sz="2000" b="1" dirty="0">
              <a:solidFill>
                <a:srgbClr val="FF66FF"/>
              </a:solidFill>
            </a:endParaRPr>
          </a:p>
          <a:p>
            <a:pPr marL="0" indent="0">
              <a:buClr>
                <a:srgbClr val="FF66FF"/>
              </a:buClr>
              <a:buFontTx/>
              <a:buNone/>
              <a:defRPr/>
            </a:pPr>
            <a:r>
              <a:rPr lang="en-GB" b="1" dirty="0">
                <a:solidFill>
                  <a:srgbClr val="FF66FF"/>
                </a:solidFill>
              </a:rPr>
              <a:t>Women likely to be:</a:t>
            </a:r>
          </a:p>
          <a:p>
            <a:pPr>
              <a:buClr>
                <a:srgbClr val="FF66FF"/>
              </a:buClr>
              <a:buFont typeface="Wingdings" charset="2"/>
              <a:buChar char="ü"/>
              <a:defRPr/>
            </a:pPr>
            <a:r>
              <a:rPr lang="en-GB" b="1" dirty="0">
                <a:solidFill>
                  <a:srgbClr val="FFFFFF"/>
                </a:solidFill>
              </a:rPr>
              <a:t>Cast as unreliable knowers </a:t>
            </a:r>
            <a:r>
              <a:rPr lang="en-GB" sz="1800" b="1" dirty="0">
                <a:solidFill>
                  <a:srgbClr val="FF66FF"/>
                </a:solidFill>
              </a:rPr>
              <a:t>(Longino, 2010). </a:t>
            </a:r>
          </a:p>
          <a:p>
            <a:pPr>
              <a:buClr>
                <a:srgbClr val="FF66FF"/>
              </a:buClr>
              <a:buFont typeface="Wingdings" charset="2"/>
              <a:buChar char="ü"/>
              <a:defRPr/>
            </a:pPr>
            <a:r>
              <a:rPr lang="en-GB" b="1" dirty="0"/>
              <a:t>Tasked with inward-facing responsibilities</a:t>
            </a:r>
            <a:r>
              <a:rPr lang="en-GB" b="1" dirty="0" smtClean="0"/>
              <a:t>.</a:t>
            </a:r>
            <a:endParaRPr lang="en-GB" b="1" dirty="0"/>
          </a:p>
          <a:p>
            <a:pPr marL="0" indent="0">
              <a:lnSpc>
                <a:spcPct val="105000"/>
              </a:lnSpc>
              <a:buClr>
                <a:srgbClr val="FF66FF"/>
              </a:buClr>
              <a:buFontTx/>
              <a:buNone/>
              <a:defRPr/>
            </a:pPr>
            <a:r>
              <a:rPr lang="en-GB" b="1" dirty="0">
                <a:solidFill>
                  <a:srgbClr val="FF66FF"/>
                </a:solidFill>
              </a:rPr>
              <a:t>Research resources/opportunities: </a:t>
            </a:r>
          </a:p>
          <a:p>
            <a:pPr>
              <a:lnSpc>
                <a:spcPct val="105000"/>
              </a:lnSpc>
              <a:buClr>
                <a:srgbClr val="FF66FF"/>
              </a:buClr>
              <a:buFont typeface="Wingdings" charset="0"/>
              <a:buChar char="ü"/>
              <a:defRPr/>
            </a:pPr>
            <a:r>
              <a:rPr lang="en-GB" b="1" dirty="0">
                <a:solidFill>
                  <a:srgbClr val="FFFFFF"/>
                </a:solidFill>
              </a:rPr>
              <a:t>Competitively structured</a:t>
            </a:r>
          </a:p>
          <a:p>
            <a:pPr>
              <a:lnSpc>
                <a:spcPct val="105000"/>
              </a:lnSpc>
              <a:buClr>
                <a:srgbClr val="FF66FF"/>
              </a:buClr>
              <a:buFont typeface="Wingdings" charset="0"/>
              <a:buChar char="ü"/>
              <a:defRPr/>
            </a:pPr>
            <a:r>
              <a:rPr lang="en-GB" b="1" dirty="0">
                <a:solidFill>
                  <a:srgbClr val="FFFFFF"/>
                </a:solidFill>
              </a:rPr>
              <a:t>Replicate/reproduce gender hierarchies.</a:t>
            </a:r>
            <a:endParaRPr lang="en-GB" b="1" dirty="0">
              <a:solidFill>
                <a:srgbClr val="00FFFF"/>
              </a:solidFill>
            </a:endParaRPr>
          </a:p>
          <a:p>
            <a:endParaRPr lang="en-US" dirty="0"/>
          </a:p>
        </p:txBody>
      </p:sp>
      <p:pic>
        <p:nvPicPr>
          <p:cNvPr id="7" name="Content Placeholder 4" descr="IMG_1421.jp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16538" r="16538"/>
          <a:stretch>
            <a:fillRect/>
          </a:stretch>
        </p:blipFill>
        <p:spPr>
          <a:xfrm>
            <a:off x="457200" y="1600200"/>
            <a:ext cx="2901309" cy="4900591"/>
          </a:xfrm>
        </p:spPr>
      </p:pic>
    </p:spTree>
    <p:extLst>
      <p:ext uri="{BB962C8B-B14F-4D97-AF65-F5344CB8AC3E}">
        <p14:creationId xmlns:p14="http://schemas.microsoft.com/office/powerpoint/2010/main" val="264664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strips(downLeft)">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strips(downLeft)">
                                      <p:cBhvr>
                                        <p:cTn id="57" dur="500"/>
                                        <p:tgtEl>
                                          <p:spTgt spid="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strips(downLeft)">
                                      <p:cBhvr>
                                        <p:cTn id="62" dur="500"/>
                                        <p:tgtEl>
                                          <p:spTgt spid="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3" end="13"/>
                                            </p:txEl>
                                          </p:spTgt>
                                        </p:tgtEl>
                                        <p:attrNameLst>
                                          <p:attrName>style.visibility</p:attrName>
                                        </p:attrNameLst>
                                      </p:cBhvr>
                                      <p:to>
                                        <p:strVal val="visible"/>
                                      </p:to>
                                    </p:set>
                                    <p:animEffect transition="in" filter="strips(downLeft)">
                                      <p:cBhvr>
                                        <p:cTn id="67"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Rejection, Refusal and Reluctance</a:t>
            </a:r>
            <a:endParaRPr lang="en-US" b="1" dirty="0"/>
          </a:p>
        </p:txBody>
      </p:sp>
      <p:sp>
        <p:nvSpPr>
          <p:cNvPr id="3" name="Content Placeholder 2"/>
          <p:cNvSpPr>
            <a:spLocks noGrp="1"/>
          </p:cNvSpPr>
          <p:nvPr>
            <p:ph sz="half" idx="1"/>
          </p:nvPr>
        </p:nvSpPr>
        <p:spPr>
          <a:xfrm>
            <a:off x="457200" y="1153097"/>
            <a:ext cx="4020812" cy="6250117"/>
          </a:xfrm>
        </p:spPr>
        <p:txBody>
          <a:bodyPr>
            <a:noAutofit/>
          </a:bodyPr>
          <a:lstStyle/>
          <a:p>
            <a:pPr marL="0" indent="0">
              <a:buNone/>
            </a:pPr>
            <a:r>
              <a:rPr lang="en-US" sz="1800" b="1" dirty="0" smtClean="0">
                <a:solidFill>
                  <a:srgbClr val="FF66FF"/>
                </a:solidFill>
              </a:rPr>
              <a:t>Rejection</a:t>
            </a:r>
          </a:p>
          <a:p>
            <a:pPr marL="0" indent="0">
              <a:buNone/>
            </a:pPr>
            <a:endParaRPr lang="en-US" sz="1400" b="1" dirty="0">
              <a:solidFill>
                <a:srgbClr val="FF66FF"/>
              </a:solidFill>
            </a:endParaRPr>
          </a:p>
          <a:p>
            <a:pPr>
              <a:buClr>
                <a:srgbClr val="FF66FF"/>
              </a:buClr>
            </a:pPr>
            <a:r>
              <a:rPr lang="en-US" sz="1400" b="1" dirty="0"/>
              <a:t>UK- women 2.5 </a:t>
            </a:r>
            <a:r>
              <a:rPr lang="en-US" sz="1400" b="1" dirty="0" smtClean="0"/>
              <a:t>times </a:t>
            </a:r>
            <a:r>
              <a:rPr lang="en-US" sz="1400" b="1" dirty="0"/>
              <a:t>likely to be </a:t>
            </a:r>
            <a:r>
              <a:rPr lang="en-US" sz="1400" b="1" dirty="0" smtClean="0"/>
              <a:t>unsuccessful </a:t>
            </a:r>
            <a:r>
              <a:rPr lang="en-GB" sz="1400" b="1" dirty="0"/>
              <a:t>in applications for senior posts </a:t>
            </a:r>
            <a:r>
              <a:rPr lang="en-GB" sz="1400" b="1" dirty="0">
                <a:solidFill>
                  <a:srgbClr val="FF66FF"/>
                </a:solidFill>
              </a:rPr>
              <a:t>(Manfredi et al, 2014</a:t>
            </a:r>
            <a:r>
              <a:rPr lang="en-GB" sz="1400" b="1" dirty="0" smtClean="0">
                <a:solidFill>
                  <a:srgbClr val="FF66FF"/>
                </a:solidFill>
              </a:rPr>
              <a:t>)</a:t>
            </a:r>
          </a:p>
          <a:p>
            <a:pPr>
              <a:buClr>
                <a:srgbClr val="FF66FF"/>
              </a:buClr>
            </a:pPr>
            <a:endParaRPr lang="en-GB" sz="1400" b="1" dirty="0">
              <a:solidFill>
                <a:srgbClr val="FF66FF"/>
              </a:solidFill>
            </a:endParaRPr>
          </a:p>
          <a:p>
            <a:pPr>
              <a:buClr>
                <a:srgbClr val="FF66FF"/>
              </a:buClr>
            </a:pPr>
            <a:r>
              <a:rPr lang="en-GB" sz="1400" b="1" i="1" dirty="0" smtClean="0"/>
              <a:t>Afghanistan </a:t>
            </a:r>
            <a:r>
              <a:rPr lang="en-GB" sz="1400" b="1" i="1" dirty="0"/>
              <a:t>is a war locked and also men locked country and men dominate it; men has a main role in all </a:t>
            </a:r>
            <a:r>
              <a:rPr lang="en-GB" sz="1400" b="1" i="1" dirty="0" smtClean="0"/>
              <a:t>places </a:t>
            </a:r>
            <a:r>
              <a:rPr lang="en-GB" sz="1400" b="1" dirty="0" smtClean="0">
                <a:solidFill>
                  <a:srgbClr val="FF66FF"/>
                </a:solidFill>
              </a:rPr>
              <a:t>(Female Deputy Dean, Afghanistan).  </a:t>
            </a:r>
          </a:p>
          <a:p>
            <a:pPr>
              <a:buClr>
                <a:srgbClr val="FF66FF"/>
              </a:buClr>
            </a:pPr>
            <a:endParaRPr lang="en-GB" sz="1400" b="1" dirty="0">
              <a:solidFill>
                <a:srgbClr val="FF66FF"/>
              </a:solidFill>
            </a:endParaRPr>
          </a:p>
          <a:p>
            <a:pPr marL="0" indent="0">
              <a:buClr>
                <a:srgbClr val="FF66FF"/>
              </a:buClr>
              <a:buNone/>
            </a:pPr>
            <a:r>
              <a:rPr lang="en-GB" sz="1800" b="1" dirty="0" smtClean="0">
                <a:solidFill>
                  <a:srgbClr val="FF66FF"/>
                </a:solidFill>
              </a:rPr>
              <a:t>Refusal</a:t>
            </a:r>
            <a:endParaRPr lang="en-GB" sz="1800" b="1" dirty="0">
              <a:solidFill>
                <a:srgbClr val="FF66FF"/>
              </a:solidFill>
            </a:endParaRPr>
          </a:p>
          <a:p>
            <a:pPr>
              <a:buClr>
                <a:srgbClr val="FF66FF"/>
              </a:buClr>
            </a:pPr>
            <a:r>
              <a:rPr lang="en-GB" sz="1400" b="1" i="1" dirty="0"/>
              <a:t>I think at some point in time in </a:t>
            </a:r>
            <a:r>
              <a:rPr lang="en-GB" sz="1400" b="1" i="1" dirty="0" smtClean="0"/>
              <a:t>my </a:t>
            </a:r>
            <a:r>
              <a:rPr lang="en-GB" sz="1400" b="1" i="1" dirty="0"/>
              <a:t>career I think when I was pretty young I decided that I will not work for others, I will work for my </a:t>
            </a:r>
            <a:r>
              <a:rPr lang="en-GB" sz="1400" b="1" i="1" dirty="0" smtClean="0"/>
              <a:t>satisfaction</a:t>
            </a:r>
            <a:r>
              <a:rPr lang="en-GB" sz="1400" b="1" i="1" dirty="0" smtClean="0">
                <a:solidFill>
                  <a:srgbClr val="FF66FF"/>
                </a:solidFill>
              </a:rPr>
              <a:t> </a:t>
            </a:r>
            <a:r>
              <a:rPr lang="en-GB" sz="1400" b="1" dirty="0" smtClean="0">
                <a:solidFill>
                  <a:srgbClr val="FF66FF"/>
                </a:solidFill>
              </a:rPr>
              <a:t>(Female Professor, India). </a:t>
            </a:r>
            <a:endParaRPr lang="en-GB" sz="1400" b="1" dirty="0">
              <a:solidFill>
                <a:srgbClr val="FF66FF"/>
              </a:solidFill>
            </a:endParaRPr>
          </a:p>
          <a:p>
            <a:pPr marL="0" indent="0">
              <a:buClr>
                <a:srgbClr val="FF66FF"/>
              </a:buClr>
              <a:buNone/>
            </a:pPr>
            <a:r>
              <a:rPr lang="en-GB" sz="1400" b="1" dirty="0"/>
              <a:t> </a:t>
            </a:r>
            <a:endParaRPr lang="en-GB" sz="1400" b="1" dirty="0" smtClean="0"/>
          </a:p>
          <a:p>
            <a:pPr>
              <a:buClr>
                <a:srgbClr val="FF66FF"/>
              </a:buClr>
            </a:pPr>
            <a:r>
              <a:rPr lang="en-GB" sz="1400" b="1" i="1" dirty="0" smtClean="0"/>
              <a:t>I </a:t>
            </a:r>
            <a:r>
              <a:rPr lang="en-GB" sz="1400" b="1" i="1" dirty="0"/>
              <a:t>find it difficult to control people…I know this so every time I am offered this position I say no…You are not trained to do that kind of thing, you know - we have only been trained in working in our </a:t>
            </a:r>
            <a:r>
              <a:rPr lang="en-GB" sz="1400" b="1" i="1" dirty="0" smtClean="0"/>
              <a:t>discipline </a:t>
            </a:r>
            <a:r>
              <a:rPr lang="en-GB" sz="1400" b="1" dirty="0" smtClean="0">
                <a:solidFill>
                  <a:srgbClr val="FF66FF"/>
                </a:solidFill>
              </a:rPr>
              <a:t>(Female Professor, Sri Lanka).</a:t>
            </a:r>
            <a:endParaRPr lang="en-GB" sz="1400" b="1" dirty="0">
              <a:solidFill>
                <a:srgbClr val="FF66FF"/>
              </a:solidFill>
            </a:endParaRPr>
          </a:p>
          <a:p>
            <a:pPr marL="0" indent="0">
              <a:buClr>
                <a:srgbClr val="FF66FF"/>
              </a:buClr>
              <a:buNone/>
            </a:pPr>
            <a:r>
              <a:rPr lang="en-GB" sz="1400" b="1" dirty="0"/>
              <a:t> </a:t>
            </a:r>
          </a:p>
          <a:p>
            <a:pPr>
              <a:buClr>
                <a:srgbClr val="FF66FF"/>
              </a:buClr>
            </a:pPr>
            <a:endParaRPr lang="en-GB" sz="1400" dirty="0"/>
          </a:p>
          <a:p>
            <a:pPr>
              <a:buClr>
                <a:srgbClr val="FF66FF"/>
              </a:buClr>
            </a:pPr>
            <a:endParaRPr lang="en-GB" sz="1400" b="1" dirty="0">
              <a:solidFill>
                <a:srgbClr val="FF66FF"/>
              </a:solidFill>
            </a:endParaRPr>
          </a:p>
          <a:p>
            <a:endParaRPr lang="en-GB" sz="1400" b="1" dirty="0">
              <a:solidFill>
                <a:srgbClr val="FF66FF"/>
              </a:solidFill>
            </a:endParaRPr>
          </a:p>
          <a:p>
            <a:endParaRPr lang="en-US" sz="1400" dirty="0"/>
          </a:p>
        </p:txBody>
      </p:sp>
      <p:sp>
        <p:nvSpPr>
          <p:cNvPr id="4" name="Content Placeholder 3"/>
          <p:cNvSpPr>
            <a:spLocks noGrp="1"/>
          </p:cNvSpPr>
          <p:nvPr>
            <p:ph sz="half" idx="2"/>
          </p:nvPr>
        </p:nvSpPr>
        <p:spPr>
          <a:xfrm>
            <a:off x="4478012" y="1002693"/>
            <a:ext cx="4208788" cy="5564943"/>
          </a:xfrm>
        </p:spPr>
        <p:txBody>
          <a:bodyPr>
            <a:normAutofit fontScale="25000" lnSpcReduction="20000"/>
          </a:bodyPr>
          <a:lstStyle/>
          <a:p>
            <a:endParaRPr lang="en-GB" b="1" dirty="0">
              <a:solidFill>
                <a:srgbClr val="FF66FF"/>
              </a:solidFill>
            </a:endParaRPr>
          </a:p>
          <a:p>
            <a:pPr marL="0" indent="0">
              <a:buNone/>
            </a:pPr>
            <a:r>
              <a:rPr lang="en-GB" sz="7200" b="1" dirty="0" smtClean="0">
                <a:solidFill>
                  <a:srgbClr val="FF66FF"/>
                </a:solidFill>
              </a:rPr>
              <a:t>Reluctance</a:t>
            </a:r>
          </a:p>
          <a:p>
            <a:pPr>
              <a:buClr>
                <a:srgbClr val="FF66FF"/>
              </a:buClr>
            </a:pPr>
            <a:endParaRPr lang="en-GB" sz="6400" b="1" dirty="0">
              <a:solidFill>
                <a:srgbClr val="FF66FF"/>
              </a:solidFill>
            </a:endParaRPr>
          </a:p>
          <a:p>
            <a:pPr>
              <a:buClr>
                <a:srgbClr val="FF66FF"/>
              </a:buClr>
            </a:pPr>
            <a:r>
              <a:rPr lang="en-GB" sz="5600" b="1" i="1" dirty="0"/>
              <a:t>I would much prefer not having to deal with people </a:t>
            </a:r>
            <a:r>
              <a:rPr lang="en-GB" sz="5600" b="1" i="1" dirty="0" smtClean="0"/>
              <a:t>administratively</a:t>
            </a:r>
          </a:p>
          <a:p>
            <a:pPr marL="0" indent="0">
              <a:buClr>
                <a:srgbClr val="FF66FF"/>
              </a:buClr>
              <a:buNone/>
            </a:pPr>
            <a:r>
              <a:rPr lang="en-GB" sz="5600" b="1" i="1" dirty="0"/>
              <a:t> </a:t>
            </a:r>
            <a:r>
              <a:rPr lang="en-GB" sz="5600" b="1" i="1" dirty="0" smtClean="0"/>
              <a:t>       </a:t>
            </a:r>
            <a:r>
              <a:rPr lang="en-GB" sz="5600" b="1" dirty="0" smtClean="0">
                <a:solidFill>
                  <a:srgbClr val="FF66FF"/>
                </a:solidFill>
              </a:rPr>
              <a:t>(Female Professor, Sri Lanka)</a:t>
            </a:r>
          </a:p>
          <a:p>
            <a:pPr>
              <a:buClr>
                <a:srgbClr val="FF66FF"/>
              </a:buClr>
            </a:pPr>
            <a:endParaRPr lang="en-GB" sz="5600" b="1" dirty="0">
              <a:solidFill>
                <a:srgbClr val="FF66FF"/>
              </a:solidFill>
            </a:endParaRPr>
          </a:p>
          <a:p>
            <a:pPr>
              <a:buClr>
                <a:srgbClr val="FF66FF"/>
              </a:buClr>
            </a:pPr>
            <a:r>
              <a:rPr lang="en-GB" sz="5600" b="1" i="1" dirty="0"/>
              <a:t>What I have felt </a:t>
            </a:r>
            <a:r>
              <a:rPr lang="en-GB" sz="5600" b="1" i="1" dirty="0" smtClean="0"/>
              <a:t>is that </a:t>
            </a:r>
            <a:r>
              <a:rPr lang="en-GB" sz="5600" b="1" i="1" dirty="0"/>
              <a:t>when you are </a:t>
            </a:r>
            <a:r>
              <a:rPr lang="en-GB" sz="5600" b="1" i="1" dirty="0" smtClean="0"/>
              <a:t>in </a:t>
            </a:r>
            <a:r>
              <a:rPr lang="en-GB" sz="5600" b="1" i="1" dirty="0"/>
              <a:t>the leadership position or you’re aiming at it you have rather too much pressure to deal with </a:t>
            </a:r>
            <a:r>
              <a:rPr lang="en-GB" sz="5600" b="1" dirty="0" smtClean="0">
                <a:solidFill>
                  <a:srgbClr val="FF66FF"/>
                </a:solidFill>
              </a:rPr>
              <a:t>(Female Professor, India)</a:t>
            </a:r>
          </a:p>
          <a:p>
            <a:pPr>
              <a:buClr>
                <a:srgbClr val="FF66FF"/>
              </a:buClr>
            </a:pPr>
            <a:endParaRPr lang="en-GB" sz="5600" b="1" dirty="0">
              <a:solidFill>
                <a:srgbClr val="FF66FF"/>
              </a:solidFill>
            </a:endParaRPr>
          </a:p>
          <a:p>
            <a:pPr>
              <a:buClr>
                <a:srgbClr val="FF66FF"/>
              </a:buClr>
            </a:pPr>
            <a:r>
              <a:rPr lang="en-GB" sz="5600" b="1" i="1" dirty="0"/>
              <a:t>I don't want to get tangled in </a:t>
            </a:r>
            <a:r>
              <a:rPr lang="en-GB" sz="5600" b="1" i="1" dirty="0" smtClean="0"/>
              <a:t> </a:t>
            </a:r>
            <a:r>
              <a:rPr lang="en-GB" sz="5600" b="1" i="1" dirty="0"/>
              <a:t>administrative </a:t>
            </a:r>
            <a:r>
              <a:rPr lang="en-GB" sz="5600" b="1" i="1" dirty="0" smtClean="0"/>
              <a:t>issues…this </a:t>
            </a:r>
            <a:r>
              <a:rPr lang="en-GB" sz="5600" b="1" i="1" dirty="0"/>
              <a:t>management and that management, and I think I wouldn't get much time to do my own study, and then do other things that I would like to </a:t>
            </a:r>
            <a:r>
              <a:rPr lang="en-GB" sz="5600" b="1" i="1" dirty="0" smtClean="0"/>
              <a:t>do</a:t>
            </a:r>
            <a:r>
              <a:rPr lang="en-GB" sz="5600" b="1" i="1" dirty="0"/>
              <a:t> </a:t>
            </a:r>
            <a:r>
              <a:rPr lang="en-GB" sz="5600" b="1" dirty="0" smtClean="0">
                <a:solidFill>
                  <a:srgbClr val="FF66FF"/>
                </a:solidFill>
              </a:rPr>
              <a:t>(Female Associate Professor, Nepal)</a:t>
            </a:r>
          </a:p>
          <a:p>
            <a:pPr>
              <a:buClr>
                <a:srgbClr val="FF66FF"/>
              </a:buClr>
            </a:pPr>
            <a:endParaRPr lang="en-GB" sz="5600" b="1" dirty="0">
              <a:solidFill>
                <a:srgbClr val="FF66FF"/>
              </a:solidFill>
            </a:endParaRPr>
          </a:p>
          <a:p>
            <a:pPr>
              <a:buClr>
                <a:srgbClr val="FF66FF"/>
              </a:buClr>
            </a:pPr>
            <a:r>
              <a:rPr lang="en-GB" sz="5600" b="1" i="1" dirty="0"/>
              <a:t>Well you know like I said the mentality of your male colleagues. That’s a deterrent like I said he’ll call you pushy, he’ll call you vicious you know and all that because a woman at the leadership or a woman boss is not readily acceptable</a:t>
            </a:r>
            <a:r>
              <a:rPr lang="en-GB" sz="5600" b="1" i="1" dirty="0">
                <a:solidFill>
                  <a:srgbClr val="FF66FF"/>
                </a:solidFill>
              </a:rPr>
              <a:t>. </a:t>
            </a:r>
            <a:r>
              <a:rPr lang="en-GB" sz="5600" b="1" dirty="0" smtClean="0">
                <a:solidFill>
                  <a:srgbClr val="FF66FF"/>
                </a:solidFill>
              </a:rPr>
              <a:t>( Female Pro Vice- Chancellor, Bangladesh)</a:t>
            </a:r>
          </a:p>
          <a:p>
            <a:pPr>
              <a:buClr>
                <a:srgbClr val="FF66FF"/>
              </a:buClr>
            </a:pPr>
            <a:endParaRPr lang="en-GB" sz="5600" b="1" dirty="0">
              <a:solidFill>
                <a:srgbClr val="FF66FF"/>
              </a:solidFill>
            </a:endParaRPr>
          </a:p>
          <a:p>
            <a:pPr>
              <a:buClr>
                <a:srgbClr val="FF66FF"/>
              </a:buClr>
            </a:pPr>
            <a:r>
              <a:rPr lang="en-GB" sz="5600" b="1" i="1" dirty="0"/>
              <a:t>What makes leadership unattractive is the cultural pressures, also fear of the unknown, and family pressures, having to sacrifice other important aspects of her life to devote to her </a:t>
            </a:r>
            <a:r>
              <a:rPr lang="en-GB" sz="5600" b="1" i="1" dirty="0" smtClean="0"/>
              <a:t>work  </a:t>
            </a:r>
            <a:r>
              <a:rPr lang="en-GB" sz="5600" b="1" dirty="0" smtClean="0">
                <a:solidFill>
                  <a:srgbClr val="FF66FF"/>
                </a:solidFill>
              </a:rPr>
              <a:t>(Male Associate Dean, Pakistan).</a:t>
            </a:r>
            <a:endParaRPr lang="en-GB" sz="5600" b="1" dirty="0">
              <a:solidFill>
                <a:srgbClr val="FF66FF"/>
              </a:solidFill>
            </a:endParaRPr>
          </a:p>
          <a:p>
            <a:endParaRPr lang="en-US" b="1" dirty="0">
              <a:solidFill>
                <a:srgbClr val="FF66FF"/>
              </a:solidFill>
            </a:endParaRPr>
          </a:p>
        </p:txBody>
      </p:sp>
    </p:spTree>
    <p:extLst>
      <p:ext uri="{BB962C8B-B14F-4D97-AF65-F5344CB8AC3E}">
        <p14:creationId xmlns:p14="http://schemas.microsoft.com/office/powerpoint/2010/main" val="148042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trips(downLeft)">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strips(downLeft)">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trips(downLeft)">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strips(downLeft)">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strips(downLeft)">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strips(downLeft)">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strips(downLeft)">
                                      <p:cBhvr>
                                        <p:cTn id="42" dur="5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strips(downLeft)">
                                      <p:cBhvr>
                                        <p:cTn id="47" dur="500"/>
                                        <p:tgtEl>
                                          <p:spTgt spid="4">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strips(downLeft)">
                                      <p:cBhvr>
                                        <p:cTn id="52" dur="500"/>
                                        <p:tgtEl>
                                          <p:spTgt spid="4">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strips(downLeft)">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strips(downLeft)">
                                      <p:cBhvr>
                                        <p:cTn id="6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Enablers: </a:t>
            </a:r>
            <a:r>
              <a:rPr lang="en-GB" b="1" dirty="0"/>
              <a:t>Recognition/ Investment</a:t>
            </a:r>
            <a:endParaRPr lang="en-US" b="1" dirty="0"/>
          </a:p>
        </p:txBody>
      </p:sp>
      <p:sp>
        <p:nvSpPr>
          <p:cNvPr id="4" name="Content Placeholder 3"/>
          <p:cNvSpPr>
            <a:spLocks noGrp="1"/>
          </p:cNvSpPr>
          <p:nvPr>
            <p:ph sz="half" idx="2"/>
          </p:nvPr>
        </p:nvSpPr>
        <p:spPr>
          <a:xfrm>
            <a:off x="3692689" y="1600200"/>
            <a:ext cx="5235683" cy="4921298"/>
          </a:xfrm>
        </p:spPr>
        <p:txBody>
          <a:bodyPr>
            <a:normAutofit fontScale="85000" lnSpcReduction="20000"/>
          </a:bodyPr>
          <a:lstStyle/>
          <a:p>
            <a:pPr>
              <a:lnSpc>
                <a:spcPct val="115000"/>
              </a:lnSpc>
              <a:buClr>
                <a:srgbClr val="FF66FF"/>
              </a:buClr>
              <a:defRPr/>
            </a:pPr>
            <a:r>
              <a:rPr lang="en-GB" b="1" dirty="0"/>
              <a:t>Support/ Encouragement</a:t>
            </a:r>
          </a:p>
          <a:p>
            <a:pPr>
              <a:lnSpc>
                <a:spcPct val="115000"/>
              </a:lnSpc>
              <a:buClr>
                <a:srgbClr val="FF66FF"/>
              </a:buClr>
              <a:defRPr/>
            </a:pPr>
            <a:r>
              <a:rPr lang="en-GB" b="1" dirty="0"/>
              <a:t>Training/ Development/ Capacity-Building</a:t>
            </a:r>
          </a:p>
          <a:p>
            <a:pPr>
              <a:lnSpc>
                <a:spcPct val="115000"/>
              </a:lnSpc>
              <a:buClr>
                <a:srgbClr val="FF66FF"/>
              </a:buClr>
              <a:defRPr/>
            </a:pPr>
            <a:r>
              <a:rPr lang="en-GB" b="1" dirty="0"/>
              <a:t>Mentorship, Advice and Sponsorship </a:t>
            </a:r>
          </a:p>
          <a:p>
            <a:pPr>
              <a:lnSpc>
                <a:spcPct val="115000"/>
              </a:lnSpc>
              <a:buClr>
                <a:srgbClr val="FF66FF"/>
              </a:buClr>
              <a:defRPr/>
            </a:pPr>
            <a:r>
              <a:rPr lang="en-GB" b="1" dirty="0"/>
              <a:t>Policy contexts </a:t>
            </a:r>
          </a:p>
          <a:p>
            <a:pPr>
              <a:lnSpc>
                <a:spcPct val="115000"/>
              </a:lnSpc>
              <a:buClr>
                <a:srgbClr val="FF66FF"/>
              </a:buClr>
              <a:defRPr/>
            </a:pPr>
            <a:r>
              <a:rPr lang="en-GB" b="1" dirty="0"/>
              <a:t>Legislative frameworks </a:t>
            </a:r>
          </a:p>
          <a:p>
            <a:pPr>
              <a:lnSpc>
                <a:spcPct val="115000"/>
              </a:lnSpc>
              <a:buClr>
                <a:srgbClr val="FF66FF"/>
              </a:buClr>
              <a:defRPr/>
            </a:pPr>
            <a:r>
              <a:rPr lang="en-GB" b="1" dirty="0"/>
              <a:t>Effective advocacy</a:t>
            </a:r>
          </a:p>
          <a:p>
            <a:pPr>
              <a:lnSpc>
                <a:spcPct val="115000"/>
              </a:lnSpc>
              <a:buClr>
                <a:srgbClr val="FF66FF"/>
              </a:buClr>
              <a:defRPr/>
            </a:pPr>
            <a:r>
              <a:rPr lang="en-GB" b="1" dirty="0"/>
              <a:t>Accountability</a:t>
            </a:r>
          </a:p>
          <a:p>
            <a:pPr>
              <a:lnSpc>
                <a:spcPct val="115000"/>
              </a:lnSpc>
              <a:buClr>
                <a:srgbClr val="FF66FF"/>
              </a:buClr>
              <a:defRPr/>
            </a:pPr>
            <a:r>
              <a:rPr lang="en-GB" b="1" dirty="0"/>
              <a:t>Affirmative Action</a:t>
            </a:r>
          </a:p>
          <a:p>
            <a:pPr>
              <a:lnSpc>
                <a:spcPct val="115000"/>
              </a:lnSpc>
              <a:buClr>
                <a:srgbClr val="FF66FF"/>
              </a:buClr>
              <a:defRPr/>
            </a:pPr>
            <a:r>
              <a:rPr lang="en-GB" b="1" dirty="0"/>
              <a:t>Gender Mainstreaming</a:t>
            </a:r>
          </a:p>
          <a:p>
            <a:pPr>
              <a:lnSpc>
                <a:spcPct val="115000"/>
              </a:lnSpc>
              <a:buClr>
                <a:srgbClr val="FF66FF"/>
              </a:buClr>
              <a:defRPr/>
            </a:pPr>
            <a:r>
              <a:rPr lang="en-GB" b="1" dirty="0"/>
              <a:t>Specific Programmes</a:t>
            </a:r>
          </a:p>
          <a:p>
            <a:endParaRPr lang="en-US" dirty="0"/>
          </a:p>
        </p:txBody>
      </p:sp>
      <p:pic>
        <p:nvPicPr>
          <p:cNvPr id="5" name="Picture 7" descr="MP900402540[1]"/>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t="9999" b="9999"/>
          <a:stretch>
            <a:fillRect/>
          </a:stretch>
        </p:blipFill>
        <p:spPr>
          <a:xfrm>
            <a:off x="618233" y="1600200"/>
            <a:ext cx="2874969" cy="4921298"/>
          </a:xfrm>
        </p:spPr>
      </p:pic>
    </p:spTree>
    <p:extLst>
      <p:ext uri="{BB962C8B-B14F-4D97-AF65-F5344CB8AC3E}">
        <p14:creationId xmlns:p14="http://schemas.microsoft.com/office/powerpoint/2010/main" val="228924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strips(downLeft)">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Change Interventions</a:t>
            </a:r>
          </a:p>
        </p:txBody>
      </p:sp>
      <p:sp>
        <p:nvSpPr>
          <p:cNvPr id="4" name="Content Placeholder 3"/>
          <p:cNvSpPr>
            <a:spLocks noGrp="1"/>
          </p:cNvSpPr>
          <p:nvPr>
            <p:ph sz="half" idx="2"/>
          </p:nvPr>
        </p:nvSpPr>
        <p:spPr>
          <a:xfrm>
            <a:off x="4148667" y="1417638"/>
            <a:ext cx="4772781" cy="5440362"/>
          </a:xfrm>
        </p:spPr>
        <p:txBody>
          <a:bodyPr>
            <a:normAutofit fontScale="85000" lnSpcReduction="20000"/>
          </a:bodyPr>
          <a:lstStyle/>
          <a:p>
            <a:pPr>
              <a:lnSpc>
                <a:spcPct val="105000"/>
              </a:lnSpc>
              <a:buClr>
                <a:srgbClr val="FF66FF"/>
              </a:buClr>
              <a:defRPr/>
            </a:pPr>
            <a:r>
              <a:rPr lang="en-GB" b="1" i="1" dirty="0">
                <a:solidFill>
                  <a:srgbClr val="FFFFFF"/>
                </a:solidFill>
              </a:rPr>
              <a:t>Excellentia</a:t>
            </a:r>
            <a:r>
              <a:rPr lang="en-GB" b="1" dirty="0">
                <a:solidFill>
                  <a:srgbClr val="FFFFFF"/>
                </a:solidFill>
              </a:rPr>
              <a:t>, Austria </a:t>
            </a:r>
          </a:p>
          <a:p>
            <a:pPr>
              <a:lnSpc>
                <a:spcPct val="105000"/>
              </a:lnSpc>
              <a:buClr>
                <a:srgbClr val="FF66FF"/>
              </a:buClr>
              <a:buFontTx/>
              <a:buNone/>
              <a:defRPr/>
            </a:pPr>
            <a:r>
              <a:rPr lang="en-GB" sz="2400" b="1" dirty="0">
                <a:solidFill>
                  <a:srgbClr val="FF66FF"/>
                </a:solidFill>
              </a:rPr>
              <a:t>(</a:t>
            </a:r>
            <a:r>
              <a:rPr lang="en-US" sz="2400" b="1" dirty="0">
                <a:solidFill>
                  <a:srgbClr val="FF66FF"/>
                </a:solidFill>
              </a:rPr>
              <a:t>Leitner and Wroblewski, 2008)</a:t>
            </a:r>
          </a:p>
          <a:p>
            <a:pPr>
              <a:lnSpc>
                <a:spcPct val="105000"/>
              </a:lnSpc>
              <a:buClr>
                <a:srgbClr val="FF66FF"/>
              </a:buClr>
              <a:buFontTx/>
              <a:buNone/>
              <a:defRPr/>
            </a:pPr>
            <a:endParaRPr lang="en-US" b="1" dirty="0">
              <a:solidFill>
                <a:srgbClr val="00FFFF"/>
              </a:solidFill>
            </a:endParaRPr>
          </a:p>
          <a:p>
            <a:pPr>
              <a:lnSpc>
                <a:spcPct val="105000"/>
              </a:lnSpc>
              <a:buClr>
                <a:srgbClr val="FF66FF"/>
              </a:buClr>
              <a:defRPr/>
            </a:pPr>
            <a:r>
              <a:rPr lang="en-GB" b="1" dirty="0">
                <a:solidFill>
                  <a:srgbClr val="FFFFFF"/>
                </a:solidFill>
              </a:rPr>
              <a:t>Gender Programme, Association of Commonwealth Universities</a:t>
            </a:r>
          </a:p>
          <a:p>
            <a:pPr>
              <a:lnSpc>
                <a:spcPct val="105000"/>
              </a:lnSpc>
              <a:buClr>
                <a:srgbClr val="FF66FF"/>
              </a:buClr>
              <a:buFontTx/>
              <a:buNone/>
              <a:defRPr/>
            </a:pPr>
            <a:r>
              <a:rPr lang="en-GB" sz="2400" b="1" dirty="0">
                <a:solidFill>
                  <a:srgbClr val="FF66FF"/>
                </a:solidFill>
              </a:rPr>
              <a:t>(Morley </a:t>
            </a:r>
            <a:r>
              <a:rPr lang="en-GB" sz="2400" b="1" i="1" dirty="0">
                <a:solidFill>
                  <a:srgbClr val="FF66FF"/>
                </a:solidFill>
              </a:rPr>
              <a:t>et al</a:t>
            </a:r>
            <a:r>
              <a:rPr lang="en-GB" sz="2400" b="1" dirty="0">
                <a:solidFill>
                  <a:srgbClr val="FF66FF"/>
                </a:solidFill>
              </a:rPr>
              <a:t>., 2006)</a:t>
            </a:r>
          </a:p>
          <a:p>
            <a:pPr>
              <a:lnSpc>
                <a:spcPct val="105000"/>
              </a:lnSpc>
              <a:buClr>
                <a:srgbClr val="FF66FF"/>
              </a:buClr>
              <a:buFontTx/>
              <a:buNone/>
              <a:defRPr/>
            </a:pPr>
            <a:endParaRPr lang="en-GB" sz="3600" b="1" dirty="0">
              <a:solidFill>
                <a:srgbClr val="FFFFFF"/>
              </a:solidFill>
            </a:endParaRPr>
          </a:p>
          <a:p>
            <a:pPr>
              <a:lnSpc>
                <a:spcPct val="105000"/>
              </a:lnSpc>
              <a:buClr>
                <a:srgbClr val="FF66FF"/>
              </a:buClr>
              <a:defRPr/>
            </a:pPr>
            <a:r>
              <a:rPr lang="en-GB" b="1" dirty="0">
                <a:solidFill>
                  <a:srgbClr val="FFFFFF"/>
                </a:solidFill>
              </a:rPr>
              <a:t>Norwegian University of Science and Technology (NTNU) </a:t>
            </a:r>
          </a:p>
          <a:p>
            <a:pPr>
              <a:lnSpc>
                <a:spcPct val="105000"/>
              </a:lnSpc>
              <a:buClr>
                <a:srgbClr val="FF66FF"/>
              </a:buClr>
              <a:buFontTx/>
              <a:buNone/>
              <a:defRPr/>
            </a:pPr>
            <a:r>
              <a:rPr lang="en-GB" sz="2400" b="1" dirty="0">
                <a:solidFill>
                  <a:srgbClr val="FF66FF"/>
                </a:solidFill>
              </a:rPr>
              <a:t>(</a:t>
            </a:r>
            <a:r>
              <a:rPr lang="en-US" sz="2400" b="1" dirty="0">
                <a:solidFill>
                  <a:srgbClr val="FF66FF"/>
                </a:solidFill>
              </a:rPr>
              <a:t>Benediktsdotir, 2008) </a:t>
            </a:r>
          </a:p>
          <a:p>
            <a:pPr>
              <a:lnSpc>
                <a:spcPct val="105000"/>
              </a:lnSpc>
              <a:buClr>
                <a:srgbClr val="FF66FF"/>
              </a:buClr>
              <a:buFontTx/>
              <a:buNone/>
              <a:defRPr/>
            </a:pPr>
            <a:endParaRPr lang="en-GB" sz="3600" b="1" dirty="0">
              <a:solidFill>
                <a:srgbClr val="FFFFFF"/>
              </a:solidFill>
            </a:endParaRPr>
          </a:p>
          <a:p>
            <a:pPr>
              <a:lnSpc>
                <a:spcPct val="105000"/>
              </a:lnSpc>
              <a:buClr>
                <a:srgbClr val="FF66FF"/>
              </a:buClr>
              <a:defRPr/>
            </a:pPr>
            <a:r>
              <a:rPr lang="en-GB" b="1" dirty="0">
                <a:solidFill>
                  <a:srgbClr val="FFFFFF"/>
                </a:solidFill>
              </a:rPr>
              <a:t>Athena Swan/ Gender Charter Marks/ Aurora</a:t>
            </a:r>
            <a:r>
              <a:rPr lang="en-GB" sz="2400" b="1" dirty="0">
                <a:solidFill>
                  <a:srgbClr val="00FFFF"/>
                </a:solidFill>
              </a:rPr>
              <a:t> </a:t>
            </a:r>
            <a:r>
              <a:rPr lang="en-GB" sz="2400" b="1" dirty="0">
                <a:solidFill>
                  <a:srgbClr val="FF66FF"/>
                </a:solidFill>
              </a:rPr>
              <a:t>(http://www.ecu.ac.uk/our-projects/gender-charter-mark)</a:t>
            </a:r>
          </a:p>
          <a:p>
            <a:endParaRPr lang="en-US" dirty="0"/>
          </a:p>
        </p:txBody>
      </p:sp>
      <p:sp>
        <p:nvSpPr>
          <p:cNvPr id="6" name="Content Placeholder 5"/>
          <p:cNvSpPr>
            <a:spLocks noGrp="1"/>
          </p:cNvSpPr>
          <p:nvPr>
            <p:ph sz="half" idx="1"/>
          </p:nvPr>
        </p:nvSpPr>
        <p:spPr>
          <a:xfrm>
            <a:off x="457200" y="1600200"/>
            <a:ext cx="3437467" cy="4525963"/>
          </a:xfrm>
        </p:spPr>
        <p:txBody>
          <a:bodyPr>
            <a:normAutofit fontScale="85000" lnSpcReduction="20000"/>
          </a:bodyPr>
          <a:lstStyle/>
          <a:p>
            <a:endParaRPr lang="en-US" dirty="0"/>
          </a:p>
        </p:txBody>
      </p:sp>
      <p:pic>
        <p:nvPicPr>
          <p:cNvPr id="7" name="Content Placeholder 4"/>
          <p:cNvPicPr>
            <a:picLocks/>
          </p:cNvPicPr>
          <p:nvPr/>
        </p:nvPicPr>
        <p:blipFill>
          <a:blip r:embed="rId2" cstate="email">
            <a:extLst>
              <a:ext uri="{28A0092B-C50C-407E-A947-70E740481C1C}">
                <a14:useLocalDpi xmlns:a14="http://schemas.microsoft.com/office/drawing/2010/main" val="0"/>
              </a:ext>
            </a:extLst>
          </a:blip>
          <a:srcRect t="7061" b="7061"/>
          <a:stretch>
            <a:fillRect/>
          </a:stretch>
        </p:blipFill>
        <p:spPr bwMode="auto">
          <a:xfrm>
            <a:off x="308430" y="1417638"/>
            <a:ext cx="3586238" cy="5222648"/>
          </a:xfrm>
          <a:prstGeom prst="rect">
            <a:avLst/>
          </a:prstGeom>
          <a:noFill/>
          <a:ln>
            <a:noFill/>
          </a:ln>
        </p:spPr>
      </p:pic>
    </p:spTree>
    <p:extLst>
      <p:ext uri="{BB962C8B-B14F-4D97-AF65-F5344CB8AC3E}">
        <p14:creationId xmlns:p14="http://schemas.microsoft.com/office/powerpoint/2010/main" val="62679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13604"/>
          </a:xfrm>
        </p:spPr>
        <p:txBody>
          <a:bodyPr/>
          <a:lstStyle/>
          <a:p>
            <a:r>
              <a:rPr lang="en-US" b="1" dirty="0"/>
              <a:t>Women Reflexively Scanning</a:t>
            </a:r>
          </a:p>
        </p:txBody>
      </p:sp>
      <p:sp>
        <p:nvSpPr>
          <p:cNvPr id="6" name="Text Placeholder 5"/>
          <p:cNvSpPr>
            <a:spLocks noGrp="1"/>
          </p:cNvSpPr>
          <p:nvPr>
            <p:ph type="body" idx="1"/>
          </p:nvPr>
        </p:nvSpPr>
        <p:spPr>
          <a:xfrm>
            <a:off x="457200" y="1388533"/>
            <a:ext cx="4040188" cy="786342"/>
          </a:xfrm>
        </p:spPr>
        <p:txBody>
          <a:bodyPr/>
          <a:lstStyle/>
          <a:p>
            <a:r>
              <a:rPr lang="en-US" dirty="0">
                <a:solidFill>
                  <a:srgbClr val="FF66FF"/>
                </a:solidFill>
              </a:rPr>
              <a:t>Women Are Not/ Rarely</a:t>
            </a:r>
          </a:p>
          <a:p>
            <a:endParaRPr lang="en-US" dirty="0"/>
          </a:p>
        </p:txBody>
      </p:sp>
      <p:sp>
        <p:nvSpPr>
          <p:cNvPr id="7" name="Content Placeholder 6"/>
          <p:cNvSpPr>
            <a:spLocks noGrp="1"/>
          </p:cNvSpPr>
          <p:nvPr>
            <p:ph sz="half" idx="2"/>
          </p:nvPr>
        </p:nvSpPr>
        <p:spPr>
          <a:xfrm>
            <a:off x="0" y="1535113"/>
            <a:ext cx="4497388" cy="5102652"/>
          </a:xfrm>
        </p:spPr>
        <p:txBody>
          <a:bodyPr>
            <a:normAutofit fontScale="62500" lnSpcReduction="20000"/>
          </a:bodyPr>
          <a:lstStyle/>
          <a:p>
            <a:pPr>
              <a:buClr>
                <a:srgbClr val="FF66FF"/>
              </a:buClr>
              <a:defRPr/>
            </a:pPr>
            <a:endParaRPr lang="en-US" sz="3400" b="1" dirty="0"/>
          </a:p>
          <a:p>
            <a:pPr>
              <a:buClr>
                <a:srgbClr val="FF66FF"/>
              </a:buClr>
              <a:buFont typeface="Arial"/>
              <a:buChar char="•"/>
              <a:defRPr/>
            </a:pPr>
            <a:r>
              <a:rPr lang="en-GB" sz="3400" b="1" dirty="0">
                <a:solidFill>
                  <a:srgbClr val="FFFFFF"/>
                </a:solidFill>
              </a:rPr>
              <a:t>Identified, supported, encouraged and developed for leadership.</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Achieving the most senior leadership positions in prestigious, national co-educational universities.</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Personally/ collectively desiring senior leadership.</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Attracted to labour intensity of competitive, audit cultures in the managerialised global academy.</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Intelligible/ seen as leaders?</a:t>
            </a:r>
          </a:p>
          <a:p>
            <a:endParaRPr lang="en-US" dirty="0"/>
          </a:p>
        </p:txBody>
      </p:sp>
      <p:sp>
        <p:nvSpPr>
          <p:cNvPr id="8" name="Text Placeholder 7"/>
          <p:cNvSpPr>
            <a:spLocks noGrp="1"/>
          </p:cNvSpPr>
          <p:nvPr>
            <p:ph type="body" sz="quarter" idx="3"/>
          </p:nvPr>
        </p:nvSpPr>
        <p:spPr/>
        <p:txBody>
          <a:bodyPr/>
          <a:lstStyle/>
          <a:p>
            <a:r>
              <a:rPr lang="en-GB" dirty="0">
                <a:solidFill>
                  <a:srgbClr val="FF66FF"/>
                </a:solidFill>
              </a:rPr>
              <a:t>Women Are</a:t>
            </a:r>
          </a:p>
          <a:p>
            <a:endParaRPr lang="en-US" dirty="0"/>
          </a:p>
        </p:txBody>
      </p:sp>
      <p:sp>
        <p:nvSpPr>
          <p:cNvPr id="9" name="Content Placeholder 8"/>
          <p:cNvSpPr>
            <a:spLocks noGrp="1"/>
          </p:cNvSpPr>
          <p:nvPr>
            <p:ph sz="quarter" idx="4"/>
          </p:nvPr>
        </p:nvSpPr>
        <p:spPr>
          <a:xfrm>
            <a:off x="4497388" y="1388533"/>
            <a:ext cx="4454565" cy="6140753"/>
          </a:xfrm>
        </p:spPr>
        <p:txBody>
          <a:bodyPr>
            <a:normAutofit fontScale="40000" lnSpcReduction="20000"/>
          </a:bodyPr>
          <a:lstStyle/>
          <a:p>
            <a:pPr marL="0" indent="0">
              <a:buClr>
                <a:srgbClr val="FF66FF"/>
              </a:buClr>
              <a:buFontTx/>
              <a:buNone/>
              <a:defRPr/>
            </a:pPr>
            <a:endParaRPr lang="en-GB" sz="4500" b="1" dirty="0">
              <a:solidFill>
                <a:srgbClr val="FFFFFF"/>
              </a:solidFill>
            </a:endParaRPr>
          </a:p>
          <a:p>
            <a:pPr>
              <a:buClr>
                <a:srgbClr val="FF66FF"/>
              </a:buClr>
              <a:defRPr/>
            </a:pPr>
            <a:r>
              <a:rPr lang="en-GB" sz="4500" b="1" dirty="0">
                <a:solidFill>
                  <a:srgbClr val="FFFFFF"/>
                </a:solidFill>
              </a:rPr>
              <a:t>Entering middle management</a:t>
            </a:r>
            <a:r>
              <a:rPr lang="en-GB" sz="4500" b="1" dirty="0" smtClean="0">
                <a:solidFill>
                  <a:srgbClr val="FFFFFF"/>
                </a:solidFill>
              </a:rPr>
              <a:t>.</a:t>
            </a:r>
          </a:p>
          <a:p>
            <a:pPr>
              <a:buClr>
                <a:srgbClr val="FF66FF"/>
              </a:buClr>
              <a:defRPr/>
            </a:pPr>
            <a:endParaRPr lang="en-GB" sz="4500" b="1" dirty="0">
              <a:solidFill>
                <a:srgbClr val="FFFFFF"/>
              </a:solidFill>
            </a:endParaRPr>
          </a:p>
          <a:p>
            <a:pPr>
              <a:buClr>
                <a:srgbClr val="FF66FF"/>
              </a:buClr>
              <a:defRPr/>
            </a:pPr>
            <a:r>
              <a:rPr lang="en-GB" sz="4500" b="1" dirty="0" smtClean="0">
                <a:solidFill>
                  <a:srgbClr val="FFFFFF"/>
                </a:solidFill>
              </a:rPr>
              <a:t>Horizontally segregated.</a:t>
            </a:r>
            <a:endParaRPr lang="en-GB" sz="4500" b="1" dirty="0">
              <a:solidFill>
                <a:srgbClr val="FFFFFF"/>
              </a:solidFill>
            </a:endParaRPr>
          </a:p>
          <a:p>
            <a:pPr marL="0" indent="0">
              <a:buClr>
                <a:srgbClr val="FF66FF"/>
              </a:buClr>
              <a:buFontTx/>
              <a:buNone/>
              <a:defRPr/>
            </a:pPr>
            <a:r>
              <a:rPr lang="en-GB" sz="4500" b="1" dirty="0">
                <a:solidFill>
                  <a:srgbClr val="FFFFFF"/>
                </a:solidFill>
              </a:rPr>
              <a:t> </a:t>
            </a:r>
          </a:p>
          <a:p>
            <a:pPr>
              <a:buClr>
                <a:srgbClr val="FF66FF"/>
              </a:buClr>
              <a:defRPr/>
            </a:pPr>
            <a:r>
              <a:rPr lang="en-GB" sz="4500" b="1" dirty="0">
                <a:solidFill>
                  <a:srgbClr val="FFFFFF"/>
                </a:solidFill>
              </a:rPr>
              <a:t>Often located on career pathways that do not lead to senior positions. </a:t>
            </a:r>
          </a:p>
          <a:p>
            <a:pPr marL="0" indent="0">
              <a:buClr>
                <a:srgbClr val="FF66FF"/>
              </a:buClr>
              <a:buFontTx/>
              <a:buNone/>
              <a:defRPr/>
            </a:pPr>
            <a:endParaRPr lang="en-GB" sz="4500" b="1" dirty="0">
              <a:solidFill>
                <a:srgbClr val="FFFFFF"/>
              </a:solidFill>
            </a:endParaRPr>
          </a:p>
          <a:p>
            <a:pPr>
              <a:buClr>
                <a:srgbClr val="FF66FF"/>
              </a:buClr>
              <a:defRPr/>
            </a:pPr>
            <a:r>
              <a:rPr lang="en-GB" sz="4500" b="1" dirty="0">
                <a:solidFill>
                  <a:srgbClr val="FFFFFF"/>
                </a:solidFill>
              </a:rPr>
              <a:t>Burdened with affective load:</a:t>
            </a:r>
          </a:p>
          <a:p>
            <a:pPr>
              <a:buClr>
                <a:srgbClr val="FF66FF"/>
              </a:buClr>
              <a:buFont typeface="Wingdings" charset="2"/>
              <a:buChar char="ü"/>
              <a:defRPr/>
            </a:pPr>
            <a:r>
              <a:rPr lang="en-GB" sz="4500" b="1" dirty="0">
                <a:solidFill>
                  <a:srgbClr val="FFFFFF"/>
                </a:solidFill>
              </a:rPr>
              <a:t> being ‘other’ in masculinist cultures</a:t>
            </a:r>
          </a:p>
          <a:p>
            <a:pPr>
              <a:buClr>
                <a:srgbClr val="FF66FF"/>
              </a:buClr>
              <a:buFont typeface="Wingdings" charset="2"/>
              <a:buChar char="ü"/>
              <a:defRPr/>
            </a:pPr>
            <a:r>
              <a:rPr lang="en-GB" sz="4500" b="1" dirty="0">
                <a:solidFill>
                  <a:srgbClr val="FFFFFF"/>
                </a:solidFill>
              </a:rPr>
              <a:t> navigating between professional and domestic responsibilities.</a:t>
            </a:r>
          </a:p>
          <a:p>
            <a:pPr>
              <a:buClr>
                <a:srgbClr val="FF66FF"/>
              </a:buClr>
              <a:buFont typeface="Wingdings" charset="2"/>
              <a:buChar char="ü"/>
              <a:defRPr/>
            </a:pPr>
            <a:endParaRPr lang="en-GB" sz="4500" b="1" dirty="0">
              <a:solidFill>
                <a:srgbClr val="FFFFFF"/>
              </a:solidFill>
            </a:endParaRPr>
          </a:p>
          <a:p>
            <a:pPr>
              <a:buClr>
                <a:srgbClr val="FF66FF"/>
              </a:buClr>
              <a:buFont typeface="Wingdings" charset="2"/>
              <a:buChar char="ü"/>
              <a:defRPr/>
            </a:pPr>
            <a:r>
              <a:rPr lang="en-GB" sz="4500" b="1" dirty="0">
                <a:solidFill>
                  <a:srgbClr val="FFFFFF"/>
                </a:solidFill>
              </a:rPr>
              <a:t>Hearing leadership narratives as unliveable lives</a:t>
            </a:r>
          </a:p>
          <a:p>
            <a:pPr marL="0" indent="0">
              <a:buClr>
                <a:srgbClr val="FF66FF"/>
              </a:buClr>
              <a:buFontTx/>
              <a:buNone/>
              <a:defRPr/>
            </a:pPr>
            <a:endParaRPr lang="en-GB" sz="4500" b="1" dirty="0">
              <a:solidFill>
                <a:srgbClr val="FFFFFF"/>
              </a:solidFill>
            </a:endParaRPr>
          </a:p>
          <a:p>
            <a:pPr>
              <a:buClr>
                <a:srgbClr val="FF66FF"/>
              </a:buClr>
              <a:buFont typeface="Wingdings" charset="2"/>
              <a:buChar char="ü"/>
              <a:defRPr/>
            </a:pPr>
            <a:r>
              <a:rPr lang="en-GB" sz="4500" b="1" dirty="0">
                <a:solidFill>
                  <a:srgbClr val="FFFFFF"/>
                </a:solidFill>
              </a:rPr>
              <a:t>Often perceiving leadership as loss</a:t>
            </a:r>
            <a:r>
              <a:rPr lang="en-GB" sz="4500" b="1" dirty="0" smtClean="0">
                <a:solidFill>
                  <a:srgbClr val="FFFFFF"/>
                </a:solidFill>
              </a:rPr>
              <a:t>.</a:t>
            </a:r>
          </a:p>
          <a:p>
            <a:pPr marL="0" indent="0">
              <a:buClr>
                <a:srgbClr val="FF66FF"/>
              </a:buClr>
              <a:buNone/>
              <a:defRPr/>
            </a:pPr>
            <a:endParaRPr lang="en-GB" sz="4500" b="1" dirty="0">
              <a:solidFill>
                <a:srgbClr val="FFFFFF"/>
              </a:solidFill>
            </a:endParaRPr>
          </a:p>
          <a:p>
            <a:pPr>
              <a:buClr>
                <a:srgbClr val="FF66FF"/>
              </a:buClr>
              <a:buFont typeface="Wingdings" charset="2"/>
              <a:buChar char="ü"/>
              <a:defRPr/>
            </a:pPr>
            <a:r>
              <a:rPr lang="en-GB" sz="4500" b="1" dirty="0">
                <a:solidFill>
                  <a:srgbClr val="FFFFFF"/>
                </a:solidFill>
              </a:rPr>
              <a:t>Demanding change. </a:t>
            </a:r>
          </a:p>
          <a:p>
            <a:endParaRPr lang="en-US" dirty="0"/>
          </a:p>
        </p:txBody>
      </p:sp>
    </p:spTree>
    <p:extLst>
      <p:ext uri="{BB962C8B-B14F-4D97-AF65-F5344CB8AC3E}">
        <p14:creationId xmlns:p14="http://schemas.microsoft.com/office/powerpoint/2010/main" val="318546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strips(down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strips(downLeft)">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strips(downLeft)">
                                      <p:cBhvr>
                                        <p:cTn id="17" dur="500"/>
                                        <p:tgtEl>
                                          <p:spTgt spid="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7" end="7"/>
                                            </p:txEl>
                                          </p:spTgt>
                                        </p:tgtEl>
                                        <p:attrNameLst>
                                          <p:attrName>style.visibility</p:attrName>
                                        </p:attrNameLst>
                                      </p:cBhvr>
                                      <p:to>
                                        <p:strVal val="visible"/>
                                      </p:to>
                                    </p:set>
                                    <p:animEffect transition="in" filter="strips(downLeft)">
                                      <p:cBhvr>
                                        <p:cTn id="22" dur="500"/>
                                        <p:tgtEl>
                                          <p:spTgt spid="7">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animEffect transition="in" filter="strips(downLeft)">
                                      <p:cBhvr>
                                        <p:cTn id="27" dur="500"/>
                                        <p:tgtEl>
                                          <p:spTgt spid="7">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strips(downLeft)">
                                      <p:cBhvr>
                                        <p:cTn id="32" dur="500"/>
                                        <p:tgtEl>
                                          <p:spTgt spid="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strips(downLeft)">
                                      <p:cBhvr>
                                        <p:cTn id="37" dur="500"/>
                                        <p:tgtEl>
                                          <p:spTgt spid="9">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strips(downLeft)">
                                      <p:cBhvr>
                                        <p:cTn id="42" dur="500"/>
                                        <p:tgtEl>
                                          <p:spTgt spid="9">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9">
                                            <p:txEl>
                                              <p:pRg st="5" end="5"/>
                                            </p:txEl>
                                          </p:spTgt>
                                        </p:tgtEl>
                                        <p:attrNameLst>
                                          <p:attrName>style.visibility</p:attrName>
                                        </p:attrNameLst>
                                      </p:cBhvr>
                                      <p:to>
                                        <p:strVal val="visible"/>
                                      </p:to>
                                    </p:set>
                                    <p:animEffect transition="in" filter="strips(downLeft)">
                                      <p:cBhvr>
                                        <p:cTn id="47" dur="500"/>
                                        <p:tgtEl>
                                          <p:spTgt spid="9">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9">
                                            <p:txEl>
                                              <p:pRg st="7" end="7"/>
                                            </p:txEl>
                                          </p:spTgt>
                                        </p:tgtEl>
                                        <p:attrNameLst>
                                          <p:attrName>style.visibility</p:attrName>
                                        </p:attrNameLst>
                                      </p:cBhvr>
                                      <p:to>
                                        <p:strVal val="visible"/>
                                      </p:to>
                                    </p:set>
                                    <p:animEffect transition="in" filter="strips(downLeft)">
                                      <p:cBhvr>
                                        <p:cTn id="52" dur="500"/>
                                        <p:tgtEl>
                                          <p:spTgt spid="9">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9">
                                            <p:txEl>
                                              <p:pRg st="8" end="8"/>
                                            </p:txEl>
                                          </p:spTgt>
                                        </p:tgtEl>
                                        <p:attrNameLst>
                                          <p:attrName>style.visibility</p:attrName>
                                        </p:attrNameLst>
                                      </p:cBhvr>
                                      <p:to>
                                        <p:strVal val="visible"/>
                                      </p:to>
                                    </p:set>
                                    <p:animEffect transition="in" filter="strips(downLeft)">
                                      <p:cBhvr>
                                        <p:cTn id="57" dur="500"/>
                                        <p:tgtEl>
                                          <p:spTgt spid="9">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9">
                                            <p:txEl>
                                              <p:pRg st="9" end="9"/>
                                            </p:txEl>
                                          </p:spTgt>
                                        </p:tgtEl>
                                        <p:attrNameLst>
                                          <p:attrName>style.visibility</p:attrName>
                                        </p:attrNameLst>
                                      </p:cBhvr>
                                      <p:to>
                                        <p:strVal val="visible"/>
                                      </p:to>
                                    </p:set>
                                    <p:animEffect transition="in" filter="strips(downLeft)">
                                      <p:cBhvr>
                                        <p:cTn id="62" dur="500"/>
                                        <p:tgtEl>
                                          <p:spTgt spid="9">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9">
                                            <p:txEl>
                                              <p:pRg st="11" end="11"/>
                                            </p:txEl>
                                          </p:spTgt>
                                        </p:tgtEl>
                                        <p:attrNameLst>
                                          <p:attrName>style.visibility</p:attrName>
                                        </p:attrNameLst>
                                      </p:cBhvr>
                                      <p:to>
                                        <p:strVal val="visible"/>
                                      </p:to>
                                    </p:set>
                                    <p:animEffect transition="in" filter="strips(downLeft)">
                                      <p:cBhvr>
                                        <p:cTn id="67" dur="500"/>
                                        <p:tgtEl>
                                          <p:spTgt spid="9">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9">
                                            <p:txEl>
                                              <p:pRg st="13" end="13"/>
                                            </p:txEl>
                                          </p:spTgt>
                                        </p:tgtEl>
                                        <p:attrNameLst>
                                          <p:attrName>style.visibility</p:attrName>
                                        </p:attrNameLst>
                                      </p:cBhvr>
                                      <p:to>
                                        <p:strVal val="visible"/>
                                      </p:to>
                                    </p:set>
                                    <p:animEffect transition="in" filter="strips(downLeft)">
                                      <p:cBhvr>
                                        <p:cTn id="72" dur="500"/>
                                        <p:tgtEl>
                                          <p:spTgt spid="9">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9">
                                            <p:txEl>
                                              <p:pRg st="15" end="15"/>
                                            </p:txEl>
                                          </p:spTgt>
                                        </p:tgtEl>
                                        <p:attrNameLst>
                                          <p:attrName>style.visibility</p:attrName>
                                        </p:attrNameLst>
                                      </p:cBhvr>
                                      <p:to>
                                        <p:strVal val="visible"/>
                                      </p:to>
                                    </p:set>
                                    <p:animEffect transition="in" filter="strips(downLeft)">
                                      <p:cBhvr>
                                        <p:cTn id="77" dur="500"/>
                                        <p:tgtEl>
                                          <p:spTgt spid="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i="1" dirty="0"/>
              <a:t>Manifesto for Change</a:t>
            </a:r>
            <a:r>
              <a:rPr lang="en-GB" sz="3600" b="1" dirty="0"/>
              <a:t>: Accountability, Transparency, Development and Data</a:t>
            </a:r>
            <a:r>
              <a:rPr lang="en-US" sz="3600" b="1" dirty="0"/>
              <a:t/>
            </a:r>
            <a:br>
              <a:rPr lang="en-US" sz="3600" b="1" dirty="0"/>
            </a:br>
            <a:endParaRPr lang="en-US" sz="3600" dirty="0"/>
          </a:p>
        </p:txBody>
      </p:sp>
      <p:sp>
        <p:nvSpPr>
          <p:cNvPr id="3" name="Title 7"/>
          <p:cNvSpPr>
            <a:spLocks noGrp="1"/>
          </p:cNvSpPr>
          <p:nvPr/>
        </p:nvSpPr>
        <p:spPr>
          <a:xfrm>
            <a:off x="575129" y="-187334"/>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FF66FF"/>
                </a:solidFill>
                <a:latin typeface="+mj-lt"/>
                <a:ea typeface="+mj-ea"/>
                <a:cs typeface="+mj-cs"/>
              </a:defRPr>
            </a:lvl1pPr>
          </a:lstStyle>
          <a:p>
            <a:endParaRPr lang="en-US" sz="3600" b="1" dirty="0"/>
          </a:p>
        </p:txBody>
      </p:sp>
      <p:sp>
        <p:nvSpPr>
          <p:cNvPr id="4" name="Vertical Text Placeholder 6"/>
          <p:cNvSpPr>
            <a:spLocks noGrp="1"/>
          </p:cNvSpPr>
          <p:nvPr/>
        </p:nvSpPr>
        <p:spPr>
          <a:xfrm>
            <a:off x="117928" y="1417637"/>
            <a:ext cx="8908143" cy="5627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5000"/>
              </a:lnSpc>
              <a:buClr>
                <a:srgbClr val="FF66FF"/>
              </a:buClr>
              <a:defRPr/>
            </a:pPr>
            <a:r>
              <a:rPr lang="en-GB" sz="1600" b="1" i="1" dirty="0">
                <a:solidFill>
                  <a:srgbClr val="FF66FF"/>
                </a:solidFill>
              </a:rPr>
              <a:t>Equality as Quality </a:t>
            </a:r>
            <a:r>
              <a:rPr lang="en-GB" sz="1600" b="1" dirty="0">
                <a:solidFill>
                  <a:srgbClr val="FFFFFF"/>
                </a:solidFill>
              </a:rPr>
              <a:t>- equality should be made a Key Performance Indicator (KPI) in quality audits, with data to be returned on percentage and location of women professors and leaders, percentage and location of undergraduate and postgraduate students and gender pay equality. Gender equity achievements should be included in international recognition and reputation for universities in league tables.  </a:t>
            </a:r>
          </a:p>
          <a:p>
            <a:pPr>
              <a:lnSpc>
                <a:spcPct val="105000"/>
              </a:lnSpc>
              <a:buClr>
                <a:srgbClr val="FF66FF"/>
              </a:buClr>
              <a:defRPr/>
            </a:pPr>
            <a:r>
              <a:rPr lang="en-GB" sz="1600" b="1" i="1" dirty="0">
                <a:solidFill>
                  <a:srgbClr val="FF66FF"/>
                </a:solidFill>
              </a:rPr>
              <a:t>Research Grants </a:t>
            </a:r>
            <a:r>
              <a:rPr lang="en-GB" sz="1600" b="1" dirty="0">
                <a:solidFill>
                  <a:srgbClr val="FFFFFF"/>
                </a:solidFill>
              </a:rPr>
              <a:t>- funders should monitor the percentage of applications and awards made to women and to actively promote more women as principal investigators. The applications procedures should be reviewed to incorporate a more inclusive and diverse philosophy of achievement. Gender implications and impact should also be included in assessment criteria.</a:t>
            </a:r>
          </a:p>
          <a:p>
            <a:pPr>
              <a:lnSpc>
                <a:spcPct val="105000"/>
              </a:lnSpc>
              <a:buClr>
                <a:srgbClr val="FF66FF"/>
              </a:buClr>
              <a:defRPr/>
            </a:pPr>
            <a:r>
              <a:rPr lang="en-GB" sz="1600" b="1" i="1" dirty="0">
                <a:solidFill>
                  <a:srgbClr val="FF66FF"/>
                </a:solidFill>
              </a:rPr>
              <a:t>Journals</a:t>
            </a:r>
            <a:r>
              <a:rPr lang="en-GB" sz="1600" b="1" dirty="0">
                <a:solidFill>
                  <a:srgbClr val="FF66FF"/>
                </a:solidFill>
              </a:rPr>
              <a:t> </a:t>
            </a:r>
            <a:r>
              <a:rPr lang="en-GB" sz="1600" b="1" dirty="0">
                <a:solidFill>
                  <a:srgbClr val="FFFFFF"/>
                </a:solidFill>
              </a:rPr>
              <a:t>- Editorial Boards, and the appointment of editors, need more transparent selection processes, and policies on gender equality </a:t>
            </a:r>
            <a:r>
              <a:rPr lang="en-GB" sz="1600" b="1" i="1" dirty="0">
                <a:solidFill>
                  <a:srgbClr val="FFFFFF"/>
                </a:solidFill>
              </a:rPr>
              <a:t>e.g.</a:t>
            </a:r>
            <a:r>
              <a:rPr lang="en-GB" sz="1600" b="1" dirty="0">
                <a:solidFill>
                  <a:srgbClr val="FFFFFF"/>
                </a:solidFill>
              </a:rPr>
              <a:t> to keep the gender balance in contributions under review.</a:t>
            </a:r>
          </a:p>
          <a:p>
            <a:pPr>
              <a:lnSpc>
                <a:spcPct val="105000"/>
              </a:lnSpc>
              <a:buClr>
                <a:srgbClr val="FF66FF"/>
              </a:buClr>
              <a:defRPr/>
            </a:pPr>
            <a:r>
              <a:rPr lang="en-GB" sz="1600" b="1" i="1" dirty="0">
                <a:solidFill>
                  <a:srgbClr val="FF66FF"/>
                </a:solidFill>
              </a:rPr>
              <a:t>Data</a:t>
            </a:r>
            <a:r>
              <a:rPr lang="en-GB" sz="1600" b="1" i="1" dirty="0">
                <a:solidFill>
                  <a:srgbClr val="00FFFF"/>
                </a:solidFill>
              </a:rPr>
              <a:t> </a:t>
            </a:r>
            <a:r>
              <a:rPr lang="en-GB" sz="1600" b="1" dirty="0">
                <a:solidFill>
                  <a:srgbClr val="FFFFFF"/>
                </a:solidFill>
              </a:rPr>
              <a:t>- a global database on women and leadership in higher education should be established.  </a:t>
            </a:r>
          </a:p>
          <a:p>
            <a:pPr>
              <a:lnSpc>
                <a:spcPct val="105000"/>
              </a:lnSpc>
              <a:buClr>
                <a:srgbClr val="FF66FF"/>
              </a:buClr>
              <a:defRPr/>
            </a:pPr>
            <a:r>
              <a:rPr lang="en-GB" sz="1600" b="1" i="1" dirty="0">
                <a:solidFill>
                  <a:srgbClr val="FF66FF"/>
                </a:solidFill>
              </a:rPr>
              <a:t>Development</a:t>
            </a:r>
            <a:r>
              <a:rPr lang="en-GB" sz="1600" b="1" i="1" dirty="0">
                <a:solidFill>
                  <a:srgbClr val="00FFFF"/>
                </a:solidFill>
              </a:rPr>
              <a:t> </a:t>
            </a:r>
            <a:r>
              <a:rPr lang="en-GB" sz="1600" b="1" dirty="0">
                <a:solidFill>
                  <a:srgbClr val="FFFFFF"/>
                </a:solidFill>
              </a:rPr>
              <a:t>- more investment needs to be made in mentorship and leadership development programmes for women and gender needs to be included in existing leadership development programmes. </a:t>
            </a:r>
          </a:p>
          <a:p>
            <a:pPr>
              <a:lnSpc>
                <a:spcPct val="105000"/>
              </a:lnSpc>
              <a:buClr>
                <a:srgbClr val="FF66FF"/>
              </a:buClr>
              <a:defRPr/>
            </a:pPr>
            <a:r>
              <a:rPr lang="en-GB" sz="1600" b="1" i="1" dirty="0">
                <a:solidFill>
                  <a:srgbClr val="FF66FF"/>
                </a:solidFill>
              </a:rPr>
              <a:t>Mainstreaming</a:t>
            </a:r>
            <a:r>
              <a:rPr lang="en-GB" sz="1600" b="1" dirty="0">
                <a:solidFill>
                  <a:schemeClr val="tx2"/>
                </a:solidFill>
              </a:rPr>
              <a:t> </a:t>
            </a:r>
            <a:r>
              <a:rPr lang="en-GB" sz="1600" b="1" dirty="0">
                <a:solidFill>
                  <a:srgbClr val="FFFFFF"/>
                </a:solidFill>
              </a:rPr>
              <a:t>- work cultures should be reviewed to ensure that diversity is mainstreamed into all organisational practices and procedures. </a:t>
            </a:r>
          </a:p>
          <a:p>
            <a:endParaRPr lang="en-US" sz="1800" dirty="0"/>
          </a:p>
        </p:txBody>
      </p:sp>
    </p:spTree>
    <p:extLst>
      <p:ext uri="{BB962C8B-B14F-4D97-AF65-F5344CB8AC3E}">
        <p14:creationId xmlns:p14="http://schemas.microsoft.com/office/powerpoint/2010/main" val="376356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xEl>
                                              <p:pRg st="0" end="0"/>
                                            </p:txEl>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
                                            <p:txEl>
                                              <p:pRg st="1" end="1"/>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
                                            <p:txEl>
                                              <p:pRg st="2" end="2"/>
                                            </p:txEl>
                                          </p:spTgt>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4">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4">
                                            <p:txEl>
                                              <p:pRg st="3" end="3"/>
                                            </p:txEl>
                                          </p:spTgt>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4">
                                            <p:txEl>
                                              <p:pRg st="4" end="4"/>
                                            </p:txEl>
                                          </p:spTgt>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4">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4">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325562"/>
          </a:xfrm>
        </p:spPr>
        <p:txBody>
          <a:bodyPr>
            <a:noAutofit/>
          </a:bodyPr>
          <a:lstStyle/>
          <a:p>
            <a:r>
              <a:rPr lang="en-GB" sz="3600" b="1" dirty="0"/>
              <a:t>Disqualified, Desiring or Dismissing Leadership?</a:t>
            </a:r>
            <a:br>
              <a:rPr lang="en-GB" sz="3600" b="1" dirty="0"/>
            </a:br>
            <a:endParaRPr lang="en-US" sz="3600" b="1" dirty="0"/>
          </a:p>
        </p:txBody>
      </p:sp>
      <p:sp>
        <p:nvSpPr>
          <p:cNvPr id="9" name="Content Placeholder 8"/>
          <p:cNvSpPr>
            <a:spLocks noGrp="1"/>
          </p:cNvSpPr>
          <p:nvPr>
            <p:ph sz="half" idx="2"/>
          </p:nvPr>
        </p:nvSpPr>
        <p:spPr>
          <a:xfrm>
            <a:off x="3091165" y="1600200"/>
            <a:ext cx="5871406" cy="5091919"/>
          </a:xfrm>
        </p:spPr>
        <p:txBody>
          <a:bodyPr>
            <a:normAutofit fontScale="70000" lnSpcReduction="20000"/>
          </a:bodyPr>
          <a:lstStyle/>
          <a:p>
            <a:pPr>
              <a:buClr>
                <a:srgbClr val="FF66FF"/>
              </a:buClr>
              <a:defRPr/>
            </a:pPr>
            <a:r>
              <a:rPr lang="en-US" sz="3400" b="1" dirty="0"/>
              <a:t>Situational logic of career progression/ upward mobility.</a:t>
            </a:r>
          </a:p>
          <a:p>
            <a:pPr>
              <a:buClr>
                <a:srgbClr val="FF66FF"/>
              </a:buClr>
              <a:defRPr/>
            </a:pPr>
            <a:endParaRPr lang="en-US" sz="3400" b="1" dirty="0"/>
          </a:p>
          <a:p>
            <a:pPr>
              <a:buClr>
                <a:srgbClr val="FF66FF"/>
              </a:buClr>
              <a:defRPr/>
            </a:pPr>
            <a:r>
              <a:rPr lang="en-US" sz="3400" b="1" dirty="0"/>
              <a:t>Normative fantasy about what constitutes success.</a:t>
            </a:r>
            <a:endParaRPr lang="en-GB" sz="3400" b="1" dirty="0"/>
          </a:p>
          <a:p>
            <a:pPr>
              <a:buClr>
                <a:srgbClr val="FF66FF"/>
              </a:buClr>
              <a:defRPr/>
            </a:pPr>
            <a:endParaRPr lang="en-GB" sz="3400" b="1" dirty="0"/>
          </a:p>
          <a:p>
            <a:pPr>
              <a:buClr>
                <a:srgbClr val="FF66FF"/>
              </a:buClr>
              <a:defRPr/>
            </a:pPr>
            <a:r>
              <a:rPr lang="en-GB" sz="3400" b="1" dirty="0"/>
              <a:t>Socially articulated and constituted by a social/ policy world that many women do not choose/ control.</a:t>
            </a:r>
          </a:p>
          <a:p>
            <a:pPr>
              <a:buClr>
                <a:srgbClr val="FF66FF"/>
              </a:buClr>
              <a:defRPr/>
            </a:pPr>
            <a:endParaRPr lang="en-US" sz="3400" b="1" dirty="0"/>
          </a:p>
          <a:p>
            <a:pPr>
              <a:buClr>
                <a:srgbClr val="FF66FF"/>
              </a:buClr>
              <a:defRPr/>
            </a:pPr>
            <a:r>
              <a:rPr lang="en-US" sz="3400" b="1" dirty="0"/>
              <a:t>Perceived as structurally and culturally restorative/promotional of the status quo.</a:t>
            </a:r>
          </a:p>
          <a:p>
            <a:pPr marL="0" indent="0">
              <a:buClr>
                <a:srgbClr val="FF66FF"/>
              </a:buClr>
              <a:buFontTx/>
              <a:buNone/>
              <a:defRPr/>
            </a:pPr>
            <a:endParaRPr lang="en-US" sz="3400" b="1" dirty="0"/>
          </a:p>
          <a:p>
            <a:pPr>
              <a:buClr>
                <a:srgbClr val="FF66FF"/>
              </a:buClr>
              <a:defRPr/>
            </a:pPr>
            <a:r>
              <a:rPr lang="en-US" sz="3400" b="1" dirty="0"/>
              <a:t>Not an object of desire.</a:t>
            </a:r>
          </a:p>
          <a:p>
            <a:endParaRPr lang="en-US" dirty="0"/>
          </a:p>
        </p:txBody>
      </p:sp>
      <p:pic>
        <p:nvPicPr>
          <p:cNvPr id="10" name="Picture 7" descr="MPj04393740000[1]"/>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l="20214" r="20214"/>
          <a:stretch>
            <a:fillRect/>
          </a:stretch>
        </p:blipFill>
        <p:spPr>
          <a:xfrm>
            <a:off x="457201" y="1600200"/>
            <a:ext cx="2416748" cy="5091919"/>
          </a:xfrm>
        </p:spPr>
      </p:pic>
    </p:spTree>
    <p:extLst>
      <p:ext uri="{BB962C8B-B14F-4D97-AF65-F5344CB8AC3E}">
        <p14:creationId xmlns:p14="http://schemas.microsoft.com/office/powerpoint/2010/main" val="81894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strips(down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strips(downLeft)">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strips(downLeft)">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strips(downLeft)">
                                      <p:cBhvr>
                                        <p:cTn id="2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Making Alternativity Imaginable/ </a:t>
            </a:r>
            <a:r>
              <a:rPr lang="en-US" b="1" dirty="0" smtClean="0"/>
              <a:t> </a:t>
            </a:r>
            <a:r>
              <a:rPr lang="en-US" b="1" dirty="0"/>
              <a:t>Leading Otherwise?</a:t>
            </a:r>
          </a:p>
        </p:txBody>
      </p:sp>
      <p:sp>
        <p:nvSpPr>
          <p:cNvPr id="4" name="Content Placeholder 3"/>
          <p:cNvSpPr>
            <a:spLocks noGrp="1"/>
          </p:cNvSpPr>
          <p:nvPr>
            <p:ph sz="half" idx="2"/>
          </p:nvPr>
        </p:nvSpPr>
        <p:spPr>
          <a:xfrm>
            <a:off x="3335868" y="1600200"/>
            <a:ext cx="5808132" cy="5257800"/>
          </a:xfrm>
        </p:spPr>
        <p:txBody>
          <a:bodyPr>
            <a:normAutofit fontScale="77500" lnSpcReduction="20000"/>
          </a:bodyPr>
          <a:lstStyle/>
          <a:p>
            <a:pPr marL="0" indent="0">
              <a:buClr>
                <a:srgbClr val="FF66FF"/>
              </a:buClr>
              <a:buFontTx/>
              <a:buNone/>
              <a:defRPr/>
            </a:pPr>
            <a:r>
              <a:rPr lang="en-GB" b="1" dirty="0"/>
              <a:t>Can leadership: </a:t>
            </a:r>
          </a:p>
          <a:p>
            <a:pPr>
              <a:buClr>
                <a:srgbClr val="FF66FF"/>
              </a:buClr>
              <a:buFont typeface="Wingdings" charset="2"/>
              <a:buChar char="ü"/>
              <a:defRPr/>
            </a:pPr>
            <a:r>
              <a:rPr lang="en-GB" b="1" dirty="0"/>
              <a:t> narratives</a:t>
            </a:r>
          </a:p>
          <a:p>
            <a:pPr>
              <a:buClr>
                <a:srgbClr val="FF66FF"/>
              </a:buClr>
              <a:buFont typeface="Wingdings" charset="2"/>
              <a:buChar char="ü"/>
              <a:defRPr/>
            </a:pPr>
            <a:r>
              <a:rPr lang="en-GB" b="1" dirty="0"/>
              <a:t> technologies </a:t>
            </a:r>
          </a:p>
          <a:p>
            <a:pPr>
              <a:buClr>
                <a:srgbClr val="FF66FF"/>
              </a:buClr>
              <a:buFont typeface="Wingdings" charset="2"/>
              <a:buChar char="ü"/>
              <a:defRPr/>
            </a:pPr>
            <a:r>
              <a:rPr lang="en-GB" b="1" dirty="0"/>
              <a:t> practices </a:t>
            </a:r>
          </a:p>
          <a:p>
            <a:pPr marL="0" indent="0">
              <a:buClr>
                <a:srgbClr val="FF66FF"/>
              </a:buClr>
              <a:buFontTx/>
              <a:buNone/>
              <a:defRPr/>
            </a:pPr>
            <a:endParaRPr lang="en-GB" b="1" dirty="0"/>
          </a:p>
          <a:p>
            <a:pPr marL="0" indent="0">
              <a:buClr>
                <a:srgbClr val="FF66FF"/>
              </a:buClr>
              <a:buFontTx/>
              <a:buNone/>
              <a:defRPr/>
            </a:pPr>
            <a:r>
              <a:rPr lang="en-GB" b="1" dirty="0"/>
              <a:t>Be more than </a:t>
            </a:r>
            <a:r>
              <a:rPr lang="en-GB" b="1" dirty="0" smtClean="0"/>
              <a:t>discursive performances</a:t>
            </a:r>
            <a:r>
              <a:rPr lang="en-GB" b="1" dirty="0"/>
              <a:t>/repetitions of: </a:t>
            </a:r>
          </a:p>
          <a:p>
            <a:pPr marL="0" indent="0">
              <a:buClr>
                <a:srgbClr val="FF66FF"/>
              </a:buClr>
              <a:buFontTx/>
              <a:buNone/>
              <a:defRPr/>
            </a:pPr>
            <a:endParaRPr lang="en-GB" b="1" dirty="0"/>
          </a:p>
          <a:p>
            <a:pPr>
              <a:buClr>
                <a:srgbClr val="FF66FF"/>
              </a:buClr>
              <a:buFont typeface="Wingdings" charset="0"/>
              <a:buChar char="ü"/>
              <a:defRPr/>
            </a:pPr>
            <a:r>
              <a:rPr lang="en-GB" b="1" dirty="0"/>
              <a:t> values</a:t>
            </a:r>
          </a:p>
          <a:p>
            <a:pPr>
              <a:buClr>
                <a:srgbClr val="FF66FF"/>
              </a:buClr>
              <a:buFont typeface="Wingdings" charset="0"/>
              <a:buChar char="ü"/>
              <a:defRPr/>
            </a:pPr>
            <a:r>
              <a:rPr lang="en-US" b="1" dirty="0"/>
              <a:t> regulative norms</a:t>
            </a:r>
            <a:r>
              <a:rPr lang="en-GB" b="1" dirty="0"/>
              <a:t> </a:t>
            </a:r>
          </a:p>
          <a:p>
            <a:pPr marL="0" indent="0">
              <a:buClr>
                <a:srgbClr val="FF66FF"/>
              </a:buClr>
              <a:buFontTx/>
              <a:buNone/>
              <a:defRPr/>
            </a:pPr>
            <a:r>
              <a:rPr lang="en-GB" b="1" dirty="0"/>
              <a:t>of new public governance</a:t>
            </a:r>
            <a:r>
              <a:rPr lang="en-GB" b="1" dirty="0" smtClean="0"/>
              <a:t>/neo-liberal/</a:t>
            </a:r>
            <a:r>
              <a:rPr lang="en-GB" b="1" dirty="0"/>
              <a:t>HE reform narratives?</a:t>
            </a:r>
          </a:p>
          <a:p>
            <a:pPr marL="0" indent="0">
              <a:buClr>
                <a:srgbClr val="FF66FF"/>
              </a:buClr>
              <a:buFontTx/>
              <a:buNone/>
              <a:defRPr/>
            </a:pPr>
            <a:endParaRPr lang="en-GB" b="1" dirty="0"/>
          </a:p>
          <a:p>
            <a:pPr>
              <a:buClr>
                <a:srgbClr val="FF66FF"/>
              </a:buClr>
              <a:buFont typeface="Wingdings" charset="2"/>
              <a:buChar char="ü"/>
              <a:defRPr/>
            </a:pPr>
            <a:r>
              <a:rPr lang="en-GB" b="1" dirty="0"/>
              <a:t>equate more with liveable lives for women?</a:t>
            </a:r>
          </a:p>
          <a:p>
            <a:pPr>
              <a:buClr>
                <a:srgbClr val="FF66FF"/>
              </a:buClr>
              <a:buFont typeface="Wingdings" charset="2"/>
              <a:buChar char="ü"/>
              <a:defRPr/>
            </a:pPr>
            <a:r>
              <a:rPr lang="en-GB" b="1" dirty="0"/>
              <a:t>be more generous, generative and gender free?</a:t>
            </a:r>
          </a:p>
          <a:p>
            <a:endParaRPr lang="en-US" dirty="0"/>
          </a:p>
        </p:txBody>
      </p:sp>
      <p:pic>
        <p:nvPicPr>
          <p:cNvPr id="6" name="Content Placeholder 2" descr="BU009494.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5800" b="-5800"/>
          <a:stretch>
            <a:fillRect/>
          </a:stretch>
        </p:blipFill>
        <p:spPr>
          <a:xfrm>
            <a:off x="220134" y="1600200"/>
            <a:ext cx="2963334" cy="4525963"/>
          </a:xfrm>
          <a:prstGeom prst="rect">
            <a:avLst/>
          </a:prstGeom>
        </p:spPr>
      </p:pic>
    </p:spTree>
    <p:extLst>
      <p:ext uri="{BB962C8B-B14F-4D97-AF65-F5344CB8AC3E}">
        <p14:creationId xmlns:p14="http://schemas.microsoft.com/office/powerpoint/2010/main" val="320232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strips(downLeft)">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Effect transition="in" filter="strips(downLeft)">
                                      <p:cBhvr>
                                        <p:cTn id="47" dur="500"/>
                                        <p:tgtEl>
                                          <p:spTgt spid="4">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strips(downLeft)">
                                      <p:cBhvr>
                                        <p:cTn id="5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Follow Up?</a:t>
            </a:r>
            <a:endParaRPr lang="en-US" b="1" dirty="0"/>
          </a:p>
        </p:txBody>
      </p:sp>
      <p:sp>
        <p:nvSpPr>
          <p:cNvPr id="3" name="Content Placeholder 2"/>
          <p:cNvSpPr>
            <a:spLocks noGrp="1"/>
          </p:cNvSpPr>
          <p:nvPr>
            <p:ph sz="half" idx="1"/>
          </p:nvPr>
        </p:nvSpPr>
        <p:spPr>
          <a:xfrm>
            <a:off x="457199" y="737529"/>
            <a:ext cx="4438719" cy="6658253"/>
          </a:xfrm>
        </p:spPr>
        <p:txBody>
          <a:bodyPr>
            <a:normAutofit fontScale="25000" lnSpcReduction="20000"/>
          </a:bodyPr>
          <a:lstStyle/>
          <a:p>
            <a:endParaRPr lang="en-US" dirty="0"/>
          </a:p>
          <a:p>
            <a:endParaRPr lang="en-US" sz="7200" dirty="0"/>
          </a:p>
          <a:p>
            <a:pPr marL="0" indent="0">
              <a:buClr>
                <a:srgbClr val="E74CFF"/>
              </a:buClr>
              <a:buFontTx/>
              <a:buNone/>
              <a:defRPr/>
            </a:pPr>
            <a:endParaRPr lang="en-GB" sz="7200" b="1" dirty="0">
              <a:solidFill>
                <a:schemeClr val="tx2"/>
              </a:solidFill>
            </a:endParaRPr>
          </a:p>
          <a:p>
            <a:pPr>
              <a:buClr>
                <a:srgbClr val="E74CFF"/>
              </a:buClr>
              <a:defRPr/>
            </a:pPr>
            <a:r>
              <a:rPr lang="en-GB" sz="7200" b="1" dirty="0">
                <a:solidFill>
                  <a:srgbClr val="FFFFFF"/>
                </a:solidFill>
                <a:latin typeface="+mj-lt"/>
              </a:rPr>
              <a:t>Morley, L. </a:t>
            </a:r>
            <a:r>
              <a:rPr lang="en-GB" sz="7200" b="1" dirty="0" smtClean="0">
                <a:solidFill>
                  <a:srgbClr val="FFFFFF"/>
                </a:solidFill>
                <a:latin typeface="+mj-lt"/>
              </a:rPr>
              <a:t>(2014</a:t>
            </a:r>
            <a:r>
              <a:rPr lang="en-GB" sz="7200" b="1" dirty="0">
                <a:solidFill>
                  <a:srgbClr val="FFFFFF"/>
                </a:solidFill>
                <a:latin typeface="+mj-lt"/>
              </a:rPr>
              <a:t>) Lost Leaders: Women in the Global Academy. </a:t>
            </a:r>
            <a:r>
              <a:rPr lang="en-GB" sz="7200" b="1" i="1" dirty="0">
                <a:solidFill>
                  <a:srgbClr val="FFFFFF"/>
                </a:solidFill>
                <a:latin typeface="+mj-lt"/>
              </a:rPr>
              <a:t>Higher Education Research and Development </a:t>
            </a:r>
            <a:r>
              <a:rPr lang="en-US" sz="7200" b="1" dirty="0">
                <a:solidFill>
                  <a:srgbClr val="FFFFFF"/>
                </a:solidFill>
                <a:latin typeface="+mj-lt"/>
              </a:rPr>
              <a:t>33 (1) 111–125.</a:t>
            </a:r>
            <a:r>
              <a:rPr lang="en-GB" sz="7200" b="1" dirty="0">
                <a:solidFill>
                  <a:srgbClr val="FFFFFF"/>
                </a:solidFill>
                <a:latin typeface="+mj-lt"/>
              </a:rPr>
              <a:t> </a:t>
            </a:r>
            <a:endParaRPr lang="en-GB" sz="7200" b="1" i="1" dirty="0">
              <a:solidFill>
                <a:srgbClr val="FFFFFF"/>
              </a:solidFill>
              <a:latin typeface="+mj-lt"/>
            </a:endParaRPr>
          </a:p>
          <a:p>
            <a:pPr>
              <a:buClr>
                <a:srgbClr val="E74CFF"/>
              </a:buClr>
              <a:defRPr/>
            </a:pPr>
            <a:endParaRPr lang="en-GB" sz="6400" b="1" dirty="0">
              <a:solidFill>
                <a:srgbClr val="FFFFFF"/>
              </a:solidFill>
              <a:latin typeface="+mj-lt"/>
            </a:endParaRPr>
          </a:p>
          <a:p>
            <a:pPr>
              <a:buClr>
                <a:srgbClr val="E74CFF"/>
              </a:buClr>
              <a:defRPr/>
            </a:pPr>
            <a:r>
              <a:rPr lang="en-GB" sz="7200" b="1" dirty="0">
                <a:solidFill>
                  <a:srgbClr val="FFFFFF"/>
                </a:solidFill>
                <a:latin typeface="+mj-lt"/>
              </a:rPr>
              <a:t>Morley, L. (2013) "The Rules of the Game: Women and the Leaderist Turn in Higher Education " </a:t>
            </a:r>
            <a:r>
              <a:rPr lang="en-GB" sz="7200" b="1" i="1" dirty="0">
                <a:solidFill>
                  <a:srgbClr val="FFFFFF"/>
                </a:solidFill>
                <a:latin typeface="+mj-lt"/>
              </a:rPr>
              <a:t>Gender and Education</a:t>
            </a:r>
            <a:r>
              <a:rPr lang="en-GB" sz="7200" b="1" dirty="0">
                <a:solidFill>
                  <a:srgbClr val="FFFFFF"/>
                </a:solidFill>
                <a:latin typeface="+mj-lt"/>
              </a:rPr>
              <a:t>. 25(1):116-131.</a:t>
            </a:r>
          </a:p>
          <a:p>
            <a:pPr>
              <a:buClr>
                <a:srgbClr val="E74CFF"/>
              </a:buClr>
              <a:defRPr/>
            </a:pPr>
            <a:endParaRPr lang="en-GB" sz="6400" b="1" dirty="0">
              <a:solidFill>
                <a:srgbClr val="FFFFFF"/>
              </a:solidFill>
              <a:latin typeface="+mj-lt"/>
            </a:endParaRPr>
          </a:p>
          <a:p>
            <a:pPr>
              <a:buClr>
                <a:srgbClr val="E74CFF"/>
              </a:buClr>
              <a:defRPr/>
            </a:pPr>
            <a:r>
              <a:rPr lang="en-GB" sz="7200" b="1" dirty="0">
                <a:solidFill>
                  <a:srgbClr val="FFFFFF"/>
                </a:solidFill>
                <a:latin typeface="+mj-lt"/>
              </a:rPr>
              <a:t>Morley, L. (2013) Women and Higher Education Leadership: Absences and Aspirations. </a:t>
            </a:r>
            <a:r>
              <a:rPr lang="en-GB" sz="7200" b="1" i="1" dirty="0">
                <a:solidFill>
                  <a:srgbClr val="FFFFFF"/>
                </a:solidFill>
                <a:latin typeface="+mj-lt"/>
              </a:rPr>
              <a:t>Stimulus Paper for the Leadership Foundation for Higher Education.</a:t>
            </a:r>
          </a:p>
          <a:p>
            <a:pPr>
              <a:buClr>
                <a:srgbClr val="E74CFF"/>
              </a:buClr>
              <a:defRPr/>
            </a:pPr>
            <a:endParaRPr lang="en-GB" sz="7200" b="1" i="1" dirty="0">
              <a:solidFill>
                <a:srgbClr val="FFFFFF"/>
              </a:solidFill>
              <a:latin typeface="+mj-lt"/>
            </a:endParaRPr>
          </a:p>
          <a:p>
            <a:pPr>
              <a:buClr>
                <a:srgbClr val="E74CFF"/>
              </a:buClr>
              <a:defRPr/>
            </a:pPr>
            <a:r>
              <a:rPr lang="en-GB" sz="7200" b="1" dirty="0">
                <a:solidFill>
                  <a:srgbClr val="FFFFFF"/>
                </a:solidFill>
                <a:latin typeface="+mj-lt"/>
              </a:rPr>
              <a:t>Morley, L. (2013) International Trends in Women</a:t>
            </a:r>
            <a:r>
              <a:rPr lang="ja-JP" altLang="en-GB" sz="7200" b="1" dirty="0">
                <a:solidFill>
                  <a:srgbClr val="FFFFFF"/>
                </a:solidFill>
                <a:latin typeface="+mj-lt"/>
              </a:rPr>
              <a:t>’</a:t>
            </a:r>
            <a:r>
              <a:rPr lang="en-GB" sz="7200" b="1" dirty="0">
                <a:solidFill>
                  <a:srgbClr val="FFFFFF"/>
                </a:solidFill>
                <a:latin typeface="+mj-lt"/>
              </a:rPr>
              <a:t>s Leadership in Higher Education In, T. Gore, and Stiasny, M (eds) </a:t>
            </a:r>
            <a:r>
              <a:rPr lang="en-GB" sz="7200" b="1" i="1" dirty="0">
                <a:solidFill>
                  <a:srgbClr val="FFFFFF"/>
                </a:solidFill>
                <a:latin typeface="+mj-lt"/>
              </a:rPr>
              <a:t>Going Global</a:t>
            </a:r>
            <a:r>
              <a:rPr lang="en-GB" sz="7200" b="1" dirty="0">
                <a:solidFill>
                  <a:srgbClr val="FFFFFF"/>
                </a:solidFill>
                <a:latin typeface="+mj-lt"/>
              </a:rPr>
              <a:t>. London, Emerald Press.</a:t>
            </a:r>
          </a:p>
          <a:p>
            <a:endParaRPr lang="en-US" dirty="0"/>
          </a:p>
        </p:txBody>
      </p:sp>
      <p:pic>
        <p:nvPicPr>
          <p:cNvPr id="9" name="Content Placeholder 8"/>
          <p:cNvPicPr>
            <a:picLocks noGrp="1"/>
          </p:cNvPicPr>
          <p:nvPr>
            <p:ph sz="half" idx="2"/>
          </p:nvPr>
        </p:nvPicPr>
        <p:blipFill>
          <a:blip r:embed="rId2" cstate="email">
            <a:extLst>
              <a:ext uri="{28A0092B-C50C-407E-A947-70E740481C1C}">
                <a14:useLocalDpi xmlns:a14="http://schemas.microsoft.com/office/drawing/2010/main" val="0"/>
              </a:ext>
            </a:extLst>
          </a:blip>
          <a:srcRect l="-17147" r="-17147"/>
          <a:stretch>
            <a:fillRect/>
          </a:stretch>
        </p:blipFill>
        <p:spPr bwMode="auto">
          <a:xfrm>
            <a:off x="5203194" y="1600200"/>
            <a:ext cx="3687304" cy="4525963"/>
          </a:xfrm>
          <a:prstGeom prst="rect">
            <a:avLst/>
          </a:prstGeom>
          <a:noFill/>
          <a:ln>
            <a:noFill/>
          </a:ln>
        </p:spPr>
      </p:pic>
    </p:spTree>
    <p:extLst>
      <p:ext uri="{BB962C8B-B14F-4D97-AF65-F5344CB8AC3E}">
        <p14:creationId xmlns:p14="http://schemas.microsoft.com/office/powerpoint/2010/main" val="1380913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2243</Words>
  <Application>Microsoft Office PowerPoint</Application>
  <PresentationFormat>On-screen Show (4:3)</PresentationFormat>
  <Paragraphs>383</Paragraphs>
  <Slides>28</Slides>
  <Notes>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 Black </vt:lpstr>
      <vt:lpstr>Lost Leaders:  Women in the Global Academy</vt:lpstr>
      <vt:lpstr>Women Vice-Chancellors: Leading or Being Led?</vt:lpstr>
      <vt:lpstr>Where are the Women?</vt:lpstr>
      <vt:lpstr>Diversity = Representational Space?</vt:lpstr>
      <vt:lpstr>Provocations: How/ Why</vt:lpstr>
      <vt:lpstr>Evidence</vt:lpstr>
      <vt:lpstr>Leading the Global Academy</vt:lpstr>
      <vt:lpstr>Berating/ Explaining Absences</vt:lpstr>
      <vt:lpstr>Consequences of Absence of Leadership Diversity</vt:lpstr>
      <vt:lpstr>Vertical Career Success or Incarceration in an Identity Cage?</vt:lpstr>
      <vt:lpstr>An Affective Load/ Identity Work </vt:lpstr>
      <vt:lpstr>Leaderism: Resilience, not Resistance</vt:lpstr>
      <vt:lpstr>Expanding the Theoretical Lexicon</vt:lpstr>
      <vt:lpstr>Optics and Apparatus</vt:lpstr>
      <vt:lpstr>A Two-Way Gaze?</vt:lpstr>
      <vt:lpstr>What Attracts Women to Senior Leadership?</vt:lpstr>
      <vt:lpstr>Why is Senior Leadership Unattractive to Women?</vt:lpstr>
      <vt:lpstr>Leadership = Installation of the Neo-liberal Gaze?</vt:lpstr>
      <vt:lpstr>Neo-liberalism as a Relationship of Entanglement? </vt:lpstr>
      <vt:lpstr>Gendered Pathways: Research/ Prestige Economy</vt:lpstr>
      <vt:lpstr>Rejection, Refusal and Reluctance</vt:lpstr>
      <vt:lpstr>Enablers: Recognition/ Investment</vt:lpstr>
      <vt:lpstr>Change Interventions</vt:lpstr>
      <vt:lpstr>Women Reflexively Scanning</vt:lpstr>
      <vt:lpstr>Manifesto for Change: Accountability, Transparency, Development and Data </vt:lpstr>
      <vt:lpstr>Disqualified, Desiring or Dismissing Leadership? </vt:lpstr>
      <vt:lpstr>Making Alternativity Imaginable/  Leading Otherwise?</vt:lpstr>
      <vt:lpstr>Follow Up?</vt:lpstr>
    </vt:vector>
  </TitlesOfParts>
  <Company>Univesrity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164</cp:revision>
  <cp:lastPrinted>2014-01-28T09:55:20Z</cp:lastPrinted>
  <dcterms:created xsi:type="dcterms:W3CDTF">2014-01-26T18:11:45Z</dcterms:created>
  <dcterms:modified xsi:type="dcterms:W3CDTF">2014-10-20T08:13:39Z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-1985238611</vt:i4>
  </property>
  <property fmtid="{D5CDD505-2E9C-101B-9397-08002B2CF9AE}" pid="3" name="_NewReviewCycle">
    <vt:lpwstr/>
  </property>
  <property fmtid="{D5CDD505-2E9C-101B-9397-08002B2CF9AE}" pid="4" name="_EmailSubject">
    <vt:lpwstr/>
  </property>
  <property fmtid="{D5CDD505-2E9C-101B-9397-08002B2CF9AE}" pid="5" name="_AuthorEmail">
    <vt:lpwstr>j.b.pryor@sussex.ac.uk</vt:lpwstr>
  </property>
  <property fmtid="{D5CDD505-2E9C-101B-9397-08002B2CF9AE}" pid="6" name="_AuthorEmailDisplayName">
    <vt:lpwstr>John Pryor</vt:lpwstr>
  </property>
</Properties>
</file>