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67" r:id="rId3"/>
    <p:sldId id="297" r:id="rId4"/>
    <p:sldId id="298" r:id="rId5"/>
    <p:sldId id="273" r:id="rId6"/>
    <p:sldId id="275" r:id="rId7"/>
    <p:sldId id="283" r:id="rId8"/>
    <p:sldId id="284" r:id="rId9"/>
    <p:sldId id="287" r:id="rId10"/>
    <p:sldId id="288" r:id="rId11"/>
    <p:sldId id="301" r:id="rId12"/>
    <p:sldId id="299" r:id="rId13"/>
    <p:sldId id="300" r:id="rId14"/>
    <p:sldId id="263" r:id="rId15"/>
  </p:sldIdLst>
  <p:sldSz cx="9144000" cy="6858000" type="screen4x3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4CFF"/>
    <a:srgbClr val="FF66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4017" autoAdjust="0"/>
  </p:normalViewPr>
  <p:slideViewPr>
    <p:cSldViewPr snapToGrid="0" snapToObjects="1">
      <p:cViewPr varScale="1">
        <p:scale>
          <a:sx n="126" d="100"/>
          <a:sy n="126" d="100"/>
        </p:scale>
        <p:origin x="-11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6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CD373-67F6-441C-9451-D0DACB55CE87}" type="datetimeFigureOut">
              <a:rPr lang="en-GB" smtClean="0"/>
              <a:t>28/11/2014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6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618D03-7B4F-449A-B6B1-602B30C74C4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0862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21FBB-2528-B541-9AA9-8751724A935A}" type="datetimeFigureOut">
              <a:rPr lang="en-US" smtClean="0"/>
              <a:t>11/28/2014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622F72-975A-9C4F-A804-3ADAD0D95C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153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22F72-975A-9C4F-A804-3ADAD0D95CF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180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22F72-975A-9C4F-A804-3ADAD0D95CF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740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66FF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 b="1"/>
            </a:lvl1pPr>
          </a:lstStyle>
          <a:p>
            <a:r>
              <a:rPr lang="en-GB" dirty="0" smtClean="0"/>
              <a:t>http://www.sussex.ac.uk/education/cheer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11/28/2014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11/28/2014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FF66FF"/>
                </a:solidFill>
              </a:defRPr>
            </a:lvl1pPr>
          </a:lstStyle>
          <a:p>
            <a:r>
              <a:rPr lang="en-GB" dirty="0" smtClean="0"/>
              <a:t>http://www.sussex.ac.uk/education/cheer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66F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6926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/>
              <a:t>Diversity, Democratisation and Difference: Theories and Methodologies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332" y="274638"/>
            <a:ext cx="8517467" cy="928593"/>
          </a:xfrm>
        </p:spPr>
        <p:txBody>
          <a:bodyPr>
            <a:noAutofit/>
          </a:bodyPr>
          <a:lstStyle/>
          <a:p>
            <a:pPr algn="l"/>
            <a:r>
              <a:rPr lang="en-GB" sz="2800" b="1" dirty="0" smtClean="0"/>
              <a:t>Lost Leaders: Women in the Global Academy</a:t>
            </a:r>
            <a:endParaRPr lang="en-US" sz="2800" b="1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 flipH="1">
            <a:off x="457200" y="2174873"/>
            <a:ext cx="4040188" cy="732936"/>
          </a:xfrm>
        </p:spPr>
        <p:txBody>
          <a:bodyPr>
            <a:normAutofit fontScale="70000" lnSpcReduction="20000"/>
          </a:bodyPr>
          <a:lstStyle/>
          <a:p>
            <a:r>
              <a:rPr lang="en-GB" sz="4000" dirty="0">
                <a:solidFill>
                  <a:srgbClr val="FFFFFF"/>
                </a:solidFill>
              </a:rPr>
              <a:t>Professor Louise Morley</a:t>
            </a:r>
          </a:p>
          <a:p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57200" y="2907809"/>
            <a:ext cx="4040188" cy="2397542"/>
          </a:xfrm>
        </p:spPr>
        <p:txBody>
          <a:bodyPr>
            <a:normAutofit/>
          </a:bodyPr>
          <a:lstStyle/>
          <a:p>
            <a:pPr>
              <a:buFontTx/>
              <a:buNone/>
              <a:defRPr/>
            </a:pPr>
            <a:endParaRPr lang="en-GB" sz="3000" b="1" dirty="0">
              <a:solidFill>
                <a:schemeClr val="tx2"/>
              </a:solidFill>
            </a:endParaRPr>
          </a:p>
          <a:p>
            <a:pPr>
              <a:buFontTx/>
              <a:buNone/>
              <a:defRPr/>
            </a:pPr>
            <a:r>
              <a:rPr lang="en-GB" b="1" dirty="0">
                <a:solidFill>
                  <a:schemeClr val="tx2"/>
                </a:solidFill>
              </a:rPr>
              <a:t>Centre for </a:t>
            </a:r>
            <a:r>
              <a:rPr lang="en-GB" b="1" dirty="0" smtClean="0">
                <a:solidFill>
                  <a:schemeClr val="tx2"/>
                </a:solidFill>
              </a:rPr>
              <a:t>Higher Education</a:t>
            </a:r>
          </a:p>
          <a:p>
            <a:pPr>
              <a:buFontTx/>
              <a:buNone/>
              <a:defRPr/>
            </a:pPr>
            <a:r>
              <a:rPr lang="en-GB" b="1" dirty="0" smtClean="0">
                <a:solidFill>
                  <a:schemeClr val="tx2"/>
                </a:solidFill>
              </a:rPr>
              <a:t>and Equity Research </a:t>
            </a:r>
            <a:r>
              <a:rPr lang="en-GB" b="1" dirty="0">
                <a:solidFill>
                  <a:schemeClr val="tx2"/>
                </a:solidFill>
              </a:rPr>
              <a:t>(CHEER</a:t>
            </a:r>
            <a:r>
              <a:rPr lang="en-GB" b="1" dirty="0" smtClean="0">
                <a:solidFill>
                  <a:schemeClr val="tx2"/>
                </a:solidFill>
              </a:rPr>
              <a:t>)</a:t>
            </a:r>
          </a:p>
          <a:p>
            <a:pPr>
              <a:buFontTx/>
              <a:buNone/>
              <a:defRPr/>
            </a:pPr>
            <a:r>
              <a:rPr lang="en-GB" b="1" dirty="0" smtClean="0">
                <a:solidFill>
                  <a:schemeClr val="tx2"/>
                </a:solidFill>
              </a:rPr>
              <a:t>University </a:t>
            </a:r>
            <a:r>
              <a:rPr lang="en-GB" b="1" dirty="0">
                <a:solidFill>
                  <a:schemeClr val="tx2"/>
                </a:solidFill>
              </a:rPr>
              <a:t>of Sussex, UK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520795" y="6264093"/>
            <a:ext cx="43053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FF66FF"/>
                </a:solidFill>
              </a:rPr>
              <a:t>http://www.sussex.ac.uk/education/cheer</a:t>
            </a:r>
          </a:p>
        </p:txBody>
      </p:sp>
      <p:pic>
        <p:nvPicPr>
          <p:cNvPr id="12" name="Picture 7" descr="US_Centre_for_Higher_Ed#1E8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93385"/>
            <a:ext cx="1709678" cy="114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Content Placeholder 9"/>
          <p:cNvPicPr>
            <a:picLocks noGrp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82" r="24582"/>
          <a:stretch>
            <a:fillRect/>
          </a:stretch>
        </p:blipFill>
        <p:spPr bwMode="auto">
          <a:xfrm>
            <a:off x="4673488" y="1969553"/>
            <a:ext cx="4013311" cy="42114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352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FFFF"/>
                </a:solidFill>
              </a:rPr>
              <a:t>Women Vice-Chancellors: Leading or Being Led?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8" name="Vertical Text Placeholder 7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2217841"/>
              </p:ext>
            </p:extLst>
          </p:nvPr>
        </p:nvGraphicFramePr>
        <p:xfrm>
          <a:off x="233018" y="1524001"/>
          <a:ext cx="8698449" cy="4602162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426577"/>
                <a:gridCol w="1264673"/>
                <a:gridCol w="1496530"/>
                <a:gridCol w="1496530"/>
                <a:gridCol w="1593903"/>
                <a:gridCol w="1420236"/>
              </a:tblGrid>
              <a:tr h="233918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  EU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  UK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 KUW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HONG</a:t>
                      </a:r>
                    </a:p>
                    <a:p>
                      <a:r>
                        <a:rPr lang="en-US" sz="3600" dirty="0" smtClean="0"/>
                        <a:t>KONG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JAPAN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INDIA</a:t>
                      </a:r>
                      <a:endParaRPr lang="en-US" sz="3600" dirty="0"/>
                    </a:p>
                  </a:txBody>
                  <a:tcPr/>
                </a:tc>
              </a:tr>
              <a:tr h="2262982"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15.5%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  17%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    2%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   0%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  2.3%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  3%</a:t>
                      </a:r>
                      <a:endParaRPr lang="en-US" sz="32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291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78728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Consequences of Absence of Leadership </a:t>
            </a:r>
            <a:r>
              <a:rPr lang="en-GB" b="1" dirty="0" smtClean="0"/>
              <a:t>Diversity?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43069" y="1600200"/>
            <a:ext cx="5062827" cy="513455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b="1" dirty="0" smtClean="0">
                <a:solidFill>
                  <a:srgbClr val="FFFFFF"/>
                </a:solidFill>
              </a:rPr>
              <a:t>Wasted talent/ Misrecognition </a:t>
            </a:r>
            <a:r>
              <a:rPr lang="en-GB" b="1" dirty="0">
                <a:solidFill>
                  <a:srgbClr val="FFFFFF"/>
                </a:solidFill>
              </a:rPr>
              <a:t>of leadership </a:t>
            </a:r>
            <a:r>
              <a:rPr lang="en-GB" b="1" dirty="0" smtClean="0">
                <a:solidFill>
                  <a:srgbClr val="FFFFFF"/>
                </a:solidFill>
              </a:rPr>
              <a:t>potential</a:t>
            </a:r>
            <a:endParaRPr lang="en-GB" b="1" dirty="0">
              <a:solidFill>
                <a:srgbClr val="FFFFFF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endParaRPr lang="en-GB" b="1" dirty="0" smtClean="0">
              <a:solidFill>
                <a:srgbClr val="FFFFFF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b="1" dirty="0" smtClean="0">
                <a:solidFill>
                  <a:srgbClr val="FFFFFF"/>
                </a:solidFill>
              </a:rPr>
              <a:t>Democratic </a:t>
            </a:r>
            <a:r>
              <a:rPr lang="en-GB" b="1" dirty="0">
                <a:solidFill>
                  <a:srgbClr val="FFFFFF"/>
                </a:solidFill>
              </a:rPr>
              <a:t>Deficit/ Decision-making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None/>
              <a:defRPr/>
            </a:pPr>
            <a:endParaRPr lang="en-GB" b="1" dirty="0">
              <a:solidFill>
                <a:srgbClr val="FFFFFF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b="1" dirty="0">
                <a:solidFill>
                  <a:srgbClr val="FFFFFF"/>
                </a:solidFill>
              </a:rPr>
              <a:t>Distributive </a:t>
            </a:r>
            <a:r>
              <a:rPr lang="en-GB" b="1" dirty="0" smtClean="0">
                <a:solidFill>
                  <a:srgbClr val="FFFFFF"/>
                </a:solidFill>
              </a:rPr>
              <a:t>injustice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endParaRPr lang="en-GB" b="1" dirty="0">
              <a:solidFill>
                <a:srgbClr val="FFFFFF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b="1" dirty="0">
                <a:solidFill>
                  <a:srgbClr val="FFFFFF"/>
                </a:solidFill>
              </a:rPr>
              <a:t>Depressed career </a:t>
            </a:r>
            <a:r>
              <a:rPr lang="en-GB" b="1" dirty="0" smtClean="0">
                <a:solidFill>
                  <a:srgbClr val="FFFFFF"/>
                </a:solidFill>
              </a:rPr>
              <a:t>opportunities</a:t>
            </a:r>
            <a:endParaRPr lang="en-GB" b="1" dirty="0">
              <a:solidFill>
                <a:srgbClr val="FFFFFF"/>
              </a:solidFill>
            </a:endParaRPr>
          </a:p>
          <a:p>
            <a:pPr marL="0" indent="0">
              <a:lnSpc>
                <a:spcPct val="105000"/>
              </a:lnSpc>
              <a:buClr>
                <a:srgbClr val="FF66FF"/>
              </a:buClr>
              <a:buNone/>
              <a:defRPr/>
            </a:pPr>
            <a:endParaRPr lang="en-GB" b="1" dirty="0">
              <a:solidFill>
                <a:srgbClr val="FFFFFF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b="1" dirty="0">
                <a:solidFill>
                  <a:srgbClr val="FFFFFF"/>
                </a:solidFill>
              </a:rPr>
              <a:t>Reproduction of Institutional Norms/ Practices.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endParaRPr lang="en-GB" b="1" dirty="0">
              <a:solidFill>
                <a:srgbClr val="FFFFFF"/>
              </a:solidFill>
            </a:endParaRPr>
          </a:p>
          <a:p>
            <a:endParaRPr lang="en-US" dirty="0"/>
          </a:p>
        </p:txBody>
      </p:sp>
      <p:pic>
        <p:nvPicPr>
          <p:cNvPr id="5" name="Content Placeholder 7" descr="MP900443145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40" r="24940"/>
          <a:stretch>
            <a:fillRect/>
          </a:stretch>
        </p:blipFill>
        <p:spPr>
          <a:xfrm>
            <a:off x="457200" y="1600201"/>
            <a:ext cx="3068399" cy="5134552"/>
          </a:xfrm>
        </p:spPr>
      </p:pic>
    </p:spTree>
    <p:extLst>
      <p:ext uri="{BB962C8B-B14F-4D97-AF65-F5344CB8AC3E}">
        <p14:creationId xmlns:p14="http://schemas.microsoft.com/office/powerpoint/2010/main" val="1183336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8324"/>
          </a:xfrm>
        </p:spPr>
        <p:txBody>
          <a:bodyPr/>
          <a:lstStyle/>
          <a:p>
            <a:r>
              <a:rPr lang="en-US" b="1" dirty="0"/>
              <a:t>A Two-Way Gaze?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8890" y="1600200"/>
            <a:ext cx="5177910" cy="4525963"/>
          </a:xfrm>
        </p:spPr>
        <p:txBody>
          <a:bodyPr>
            <a:normAutofit lnSpcReduction="10000"/>
          </a:bodyPr>
          <a:lstStyle/>
          <a:p>
            <a:pPr>
              <a:buClr>
                <a:srgbClr val="FF66FF"/>
              </a:buClr>
              <a:defRPr/>
            </a:pPr>
            <a:r>
              <a:rPr lang="en-US" sz="3600" b="1" dirty="0">
                <a:solidFill>
                  <a:srgbClr val="FFFFFF"/>
                </a:solidFill>
              </a:rPr>
              <a:t>How are women being seen </a:t>
            </a:r>
            <a:r>
              <a:rPr lang="en-US" sz="3600" b="1" i="1" dirty="0">
                <a:solidFill>
                  <a:srgbClr val="FFFFFF"/>
                </a:solidFill>
              </a:rPr>
              <a:t>e.g</a:t>
            </a:r>
            <a:r>
              <a:rPr lang="en-US" sz="3600" b="1" dirty="0">
                <a:solidFill>
                  <a:srgbClr val="FFFFFF"/>
                </a:solidFill>
              </a:rPr>
              <a:t>. as deficit men?</a:t>
            </a: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endParaRPr lang="en-US" sz="3600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US" sz="3600" b="1" dirty="0">
                <a:solidFill>
                  <a:srgbClr val="FFFFFF"/>
                </a:solidFill>
              </a:rPr>
              <a:t>How are women viewing leadership </a:t>
            </a:r>
            <a:r>
              <a:rPr lang="en-US" sz="3600" b="1" i="1" dirty="0">
                <a:solidFill>
                  <a:srgbClr val="FFFFFF"/>
                </a:solidFill>
              </a:rPr>
              <a:t>e.g</a:t>
            </a:r>
            <a:r>
              <a:rPr lang="en-US" sz="3600" b="1" i="1" dirty="0" smtClean="0">
                <a:solidFill>
                  <a:srgbClr val="FFFFFF"/>
                </a:solidFill>
              </a:rPr>
              <a:t>. </a:t>
            </a:r>
            <a:r>
              <a:rPr lang="en-US" sz="3600" b="1" dirty="0" smtClean="0">
                <a:solidFill>
                  <a:srgbClr val="FFFFFF"/>
                </a:solidFill>
              </a:rPr>
              <a:t>sacrifice, loss, conflict, </a:t>
            </a:r>
            <a:r>
              <a:rPr lang="en-GB" sz="3600" b="1" dirty="0" smtClean="0">
                <a:solidFill>
                  <a:srgbClr val="FFFFFF"/>
                </a:solidFill>
              </a:rPr>
              <a:t>unliveable </a:t>
            </a:r>
            <a:r>
              <a:rPr lang="en-GB" sz="3600" b="1" dirty="0">
                <a:solidFill>
                  <a:srgbClr val="FFFFFF"/>
                </a:solidFill>
              </a:rPr>
              <a:t>lives</a:t>
            </a:r>
            <a:r>
              <a:rPr lang="en-US" sz="3600" b="1" dirty="0" smtClean="0">
                <a:solidFill>
                  <a:srgbClr val="FFFFFF"/>
                </a:solidFill>
              </a:rPr>
              <a:t>?</a:t>
            </a:r>
            <a:endParaRPr lang="en-US" sz="3600" b="1" dirty="0">
              <a:solidFill>
                <a:srgbClr val="FFFFFF"/>
              </a:solidFill>
            </a:endParaRPr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4" r="5384"/>
          <a:stretch>
            <a:fillRect/>
          </a:stretch>
        </p:blipFill>
        <p:spPr bwMode="auto">
          <a:xfrm>
            <a:off x="457200" y="1600200"/>
            <a:ext cx="2851182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2137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39762"/>
          </a:xfrm>
        </p:spPr>
        <p:txBody>
          <a:bodyPr>
            <a:noAutofit/>
          </a:bodyPr>
          <a:lstStyle/>
          <a:p>
            <a:r>
              <a:rPr lang="en-US" sz="6000" b="1" dirty="0" smtClean="0"/>
              <a:t>Evidence</a:t>
            </a:r>
            <a:endParaRPr lang="en-US" sz="6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75219" y="914401"/>
            <a:ext cx="5562406" cy="6215742"/>
          </a:xfrm>
        </p:spPr>
        <p:txBody>
          <a:bodyPr>
            <a:normAutofit fontScale="77500" lnSpcReduction="20000"/>
          </a:bodyPr>
          <a:lstStyle/>
          <a:p>
            <a:pPr marL="0" indent="0">
              <a:buClr>
                <a:srgbClr val="FF66FF"/>
              </a:buClr>
              <a:buNone/>
              <a:defRPr/>
            </a:pPr>
            <a:r>
              <a:rPr lang="en-US" b="1" dirty="0" smtClean="0">
                <a:solidFill>
                  <a:srgbClr val="E74CFF"/>
                </a:solidFill>
              </a:rPr>
              <a:t>South Asia</a:t>
            </a:r>
            <a:endParaRPr lang="en-US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US" b="1" dirty="0" smtClean="0">
                <a:solidFill>
                  <a:srgbClr val="FFFFFF"/>
                </a:solidFill>
              </a:rPr>
              <a:t>Critical </a:t>
            </a:r>
            <a:r>
              <a:rPr lang="en-US" b="1" dirty="0">
                <a:solidFill>
                  <a:srgbClr val="FFFFFF"/>
                </a:solidFill>
              </a:rPr>
              <a:t>Literature Review</a:t>
            </a:r>
            <a:endParaRPr lang="en-GB" b="1" dirty="0">
              <a:solidFill>
                <a:schemeClr val="tx2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GB" b="1" dirty="0">
                <a:solidFill>
                  <a:schemeClr val="tx2"/>
                </a:solidFill>
              </a:rPr>
              <a:t>Interviews- </a:t>
            </a:r>
            <a:r>
              <a:rPr lang="en-US" b="1" dirty="0" smtClean="0"/>
              <a:t>19 </a:t>
            </a:r>
            <a:r>
              <a:rPr lang="en-US" b="1" dirty="0"/>
              <a:t>women and </a:t>
            </a:r>
            <a:r>
              <a:rPr lang="en-US" b="1" dirty="0" smtClean="0"/>
              <a:t>11 men </a:t>
            </a:r>
            <a:endParaRPr lang="en-US" b="1" dirty="0"/>
          </a:p>
          <a:p>
            <a:pPr>
              <a:buClr>
                <a:srgbClr val="FF66FF"/>
              </a:buClr>
              <a:defRPr/>
            </a:pPr>
            <a:r>
              <a:rPr lang="en-US" b="1" dirty="0"/>
              <a:t>Afghanistan, Bangladesh, India, </a:t>
            </a:r>
            <a:r>
              <a:rPr lang="en-US" b="1" dirty="0" smtClean="0"/>
              <a:t>Nepal, Pakistan </a:t>
            </a:r>
            <a:r>
              <a:rPr lang="en-US" b="1" dirty="0"/>
              <a:t>and Sri Lanka</a:t>
            </a:r>
            <a:r>
              <a:rPr lang="en-US" b="1" dirty="0" smtClean="0"/>
              <a:t>.</a:t>
            </a:r>
          </a:p>
          <a:p>
            <a:pPr marL="0" indent="0">
              <a:buClr>
                <a:srgbClr val="FF66FF"/>
              </a:buClr>
              <a:buNone/>
              <a:defRPr/>
            </a:pPr>
            <a:r>
              <a:rPr lang="en-US" b="1" dirty="0" smtClean="0">
                <a:solidFill>
                  <a:srgbClr val="FF66FF"/>
                </a:solidFill>
              </a:rPr>
              <a:t>Malaysia</a:t>
            </a:r>
          </a:p>
          <a:p>
            <a:pPr>
              <a:buClr>
                <a:srgbClr val="FF66FF"/>
              </a:buClr>
              <a:defRPr/>
            </a:pPr>
            <a:r>
              <a:rPr lang="en-US" b="1" dirty="0" smtClean="0"/>
              <a:t>36 </a:t>
            </a:r>
            <a:r>
              <a:rPr lang="en-US" b="1" dirty="0"/>
              <a:t>Questionnaires/ </a:t>
            </a:r>
            <a:r>
              <a:rPr lang="en-US" b="1" dirty="0" smtClean="0"/>
              <a:t>1 </a:t>
            </a:r>
            <a:r>
              <a:rPr lang="en-US" b="1" dirty="0"/>
              <a:t>Discussion </a:t>
            </a:r>
            <a:r>
              <a:rPr lang="en-US" b="1" dirty="0" smtClean="0"/>
              <a:t>Group </a:t>
            </a:r>
            <a:endParaRPr lang="en-US" b="1" dirty="0"/>
          </a:p>
          <a:p>
            <a:pPr marL="0" indent="0">
              <a:spcBef>
                <a:spcPts val="1632"/>
              </a:spcBef>
              <a:buClr>
                <a:srgbClr val="FF66FF"/>
              </a:buClr>
              <a:buNone/>
              <a:defRPr/>
            </a:pPr>
            <a:r>
              <a:rPr lang="en-US" b="1" dirty="0">
                <a:solidFill>
                  <a:srgbClr val="FF66FF"/>
                </a:solidFill>
              </a:rPr>
              <a:t>East Asia and MENA</a:t>
            </a:r>
            <a:r>
              <a:rPr lang="en-GB" b="1" dirty="0">
                <a:solidFill>
                  <a:schemeClr val="tx2"/>
                </a:solidFill>
              </a:rPr>
              <a:t>    </a:t>
            </a:r>
          </a:p>
          <a:p>
            <a:pPr>
              <a:spcBef>
                <a:spcPts val="1632"/>
              </a:spcBef>
              <a:buClr>
                <a:srgbClr val="FF66FF"/>
              </a:buClr>
              <a:defRPr/>
            </a:pPr>
            <a:r>
              <a:rPr lang="en-US" b="1" dirty="0" smtClean="0">
                <a:solidFill>
                  <a:srgbClr val="FF66FF"/>
                </a:solidFill>
              </a:rPr>
              <a:t>20 </a:t>
            </a:r>
            <a:r>
              <a:rPr lang="en-US" b="1" dirty="0">
                <a:solidFill>
                  <a:srgbClr val="FF66FF"/>
                </a:solidFill>
              </a:rPr>
              <a:t>Questionnaires/ 3 Discussion Groups  </a:t>
            </a:r>
            <a:r>
              <a:rPr lang="en-GB" b="1" dirty="0">
                <a:solidFill>
                  <a:schemeClr val="tx2"/>
                </a:solidFill>
              </a:rPr>
              <a:t>Australia, China, Egypt, Hong Kong, Indonesia, Japan, Jordan, Kuwait, Malaysia, Morocco, Pakistan, Palestine, the Philippines, Singapore, Thailand and Turkey  </a:t>
            </a:r>
            <a:r>
              <a:rPr lang="en-US" sz="2000" b="1" dirty="0">
                <a:solidFill>
                  <a:srgbClr val="E74CFF"/>
                </a:solidFill>
              </a:rPr>
              <a:t>(Morley, 2014)</a:t>
            </a:r>
            <a:r>
              <a:rPr lang="en-US" sz="2000" b="1" dirty="0" smtClean="0">
                <a:solidFill>
                  <a:srgbClr val="E74CFF"/>
                </a:solidFill>
              </a:rPr>
              <a:t>.</a:t>
            </a:r>
            <a:endParaRPr lang="en-US" b="1" dirty="0">
              <a:solidFill>
                <a:schemeClr val="tx2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GB" b="1" dirty="0">
                <a:solidFill>
                  <a:schemeClr val="tx2"/>
                </a:solidFill>
              </a:rPr>
              <a:t>What makes leadership </a:t>
            </a:r>
            <a:r>
              <a:rPr lang="en-GB" b="1" dirty="0">
                <a:solidFill>
                  <a:srgbClr val="FF66FF"/>
                </a:solidFill>
              </a:rPr>
              <a:t>attractive/unattractive</a:t>
            </a:r>
            <a:r>
              <a:rPr lang="en-GB" b="1" dirty="0">
                <a:solidFill>
                  <a:srgbClr val="00FFFF"/>
                </a:solidFill>
              </a:rPr>
              <a:t> </a:t>
            </a:r>
            <a:r>
              <a:rPr lang="en-GB" b="1" dirty="0">
                <a:solidFill>
                  <a:schemeClr val="tx2"/>
                </a:solidFill>
              </a:rPr>
              <a:t>to women? </a:t>
            </a:r>
          </a:p>
          <a:p>
            <a:pPr>
              <a:buClr>
                <a:srgbClr val="FF66FF"/>
              </a:buClr>
              <a:defRPr/>
            </a:pPr>
            <a:r>
              <a:rPr lang="en-GB" b="1" dirty="0">
                <a:solidFill>
                  <a:schemeClr val="tx2"/>
                </a:solidFill>
              </a:rPr>
              <a:t>What </a:t>
            </a:r>
            <a:r>
              <a:rPr lang="en-GB" b="1" dirty="0">
                <a:solidFill>
                  <a:srgbClr val="FF66FF"/>
                </a:solidFill>
              </a:rPr>
              <a:t>enables/ </a:t>
            </a:r>
            <a:r>
              <a:rPr lang="en-GB" b="1" dirty="0" smtClean="0">
                <a:solidFill>
                  <a:srgbClr val="FF66FF"/>
                </a:solidFill>
              </a:rPr>
              <a:t>supports/ impedes </a:t>
            </a:r>
            <a:r>
              <a:rPr lang="en-GB" b="1" dirty="0" smtClean="0">
                <a:solidFill>
                  <a:schemeClr val="tx2"/>
                </a:solidFill>
              </a:rPr>
              <a:t>women? </a:t>
            </a:r>
            <a:endParaRPr lang="en-GB" b="1" dirty="0">
              <a:solidFill>
                <a:schemeClr val="tx2"/>
              </a:solidFill>
            </a:endParaRPr>
          </a:p>
          <a:p>
            <a:endParaRPr lang="en-US" dirty="0"/>
          </a:p>
        </p:txBody>
      </p:sp>
      <p:pic>
        <p:nvPicPr>
          <p:cNvPr id="5" name="Content Placeholder 5" descr="j0227558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6" b="4426"/>
          <a:stretch>
            <a:fillRect/>
          </a:stretch>
        </p:blipFill>
        <p:spPr>
          <a:xfrm>
            <a:off x="457200" y="1600200"/>
            <a:ext cx="2700801" cy="4525963"/>
          </a:xfrm>
        </p:spPr>
      </p:pic>
    </p:spTree>
    <p:extLst>
      <p:ext uri="{BB962C8B-B14F-4D97-AF65-F5344CB8AC3E}">
        <p14:creationId xmlns:p14="http://schemas.microsoft.com/office/powerpoint/2010/main" val="1434434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78459"/>
          </a:xfrm>
        </p:spPr>
        <p:txBody>
          <a:bodyPr/>
          <a:lstStyle/>
          <a:p>
            <a:r>
              <a:rPr lang="en-GB" b="1" dirty="0" smtClean="0"/>
              <a:t>Explaining </a:t>
            </a:r>
            <a:r>
              <a:rPr lang="en-GB" b="1" dirty="0"/>
              <a:t>Absences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72932" y="1417638"/>
            <a:ext cx="6213869" cy="5583237"/>
          </a:xfrm>
        </p:spPr>
        <p:txBody>
          <a:bodyPr>
            <a:normAutofit fontScale="92500" lnSpcReduction="20000"/>
          </a:bodyPr>
          <a:lstStyle/>
          <a:p>
            <a:pPr>
              <a:buClr>
                <a:srgbClr val="FF66FF"/>
              </a:buClr>
              <a:defRPr/>
            </a:pPr>
            <a:r>
              <a:rPr lang="en-US" sz="4100" b="1" dirty="0"/>
              <a:t>Gendered Divisions of Labour</a:t>
            </a:r>
          </a:p>
          <a:p>
            <a:pPr>
              <a:buClr>
                <a:srgbClr val="FF66FF"/>
              </a:buClr>
              <a:defRPr/>
            </a:pPr>
            <a:r>
              <a:rPr lang="en-US" sz="4100" b="1" dirty="0"/>
              <a:t>Gender Bias/ Misrecognition</a:t>
            </a:r>
          </a:p>
          <a:p>
            <a:pPr>
              <a:buClr>
                <a:srgbClr val="FF66FF"/>
              </a:buClr>
              <a:defRPr/>
            </a:pPr>
            <a:r>
              <a:rPr lang="en-US" sz="4100" b="1" dirty="0" smtClean="0"/>
              <a:t>Institutional </a:t>
            </a:r>
            <a:r>
              <a:rPr lang="en-US" sz="4100" b="1" dirty="0"/>
              <a:t>Practices</a:t>
            </a:r>
          </a:p>
          <a:p>
            <a:pPr>
              <a:buClr>
                <a:srgbClr val="FF66FF"/>
              </a:buClr>
              <a:defRPr/>
            </a:pPr>
            <a:r>
              <a:rPr lang="en-US" sz="4100" b="1" dirty="0"/>
              <a:t>Management &amp; Masculinity</a:t>
            </a:r>
          </a:p>
          <a:p>
            <a:pPr>
              <a:buClr>
                <a:srgbClr val="FF66FF"/>
              </a:buClr>
              <a:defRPr/>
            </a:pPr>
            <a:r>
              <a:rPr lang="en-US" sz="4100" b="1" dirty="0"/>
              <a:t>Greedy Organisations</a:t>
            </a:r>
          </a:p>
          <a:p>
            <a:pPr>
              <a:buClr>
                <a:srgbClr val="FF66FF"/>
              </a:buClr>
              <a:defRPr/>
            </a:pPr>
            <a:r>
              <a:rPr lang="en-GB" sz="4100" b="1" dirty="0" smtClean="0"/>
              <a:t>Socio</a:t>
            </a:r>
            <a:r>
              <a:rPr lang="en-GB" sz="4100" b="1" dirty="0"/>
              <a:t>-cultural </a:t>
            </a:r>
            <a:r>
              <a:rPr lang="en-GB" sz="4100" b="1" dirty="0" smtClean="0"/>
              <a:t>messages</a:t>
            </a:r>
            <a:endParaRPr lang="en-GB" sz="4100" b="1" dirty="0"/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endParaRPr lang="en-GB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buFontTx/>
              <a:buNone/>
              <a:defRPr/>
            </a:pPr>
            <a:r>
              <a:rPr lang="en-GB" b="1" dirty="0">
                <a:solidFill>
                  <a:srgbClr val="00FFFF"/>
                </a:solidFill>
              </a:rPr>
              <a:t>   </a:t>
            </a:r>
            <a:r>
              <a:rPr lang="en-GB" b="1" dirty="0" smtClean="0">
                <a:solidFill>
                  <a:srgbClr val="00FFFF"/>
                </a:solidFill>
              </a:rPr>
              <a:t>  </a:t>
            </a:r>
            <a:r>
              <a:rPr lang="en-GB" sz="2400" b="1" dirty="0" smtClean="0">
                <a:solidFill>
                  <a:srgbClr val="00FFFF"/>
                </a:solidFill>
              </a:rPr>
              <a:t>       </a:t>
            </a:r>
            <a:r>
              <a:rPr lang="en-GB" sz="2400" b="1" dirty="0">
                <a:solidFill>
                  <a:srgbClr val="FF66FF"/>
                </a:solidFill>
              </a:rPr>
              <a:t>(Morley, 2012, </a:t>
            </a:r>
            <a:r>
              <a:rPr lang="en-GB" sz="2400" b="1" dirty="0" smtClean="0">
                <a:solidFill>
                  <a:srgbClr val="FF66FF"/>
                </a:solidFill>
              </a:rPr>
              <a:t>2013, 2014)</a:t>
            </a:r>
            <a:endParaRPr lang="en-GB" sz="2400" b="1" dirty="0">
              <a:solidFill>
                <a:srgbClr val="FF66FF"/>
              </a:solidFill>
            </a:endParaRPr>
          </a:p>
          <a:p>
            <a:endParaRPr lang="en-US" dirty="0"/>
          </a:p>
        </p:txBody>
      </p:sp>
      <p:pic>
        <p:nvPicPr>
          <p:cNvPr id="5" name="Content Placeholder 5" descr="BU005915.pn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745" r="-49745"/>
          <a:stretch>
            <a:fillRect/>
          </a:stretch>
        </p:blipFill>
        <p:spPr>
          <a:xfrm>
            <a:off x="133672" y="1417638"/>
            <a:ext cx="2623314" cy="4525963"/>
          </a:xfrm>
        </p:spPr>
      </p:pic>
    </p:spTree>
    <p:extLst>
      <p:ext uri="{BB962C8B-B14F-4D97-AF65-F5344CB8AC3E}">
        <p14:creationId xmlns:p14="http://schemas.microsoft.com/office/powerpoint/2010/main" val="2200379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/>
              <a:t>What Attracts Women to Senior Leadership?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36386"/>
            <a:ext cx="4038600" cy="4989778"/>
          </a:xfrm>
        </p:spPr>
        <p:txBody>
          <a:bodyPr>
            <a:normAutofit/>
          </a:bodyPr>
          <a:lstStyle/>
          <a:p>
            <a:pPr>
              <a:buClr>
                <a:srgbClr val="FF66FF"/>
              </a:buClr>
              <a:defRPr/>
            </a:pPr>
            <a:endParaRPr lang="en-US" sz="4400" b="1" dirty="0" smtClean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US" sz="4400" b="1" dirty="0" smtClean="0">
                <a:solidFill>
                  <a:srgbClr val="FFFFFF"/>
                </a:solidFill>
              </a:rPr>
              <a:t>Power</a:t>
            </a:r>
            <a:endParaRPr lang="en-US" sz="4400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US" sz="4400" b="1" dirty="0">
                <a:solidFill>
                  <a:srgbClr val="FFFFFF"/>
                </a:solidFill>
              </a:rPr>
              <a:t>Influence</a:t>
            </a:r>
          </a:p>
          <a:p>
            <a:pPr>
              <a:buClr>
                <a:srgbClr val="FF66FF"/>
              </a:buClr>
              <a:defRPr/>
            </a:pPr>
            <a:r>
              <a:rPr lang="en-US" sz="4400" b="1" dirty="0">
                <a:solidFill>
                  <a:srgbClr val="FFFFFF"/>
                </a:solidFill>
              </a:rPr>
              <a:t>Values</a:t>
            </a:r>
          </a:p>
          <a:p>
            <a:pPr>
              <a:buClr>
                <a:srgbClr val="FF66FF"/>
              </a:buClr>
              <a:defRPr/>
            </a:pPr>
            <a:r>
              <a:rPr lang="en-US" sz="4400" b="1" dirty="0">
                <a:solidFill>
                  <a:srgbClr val="FFFFFF"/>
                </a:solidFill>
              </a:rPr>
              <a:t>Rewards</a:t>
            </a:r>
          </a:p>
          <a:p>
            <a:pPr>
              <a:buClr>
                <a:srgbClr val="FF66FF"/>
              </a:buClr>
              <a:defRPr/>
            </a:pPr>
            <a:r>
              <a:rPr lang="en-US" sz="4400" b="1" dirty="0">
                <a:solidFill>
                  <a:srgbClr val="FFFFFF"/>
                </a:solidFill>
              </a:rPr>
              <a:t>Recognition</a:t>
            </a:r>
          </a:p>
          <a:p>
            <a:endParaRPr lang="en-US" dirty="0"/>
          </a:p>
        </p:txBody>
      </p:sp>
      <p:pic>
        <p:nvPicPr>
          <p:cNvPr id="5" name="Content Placeholder 5" descr="200415231-001.pn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7887" b="-378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69138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19673"/>
          </a:xfrm>
        </p:spPr>
        <p:txBody>
          <a:bodyPr>
            <a:normAutofit/>
          </a:bodyPr>
          <a:lstStyle/>
          <a:p>
            <a:r>
              <a:rPr lang="en-GB" sz="3200" b="1" dirty="0"/>
              <a:t>Why is Senior Leadership Unattractive to Women?</a:t>
            </a:r>
            <a:endParaRPr lang="en-US" sz="32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7366" y="1119673"/>
            <a:ext cx="6236634" cy="6300253"/>
          </a:xfrm>
        </p:spPr>
        <p:txBody>
          <a:bodyPr>
            <a:normAutofit/>
          </a:bodyPr>
          <a:lstStyle/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b="1" dirty="0"/>
              <a:t>Neo-</a:t>
            </a:r>
            <a:r>
              <a:rPr lang="en-GB" b="1" dirty="0" smtClean="0"/>
              <a:t>liberalism</a:t>
            </a:r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b="1" dirty="0" smtClean="0"/>
              <a:t>Being </a:t>
            </a:r>
            <a:r>
              <a:rPr lang="en-GB" b="1" dirty="0"/>
              <a:t>‘Other’ in male-dominated </a:t>
            </a:r>
            <a:r>
              <a:rPr lang="en-GB" b="1" dirty="0" smtClean="0"/>
              <a:t>cultures</a:t>
            </a:r>
            <a:endParaRPr lang="en-GB" b="1" dirty="0"/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b="1" dirty="0"/>
              <a:t>Disrupting the symbolic </a:t>
            </a:r>
            <a:r>
              <a:rPr lang="en-GB" b="1" dirty="0" smtClean="0"/>
              <a:t>order</a:t>
            </a:r>
            <a:endParaRPr lang="en-GB" b="1" dirty="0"/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b="1" dirty="0"/>
              <a:t>Socio-cultural </a:t>
            </a:r>
            <a:r>
              <a:rPr lang="en-GB" b="1" dirty="0" smtClean="0"/>
              <a:t>messages</a:t>
            </a:r>
            <a:endParaRPr lang="en-GB" b="1" dirty="0"/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b="1" dirty="0"/>
              <a:t>Navigating </a:t>
            </a:r>
            <a:r>
              <a:rPr lang="en-GB" b="1" dirty="0" smtClean="0"/>
              <a:t>professional/ domestic responsibilities</a:t>
            </a:r>
            <a:endParaRPr lang="en-GB" b="1" dirty="0"/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b="1" dirty="0" smtClean="0"/>
              <a:t>Gendered Networks/ Lobbying</a:t>
            </a:r>
            <a:endParaRPr lang="en-GB" b="1" dirty="0"/>
          </a:p>
          <a:p>
            <a:pPr>
              <a:buClr>
                <a:srgbClr val="E74CFF"/>
              </a:buClr>
              <a:defRPr/>
            </a:pPr>
            <a:r>
              <a:rPr lang="en-GB" b="1" dirty="0"/>
              <a:t>W</a:t>
            </a:r>
            <a:r>
              <a:rPr lang="en-US" b="1" dirty="0"/>
              <a:t>omen lack capital</a:t>
            </a:r>
            <a:r>
              <a:rPr lang="en-US" b="1" dirty="0">
                <a:solidFill>
                  <a:srgbClr val="E74CFF"/>
                </a:solidFill>
              </a:rPr>
              <a:t> (economic, political, social and symbolic)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</a:rPr>
              <a:t>to redefine </a:t>
            </a:r>
            <a:r>
              <a:rPr lang="en-US" b="1" dirty="0" smtClean="0">
                <a:solidFill>
                  <a:srgbClr val="FFFFFF"/>
                </a:solidFill>
              </a:rPr>
              <a:t>the </a:t>
            </a:r>
            <a:r>
              <a:rPr lang="en-US" b="1" dirty="0">
                <a:solidFill>
                  <a:srgbClr val="FFFFFF"/>
                </a:solidFill>
              </a:rPr>
              <a:t>requirements of the field</a:t>
            </a:r>
            <a:r>
              <a:rPr lang="en-US" b="1" dirty="0">
                <a:solidFill>
                  <a:srgbClr val="E74CFF"/>
                </a:solidFill>
              </a:rPr>
              <a:t> </a:t>
            </a:r>
            <a:r>
              <a:rPr lang="en-US" sz="1800" b="1" dirty="0" smtClean="0">
                <a:solidFill>
                  <a:srgbClr val="E74CFF"/>
                </a:solidFill>
              </a:rPr>
              <a:t>(Corsun &amp; Costen, 2001</a:t>
            </a:r>
            <a:r>
              <a:rPr lang="en-GB" sz="1800" b="1" dirty="0" smtClean="0">
                <a:solidFill>
                  <a:srgbClr val="E74CFF"/>
                </a:solidFill>
              </a:rPr>
              <a:t>).</a:t>
            </a:r>
          </a:p>
          <a:p>
            <a:endParaRPr lang="en-US" dirty="0"/>
          </a:p>
        </p:txBody>
      </p:sp>
      <p:pic>
        <p:nvPicPr>
          <p:cNvPr id="5" name="Content Placeholder 5" descr="MC900444668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29" b="6729"/>
          <a:stretch>
            <a:fillRect/>
          </a:stretch>
        </p:blipFill>
        <p:spPr>
          <a:xfrm>
            <a:off x="457201" y="1600200"/>
            <a:ext cx="2249657" cy="4525963"/>
          </a:xfrm>
        </p:spPr>
      </p:pic>
    </p:spTree>
    <p:extLst>
      <p:ext uri="{BB962C8B-B14F-4D97-AF65-F5344CB8AC3E}">
        <p14:creationId xmlns:p14="http://schemas.microsoft.com/office/powerpoint/2010/main" val="3585342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1882"/>
          </a:xfrm>
        </p:spPr>
        <p:txBody>
          <a:bodyPr/>
          <a:lstStyle/>
          <a:p>
            <a:r>
              <a:rPr lang="en-US" b="1" dirty="0"/>
              <a:t>Enablers: </a:t>
            </a:r>
            <a:r>
              <a:rPr lang="en-GB" b="1" dirty="0"/>
              <a:t>Recognition/ Investment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75219" y="1186520"/>
            <a:ext cx="5553154" cy="6784887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15000"/>
              </a:lnSpc>
              <a:buClr>
                <a:srgbClr val="FF66FF"/>
              </a:buClr>
              <a:defRPr/>
            </a:pPr>
            <a:endParaRPr lang="en-GB" sz="7000" b="1" dirty="0" smtClean="0"/>
          </a:p>
          <a:p>
            <a:pPr>
              <a:lnSpc>
                <a:spcPct val="115000"/>
              </a:lnSpc>
              <a:buClr>
                <a:srgbClr val="FF66FF"/>
              </a:buClr>
              <a:defRPr/>
            </a:pPr>
            <a:r>
              <a:rPr lang="en-GB" sz="7000" b="1" dirty="0" smtClean="0"/>
              <a:t>Policy </a:t>
            </a:r>
            <a:r>
              <a:rPr lang="en-GB" sz="7000" b="1" i="1" dirty="0" smtClean="0"/>
              <a:t>e.g. </a:t>
            </a:r>
            <a:r>
              <a:rPr lang="en-GB" sz="7000" b="1" dirty="0"/>
              <a:t>Affirmative </a:t>
            </a:r>
            <a:r>
              <a:rPr lang="en-GB" sz="7000" b="1" dirty="0" smtClean="0"/>
              <a:t>Action &amp; Gender Mainstreaming</a:t>
            </a:r>
          </a:p>
          <a:p>
            <a:pPr>
              <a:lnSpc>
                <a:spcPct val="115000"/>
              </a:lnSpc>
              <a:buClr>
                <a:srgbClr val="FF66FF"/>
              </a:buClr>
              <a:defRPr/>
            </a:pPr>
            <a:r>
              <a:rPr lang="en-GB" sz="7000" b="1" dirty="0"/>
              <a:t>Legislative frameworks </a:t>
            </a:r>
            <a:endParaRPr lang="en-GB" sz="7000" b="1" dirty="0" smtClean="0"/>
          </a:p>
          <a:p>
            <a:pPr>
              <a:lnSpc>
                <a:spcPct val="115000"/>
              </a:lnSpc>
              <a:buClr>
                <a:srgbClr val="FF66FF"/>
              </a:buClr>
              <a:defRPr/>
            </a:pPr>
            <a:r>
              <a:rPr lang="en-GB" sz="7000" b="1" dirty="0"/>
              <a:t>Gender Disaggregated </a:t>
            </a:r>
            <a:r>
              <a:rPr lang="en-GB" sz="7000" b="1" dirty="0" smtClean="0"/>
              <a:t>Statistics</a:t>
            </a:r>
            <a:endParaRPr lang="en-GB" sz="7000" b="1" dirty="0"/>
          </a:p>
          <a:p>
            <a:pPr>
              <a:lnSpc>
                <a:spcPct val="115000"/>
              </a:lnSpc>
              <a:buClr>
                <a:srgbClr val="FF66FF"/>
              </a:buClr>
              <a:defRPr/>
            </a:pPr>
            <a:r>
              <a:rPr lang="en-GB" sz="7000" b="1" dirty="0"/>
              <a:t>Training/ Development/ Capacity-Building</a:t>
            </a:r>
          </a:p>
          <a:p>
            <a:pPr>
              <a:lnSpc>
                <a:spcPct val="115000"/>
              </a:lnSpc>
              <a:buClr>
                <a:srgbClr val="FF66FF"/>
              </a:buClr>
              <a:defRPr/>
            </a:pPr>
            <a:r>
              <a:rPr lang="en-GB" sz="7000" b="1" dirty="0" smtClean="0"/>
              <a:t>Accountability/ Transparency</a:t>
            </a:r>
            <a:endParaRPr lang="en-GB" sz="7000" b="1" dirty="0"/>
          </a:p>
          <a:p>
            <a:pPr>
              <a:lnSpc>
                <a:spcPct val="115000"/>
              </a:lnSpc>
              <a:buClr>
                <a:srgbClr val="FF66FF"/>
              </a:buClr>
              <a:defRPr/>
            </a:pPr>
            <a:r>
              <a:rPr lang="en-GB" sz="7000" b="1" dirty="0" smtClean="0"/>
              <a:t>Mentorship/Advice/Sponsorship</a:t>
            </a:r>
          </a:p>
          <a:p>
            <a:pPr>
              <a:lnSpc>
                <a:spcPct val="115000"/>
              </a:lnSpc>
              <a:buClr>
                <a:srgbClr val="FF66FF"/>
              </a:buClr>
              <a:defRPr/>
            </a:pPr>
            <a:r>
              <a:rPr lang="en-GB" sz="7000" b="1" dirty="0" smtClean="0"/>
              <a:t>International Networks </a:t>
            </a:r>
            <a:endParaRPr lang="en-GB" sz="7000" b="1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7" descr="MP900402540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9" b="9999"/>
          <a:stretch>
            <a:fillRect/>
          </a:stretch>
        </p:blipFill>
        <p:spPr>
          <a:xfrm>
            <a:off x="618234" y="1600200"/>
            <a:ext cx="2606604" cy="4921298"/>
          </a:xfrm>
        </p:spPr>
      </p:pic>
    </p:spTree>
    <p:extLst>
      <p:ext uri="{BB962C8B-B14F-4D97-AF65-F5344CB8AC3E}">
        <p14:creationId xmlns:p14="http://schemas.microsoft.com/office/powerpoint/2010/main" val="2289247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62016"/>
          </a:xfrm>
        </p:spPr>
        <p:txBody>
          <a:bodyPr>
            <a:normAutofit/>
          </a:bodyPr>
          <a:lstStyle/>
          <a:p>
            <a:r>
              <a:rPr lang="en-US" sz="4800" b="1" dirty="0"/>
              <a:t>Change Interventions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94667" y="1417638"/>
            <a:ext cx="5026781" cy="544036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Athena Swan/ Gender Charter Marks/ </a:t>
            </a:r>
            <a:r>
              <a:rPr lang="en-GB" b="1" dirty="0" smtClean="0">
                <a:solidFill>
                  <a:srgbClr val="FFFFFF"/>
                </a:solidFill>
              </a:rPr>
              <a:t>Aurora, UK</a:t>
            </a:r>
            <a:r>
              <a:rPr lang="en-GB" b="1" dirty="0" smtClean="0">
                <a:solidFill>
                  <a:srgbClr val="00FFFF"/>
                </a:solidFill>
              </a:rPr>
              <a:t> </a:t>
            </a:r>
          </a:p>
          <a:p>
            <a:pPr marL="0" indent="0">
              <a:lnSpc>
                <a:spcPct val="105000"/>
              </a:lnSpc>
              <a:buClr>
                <a:srgbClr val="FF66FF"/>
              </a:buClr>
              <a:buNone/>
              <a:defRPr/>
            </a:pPr>
            <a:r>
              <a:rPr lang="en-GB" sz="2400" b="1" dirty="0" smtClean="0">
                <a:solidFill>
                  <a:srgbClr val="FF66FF"/>
                </a:solidFill>
              </a:rPr>
              <a:t>(</a:t>
            </a:r>
            <a:r>
              <a:rPr lang="en-GB" sz="2400" b="1" dirty="0">
                <a:solidFill>
                  <a:srgbClr val="FF66FF"/>
                </a:solidFill>
              </a:rPr>
              <a:t>http://www.ecu.ac.uk/our-projects/gender-charter-mark)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endParaRPr lang="en-GB" b="1" i="1" dirty="0" smtClean="0">
              <a:solidFill>
                <a:srgbClr val="FFFFFF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b="1" i="1" dirty="0" smtClean="0">
                <a:solidFill>
                  <a:srgbClr val="FFFFFF"/>
                </a:solidFill>
              </a:rPr>
              <a:t>Excellentia</a:t>
            </a:r>
            <a:r>
              <a:rPr lang="en-GB" b="1" dirty="0">
                <a:solidFill>
                  <a:srgbClr val="FFFFFF"/>
                </a:solidFill>
              </a:rPr>
              <a:t>, Austria 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r>
              <a:rPr lang="en-GB" sz="2400" b="1" dirty="0">
                <a:solidFill>
                  <a:srgbClr val="FF66FF"/>
                </a:solidFill>
              </a:rPr>
              <a:t>(</a:t>
            </a:r>
            <a:r>
              <a:rPr lang="en-US" sz="2400" b="1" dirty="0">
                <a:solidFill>
                  <a:srgbClr val="FF66FF"/>
                </a:solidFill>
              </a:rPr>
              <a:t>Leitner and Wroblewski, 2008</a:t>
            </a:r>
            <a:r>
              <a:rPr lang="en-US" sz="2400" b="1" dirty="0" smtClean="0">
                <a:solidFill>
                  <a:srgbClr val="FF66FF"/>
                </a:solidFill>
              </a:rPr>
              <a:t>)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endParaRPr lang="en-GB" sz="3600" b="1" dirty="0">
              <a:solidFill>
                <a:srgbClr val="FFFFFF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Norwegian University of Science and Technology (NTNU) 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r>
              <a:rPr lang="en-GB" sz="2400" b="1" dirty="0">
                <a:solidFill>
                  <a:srgbClr val="FF66FF"/>
                </a:solidFill>
              </a:rPr>
              <a:t>(</a:t>
            </a:r>
            <a:r>
              <a:rPr lang="en-US" sz="2400" b="1" dirty="0">
                <a:solidFill>
                  <a:srgbClr val="FF66FF"/>
                </a:solidFill>
              </a:rPr>
              <a:t>Benediktsdotir, 2008) </a:t>
            </a:r>
            <a:endParaRPr lang="en-US" sz="2400" b="1" dirty="0" smtClean="0">
              <a:solidFill>
                <a:srgbClr val="FF66FF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endParaRPr lang="en-US" sz="2400" b="1" dirty="0" smtClean="0">
              <a:solidFill>
                <a:srgbClr val="FF66FF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Gender Programme, Association of Commonwealth Universities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r>
              <a:rPr lang="en-GB" sz="2000" b="1" dirty="0">
                <a:solidFill>
                  <a:srgbClr val="FF66FF"/>
                </a:solidFill>
              </a:rPr>
              <a:t>(Morley </a:t>
            </a:r>
            <a:r>
              <a:rPr lang="en-GB" sz="2000" b="1" i="1" dirty="0">
                <a:solidFill>
                  <a:srgbClr val="FF66FF"/>
                </a:solidFill>
              </a:rPr>
              <a:t>et al</a:t>
            </a:r>
            <a:r>
              <a:rPr lang="en-GB" sz="2000" b="1" dirty="0">
                <a:solidFill>
                  <a:srgbClr val="FF66FF"/>
                </a:solidFill>
              </a:rPr>
              <a:t>., 2006)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endParaRPr lang="en-US" sz="2400" b="1" dirty="0">
              <a:solidFill>
                <a:srgbClr val="FF66FF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endParaRPr lang="en-GB" sz="3600" b="1" dirty="0">
              <a:solidFill>
                <a:srgbClr val="FFFFFF"/>
              </a:solidFill>
            </a:endParaRP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437467" cy="4525963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</p:txBody>
      </p:sp>
      <p:pic>
        <p:nvPicPr>
          <p:cNvPr id="7" name="Content Placeholder 4"/>
          <p:cNvPicPr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61" b="7061"/>
          <a:stretch>
            <a:fillRect/>
          </a:stretch>
        </p:blipFill>
        <p:spPr bwMode="auto">
          <a:xfrm>
            <a:off x="308429" y="1417638"/>
            <a:ext cx="3586237" cy="52226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6795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78459"/>
          </a:xfrm>
        </p:spPr>
        <p:txBody>
          <a:bodyPr/>
          <a:lstStyle/>
          <a:p>
            <a:r>
              <a:rPr lang="en-US" b="1" dirty="0" smtClean="0"/>
              <a:t>OECD Action?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068" y="1600200"/>
            <a:ext cx="2306921" cy="4525963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 </a:t>
            </a:r>
          </a:p>
          <a:p>
            <a:r>
              <a:rPr lang="en-GB" dirty="0"/>
              <a:t> </a:t>
            </a:r>
          </a:p>
          <a:p>
            <a:r>
              <a:rPr lang="en-US" dirty="0"/>
              <a:t> </a:t>
            </a:r>
            <a:endParaRPr lang="en-GB" dirty="0"/>
          </a:p>
          <a:p>
            <a:r>
              <a:rPr lang="en-US" dirty="0"/>
              <a:t> </a:t>
            </a:r>
            <a:endParaRPr lang="en-GB" dirty="0"/>
          </a:p>
          <a:p>
            <a:r>
              <a:rPr lang="en-GB" dirty="0"/>
              <a:t> 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70882" y="1600200"/>
            <a:ext cx="4215917" cy="4525963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E74CFF"/>
              </a:buClr>
            </a:pPr>
            <a:r>
              <a:rPr lang="en-US" b="1" dirty="0" smtClean="0"/>
              <a:t>Data</a:t>
            </a:r>
          </a:p>
          <a:p>
            <a:pPr>
              <a:buClr>
                <a:srgbClr val="E74CFF"/>
              </a:buClr>
            </a:pPr>
            <a:r>
              <a:rPr lang="en-US" b="1" dirty="0" smtClean="0"/>
              <a:t>Accountability Measures</a:t>
            </a:r>
          </a:p>
          <a:p>
            <a:pPr>
              <a:buClr>
                <a:srgbClr val="E74CFF"/>
              </a:buClr>
            </a:pPr>
            <a:r>
              <a:rPr lang="en-US" b="1" dirty="0" smtClean="0"/>
              <a:t>Policy Dialogues in MENA</a:t>
            </a:r>
          </a:p>
          <a:p>
            <a:pPr>
              <a:buClr>
                <a:srgbClr val="E74CFF"/>
              </a:buClr>
            </a:pPr>
            <a:r>
              <a:rPr lang="en-US" b="1" dirty="0" smtClean="0"/>
              <a:t>Policy Co-ordination </a:t>
            </a:r>
          </a:p>
          <a:p>
            <a:pPr>
              <a:buClr>
                <a:srgbClr val="E74CFF"/>
              </a:buClr>
            </a:pPr>
            <a:r>
              <a:rPr lang="en-US" b="1" dirty="0" smtClean="0"/>
              <a:t>Monitoring and Evaluation</a:t>
            </a:r>
          </a:p>
          <a:p>
            <a:pPr>
              <a:buClr>
                <a:srgbClr val="E74CFF"/>
              </a:buClr>
            </a:pPr>
            <a:r>
              <a:rPr lang="en-US" b="1" dirty="0" smtClean="0"/>
              <a:t>Research</a:t>
            </a:r>
          </a:p>
          <a:p>
            <a:pPr>
              <a:buClr>
                <a:srgbClr val="E74CFF"/>
              </a:buClr>
            </a:pPr>
            <a:r>
              <a:rPr lang="en-US" b="1" dirty="0" smtClean="0"/>
              <a:t>Leadership Development Programmes</a:t>
            </a:r>
          </a:p>
          <a:p>
            <a:pPr>
              <a:buClr>
                <a:srgbClr val="E74CFF"/>
              </a:buClr>
            </a:pPr>
            <a:endParaRPr lang="en-US" b="1" dirty="0"/>
          </a:p>
          <a:p>
            <a:r>
              <a:rPr lang="en-US" sz="2000" b="1" dirty="0" smtClean="0">
                <a:solidFill>
                  <a:srgbClr val="E74CFF"/>
                </a:solidFill>
              </a:rPr>
              <a:t>(OECD</a:t>
            </a:r>
            <a:r>
              <a:rPr lang="en-US" sz="2000" b="1" dirty="0">
                <a:solidFill>
                  <a:srgbClr val="E74CFF"/>
                </a:solidFill>
              </a:rPr>
              <a:t>-CAWTAR </a:t>
            </a:r>
            <a:r>
              <a:rPr lang="en-US" sz="2000" b="1" dirty="0" smtClean="0">
                <a:solidFill>
                  <a:srgbClr val="E74CFF"/>
                </a:solidFill>
              </a:rPr>
              <a:t>Report, 2014) </a:t>
            </a:r>
            <a:endParaRPr lang="en-US" sz="2000" b="1" dirty="0">
              <a:solidFill>
                <a:srgbClr val="E74C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1322024"/>
            <a:ext cx="3874513" cy="504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846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838270"/>
            <a:ext cx="8229600" cy="2991365"/>
          </a:xfrm>
        </p:spPr>
        <p:txBody>
          <a:bodyPr>
            <a:normAutofit/>
          </a:bodyPr>
          <a:lstStyle/>
          <a:p>
            <a:r>
              <a:rPr lang="en-US" sz="6000" b="1" dirty="0"/>
              <a:t>Invest in Women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5008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38538"/>
            <a:ext cx="8229600" cy="2840964"/>
          </a:xfrm>
        </p:spPr>
        <p:txBody>
          <a:bodyPr>
            <a:normAutofit/>
          </a:bodyPr>
          <a:lstStyle/>
          <a:p>
            <a:r>
              <a:rPr lang="en-US" sz="6000" b="1" dirty="0"/>
              <a:t>Equality is Quality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72398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5305"/>
          </a:xfrm>
        </p:spPr>
        <p:txBody>
          <a:bodyPr/>
          <a:lstStyle/>
          <a:p>
            <a:r>
              <a:rPr lang="en-US" b="1" dirty="0" smtClean="0"/>
              <a:t>Follow Up?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737529"/>
            <a:ext cx="4438719" cy="6658253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  <a:p>
            <a:endParaRPr lang="en-US" sz="7200" dirty="0"/>
          </a:p>
          <a:p>
            <a:pPr marL="0" indent="0">
              <a:buClr>
                <a:srgbClr val="E74CFF"/>
              </a:buClr>
              <a:buFontTx/>
              <a:buNone/>
              <a:defRPr/>
            </a:pPr>
            <a:endParaRPr lang="en-GB" sz="7200" b="1" dirty="0">
              <a:solidFill>
                <a:schemeClr val="tx2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sz="7200" b="1" dirty="0">
                <a:solidFill>
                  <a:srgbClr val="FFFFFF"/>
                </a:solidFill>
                <a:latin typeface="+mj-lt"/>
              </a:rPr>
              <a:t>Morley, L. </a:t>
            </a:r>
            <a:r>
              <a:rPr lang="en-GB" sz="7200" b="1" dirty="0" smtClean="0">
                <a:solidFill>
                  <a:srgbClr val="FFFFFF"/>
                </a:solidFill>
                <a:latin typeface="+mj-lt"/>
              </a:rPr>
              <a:t>(2014</a:t>
            </a:r>
            <a:r>
              <a:rPr lang="en-GB" sz="7200" b="1" dirty="0">
                <a:solidFill>
                  <a:srgbClr val="FFFFFF"/>
                </a:solidFill>
                <a:latin typeface="+mj-lt"/>
              </a:rPr>
              <a:t>) Lost Leaders: Women in the Global Academy. </a:t>
            </a:r>
            <a:r>
              <a:rPr lang="en-GB" sz="7200" b="1" i="1" dirty="0">
                <a:solidFill>
                  <a:srgbClr val="FFFFFF"/>
                </a:solidFill>
                <a:latin typeface="+mj-lt"/>
              </a:rPr>
              <a:t>Higher Education Research and Development </a:t>
            </a:r>
            <a:r>
              <a:rPr lang="en-US" sz="7200" b="1" dirty="0">
                <a:solidFill>
                  <a:srgbClr val="FFFFFF"/>
                </a:solidFill>
                <a:latin typeface="+mj-lt"/>
              </a:rPr>
              <a:t>33 (1) 111–125.</a:t>
            </a:r>
            <a:r>
              <a:rPr lang="en-GB" sz="7200" b="1" dirty="0">
                <a:solidFill>
                  <a:srgbClr val="FFFFFF"/>
                </a:solidFill>
                <a:latin typeface="+mj-lt"/>
              </a:rPr>
              <a:t> </a:t>
            </a:r>
            <a:endParaRPr lang="en-GB" sz="7200" b="1" i="1" dirty="0">
              <a:solidFill>
                <a:srgbClr val="FFFFFF"/>
              </a:solidFill>
              <a:latin typeface="+mj-lt"/>
            </a:endParaRPr>
          </a:p>
          <a:p>
            <a:pPr>
              <a:buClr>
                <a:srgbClr val="E74CFF"/>
              </a:buClr>
              <a:defRPr/>
            </a:pPr>
            <a:endParaRPr lang="en-GB" sz="6400" b="1" dirty="0">
              <a:solidFill>
                <a:srgbClr val="FFFFFF"/>
              </a:solidFill>
              <a:latin typeface="+mj-lt"/>
            </a:endParaRPr>
          </a:p>
          <a:p>
            <a:pPr>
              <a:buClr>
                <a:srgbClr val="E74CFF"/>
              </a:buClr>
              <a:defRPr/>
            </a:pPr>
            <a:r>
              <a:rPr lang="en-GB" sz="7200" b="1" dirty="0">
                <a:solidFill>
                  <a:srgbClr val="FFFFFF"/>
                </a:solidFill>
                <a:latin typeface="+mj-lt"/>
              </a:rPr>
              <a:t>Morley, L. (2013) "The Rules of the Game: Women and the Leaderist Turn in Higher Education " </a:t>
            </a:r>
            <a:r>
              <a:rPr lang="en-GB" sz="7200" b="1" i="1" dirty="0">
                <a:solidFill>
                  <a:srgbClr val="FFFFFF"/>
                </a:solidFill>
                <a:latin typeface="+mj-lt"/>
              </a:rPr>
              <a:t>Gender and Education</a:t>
            </a:r>
            <a:r>
              <a:rPr lang="en-GB" sz="7200" b="1" dirty="0">
                <a:solidFill>
                  <a:srgbClr val="FFFFFF"/>
                </a:solidFill>
                <a:latin typeface="+mj-lt"/>
              </a:rPr>
              <a:t>. 25(1):116-131.</a:t>
            </a:r>
          </a:p>
          <a:p>
            <a:pPr>
              <a:buClr>
                <a:srgbClr val="E74CFF"/>
              </a:buClr>
              <a:defRPr/>
            </a:pPr>
            <a:endParaRPr lang="en-GB" sz="6400" b="1" dirty="0">
              <a:solidFill>
                <a:srgbClr val="FFFFFF"/>
              </a:solidFill>
              <a:latin typeface="+mj-lt"/>
            </a:endParaRPr>
          </a:p>
          <a:p>
            <a:pPr>
              <a:buClr>
                <a:srgbClr val="E74CFF"/>
              </a:buClr>
              <a:defRPr/>
            </a:pPr>
            <a:r>
              <a:rPr lang="en-GB" sz="7200" b="1" dirty="0">
                <a:solidFill>
                  <a:srgbClr val="FFFFFF"/>
                </a:solidFill>
                <a:latin typeface="+mj-lt"/>
              </a:rPr>
              <a:t>Morley, L. (2013) Women and Higher Education Leadership: Absences and Aspirations. </a:t>
            </a:r>
            <a:r>
              <a:rPr lang="en-GB" sz="7200" b="1" i="1" dirty="0">
                <a:solidFill>
                  <a:srgbClr val="FFFFFF"/>
                </a:solidFill>
                <a:latin typeface="+mj-lt"/>
              </a:rPr>
              <a:t>Stimulus Paper for the Leadership Foundation for Higher Education.</a:t>
            </a:r>
          </a:p>
          <a:p>
            <a:pPr>
              <a:buClr>
                <a:srgbClr val="E74CFF"/>
              </a:buClr>
              <a:defRPr/>
            </a:pPr>
            <a:endParaRPr lang="en-GB" sz="7200" b="1" i="1" dirty="0">
              <a:solidFill>
                <a:srgbClr val="FFFFFF"/>
              </a:solidFill>
              <a:latin typeface="+mj-lt"/>
            </a:endParaRPr>
          </a:p>
          <a:p>
            <a:pPr>
              <a:buClr>
                <a:srgbClr val="E74CFF"/>
              </a:buClr>
              <a:defRPr/>
            </a:pPr>
            <a:r>
              <a:rPr lang="en-GB" sz="7200" b="1" dirty="0">
                <a:solidFill>
                  <a:srgbClr val="FFFFFF"/>
                </a:solidFill>
                <a:latin typeface="+mj-lt"/>
              </a:rPr>
              <a:t>Morley, L. (2013) International Trends in Women</a:t>
            </a:r>
            <a:r>
              <a:rPr lang="ja-JP" altLang="en-GB" sz="7200" b="1" dirty="0">
                <a:solidFill>
                  <a:srgbClr val="FFFFFF"/>
                </a:solidFill>
                <a:latin typeface="+mj-lt"/>
              </a:rPr>
              <a:t>’</a:t>
            </a:r>
            <a:r>
              <a:rPr lang="en-GB" sz="7200" b="1" dirty="0">
                <a:solidFill>
                  <a:srgbClr val="FFFFFF"/>
                </a:solidFill>
                <a:latin typeface="+mj-lt"/>
              </a:rPr>
              <a:t>s Leadership in Higher Education In, T. Gore, and Stiasny, M (eds) </a:t>
            </a:r>
            <a:r>
              <a:rPr lang="en-GB" sz="7200" b="1" i="1" dirty="0">
                <a:solidFill>
                  <a:srgbClr val="FFFFFF"/>
                </a:solidFill>
                <a:latin typeface="+mj-lt"/>
              </a:rPr>
              <a:t>Going Global</a:t>
            </a:r>
            <a:r>
              <a:rPr lang="en-GB" sz="7200" b="1" dirty="0">
                <a:solidFill>
                  <a:srgbClr val="FFFFFF"/>
                </a:solidFill>
                <a:latin typeface="+mj-lt"/>
              </a:rPr>
              <a:t>. London, Emerald Press.</a:t>
            </a:r>
          </a:p>
          <a:p>
            <a:endParaRPr lang="en-US" dirty="0"/>
          </a:p>
        </p:txBody>
      </p:sp>
      <p:pic>
        <p:nvPicPr>
          <p:cNvPr id="5" name="Content Placeholder 4" descr="IMG_1421.jpg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8" r="16538"/>
          <a:stretch>
            <a:fillRect/>
          </a:stretch>
        </p:blipFill>
        <p:spPr>
          <a:xfrm>
            <a:off x="5380298" y="1417638"/>
            <a:ext cx="3306502" cy="5083153"/>
          </a:xfrm>
        </p:spPr>
      </p:pic>
    </p:spTree>
    <p:extLst>
      <p:ext uri="{BB962C8B-B14F-4D97-AF65-F5344CB8AC3E}">
        <p14:creationId xmlns:p14="http://schemas.microsoft.com/office/powerpoint/2010/main" val="138091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0</TotalTime>
  <Words>571</Words>
  <Application>Microsoft Office PowerPoint</Application>
  <PresentationFormat>On-screen Show (4:3)</PresentationFormat>
  <Paragraphs>124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 Black </vt:lpstr>
      <vt:lpstr>Lost Leaders: Women in the Global Academy</vt:lpstr>
      <vt:lpstr>Women Vice-Chancellors: Leading or Being Led?</vt:lpstr>
      <vt:lpstr>Consequences of Absence of Leadership Diversity?</vt:lpstr>
      <vt:lpstr>A Two-Way Gaze?</vt:lpstr>
      <vt:lpstr>Evidence</vt:lpstr>
      <vt:lpstr>Explaining Absences</vt:lpstr>
      <vt:lpstr>What Attracts Women to Senior Leadership?</vt:lpstr>
      <vt:lpstr>Why is Senior Leadership Unattractive to Women?</vt:lpstr>
      <vt:lpstr>Enablers: Recognition/ Investment</vt:lpstr>
      <vt:lpstr>Change Interventions</vt:lpstr>
      <vt:lpstr>OECD Action?</vt:lpstr>
      <vt:lpstr>Invest in Women</vt:lpstr>
      <vt:lpstr>Equality is Quality</vt:lpstr>
      <vt:lpstr>Follow Up?</vt:lpstr>
    </vt:vector>
  </TitlesOfParts>
  <Company>Univesrity of Sussex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Pryor</dc:creator>
  <cp:lastModifiedBy>Heather Stanley</cp:lastModifiedBy>
  <cp:revision>188</cp:revision>
  <cp:lastPrinted>2014-01-28T09:55:20Z</cp:lastPrinted>
  <dcterms:created xsi:type="dcterms:W3CDTF">2014-01-26T18:11:45Z</dcterms:created>
  <dcterms:modified xsi:type="dcterms:W3CDTF">2014-11-28T08:47:07Z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-1985238611</vt:i4>
  </property>
  <property fmtid="{D5CDD505-2E9C-101B-9397-08002B2CF9AE}" pid="3" name="_NewReviewCycle">
    <vt:lpwstr/>
  </property>
  <property fmtid="{D5CDD505-2E9C-101B-9397-08002B2CF9AE}" pid="4" name="_EmailSubject">
    <vt:lpwstr/>
  </property>
  <property fmtid="{D5CDD505-2E9C-101B-9397-08002B2CF9AE}" pid="5" name="_AuthorEmail">
    <vt:lpwstr>j.b.pryor@sussex.ac.uk</vt:lpwstr>
  </property>
  <property fmtid="{D5CDD505-2E9C-101B-9397-08002B2CF9AE}" pid="6" name="_AuthorEmailDisplayName">
    <vt:lpwstr>John Pryor</vt:lpwstr>
  </property>
</Properties>
</file>