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304" r:id="rId3"/>
    <p:sldId id="325" r:id="rId4"/>
    <p:sldId id="327" r:id="rId5"/>
    <p:sldId id="324" r:id="rId6"/>
    <p:sldId id="313" r:id="rId7"/>
    <p:sldId id="326" r:id="rId8"/>
    <p:sldId id="314" r:id="rId9"/>
    <p:sldId id="315" r:id="rId10"/>
    <p:sldId id="320" r:id="rId11"/>
    <p:sldId id="319" r:id="rId12"/>
    <p:sldId id="328" r:id="rId13"/>
    <p:sldId id="273" r:id="rId14"/>
    <p:sldId id="303" r:id="rId15"/>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4CFF"/>
    <a:srgbClr val="FF66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433" autoAdjust="0"/>
  </p:normalViewPr>
  <p:slideViewPr>
    <p:cSldViewPr snapToGrid="0" snapToObjects="1">
      <p:cViewPr varScale="1">
        <p:scale>
          <a:sx n="116" d="100"/>
          <a:sy n="116" d="100"/>
        </p:scale>
        <p:origin x="146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8646" y="0"/>
            <a:ext cx="2944283" cy="495300"/>
          </a:xfrm>
          <a:prstGeom prst="rect">
            <a:avLst/>
          </a:prstGeom>
        </p:spPr>
        <p:txBody>
          <a:bodyPr vert="horz" lIns="91440" tIns="45720" rIns="91440" bIns="45720" rtlCol="0"/>
          <a:lstStyle>
            <a:lvl1pPr algn="r">
              <a:defRPr sz="1200"/>
            </a:lvl1pPr>
          </a:lstStyle>
          <a:p>
            <a:fld id="{E82CD373-67F6-441C-9451-D0DACB55CE87}" type="datetimeFigureOut">
              <a:rPr lang="en-GB" smtClean="0"/>
              <a:t>22/02/2016</a:t>
            </a:fld>
            <a:endParaRPr lang="en-GB" dirty="0"/>
          </a:p>
        </p:txBody>
      </p:sp>
      <p:sp>
        <p:nvSpPr>
          <p:cNvPr id="4" name="Footer Placeholder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8646" y="9408981"/>
            <a:ext cx="2944283" cy="495300"/>
          </a:xfrm>
          <a:prstGeom prst="rect">
            <a:avLst/>
          </a:prstGeom>
        </p:spPr>
        <p:txBody>
          <a:bodyPr vert="horz" lIns="91440" tIns="45720" rIns="91440" bIns="45720" rtlCol="0" anchor="b"/>
          <a:lstStyle>
            <a:lvl1pPr algn="r">
              <a:defRPr sz="1200"/>
            </a:lvl1pPr>
          </a:lstStyle>
          <a:p>
            <a:fld id="{FC618D03-7B4F-449A-B6B1-602B30C74C4B}" type="slidenum">
              <a:rPr lang="en-GB" smtClean="0"/>
              <a:t>‹#›</a:t>
            </a:fld>
            <a:endParaRPr lang="en-GB" dirty="0"/>
          </a:p>
        </p:txBody>
      </p:sp>
    </p:spTree>
    <p:extLst>
      <p:ext uri="{BB962C8B-B14F-4D97-AF65-F5344CB8AC3E}">
        <p14:creationId xmlns:p14="http://schemas.microsoft.com/office/powerpoint/2010/main" val="790862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48100" y="0"/>
            <a:ext cx="2944813" cy="495300"/>
          </a:xfrm>
          <a:prstGeom prst="rect">
            <a:avLst/>
          </a:prstGeom>
        </p:spPr>
        <p:txBody>
          <a:bodyPr vert="horz" lIns="91440" tIns="45720" rIns="91440" bIns="45720" rtlCol="0"/>
          <a:lstStyle>
            <a:lvl1pPr algn="r">
              <a:defRPr sz="1200"/>
            </a:lvl1pPr>
          </a:lstStyle>
          <a:p>
            <a:fld id="{FB121FBB-2528-B541-9AA9-8751724A935A}" type="datetimeFigureOut">
              <a:rPr lang="en-US" smtClean="0"/>
              <a:t>2/22/2016</a:t>
            </a:fld>
            <a:endParaRPr lang="en-US" dirty="0"/>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9409113"/>
            <a:ext cx="2944813" cy="4953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48100" y="9409113"/>
            <a:ext cx="2944813" cy="495300"/>
          </a:xfrm>
          <a:prstGeom prst="rect">
            <a:avLst/>
          </a:prstGeom>
        </p:spPr>
        <p:txBody>
          <a:bodyPr vert="horz" lIns="91440" tIns="45720" rIns="91440" bIns="45720" rtlCol="0" anchor="b"/>
          <a:lstStyle>
            <a:lvl1pPr algn="r">
              <a:defRPr sz="1200"/>
            </a:lvl1pPr>
          </a:lstStyle>
          <a:p>
            <a:fld id="{7F622F72-975A-9C4F-A804-3ADAD0D95CF7}" type="slidenum">
              <a:rPr lang="en-US" smtClean="0"/>
              <a:t>‹#›</a:t>
            </a:fld>
            <a:endParaRPr lang="en-US" dirty="0"/>
          </a:p>
        </p:txBody>
      </p:sp>
    </p:spTree>
    <p:extLst>
      <p:ext uri="{BB962C8B-B14F-4D97-AF65-F5344CB8AC3E}">
        <p14:creationId xmlns:p14="http://schemas.microsoft.com/office/powerpoint/2010/main" val="350615329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66FF"/>
                </a:solidFill>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2/22/2016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020199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lvl1pPr>
              <a:defRPr sz="1200" b="1"/>
            </a:lvl1pPr>
          </a:lstStyle>
          <a:p>
            <a:r>
              <a:rPr lang="en-GB" dirty="0" smtClean="0"/>
              <a:t>http://www.sussex.ac.uk/education/cheer</a:t>
            </a:r>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2/22/2016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2/22/2016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2/22/2016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2/22/2016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2/22/2016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2/22/2016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2/22/2016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2/22/2016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2/22/2016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rgbClr val="FF66FF"/>
                </a:solidFill>
              </a:defRPr>
            </a:lvl1pPr>
          </a:lstStyle>
          <a:p>
            <a:r>
              <a:rPr lang="en-GB" dirty="0" smtClean="0"/>
              <a:t>http://www.sussex.ac.uk/education/cheer</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rgbClr val="FF66FF"/>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dx.doi.org/10.1080/03075079.2016.1147749"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16926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t>Diversity, Democratisation and Difference: Theories and Methodologies</a:t>
            </a:r>
            <a:endParaRPr lang="en-GB" dirty="0"/>
          </a:p>
        </p:txBody>
      </p:sp>
      <p:sp>
        <p:nvSpPr>
          <p:cNvPr id="2" name="Title 1"/>
          <p:cNvSpPr>
            <a:spLocks noGrp="1"/>
          </p:cNvSpPr>
          <p:nvPr>
            <p:ph type="title"/>
          </p:nvPr>
        </p:nvSpPr>
        <p:spPr>
          <a:xfrm>
            <a:off x="148448" y="274638"/>
            <a:ext cx="8538352" cy="1143000"/>
          </a:xfrm>
        </p:spPr>
        <p:txBody>
          <a:bodyPr>
            <a:noAutofit/>
          </a:bodyPr>
          <a:lstStyle/>
          <a:p>
            <a:pPr algn="l"/>
            <a:r>
              <a:rPr lang="en-GB" sz="2800" b="1" dirty="0" smtClean="0"/>
              <a:t>Gender</a:t>
            </a:r>
            <a:r>
              <a:rPr lang="en-GB" sz="2800" b="1" dirty="0"/>
              <a:t>, </a:t>
            </a:r>
            <a:r>
              <a:rPr lang="en-GB" sz="2800" b="1" dirty="0" smtClean="0"/>
              <a:t>Neoliberalism </a:t>
            </a:r>
            <a:r>
              <a:rPr lang="en-GB" sz="2800" b="1" dirty="0"/>
              <a:t>and Research </a:t>
            </a:r>
            <a:r>
              <a:rPr lang="en-GB" sz="2800" b="1" dirty="0" smtClean="0"/>
              <a:t/>
            </a:r>
            <a:br>
              <a:rPr lang="en-GB" sz="2800" b="1" dirty="0" smtClean="0"/>
            </a:br>
            <a:r>
              <a:rPr lang="en-GB" sz="2800" b="1" dirty="0" smtClean="0"/>
              <a:t>in </a:t>
            </a:r>
            <a:r>
              <a:rPr lang="en-GB" sz="2800" b="1" dirty="0"/>
              <a:t>the </a:t>
            </a:r>
            <a:r>
              <a:rPr lang="en-GB" sz="2800" b="1" dirty="0" smtClean="0"/>
              <a:t>Global </a:t>
            </a:r>
            <a:r>
              <a:rPr lang="en-GB" sz="2800" b="1" dirty="0" smtClean="0"/>
              <a:t>Knowledge Economy</a:t>
            </a:r>
            <a:endParaRPr lang="en-GB" sz="2800" dirty="0"/>
          </a:p>
        </p:txBody>
      </p:sp>
      <p:sp>
        <p:nvSpPr>
          <p:cNvPr id="13" name="Content Placeholder 12"/>
          <p:cNvSpPr>
            <a:spLocks noGrp="1"/>
          </p:cNvSpPr>
          <p:nvPr>
            <p:ph idx="1"/>
          </p:nvPr>
        </p:nvSpPr>
        <p:spPr/>
        <p:txBody>
          <a:bodyPr>
            <a:normAutofit fontScale="25000" lnSpcReduction="20000"/>
          </a:bodyPr>
          <a:lstStyle/>
          <a:p>
            <a:pPr>
              <a:buFontTx/>
              <a:buNone/>
              <a:defRPr/>
            </a:pPr>
            <a:endParaRPr lang="en-GB" sz="3000" b="1" dirty="0">
              <a:solidFill>
                <a:schemeClr val="tx2"/>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endParaRPr lang="en-GB" dirty="0">
              <a:solidFill>
                <a:srgbClr val="FFFFFF"/>
              </a:solidFill>
            </a:endParaRPr>
          </a:p>
          <a:p>
            <a:pPr>
              <a:buNone/>
              <a:defRPr/>
            </a:pPr>
            <a:endParaRPr lang="en-GB" dirty="0" smtClean="0">
              <a:solidFill>
                <a:srgbClr val="FFFFFF"/>
              </a:solidFill>
            </a:endParaRPr>
          </a:p>
          <a:p>
            <a:pPr>
              <a:buNone/>
              <a:defRPr/>
            </a:pPr>
            <a:r>
              <a:rPr lang="en-GB" sz="7200" b="1" dirty="0" smtClean="0">
                <a:solidFill>
                  <a:srgbClr val="FFFFFF"/>
                </a:solidFill>
              </a:rPr>
              <a:t>Professor </a:t>
            </a:r>
            <a:r>
              <a:rPr lang="en-GB" sz="7200" b="1" dirty="0">
                <a:solidFill>
                  <a:srgbClr val="FFFFFF"/>
                </a:solidFill>
              </a:rPr>
              <a:t>Louise Morley</a:t>
            </a:r>
          </a:p>
          <a:p>
            <a:pPr>
              <a:buFontTx/>
              <a:buNone/>
              <a:defRPr/>
            </a:pPr>
            <a:r>
              <a:rPr lang="en-GB" sz="7200" b="1" dirty="0" smtClean="0"/>
              <a:t>Centre </a:t>
            </a:r>
            <a:r>
              <a:rPr lang="en-GB" sz="7200" b="1" dirty="0"/>
              <a:t>for </a:t>
            </a:r>
            <a:r>
              <a:rPr lang="en-GB" sz="7200" b="1" dirty="0" smtClean="0"/>
              <a:t>Higher Education and Equity Research </a:t>
            </a:r>
            <a:r>
              <a:rPr lang="en-GB" sz="7200" b="1" dirty="0"/>
              <a:t>(CHEER</a:t>
            </a:r>
            <a:r>
              <a:rPr lang="en-GB" sz="7200" b="1" dirty="0" smtClean="0"/>
              <a:t>)</a:t>
            </a:r>
          </a:p>
          <a:p>
            <a:pPr>
              <a:buFontTx/>
              <a:buNone/>
              <a:defRPr/>
            </a:pPr>
            <a:r>
              <a:rPr lang="en-GB" sz="7200" b="1" dirty="0" smtClean="0"/>
              <a:t>University </a:t>
            </a:r>
            <a:r>
              <a:rPr lang="en-GB" sz="7200" b="1" dirty="0"/>
              <a:t>of Sussex, </a:t>
            </a:r>
            <a:r>
              <a:rPr lang="en-GB" sz="7200" b="1" dirty="0" smtClean="0"/>
              <a:t>UK</a:t>
            </a:r>
          </a:p>
          <a:p>
            <a:pPr>
              <a:buFontTx/>
              <a:buNone/>
              <a:defRPr/>
            </a:pPr>
            <a:endParaRPr lang="en-GB" sz="7200" b="1" dirty="0" smtClean="0"/>
          </a:p>
          <a:p>
            <a:pPr>
              <a:buFontTx/>
              <a:buNone/>
              <a:defRPr/>
            </a:pPr>
            <a:endParaRPr lang="en-GB" sz="7200" b="1" dirty="0"/>
          </a:p>
          <a:p>
            <a:pPr marL="0" indent="0">
              <a:buNone/>
            </a:pPr>
            <a:r>
              <a:rPr lang="en-US" dirty="0" smtClean="0"/>
              <a:t> 	</a:t>
            </a:r>
            <a:endParaRPr lang="en-US" dirty="0"/>
          </a:p>
        </p:txBody>
      </p:sp>
      <p:pic>
        <p:nvPicPr>
          <p:cNvPr id="12" name="Picture 7" descr="US_Centre_for_Higher_Ed#1E8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780587" y="193385"/>
            <a:ext cx="1943100" cy="1149350"/>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16"/>
          <p:cNvPicPr/>
          <p:nvPr/>
        </p:nvPicPr>
        <p:blipFill>
          <a:blip r:embed="rId3">
            <a:extLst>
              <a:ext uri="{28A0092B-C50C-407E-A947-70E740481C1C}">
                <a14:useLocalDpi xmlns:a14="http://schemas.microsoft.com/office/drawing/2010/main" val="0"/>
              </a:ext>
            </a:extLst>
          </a:blip>
          <a:srcRect/>
          <a:stretch>
            <a:fillRect/>
          </a:stretch>
        </p:blipFill>
        <p:spPr bwMode="auto">
          <a:xfrm>
            <a:off x="0" y="1752600"/>
            <a:ext cx="9144000" cy="3352800"/>
          </a:xfrm>
          <a:prstGeom prst="rect">
            <a:avLst/>
          </a:prstGeom>
          <a:noFill/>
          <a:ln>
            <a:noFill/>
          </a:ln>
        </p:spPr>
      </p:pic>
      <p:sp>
        <p:nvSpPr>
          <p:cNvPr id="19" name="Rectangle 18"/>
          <p:cNvSpPr/>
          <p:nvPr/>
        </p:nvSpPr>
        <p:spPr>
          <a:xfrm>
            <a:off x="2710144" y="6180965"/>
            <a:ext cx="3723712" cy="369332"/>
          </a:xfrm>
          <a:prstGeom prst="rect">
            <a:avLst/>
          </a:prstGeom>
        </p:spPr>
        <p:txBody>
          <a:bodyPr wrap="none">
            <a:spAutoFit/>
          </a:bodyPr>
          <a:lstStyle/>
          <a:p>
            <a:r>
              <a:rPr lang="en-GB" b="1" dirty="0" smtClean="0">
                <a:solidFill>
                  <a:srgbClr val="FF66FF"/>
                </a:solidFill>
              </a:rPr>
              <a:t>www.sussex.ac.uk/education/cheer</a:t>
            </a:r>
            <a:endParaRPr lang="en-GB" b="1" dirty="0">
              <a:solidFill>
                <a:srgbClr val="FF66FF"/>
              </a:solidFill>
            </a:endParaRPr>
          </a:p>
        </p:txBody>
      </p:sp>
    </p:spTree>
    <p:extLst>
      <p:ext uri="{BB962C8B-B14F-4D97-AF65-F5344CB8AC3E}">
        <p14:creationId xmlns:p14="http://schemas.microsoft.com/office/powerpoint/2010/main" val="2923528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002693"/>
          </a:xfrm>
        </p:spPr>
        <p:txBody>
          <a:bodyPr>
            <a:noAutofit/>
          </a:bodyPr>
          <a:lstStyle/>
          <a:p>
            <a:r>
              <a:rPr lang="en-US" sz="6000" b="1" dirty="0" smtClean="0"/>
              <a:t>Provocations</a:t>
            </a:r>
            <a:endParaRPr lang="en-US" sz="6000" dirty="0"/>
          </a:p>
        </p:txBody>
      </p:sp>
      <p:sp>
        <p:nvSpPr>
          <p:cNvPr id="9" name="Content Placeholder 8"/>
          <p:cNvSpPr>
            <a:spLocks noGrp="1"/>
          </p:cNvSpPr>
          <p:nvPr>
            <p:ph sz="half" idx="2"/>
          </p:nvPr>
        </p:nvSpPr>
        <p:spPr>
          <a:xfrm>
            <a:off x="3404034" y="1002693"/>
            <a:ext cx="5441942" cy="5974899"/>
          </a:xfrm>
        </p:spPr>
        <p:txBody>
          <a:bodyPr>
            <a:normAutofit fontScale="25000" lnSpcReduction="20000"/>
          </a:bodyPr>
          <a:lstStyle/>
          <a:p>
            <a:endParaRPr lang="en-US" dirty="0">
              <a:solidFill>
                <a:srgbClr val="FFFFFF"/>
              </a:solidFill>
            </a:endParaRPr>
          </a:p>
          <a:p>
            <a:pPr>
              <a:buClr>
                <a:srgbClr val="E74CFF"/>
              </a:buClr>
            </a:pPr>
            <a:r>
              <a:rPr lang="en-US" sz="11200" b="1" dirty="0" smtClean="0">
                <a:solidFill>
                  <a:srgbClr val="FFFFFF"/>
                </a:solidFill>
              </a:rPr>
              <a:t>Academic research aligned with the political </a:t>
            </a:r>
            <a:r>
              <a:rPr lang="en-US" sz="11200" b="1" dirty="0">
                <a:solidFill>
                  <a:srgbClr val="FFFFFF"/>
                </a:solidFill>
              </a:rPr>
              <a:t>economy of </a:t>
            </a:r>
            <a:r>
              <a:rPr lang="en-US" sz="11200" b="1" dirty="0" smtClean="0">
                <a:solidFill>
                  <a:srgbClr val="FFFFFF"/>
                </a:solidFill>
              </a:rPr>
              <a:t>neoliberalism</a:t>
            </a:r>
            <a:endParaRPr lang="en-US" sz="11200" b="1" dirty="0">
              <a:solidFill>
                <a:srgbClr val="FFFFFF"/>
              </a:solidFill>
            </a:endParaRPr>
          </a:p>
          <a:p>
            <a:pPr marL="914400" lvl="2" indent="0">
              <a:buClr>
                <a:srgbClr val="E74CFF"/>
              </a:buClr>
              <a:buNone/>
            </a:pPr>
            <a:r>
              <a:rPr lang="en-US" sz="10400" b="1" dirty="0" smtClean="0">
                <a:solidFill>
                  <a:srgbClr val="FFFFFF"/>
                </a:solidFill>
              </a:rPr>
              <a:t>		</a:t>
            </a:r>
            <a:r>
              <a:rPr lang="en-US" sz="10400" b="1" dirty="0" smtClean="0">
                <a:solidFill>
                  <a:srgbClr val="E74CFF"/>
                </a:solidFill>
              </a:rPr>
              <a:t>=</a:t>
            </a:r>
            <a:endParaRPr lang="en-US" sz="10400" b="1" dirty="0">
              <a:solidFill>
                <a:srgbClr val="E74CFF"/>
              </a:solidFill>
            </a:endParaRPr>
          </a:p>
          <a:p>
            <a:pPr>
              <a:buClr>
                <a:srgbClr val="E74CFF"/>
              </a:buClr>
            </a:pPr>
            <a:r>
              <a:rPr lang="en-US" sz="11200" b="1" dirty="0" smtClean="0"/>
              <a:t>Research valued for its commercial, market, financial benefits. </a:t>
            </a:r>
            <a:r>
              <a:rPr lang="en-US" sz="11200" b="1" dirty="0" smtClean="0">
                <a:solidFill>
                  <a:srgbClr val="E74CFF"/>
                </a:solidFill>
              </a:rPr>
              <a:t>		</a:t>
            </a:r>
          </a:p>
          <a:p>
            <a:pPr marL="2743200" lvl="6" indent="0">
              <a:buClr>
                <a:srgbClr val="E74CFF"/>
              </a:buClr>
              <a:buNone/>
            </a:pPr>
            <a:r>
              <a:rPr lang="en-US" sz="10200" b="1" dirty="0" smtClean="0">
                <a:solidFill>
                  <a:srgbClr val="E74CFF"/>
                </a:solidFill>
              </a:rPr>
              <a:t>+</a:t>
            </a:r>
            <a:endParaRPr lang="en-US" sz="10200" b="1" dirty="0">
              <a:solidFill>
                <a:srgbClr val="E74CFF"/>
              </a:solidFill>
            </a:endParaRPr>
          </a:p>
          <a:p>
            <a:pPr>
              <a:buClr>
                <a:srgbClr val="E74CFF"/>
              </a:buClr>
            </a:pPr>
            <a:r>
              <a:rPr lang="en-US" sz="11200" b="1" dirty="0" smtClean="0"/>
              <a:t>On</a:t>
            </a:r>
            <a:r>
              <a:rPr lang="en-US" sz="11200" b="1" dirty="0"/>
              <a:t>-going </a:t>
            </a:r>
            <a:r>
              <a:rPr lang="en-US" sz="11200" b="1" dirty="0" smtClean="0"/>
              <a:t>misrecognition/ under-representation of women as research leaders.</a:t>
            </a:r>
          </a:p>
          <a:p>
            <a:pPr marL="2743200" lvl="6" indent="0">
              <a:buClr>
                <a:srgbClr val="E74CFF"/>
              </a:buClr>
              <a:buNone/>
            </a:pPr>
            <a:r>
              <a:rPr lang="en-US" sz="10200" b="1" dirty="0" smtClean="0">
                <a:solidFill>
                  <a:srgbClr val="FF66FF"/>
                </a:solidFill>
              </a:rPr>
              <a:t>=</a:t>
            </a:r>
          </a:p>
          <a:p>
            <a:pPr>
              <a:buClr>
                <a:srgbClr val="E74CFF"/>
              </a:buClr>
            </a:pPr>
            <a:r>
              <a:rPr lang="en-US" sz="11200" b="1" dirty="0" smtClean="0"/>
              <a:t>Highly </a:t>
            </a:r>
            <a:r>
              <a:rPr lang="en-US" sz="11200" b="1" dirty="0"/>
              <a:t>gendered and exclusionary </a:t>
            </a:r>
            <a:r>
              <a:rPr lang="en-US" sz="11200" b="1" dirty="0" smtClean="0"/>
              <a:t>research </a:t>
            </a:r>
            <a:r>
              <a:rPr lang="en-US" sz="11200" b="1" dirty="0"/>
              <a:t>economy. </a:t>
            </a:r>
            <a:endParaRPr lang="en-GB" sz="11200" b="1" dirty="0"/>
          </a:p>
          <a:p>
            <a:r>
              <a:rPr lang="en-US" dirty="0" smtClean="0"/>
              <a:t> </a:t>
            </a:r>
            <a:endParaRPr lang="en-US" dirty="0"/>
          </a:p>
        </p:txBody>
      </p:sp>
      <p:pic>
        <p:nvPicPr>
          <p:cNvPr id="8" name="Content Placeholder 5" descr="MP900448538[1]"/>
          <p:cNvPicPr>
            <a:picLocks noChangeAspect="1" noChangeArrowheads="1"/>
          </p:cNvPicPr>
          <p:nvPr/>
        </p:nvPicPr>
        <p:blipFill>
          <a:blip r:embed="rId2" cstate="email">
            <a:extLst>
              <a:ext uri="{28A0092B-C50C-407E-A947-70E740481C1C}">
                <a14:useLocalDpi xmlns:a14="http://schemas.microsoft.com/office/drawing/2010/main"/>
              </a:ext>
            </a:extLst>
          </a:blip>
          <a:srcRect l="-5048" r="-5048"/>
          <a:stretch>
            <a:fillRect/>
          </a:stretch>
        </p:blipFill>
        <p:spPr>
          <a:xfrm>
            <a:off x="226388" y="1318054"/>
            <a:ext cx="3119981" cy="2043648"/>
          </a:xfrm>
          <a:prstGeom prst="rect">
            <a:avLst/>
          </a:prstGeom>
        </p:spPr>
      </p:pic>
    </p:spTree>
    <p:extLst>
      <p:ext uri="{BB962C8B-B14F-4D97-AF65-F5344CB8AC3E}">
        <p14:creationId xmlns:p14="http://schemas.microsoft.com/office/powerpoint/2010/main" val="1535905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strips(downLeft)">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strips(downLeft)">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strips(downLeft)">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strips(downLeft)">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strips(downLeft)">
                                      <p:cBhvr>
                                        <p:cTn id="27" dur="500"/>
                                        <p:tgtEl>
                                          <p:spTgt spid="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strips(downLeft)">
                                      <p:cBhvr>
                                        <p:cTn id="32" dur="500"/>
                                        <p:tgtEl>
                                          <p:spTgt spid="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9">
                                            <p:txEl>
                                              <p:pRg st="7" end="7"/>
                                            </p:txEl>
                                          </p:spTgt>
                                        </p:tgtEl>
                                        <p:attrNameLst>
                                          <p:attrName>style.visibility</p:attrName>
                                        </p:attrNameLst>
                                      </p:cBhvr>
                                      <p:to>
                                        <p:strVal val="visible"/>
                                      </p:to>
                                    </p:set>
                                    <p:animEffect transition="in" filter="strips(downLeft)">
                                      <p:cBhvr>
                                        <p:cTn id="37"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460669"/>
          </a:xfrm>
        </p:spPr>
        <p:txBody>
          <a:bodyPr>
            <a:normAutofit fontScale="90000"/>
          </a:bodyPr>
          <a:lstStyle/>
          <a:p>
            <a:r>
              <a:rPr lang="en-US" b="1" dirty="0"/>
              <a:t>Political </a:t>
            </a:r>
            <a:r>
              <a:rPr lang="en-US" b="1" dirty="0" smtClean="0"/>
              <a:t>Economy of Neoliberalism</a:t>
            </a:r>
            <a:endParaRPr lang="en-US" b="1" dirty="0"/>
          </a:p>
        </p:txBody>
      </p:sp>
      <p:sp>
        <p:nvSpPr>
          <p:cNvPr id="4" name="Content Placeholder 3"/>
          <p:cNvSpPr>
            <a:spLocks noGrp="1"/>
          </p:cNvSpPr>
          <p:nvPr>
            <p:ph sz="half" idx="2"/>
          </p:nvPr>
        </p:nvSpPr>
        <p:spPr>
          <a:xfrm>
            <a:off x="3007620" y="935847"/>
            <a:ext cx="5948404" cy="5631790"/>
          </a:xfrm>
        </p:spPr>
        <p:txBody>
          <a:bodyPr>
            <a:normAutofit fontScale="25000" lnSpcReduction="20000"/>
          </a:bodyPr>
          <a:lstStyle/>
          <a:p>
            <a:pPr>
              <a:buClr>
                <a:srgbClr val="E74CFF"/>
              </a:buClr>
            </a:pPr>
            <a:r>
              <a:rPr lang="en-GB" sz="8000" b="1" dirty="0"/>
              <a:t>N</a:t>
            </a:r>
            <a:r>
              <a:rPr lang="en-GB" sz="8000" b="1" dirty="0" smtClean="0"/>
              <a:t>ormative </a:t>
            </a:r>
            <a:r>
              <a:rPr lang="en-GB" sz="8000" b="1" dirty="0"/>
              <a:t>order of </a:t>
            </a:r>
            <a:r>
              <a:rPr lang="en-GB" sz="8000" b="1" dirty="0" smtClean="0"/>
              <a:t>reason and governance</a:t>
            </a:r>
          </a:p>
          <a:p>
            <a:pPr marL="0" indent="0">
              <a:buClr>
                <a:srgbClr val="E74CFF"/>
              </a:buClr>
              <a:buNone/>
            </a:pPr>
            <a:r>
              <a:rPr lang="en-GB" sz="8000" b="1" dirty="0" smtClean="0"/>
              <a:t> </a:t>
            </a:r>
          </a:p>
          <a:p>
            <a:pPr>
              <a:buClr>
                <a:srgbClr val="E74CFF"/>
              </a:buClr>
            </a:pPr>
            <a:r>
              <a:rPr lang="en-GB" sz="8000" b="1" dirty="0" smtClean="0"/>
              <a:t>All </a:t>
            </a:r>
            <a:r>
              <a:rPr lang="en-GB" sz="8000" b="1" dirty="0"/>
              <a:t>spheres of existence are framed and measured by economic terms and </a:t>
            </a:r>
            <a:r>
              <a:rPr lang="en-GB" sz="8000" b="1" dirty="0" smtClean="0"/>
              <a:t>metrics</a:t>
            </a:r>
          </a:p>
          <a:p>
            <a:pPr>
              <a:buClr>
                <a:srgbClr val="E74CFF"/>
              </a:buClr>
            </a:pPr>
            <a:endParaRPr lang="en-GB" sz="8000" b="1" dirty="0"/>
          </a:p>
          <a:p>
            <a:pPr>
              <a:buClr>
                <a:srgbClr val="E74CFF"/>
              </a:buClr>
            </a:pPr>
            <a:r>
              <a:rPr lang="en-GB" sz="8000" b="1" dirty="0"/>
              <a:t>P</a:t>
            </a:r>
            <a:r>
              <a:rPr lang="en-GB" sz="8000" b="1" dirty="0" smtClean="0"/>
              <a:t>ersons </a:t>
            </a:r>
            <a:r>
              <a:rPr lang="en-GB" sz="8000" b="1" dirty="0"/>
              <a:t>and states </a:t>
            </a:r>
            <a:r>
              <a:rPr lang="en-GB" sz="8000" b="1" dirty="0" smtClean="0"/>
              <a:t>construed </a:t>
            </a:r>
            <a:r>
              <a:rPr lang="en-GB" sz="8000" b="1" dirty="0"/>
              <a:t>on the model of the contemporary </a:t>
            </a:r>
            <a:r>
              <a:rPr lang="en-GB" sz="8000" b="1" dirty="0" smtClean="0"/>
              <a:t>firm/ maximising current and future value/ attracting investors</a:t>
            </a:r>
          </a:p>
          <a:p>
            <a:pPr marL="0" indent="0">
              <a:buClr>
                <a:srgbClr val="E74CFF"/>
              </a:buClr>
              <a:buNone/>
            </a:pPr>
            <a:endParaRPr lang="en-GB" sz="8000" b="1" dirty="0"/>
          </a:p>
          <a:p>
            <a:pPr>
              <a:buClr>
                <a:srgbClr val="E74CFF"/>
              </a:buClr>
            </a:pPr>
            <a:r>
              <a:rPr lang="en-GB" sz="8000" b="1" i="1" dirty="0"/>
              <a:t>M</a:t>
            </a:r>
            <a:r>
              <a:rPr lang="en-GB" sz="8000" b="1" i="1" dirty="0" smtClean="0"/>
              <a:t>arket </a:t>
            </a:r>
            <a:r>
              <a:rPr lang="en-GB" sz="8000" b="1" i="1" dirty="0"/>
              <a:t>principles frame every sphere and activity, from mothering to mating, from learning to criminality, from planning one’s family to planning one’s </a:t>
            </a:r>
            <a:r>
              <a:rPr lang="en-GB" sz="8000" b="1" i="1" dirty="0" smtClean="0"/>
              <a:t>death </a:t>
            </a:r>
            <a:r>
              <a:rPr lang="en-GB" sz="6400" b="1" dirty="0" smtClean="0">
                <a:solidFill>
                  <a:srgbClr val="FF66FF"/>
                </a:solidFill>
              </a:rPr>
              <a:t>(p67). </a:t>
            </a:r>
          </a:p>
          <a:p>
            <a:pPr marL="0" indent="0">
              <a:buClr>
                <a:srgbClr val="E74CFF"/>
              </a:buClr>
              <a:buNone/>
            </a:pPr>
            <a:r>
              <a:rPr lang="en-GB" sz="8000" b="1" dirty="0" smtClean="0"/>
              <a:t> </a:t>
            </a:r>
          </a:p>
          <a:p>
            <a:pPr>
              <a:buClr>
                <a:srgbClr val="E74CFF"/>
              </a:buClr>
            </a:pPr>
            <a:r>
              <a:rPr lang="en-GB" sz="8000" b="1" dirty="0"/>
              <a:t>E</a:t>
            </a:r>
            <a:r>
              <a:rPr lang="en-GB" sz="8000" b="1" dirty="0" smtClean="0"/>
              <a:t>quality</a:t>
            </a:r>
            <a:r>
              <a:rPr lang="en-GB" sz="8000" b="1" dirty="0"/>
              <a:t>, liberty, </a:t>
            </a:r>
            <a:r>
              <a:rPr lang="en-GB" sz="8000" b="1" dirty="0" smtClean="0"/>
              <a:t>inclusion</a:t>
            </a:r>
            <a:r>
              <a:rPr lang="en-GB" sz="8000" b="1" dirty="0"/>
              <a:t> </a:t>
            </a:r>
            <a:r>
              <a:rPr lang="en-GB" sz="8000" b="1" dirty="0" smtClean="0"/>
              <a:t>subordinate </a:t>
            </a:r>
            <a:r>
              <a:rPr lang="en-GB" sz="8000" b="1" dirty="0"/>
              <a:t>to the project </a:t>
            </a:r>
            <a:r>
              <a:rPr lang="en-GB" sz="8000" b="1" dirty="0" smtClean="0"/>
              <a:t>of:</a:t>
            </a:r>
          </a:p>
          <a:p>
            <a:pPr marL="0" indent="0">
              <a:buClr>
                <a:srgbClr val="E74CFF"/>
              </a:buClr>
              <a:buNone/>
            </a:pPr>
            <a:endParaRPr lang="en-GB" sz="8000" b="1" dirty="0" smtClean="0"/>
          </a:p>
          <a:p>
            <a:pPr>
              <a:buClr>
                <a:srgbClr val="E74CFF"/>
              </a:buClr>
              <a:buFont typeface="Wingdings" charset="2"/>
              <a:buChar char="ü"/>
            </a:pPr>
            <a:r>
              <a:rPr lang="en-GB" sz="8000" b="1" dirty="0" smtClean="0"/>
              <a:t> </a:t>
            </a:r>
            <a:r>
              <a:rPr lang="en-GB" sz="8000" b="1" dirty="0"/>
              <a:t>economic </a:t>
            </a:r>
            <a:r>
              <a:rPr lang="en-GB" sz="8000" b="1" dirty="0" smtClean="0"/>
              <a:t>growth</a:t>
            </a:r>
            <a:endParaRPr lang="en-GB" sz="8000" b="1" dirty="0"/>
          </a:p>
          <a:p>
            <a:pPr>
              <a:buClr>
                <a:srgbClr val="E74CFF"/>
              </a:buClr>
              <a:buFont typeface="Wingdings" charset="2"/>
              <a:buChar char="ü"/>
            </a:pPr>
            <a:r>
              <a:rPr lang="en-GB" sz="8000" b="1" dirty="0" smtClean="0"/>
              <a:t>competitive positioning</a:t>
            </a:r>
            <a:endParaRPr lang="en-GB" sz="8000" b="1" dirty="0"/>
          </a:p>
          <a:p>
            <a:pPr>
              <a:buClr>
                <a:srgbClr val="E74CFF"/>
              </a:buClr>
              <a:buFont typeface="Wingdings" charset="2"/>
              <a:buChar char="ü"/>
            </a:pPr>
            <a:r>
              <a:rPr lang="en-GB" sz="8000" b="1" dirty="0" smtClean="0"/>
              <a:t> </a:t>
            </a:r>
            <a:r>
              <a:rPr lang="en-GB" sz="8000" b="1" dirty="0"/>
              <a:t>capital </a:t>
            </a:r>
            <a:r>
              <a:rPr lang="en-GB" sz="8000" b="1" dirty="0" smtClean="0"/>
              <a:t>enhancement</a:t>
            </a:r>
            <a:r>
              <a:rPr lang="en-GB" sz="8000" b="1" dirty="0"/>
              <a:t> </a:t>
            </a:r>
            <a:r>
              <a:rPr lang="en-GB" sz="8000" b="1" dirty="0" smtClean="0"/>
              <a:t>          </a:t>
            </a:r>
            <a:r>
              <a:rPr lang="en-GB" sz="7200" b="1" dirty="0" smtClean="0">
                <a:solidFill>
                  <a:srgbClr val="FF66FF"/>
                </a:solidFill>
              </a:rPr>
              <a:t>(Brown, 2015)</a:t>
            </a:r>
            <a:endParaRPr lang="en-US" sz="7200" b="1" dirty="0">
              <a:solidFill>
                <a:srgbClr val="FF66FF"/>
              </a:solidFill>
            </a:endParaRPr>
          </a:p>
        </p:txBody>
      </p:sp>
      <p:pic>
        <p:nvPicPr>
          <p:cNvPr id="7" name="Content Placeholder 6" descr="200415231-001.pn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t="-37887" b="-37887"/>
          <a:stretch>
            <a:fillRect/>
          </a:stretch>
        </p:blipFill>
        <p:spPr>
          <a:xfrm>
            <a:off x="0" y="1600200"/>
            <a:ext cx="2863296" cy="4525963"/>
          </a:xfrm>
        </p:spPr>
      </p:pic>
    </p:spTree>
    <p:extLst>
      <p:ext uri="{BB962C8B-B14F-4D97-AF65-F5344CB8AC3E}">
        <p14:creationId xmlns:p14="http://schemas.microsoft.com/office/powerpoint/2010/main" val="284263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barn(inVertical)">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barn(inVertical)">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barn(inVertical)">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barn(inVertical)">
                                      <p:cBhvr>
                                        <p:cTn id="37" dur="500"/>
                                        <p:tgtEl>
                                          <p:spTgt spid="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barn(inVertical)">
                                      <p:cBhvr>
                                        <p:cTn id="42" dur="500"/>
                                        <p:tgtEl>
                                          <p:spTgt spid="4">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4">
                                            <p:txEl>
                                              <p:pRg st="11" end="11"/>
                                            </p:txEl>
                                          </p:spTgt>
                                        </p:tgtEl>
                                        <p:attrNameLst>
                                          <p:attrName>style.visibility</p:attrName>
                                        </p:attrNameLst>
                                      </p:cBhvr>
                                      <p:to>
                                        <p:strVal val="visible"/>
                                      </p:to>
                                    </p:set>
                                    <p:animEffect transition="in" filter="barn(inVertical)">
                                      <p:cBhvr>
                                        <p:cTn id="47" dur="500"/>
                                        <p:tgtEl>
                                          <p:spTgt spid="4">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4">
                                            <p:txEl>
                                              <p:pRg st="12" end="12"/>
                                            </p:txEl>
                                          </p:spTgt>
                                        </p:tgtEl>
                                        <p:attrNameLst>
                                          <p:attrName>style.visibility</p:attrName>
                                        </p:attrNameLst>
                                      </p:cBhvr>
                                      <p:to>
                                        <p:strVal val="visible"/>
                                      </p:to>
                                    </p:set>
                                    <p:animEffect transition="in" filter="barn(inVertical)">
                                      <p:cBhvr>
                                        <p:cTn id="52"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E74CFF"/>
                </a:solidFill>
              </a:rPr>
              <a:t>Neoliberalism is not…</a:t>
            </a:r>
            <a:br>
              <a:rPr lang="en-US" b="1" dirty="0">
                <a:solidFill>
                  <a:srgbClr val="E74CFF"/>
                </a:solidFill>
              </a:rPr>
            </a:br>
            <a:endParaRPr lang="en-US" dirty="0"/>
          </a:p>
        </p:txBody>
      </p:sp>
      <p:sp>
        <p:nvSpPr>
          <p:cNvPr id="4" name="Content Placeholder 3"/>
          <p:cNvSpPr>
            <a:spLocks noGrp="1"/>
          </p:cNvSpPr>
          <p:nvPr>
            <p:ph sz="half" idx="2"/>
          </p:nvPr>
        </p:nvSpPr>
        <p:spPr>
          <a:xfrm>
            <a:off x="3559017" y="1119674"/>
            <a:ext cx="5127783" cy="5006490"/>
          </a:xfrm>
        </p:spPr>
        <p:txBody>
          <a:bodyPr>
            <a:normAutofit fontScale="47500" lnSpcReduction="20000"/>
          </a:bodyPr>
          <a:lstStyle/>
          <a:p>
            <a:endParaRPr lang="en-US" dirty="0"/>
          </a:p>
          <a:p>
            <a:pPr>
              <a:buClr>
                <a:srgbClr val="E74CFF"/>
              </a:buClr>
            </a:pPr>
            <a:r>
              <a:rPr lang="en-US" sz="6500" b="1" dirty="0"/>
              <a:t>An external, material entity </a:t>
            </a:r>
          </a:p>
          <a:p>
            <a:pPr>
              <a:buClr>
                <a:srgbClr val="E74CFF"/>
              </a:buClr>
            </a:pPr>
            <a:r>
              <a:rPr lang="en-US" sz="6500" b="1" dirty="0"/>
              <a:t>A </a:t>
            </a:r>
            <a:r>
              <a:rPr lang="en-US" sz="6500" b="1" dirty="0" smtClean="0"/>
              <a:t>seamless, monolithic, stable </a:t>
            </a:r>
            <a:r>
              <a:rPr lang="en-US" sz="6500" b="1" dirty="0"/>
              <a:t>apparatus - easily identified and resisted </a:t>
            </a:r>
            <a:r>
              <a:rPr lang="en-US" sz="3300" b="1" dirty="0">
                <a:solidFill>
                  <a:srgbClr val="E74CFF"/>
                </a:solidFill>
              </a:rPr>
              <a:t>(Ball 2012; </a:t>
            </a:r>
            <a:r>
              <a:rPr lang="en-US" sz="3300" b="1" dirty="0" smtClean="0">
                <a:solidFill>
                  <a:srgbClr val="E74CFF"/>
                </a:solidFill>
              </a:rPr>
              <a:t>Larner</a:t>
            </a:r>
            <a:r>
              <a:rPr lang="en-US" sz="3300" b="1" dirty="0">
                <a:solidFill>
                  <a:srgbClr val="E74CFF"/>
                </a:solidFill>
              </a:rPr>
              <a:t> </a:t>
            </a:r>
            <a:r>
              <a:rPr lang="en-US" sz="3300" b="1" dirty="0" smtClean="0">
                <a:solidFill>
                  <a:srgbClr val="E74CFF"/>
                </a:solidFill>
              </a:rPr>
              <a:t>2000</a:t>
            </a:r>
            <a:r>
              <a:rPr lang="en-US" sz="3300" b="1" dirty="0">
                <a:solidFill>
                  <a:srgbClr val="E74CFF"/>
                </a:solidFill>
              </a:rPr>
              <a:t>).</a:t>
            </a:r>
          </a:p>
          <a:p>
            <a:pPr>
              <a:buClr>
                <a:srgbClr val="E74CFF"/>
              </a:buClr>
            </a:pPr>
            <a:r>
              <a:rPr lang="en-US" sz="6500" b="1" dirty="0"/>
              <a:t>Non-human</a:t>
            </a:r>
          </a:p>
          <a:p>
            <a:pPr>
              <a:buClr>
                <a:srgbClr val="E74CFF"/>
              </a:buClr>
            </a:pPr>
            <a:r>
              <a:rPr lang="en-US" sz="6500" b="1" dirty="0"/>
              <a:t>Essentially </a:t>
            </a:r>
            <a:r>
              <a:rPr lang="en-US" sz="6500" b="1" dirty="0" smtClean="0"/>
              <a:t>male </a:t>
            </a:r>
            <a:r>
              <a:rPr lang="en-US" sz="3300" b="1" dirty="0" smtClean="0">
                <a:solidFill>
                  <a:srgbClr val="E74CFF"/>
                </a:solidFill>
              </a:rPr>
              <a:t>(Rottenburg</a:t>
            </a:r>
            <a:r>
              <a:rPr lang="en-US" sz="3300" b="1" dirty="0">
                <a:solidFill>
                  <a:srgbClr val="E74CFF"/>
                </a:solidFill>
              </a:rPr>
              <a:t> </a:t>
            </a:r>
            <a:r>
              <a:rPr lang="en-US" sz="3300" b="1" dirty="0" smtClean="0">
                <a:solidFill>
                  <a:srgbClr val="E74CFF"/>
                </a:solidFill>
              </a:rPr>
              <a:t>2013) </a:t>
            </a:r>
            <a:endParaRPr lang="en-US" sz="3300" b="1" dirty="0">
              <a:solidFill>
                <a:srgbClr val="E74CFF"/>
              </a:solidFill>
            </a:endParaRPr>
          </a:p>
          <a:p>
            <a:pPr>
              <a:buClr>
                <a:srgbClr val="E74CFF"/>
              </a:buClr>
            </a:pPr>
            <a:r>
              <a:rPr lang="en-US" sz="6700" b="1" dirty="0" smtClean="0"/>
              <a:t>Just </a:t>
            </a:r>
            <a:r>
              <a:rPr lang="en-US" sz="6700" b="1" dirty="0"/>
              <a:t>about injury or subjectification</a:t>
            </a:r>
          </a:p>
          <a:p>
            <a:pPr marL="0" indent="0">
              <a:buClr>
                <a:srgbClr val="E74CFF"/>
              </a:buClr>
              <a:buNone/>
            </a:pPr>
            <a:endParaRPr lang="en-US" sz="4500" b="1" dirty="0">
              <a:solidFill>
                <a:srgbClr val="E74CFF"/>
              </a:solidFill>
            </a:endParaRPr>
          </a:p>
          <a:p>
            <a:pPr marL="0" indent="0">
              <a:buClr>
                <a:srgbClr val="E74CFF"/>
              </a:buClr>
              <a:buNone/>
            </a:pPr>
            <a:endParaRPr lang="en-US" sz="4500" b="1" dirty="0">
              <a:solidFill>
                <a:srgbClr val="E74CFF"/>
              </a:solidFill>
            </a:endParaRPr>
          </a:p>
          <a:p>
            <a:pPr marL="0" indent="0">
              <a:buClr>
                <a:srgbClr val="E74CFF"/>
              </a:buClr>
              <a:buNone/>
            </a:pPr>
            <a:r>
              <a:rPr lang="en-US" sz="3300" b="1" dirty="0">
                <a:solidFill>
                  <a:srgbClr val="E74CFF"/>
                </a:solidFill>
              </a:rPr>
              <a:t>(Gill 2010; Leathwood &amp; Read 2013; Lucas 2006)</a:t>
            </a:r>
            <a:endParaRPr lang="en-US" sz="3300" dirty="0"/>
          </a:p>
          <a:p>
            <a:endParaRPr lang="en-US" b="1" dirty="0">
              <a:solidFill>
                <a:srgbClr val="E74CFF"/>
              </a:solidFill>
            </a:endParaRPr>
          </a:p>
          <a:p>
            <a:endParaRPr lang="en-US" dirty="0"/>
          </a:p>
        </p:txBody>
      </p:sp>
      <p:pic>
        <p:nvPicPr>
          <p:cNvPr id="5" name="Content Placeholder 6"/>
          <p:cNvPicPr>
            <a:picLocks noGrp="1"/>
          </p:cNvPicPr>
          <p:nvPr>
            <p:ph sz="half" idx="1"/>
          </p:nvPr>
        </p:nvPicPr>
        <p:blipFill>
          <a:blip r:embed="rId2" cstate="print">
            <a:extLst>
              <a:ext uri="{28A0092B-C50C-407E-A947-70E740481C1C}">
                <a14:useLocalDpi xmlns:a14="http://schemas.microsoft.com/office/drawing/2010/main" val="0"/>
              </a:ext>
            </a:extLst>
          </a:blip>
          <a:srcRect t="-6034" b="-6034"/>
          <a:stretch>
            <a:fillRect/>
          </a:stretch>
        </p:blipFill>
        <p:spPr bwMode="auto">
          <a:xfrm>
            <a:off x="457200" y="2031150"/>
            <a:ext cx="2834473" cy="3183537"/>
          </a:xfrm>
          <a:prstGeom prst="rect">
            <a:avLst/>
          </a:prstGeom>
          <a:noFill/>
          <a:ln>
            <a:noFill/>
          </a:ln>
        </p:spPr>
      </p:pic>
    </p:spTree>
    <p:extLst>
      <p:ext uri="{BB962C8B-B14F-4D97-AF65-F5344CB8AC3E}">
        <p14:creationId xmlns:p14="http://schemas.microsoft.com/office/powerpoint/2010/main" val="965409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8" end="8"/>
                                            </p:txEl>
                                          </p:spTgt>
                                        </p:tgtEl>
                                        <p:attrNameLst>
                                          <p:attrName>style.visibility</p:attrName>
                                        </p:attrNameLst>
                                      </p:cBhvr>
                                      <p:to>
                                        <p:strVal val="visible"/>
                                      </p:to>
                                    </p:set>
                                    <p:animEffect transition="in" filter="strips(downLeft)">
                                      <p:cBhvr>
                                        <p:cTn id="32"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744766"/>
          </a:xfrm>
        </p:spPr>
        <p:txBody>
          <a:bodyPr>
            <a:noAutofit/>
          </a:bodyPr>
          <a:lstStyle/>
          <a:p>
            <a:r>
              <a:rPr lang="en-US" sz="3600" b="1" dirty="0" smtClean="0"/>
              <a:t>Neoliberalising Research: Financialisation and Globalisation</a:t>
            </a:r>
            <a:endParaRPr lang="en-US" sz="3600" b="1" dirty="0"/>
          </a:p>
        </p:txBody>
      </p:sp>
      <p:sp>
        <p:nvSpPr>
          <p:cNvPr id="4" name="Content Placeholder 3"/>
          <p:cNvSpPr>
            <a:spLocks noGrp="1"/>
          </p:cNvSpPr>
          <p:nvPr>
            <p:ph sz="half" idx="2"/>
          </p:nvPr>
        </p:nvSpPr>
        <p:spPr>
          <a:xfrm>
            <a:off x="3458763" y="1403770"/>
            <a:ext cx="5228037" cy="5180578"/>
          </a:xfrm>
        </p:spPr>
        <p:txBody>
          <a:bodyPr>
            <a:noAutofit/>
          </a:bodyPr>
          <a:lstStyle/>
          <a:p>
            <a:pPr marL="0" indent="0">
              <a:buClr>
                <a:srgbClr val="FF66FF"/>
              </a:buClr>
              <a:buNone/>
            </a:pPr>
            <a:r>
              <a:rPr lang="en-US" sz="1800" b="1" dirty="0"/>
              <a:t>Financialisation of research = truth about its quality?</a:t>
            </a:r>
          </a:p>
          <a:p>
            <a:pPr marL="0" indent="0">
              <a:buClr>
                <a:srgbClr val="FF66FF"/>
              </a:buClr>
              <a:buNone/>
            </a:pPr>
            <a:endParaRPr lang="en-US" sz="1800" b="1" dirty="0" smtClean="0"/>
          </a:p>
          <a:p>
            <a:pPr marL="0" indent="0">
              <a:buClr>
                <a:srgbClr val="FF66FF"/>
              </a:buClr>
              <a:buNone/>
            </a:pPr>
            <a:r>
              <a:rPr lang="en-US" sz="1800" b="1" dirty="0" smtClean="0"/>
              <a:t>Higher education </a:t>
            </a:r>
            <a:r>
              <a:rPr lang="en-US" sz="1800" b="1" dirty="0"/>
              <a:t>placed within a system of accounts </a:t>
            </a:r>
            <a:r>
              <a:rPr lang="en-US" sz="1600" b="1" dirty="0">
                <a:solidFill>
                  <a:srgbClr val="E74CFF"/>
                </a:solidFill>
              </a:rPr>
              <a:t>(McGettigan 2013</a:t>
            </a:r>
            <a:r>
              <a:rPr lang="en-US" sz="1600" b="1" dirty="0" smtClean="0">
                <a:solidFill>
                  <a:srgbClr val="E74CFF"/>
                </a:solidFill>
              </a:rPr>
              <a:t>)</a:t>
            </a:r>
            <a:endParaRPr lang="en-US" sz="1600" b="1" dirty="0" smtClean="0"/>
          </a:p>
          <a:p>
            <a:pPr>
              <a:buClr>
                <a:srgbClr val="FF66FF"/>
              </a:buClr>
            </a:pPr>
            <a:r>
              <a:rPr lang="en-US" sz="1800" b="1" dirty="0" smtClean="0"/>
              <a:t>Targets </a:t>
            </a:r>
          </a:p>
          <a:p>
            <a:pPr>
              <a:buClr>
                <a:srgbClr val="FF66FF"/>
              </a:buClr>
            </a:pPr>
            <a:r>
              <a:rPr lang="en-US" sz="1800" b="1" dirty="0" smtClean="0"/>
              <a:t>Accountability</a:t>
            </a:r>
          </a:p>
          <a:p>
            <a:pPr>
              <a:buClr>
                <a:srgbClr val="FF66FF"/>
              </a:buClr>
            </a:pPr>
            <a:r>
              <a:rPr lang="en-US" sz="1800" b="1" dirty="0" smtClean="0"/>
              <a:t>Competition</a:t>
            </a:r>
          </a:p>
          <a:p>
            <a:pPr>
              <a:buClr>
                <a:srgbClr val="FF66FF"/>
              </a:buClr>
            </a:pPr>
            <a:r>
              <a:rPr lang="en-US" sz="1800" b="1" dirty="0" smtClean="0"/>
              <a:t>Income-generation </a:t>
            </a:r>
            <a:endParaRPr lang="en-US" sz="1800" b="1" dirty="0"/>
          </a:p>
          <a:p>
            <a:pPr>
              <a:buClr>
                <a:srgbClr val="FF66FF"/>
              </a:buClr>
            </a:pPr>
            <a:r>
              <a:rPr lang="en-US" sz="1800" b="1" dirty="0" smtClean="0"/>
              <a:t>Entrepreneurship</a:t>
            </a:r>
          </a:p>
          <a:p>
            <a:pPr>
              <a:buClr>
                <a:srgbClr val="FF66FF"/>
              </a:buClr>
            </a:pPr>
            <a:r>
              <a:rPr lang="en-US" sz="1800" b="1" dirty="0" smtClean="0"/>
              <a:t>Performance Management</a:t>
            </a:r>
          </a:p>
          <a:p>
            <a:pPr>
              <a:buClr>
                <a:srgbClr val="FF66FF"/>
              </a:buClr>
            </a:pPr>
            <a:r>
              <a:rPr lang="en-US" sz="1800" b="1" dirty="0" smtClean="0"/>
              <a:t>Commercialisation</a:t>
            </a:r>
          </a:p>
          <a:p>
            <a:pPr>
              <a:buClr>
                <a:srgbClr val="FF66FF"/>
              </a:buClr>
            </a:pPr>
            <a:r>
              <a:rPr lang="en-US" sz="1800" b="1" dirty="0"/>
              <a:t>Knowledge Mobilisation/ </a:t>
            </a:r>
            <a:r>
              <a:rPr lang="en-US" sz="1800" b="1" dirty="0" smtClean="0"/>
              <a:t>Impact</a:t>
            </a:r>
          </a:p>
          <a:p>
            <a:pPr>
              <a:buClr>
                <a:srgbClr val="FF66FF"/>
              </a:buClr>
            </a:pPr>
            <a:r>
              <a:rPr lang="en-US" sz="1800" b="1" dirty="0" smtClean="0"/>
              <a:t>Positional Advantage/ Prestige Economy</a:t>
            </a:r>
          </a:p>
          <a:p>
            <a:pPr marL="0" indent="0">
              <a:buClr>
                <a:srgbClr val="E74CFF"/>
              </a:buClr>
              <a:buNone/>
            </a:pPr>
            <a:r>
              <a:rPr lang="en-US" sz="1800" b="1" dirty="0">
                <a:solidFill>
                  <a:srgbClr val="E74CFF"/>
                </a:solidFill>
              </a:rPr>
              <a:t>Not</a:t>
            </a:r>
          </a:p>
          <a:p>
            <a:pPr>
              <a:buClr>
                <a:srgbClr val="E74CFF"/>
              </a:buClr>
            </a:pPr>
            <a:r>
              <a:rPr lang="en-US" sz="1800" b="1" dirty="0"/>
              <a:t>Criticality </a:t>
            </a:r>
          </a:p>
          <a:p>
            <a:pPr>
              <a:buClr>
                <a:srgbClr val="E74CFF"/>
              </a:buClr>
            </a:pPr>
            <a:r>
              <a:rPr lang="en-US" sz="1800" b="1" dirty="0"/>
              <a:t>Scholarly independence</a:t>
            </a:r>
            <a:r>
              <a:rPr lang="en-GB" sz="1800" b="1" dirty="0"/>
              <a:t> </a:t>
            </a:r>
            <a:endParaRPr lang="en-GB" sz="1800" b="1" dirty="0">
              <a:solidFill>
                <a:srgbClr val="E74CFF"/>
              </a:solidFill>
            </a:endParaRPr>
          </a:p>
          <a:p>
            <a:pPr marL="0" indent="0">
              <a:buClr>
                <a:srgbClr val="FF66FF"/>
              </a:buClr>
              <a:buNone/>
            </a:pPr>
            <a:endParaRPr lang="en-US" sz="1800" b="1" dirty="0" smtClean="0">
              <a:solidFill>
                <a:srgbClr val="FF66FF"/>
              </a:solidFill>
            </a:endParaRPr>
          </a:p>
          <a:p>
            <a:pPr marL="0" indent="0">
              <a:buClr>
                <a:srgbClr val="FF66FF"/>
              </a:buClr>
              <a:buNone/>
            </a:pPr>
            <a:endParaRPr lang="en-US" sz="1800" b="1" dirty="0">
              <a:solidFill>
                <a:srgbClr val="FF66FF"/>
              </a:solidFill>
            </a:endParaRPr>
          </a:p>
          <a:p>
            <a:pPr marL="0" indent="0">
              <a:buClr>
                <a:srgbClr val="FF66FF"/>
              </a:buClr>
              <a:buNone/>
            </a:pPr>
            <a:r>
              <a:rPr lang="en-US" sz="1800" b="1" dirty="0" smtClean="0">
                <a:solidFill>
                  <a:srgbClr val="FF66FF"/>
                </a:solidFill>
              </a:rPr>
              <a:t>(Colley 2013; Morley </a:t>
            </a:r>
            <a:r>
              <a:rPr lang="en-US" sz="1800" b="1" dirty="0">
                <a:solidFill>
                  <a:srgbClr val="FF66FF"/>
                </a:solidFill>
              </a:rPr>
              <a:t>2015; Radice 2013). </a:t>
            </a:r>
            <a:endParaRPr lang="en-US" sz="1800" b="1" dirty="0"/>
          </a:p>
        </p:txBody>
      </p:sp>
      <p:pic>
        <p:nvPicPr>
          <p:cNvPr id="5" name="Content Placeholder 4" descr="200128087-001.pn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t="-44432" b="-44432"/>
          <a:stretch>
            <a:fillRect/>
          </a:stretch>
        </p:blipFill>
        <p:spPr>
          <a:xfrm>
            <a:off x="0" y="1600200"/>
            <a:ext cx="3341800" cy="4984148"/>
          </a:xfrm>
        </p:spPr>
      </p:pic>
    </p:spTree>
    <p:extLst>
      <p:ext uri="{BB962C8B-B14F-4D97-AF65-F5344CB8AC3E}">
        <p14:creationId xmlns:p14="http://schemas.microsoft.com/office/powerpoint/2010/main" val="961476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strips(downLeft)">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strips(downLeft)">
                                      <p:cBhvr>
                                        <p:cTn id="47" dur="500"/>
                                        <p:tgtEl>
                                          <p:spTgt spid="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0" end="10"/>
                                            </p:txEl>
                                          </p:spTgt>
                                        </p:tgtEl>
                                        <p:attrNameLst>
                                          <p:attrName>style.visibility</p:attrName>
                                        </p:attrNameLst>
                                      </p:cBhvr>
                                      <p:to>
                                        <p:strVal val="visible"/>
                                      </p:to>
                                    </p:set>
                                    <p:animEffect transition="in" filter="strips(downLeft)">
                                      <p:cBhvr>
                                        <p:cTn id="52" dur="500"/>
                                        <p:tgtEl>
                                          <p:spTgt spid="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nodeType="clickEffect">
                                  <p:stCondLst>
                                    <p:cond delay="0"/>
                                  </p:stCondLst>
                                  <p:childTnLst>
                                    <p:set>
                                      <p:cBhvr>
                                        <p:cTn id="56" dur="1" fill="hold">
                                          <p:stCondLst>
                                            <p:cond delay="0"/>
                                          </p:stCondLst>
                                        </p:cTn>
                                        <p:tgtEl>
                                          <p:spTgt spid="4">
                                            <p:txEl>
                                              <p:pRg st="11" end="11"/>
                                            </p:txEl>
                                          </p:spTgt>
                                        </p:tgtEl>
                                        <p:attrNameLst>
                                          <p:attrName>style.visibility</p:attrName>
                                        </p:attrNameLst>
                                      </p:cBhvr>
                                      <p:to>
                                        <p:strVal val="visible"/>
                                      </p:to>
                                    </p:set>
                                    <p:animEffect transition="in" filter="strips(downLeft)">
                                      <p:cBhvr>
                                        <p:cTn id="57" dur="500"/>
                                        <p:tgtEl>
                                          <p:spTgt spid="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nodeType="clickEffect">
                                  <p:stCondLst>
                                    <p:cond delay="0"/>
                                  </p:stCondLst>
                                  <p:childTnLst>
                                    <p:set>
                                      <p:cBhvr>
                                        <p:cTn id="61" dur="1" fill="hold">
                                          <p:stCondLst>
                                            <p:cond delay="0"/>
                                          </p:stCondLst>
                                        </p:cTn>
                                        <p:tgtEl>
                                          <p:spTgt spid="4">
                                            <p:txEl>
                                              <p:pRg st="12" end="12"/>
                                            </p:txEl>
                                          </p:spTgt>
                                        </p:tgtEl>
                                        <p:attrNameLst>
                                          <p:attrName>style.visibility</p:attrName>
                                        </p:attrNameLst>
                                      </p:cBhvr>
                                      <p:to>
                                        <p:strVal val="visible"/>
                                      </p:to>
                                    </p:set>
                                    <p:animEffect transition="in" filter="strips(downLeft)">
                                      <p:cBhvr>
                                        <p:cTn id="62" dur="500"/>
                                        <p:tgtEl>
                                          <p:spTgt spid="4">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nodeType="clickEffect">
                                  <p:stCondLst>
                                    <p:cond delay="0"/>
                                  </p:stCondLst>
                                  <p:childTnLst>
                                    <p:set>
                                      <p:cBhvr>
                                        <p:cTn id="66" dur="1" fill="hold">
                                          <p:stCondLst>
                                            <p:cond delay="0"/>
                                          </p:stCondLst>
                                        </p:cTn>
                                        <p:tgtEl>
                                          <p:spTgt spid="4">
                                            <p:txEl>
                                              <p:pRg st="13" end="13"/>
                                            </p:txEl>
                                          </p:spTgt>
                                        </p:tgtEl>
                                        <p:attrNameLst>
                                          <p:attrName>style.visibility</p:attrName>
                                        </p:attrNameLst>
                                      </p:cBhvr>
                                      <p:to>
                                        <p:strVal val="visible"/>
                                      </p:to>
                                    </p:set>
                                    <p:animEffect transition="in" filter="strips(downLeft)">
                                      <p:cBhvr>
                                        <p:cTn id="67" dur="500"/>
                                        <p:tgtEl>
                                          <p:spTgt spid="4">
                                            <p:txEl>
                                              <p:pRg st="13" end="1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12" fill="hold" nodeType="clickEffect">
                                  <p:stCondLst>
                                    <p:cond delay="0"/>
                                  </p:stCondLst>
                                  <p:childTnLst>
                                    <p:set>
                                      <p:cBhvr>
                                        <p:cTn id="71" dur="1" fill="hold">
                                          <p:stCondLst>
                                            <p:cond delay="0"/>
                                          </p:stCondLst>
                                        </p:cTn>
                                        <p:tgtEl>
                                          <p:spTgt spid="4">
                                            <p:txEl>
                                              <p:pRg st="14" end="14"/>
                                            </p:txEl>
                                          </p:spTgt>
                                        </p:tgtEl>
                                        <p:attrNameLst>
                                          <p:attrName>style.visibility</p:attrName>
                                        </p:attrNameLst>
                                      </p:cBhvr>
                                      <p:to>
                                        <p:strVal val="visible"/>
                                      </p:to>
                                    </p:set>
                                    <p:animEffect transition="in" filter="strips(downLeft)">
                                      <p:cBhvr>
                                        <p:cTn id="72"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418172"/>
          </a:xfrm>
        </p:spPr>
        <p:txBody>
          <a:bodyPr>
            <a:noAutofit/>
          </a:bodyPr>
          <a:lstStyle/>
          <a:p>
            <a:r>
              <a:rPr lang="en-US" sz="3600" b="1" dirty="0" smtClean="0"/>
              <a:t>Entangling Research and Neo</a:t>
            </a:r>
            <a:r>
              <a:rPr lang="en-US" sz="3600" b="1" dirty="0"/>
              <a:t>l</a:t>
            </a:r>
            <a:r>
              <a:rPr lang="en-US" sz="3600" b="1" dirty="0" smtClean="0"/>
              <a:t>iberalism?</a:t>
            </a:r>
            <a:endParaRPr lang="en-US" sz="3600" b="1" dirty="0"/>
          </a:p>
        </p:txBody>
      </p:sp>
      <p:sp>
        <p:nvSpPr>
          <p:cNvPr id="4" name="Content Placeholder 3"/>
          <p:cNvSpPr>
            <a:spLocks noGrp="1"/>
          </p:cNvSpPr>
          <p:nvPr>
            <p:ph sz="half" idx="2"/>
          </p:nvPr>
        </p:nvSpPr>
        <p:spPr>
          <a:xfrm>
            <a:off x="2886494" y="568194"/>
            <a:ext cx="6399769" cy="7036228"/>
          </a:xfrm>
        </p:spPr>
        <p:txBody>
          <a:bodyPr>
            <a:normAutofit/>
          </a:bodyPr>
          <a:lstStyle/>
          <a:p>
            <a:pPr marL="0" indent="0">
              <a:buClr>
                <a:srgbClr val="E74CFF"/>
              </a:buClr>
              <a:buNone/>
            </a:pPr>
            <a:endParaRPr lang="en-GB" sz="1900" b="1" dirty="0">
              <a:solidFill>
                <a:srgbClr val="E74CFF"/>
              </a:solidFill>
            </a:endParaRPr>
          </a:p>
          <a:p>
            <a:pPr>
              <a:buClr>
                <a:srgbClr val="E74CFF"/>
              </a:buClr>
            </a:pPr>
            <a:r>
              <a:rPr lang="en-GB" sz="2400" b="1" dirty="0"/>
              <a:t>T</a:t>
            </a:r>
            <a:r>
              <a:rPr lang="en-US" sz="2400" b="1" dirty="0" smtClean="0"/>
              <a:t>ruth</a:t>
            </a:r>
            <a:r>
              <a:rPr lang="en-US" sz="2400" b="1" dirty="0"/>
              <a:t>-</a:t>
            </a:r>
            <a:r>
              <a:rPr lang="en-US" sz="2400" b="1" dirty="0" smtClean="0"/>
              <a:t>telling: peer </a:t>
            </a:r>
            <a:r>
              <a:rPr lang="en-US" sz="2400" b="1" dirty="0"/>
              <a:t>review, </a:t>
            </a:r>
            <a:r>
              <a:rPr lang="en-US" sz="2400" b="1" dirty="0" smtClean="0"/>
              <a:t>appraisal </a:t>
            </a:r>
          </a:p>
          <a:p>
            <a:pPr marL="0" indent="0">
              <a:buClr>
                <a:srgbClr val="E74CFF"/>
              </a:buClr>
              <a:buNone/>
            </a:pPr>
            <a:r>
              <a:rPr lang="en-GB" sz="1900" b="1" dirty="0" smtClean="0">
                <a:solidFill>
                  <a:srgbClr val="FF66FF"/>
                </a:solidFill>
              </a:rPr>
              <a:t>(</a:t>
            </a:r>
            <a:r>
              <a:rPr lang="en-GB" sz="1900" b="1" dirty="0">
                <a:solidFill>
                  <a:srgbClr val="FF66FF"/>
                </a:solidFill>
              </a:rPr>
              <a:t>Ball </a:t>
            </a:r>
            <a:r>
              <a:rPr lang="en-GB" sz="1900" b="1" dirty="0" smtClean="0">
                <a:solidFill>
                  <a:srgbClr val="FF66FF"/>
                </a:solidFill>
              </a:rPr>
              <a:t>2014)</a:t>
            </a:r>
            <a:endParaRPr lang="en-US" sz="1900" b="1" dirty="0"/>
          </a:p>
          <a:p>
            <a:pPr>
              <a:buClr>
                <a:srgbClr val="E74CFF"/>
              </a:buClr>
            </a:pPr>
            <a:r>
              <a:rPr lang="en-US" sz="2400" b="1" dirty="0"/>
              <a:t>A</a:t>
            </a:r>
            <a:r>
              <a:rPr lang="en-GB" sz="2400" b="1" dirty="0" smtClean="0"/>
              <a:t>cademic </a:t>
            </a:r>
            <a:r>
              <a:rPr lang="en-GB" sz="2400" b="1" dirty="0"/>
              <a:t>identities </a:t>
            </a:r>
            <a:r>
              <a:rPr lang="en-GB" sz="2400" b="1" dirty="0" smtClean="0"/>
              <a:t>constructed via metrics/ management </a:t>
            </a:r>
            <a:r>
              <a:rPr lang="en-GB" sz="2400" b="1" dirty="0"/>
              <a:t>by </a:t>
            </a:r>
            <a:r>
              <a:rPr lang="en-GB" sz="2400" b="1" dirty="0" smtClean="0"/>
              <a:t>numbers</a:t>
            </a:r>
            <a:r>
              <a:rPr lang="en-GB" sz="2400" b="1" dirty="0">
                <a:solidFill>
                  <a:srgbClr val="FF66FF"/>
                </a:solidFill>
              </a:rPr>
              <a:t> </a:t>
            </a:r>
            <a:endParaRPr lang="en-GB" sz="2400" b="1" dirty="0" smtClean="0">
              <a:solidFill>
                <a:srgbClr val="FF66FF"/>
              </a:solidFill>
            </a:endParaRPr>
          </a:p>
          <a:p>
            <a:pPr marL="0" indent="0">
              <a:buClr>
                <a:srgbClr val="E74CFF"/>
              </a:buClr>
              <a:buNone/>
            </a:pPr>
            <a:r>
              <a:rPr lang="en-GB" sz="1800" b="1" dirty="0" smtClean="0">
                <a:solidFill>
                  <a:srgbClr val="FF66FF"/>
                </a:solidFill>
              </a:rPr>
              <a:t>(Ozga </a:t>
            </a:r>
            <a:r>
              <a:rPr lang="en-GB" sz="1800" b="1" dirty="0">
                <a:solidFill>
                  <a:srgbClr val="FF66FF"/>
                </a:solidFill>
              </a:rPr>
              <a:t>2008</a:t>
            </a:r>
            <a:r>
              <a:rPr lang="en-GB" sz="1800" b="1" dirty="0" smtClean="0">
                <a:solidFill>
                  <a:srgbClr val="FF66FF"/>
                </a:solidFill>
              </a:rPr>
              <a:t>)</a:t>
            </a:r>
            <a:endParaRPr lang="en-GB" sz="1800" b="1" dirty="0">
              <a:solidFill>
                <a:srgbClr val="FF66FF"/>
              </a:solidFill>
            </a:endParaRPr>
          </a:p>
          <a:p>
            <a:pPr>
              <a:buClr>
                <a:srgbClr val="E74CFF"/>
              </a:buClr>
            </a:pPr>
            <a:r>
              <a:rPr lang="en-US" sz="2400" b="1" dirty="0" smtClean="0"/>
              <a:t>Discursive, symbolic and material rewards </a:t>
            </a:r>
            <a:r>
              <a:rPr lang="en-US" sz="2400" b="1" dirty="0"/>
              <a:t>for those servile to the priorities of the market? </a:t>
            </a:r>
            <a:endParaRPr lang="en-US" sz="2400" b="1" dirty="0" smtClean="0"/>
          </a:p>
          <a:p>
            <a:pPr>
              <a:buClr>
                <a:srgbClr val="E74CFF"/>
              </a:buClr>
            </a:pPr>
            <a:r>
              <a:rPr lang="en-US" sz="2400" b="1" dirty="0" smtClean="0"/>
              <a:t>Success/ failure values/ narratives circulate </a:t>
            </a:r>
            <a:endParaRPr lang="en-US" sz="2400" b="1" dirty="0"/>
          </a:p>
          <a:p>
            <a:pPr>
              <a:buClr>
                <a:srgbClr val="E74CFF"/>
              </a:buClr>
            </a:pPr>
            <a:r>
              <a:rPr lang="en-US" sz="2400" b="1" dirty="0"/>
              <a:t>O</a:t>
            </a:r>
            <a:r>
              <a:rPr lang="en-US" sz="2400" b="1" dirty="0" smtClean="0"/>
              <a:t>pportunities </a:t>
            </a:r>
            <a:r>
              <a:rPr lang="en-US" sz="2400" b="1" dirty="0"/>
              <a:t>for competition, exhibitionism and self-</a:t>
            </a:r>
            <a:r>
              <a:rPr lang="en-US" sz="2400" b="1" dirty="0" smtClean="0"/>
              <a:t>promotion</a:t>
            </a:r>
            <a:endParaRPr lang="en-US" sz="2400" b="1" dirty="0">
              <a:solidFill>
                <a:srgbClr val="E74CFF"/>
              </a:solidFill>
            </a:endParaRPr>
          </a:p>
          <a:p>
            <a:pPr>
              <a:buClr>
                <a:srgbClr val="E74CFF"/>
              </a:buClr>
            </a:pPr>
            <a:r>
              <a:rPr lang="en-US" sz="2400" b="1" dirty="0" smtClean="0"/>
              <a:t>Affective economy- guilt, pride, shame, fear</a:t>
            </a:r>
          </a:p>
          <a:p>
            <a:pPr>
              <a:buClr>
                <a:srgbClr val="E74CFF"/>
              </a:buClr>
            </a:pPr>
            <a:r>
              <a:rPr lang="en-US" sz="2400" b="1" dirty="0"/>
              <a:t>Binary of winners and </a:t>
            </a:r>
            <a:r>
              <a:rPr lang="en-US" sz="2400" b="1" dirty="0" smtClean="0"/>
              <a:t>losers</a:t>
            </a:r>
          </a:p>
          <a:p>
            <a:pPr>
              <a:buClr>
                <a:srgbClr val="E74CFF"/>
              </a:buClr>
            </a:pPr>
            <a:r>
              <a:rPr lang="en-US" sz="2400" b="1" dirty="0" smtClean="0"/>
              <a:t>Does </a:t>
            </a:r>
            <a:r>
              <a:rPr lang="en-US" sz="2400" b="1" dirty="0"/>
              <a:t>this coincide with gender binaries?</a:t>
            </a:r>
          </a:p>
          <a:p>
            <a:pPr>
              <a:buClr>
                <a:srgbClr val="E74CFF"/>
              </a:buClr>
            </a:pPr>
            <a:endParaRPr lang="en-US" sz="2400" b="1" dirty="0"/>
          </a:p>
          <a:p>
            <a:pPr marL="0" indent="0">
              <a:buClr>
                <a:srgbClr val="E74CFF"/>
              </a:buClr>
              <a:buNone/>
            </a:pPr>
            <a:endParaRPr lang="en-GB" sz="2400" b="1" dirty="0" smtClean="0">
              <a:solidFill>
                <a:srgbClr val="E74CFF"/>
              </a:solidFill>
            </a:endParaRPr>
          </a:p>
          <a:p>
            <a:pPr>
              <a:buClr>
                <a:srgbClr val="E74CFF"/>
              </a:buClr>
            </a:pPr>
            <a:endParaRPr lang="en-GB" sz="2400" b="1" dirty="0">
              <a:solidFill>
                <a:srgbClr val="E74CFF"/>
              </a:solidFill>
            </a:endParaRPr>
          </a:p>
        </p:txBody>
      </p:sp>
      <p:pic>
        <p:nvPicPr>
          <p:cNvPr id="7" name="Content Placeholder 5"/>
          <p:cNvPicPr>
            <a:picLocks noGrp="1"/>
          </p:cNvPicPr>
          <p:nvPr>
            <p:ph sz="half" idx="1"/>
          </p:nvPr>
        </p:nvPicPr>
        <p:blipFill>
          <a:blip r:embed="rId2" cstate="email">
            <a:extLst>
              <a:ext uri="{28A0092B-C50C-407E-A947-70E740481C1C}">
                <a14:useLocalDpi xmlns:a14="http://schemas.microsoft.com/office/drawing/2010/main" val="0"/>
              </a:ext>
            </a:extLst>
          </a:blip>
          <a:srcRect l="20235" r="20235"/>
          <a:stretch>
            <a:fillRect/>
          </a:stretch>
        </p:blipFill>
        <p:spPr bwMode="auto">
          <a:xfrm>
            <a:off x="457200" y="1087395"/>
            <a:ext cx="2299785" cy="1864775"/>
          </a:xfrm>
          <a:prstGeom prst="rect">
            <a:avLst/>
          </a:prstGeom>
          <a:noFill/>
          <a:ln>
            <a:noFill/>
          </a:ln>
        </p:spPr>
      </p:pic>
    </p:spTree>
    <p:extLst>
      <p:ext uri="{BB962C8B-B14F-4D97-AF65-F5344CB8AC3E}">
        <p14:creationId xmlns:p14="http://schemas.microsoft.com/office/powerpoint/2010/main" val="307571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strips(downLeft)">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strips(downLeft)">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strips(downLeft)">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strips(downLeft)">
                                      <p:cBhvr>
                                        <p:cTn id="47" dur="500"/>
                                        <p:tgtEl>
                                          <p:spTgt spid="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nodeType="clickEffect">
                                  <p:stCondLst>
                                    <p:cond delay="0"/>
                                  </p:stCondLst>
                                  <p:childTnLst>
                                    <p:set>
                                      <p:cBhvr>
                                        <p:cTn id="51" dur="1" fill="hold">
                                          <p:stCondLst>
                                            <p:cond delay="0"/>
                                          </p:stCondLst>
                                        </p:cTn>
                                        <p:tgtEl>
                                          <p:spTgt spid="4">
                                            <p:txEl>
                                              <p:pRg st="10" end="10"/>
                                            </p:txEl>
                                          </p:spTgt>
                                        </p:tgtEl>
                                        <p:attrNameLst>
                                          <p:attrName>style.visibility</p:attrName>
                                        </p:attrNameLst>
                                      </p:cBhvr>
                                      <p:to>
                                        <p:strVal val="visible"/>
                                      </p:to>
                                    </p:set>
                                    <p:animEffect transition="in" filter="strips(downLeft)">
                                      <p:cBhvr>
                                        <p:cTn id="52"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61208"/>
          </a:xfrm>
        </p:spPr>
        <p:txBody>
          <a:bodyPr>
            <a:normAutofit fontScale="90000"/>
          </a:bodyPr>
          <a:lstStyle/>
          <a:p>
            <a:r>
              <a:rPr lang="en-US" b="1" dirty="0"/>
              <a:t>Women’s Credibility Deficit</a:t>
            </a:r>
            <a:endParaRPr lang="en-US" dirty="0"/>
          </a:p>
        </p:txBody>
      </p:sp>
      <p:sp>
        <p:nvSpPr>
          <p:cNvPr id="4" name="Content Placeholder 3"/>
          <p:cNvSpPr>
            <a:spLocks noGrp="1"/>
          </p:cNvSpPr>
          <p:nvPr>
            <p:ph sz="half" idx="2"/>
          </p:nvPr>
        </p:nvSpPr>
        <p:spPr>
          <a:xfrm>
            <a:off x="3024329" y="1286789"/>
            <a:ext cx="5662471" cy="5314271"/>
          </a:xfrm>
        </p:spPr>
        <p:txBody>
          <a:bodyPr>
            <a:normAutofit fontScale="92500" lnSpcReduction="20000"/>
          </a:bodyPr>
          <a:lstStyle/>
          <a:p>
            <a:pPr>
              <a:buClr>
                <a:srgbClr val="FF66FF"/>
              </a:buClr>
              <a:buFontTx/>
              <a:buNone/>
              <a:defRPr/>
            </a:pPr>
            <a:r>
              <a:rPr lang="en-GB" b="1" dirty="0">
                <a:solidFill>
                  <a:srgbClr val="FF66FF"/>
                </a:solidFill>
              </a:rPr>
              <a:t>Women less likely to be: </a:t>
            </a:r>
          </a:p>
          <a:p>
            <a:pPr>
              <a:buClr>
                <a:srgbClr val="FF66FF"/>
              </a:buClr>
              <a:buFont typeface="Wingdings" charset="0"/>
              <a:buChar char="ü"/>
              <a:defRPr/>
            </a:pPr>
            <a:r>
              <a:rPr lang="en-GB" b="1" dirty="0">
                <a:solidFill>
                  <a:srgbClr val="FFFFFF"/>
                </a:solidFill>
              </a:rPr>
              <a:t>Journal editors/cited in top-rated journals </a:t>
            </a:r>
            <a:r>
              <a:rPr lang="en-GB" sz="1800" b="1" dirty="0">
                <a:solidFill>
                  <a:srgbClr val="FF66FF"/>
                </a:solidFill>
              </a:rPr>
              <a:t>(Tight, 2008). </a:t>
            </a:r>
          </a:p>
          <a:p>
            <a:pPr>
              <a:buClr>
                <a:srgbClr val="FF66FF"/>
              </a:buClr>
              <a:buFont typeface="Wingdings" charset="0"/>
              <a:buChar char="ü"/>
              <a:defRPr/>
            </a:pPr>
            <a:r>
              <a:rPr lang="en-GB" sz="2900" b="1" dirty="0">
                <a:solidFill>
                  <a:srgbClr val="FFFFFF"/>
                </a:solidFill>
              </a:rPr>
              <a:t>Principal investigators </a:t>
            </a:r>
            <a:r>
              <a:rPr lang="en-GB" sz="1800" b="1" dirty="0">
                <a:solidFill>
                  <a:srgbClr val="FF66FF"/>
                </a:solidFill>
              </a:rPr>
              <a:t>(EC, 2011)</a:t>
            </a:r>
          </a:p>
          <a:p>
            <a:pPr>
              <a:buClr>
                <a:srgbClr val="FF66FF"/>
              </a:buClr>
              <a:buFont typeface="Wingdings" charset="0"/>
              <a:buChar char="ü"/>
              <a:defRPr/>
            </a:pPr>
            <a:r>
              <a:rPr lang="en-GB" b="1" dirty="0">
                <a:solidFill>
                  <a:srgbClr val="FFFFFF"/>
                </a:solidFill>
              </a:rPr>
              <a:t>On research boards</a:t>
            </a:r>
            <a:endParaRPr lang="en-GB" b="1" dirty="0">
              <a:solidFill>
                <a:srgbClr val="00FFFF"/>
              </a:solidFill>
            </a:endParaRPr>
          </a:p>
          <a:p>
            <a:pPr>
              <a:buClr>
                <a:srgbClr val="FF66FF"/>
              </a:buClr>
              <a:buFont typeface="Wingdings" charset="0"/>
              <a:buChar char="ü"/>
              <a:defRPr/>
            </a:pPr>
            <a:r>
              <a:rPr lang="en-GB" b="1" dirty="0">
                <a:solidFill>
                  <a:srgbClr val="FFFFFF"/>
                </a:solidFill>
              </a:rPr>
              <a:t>Awarded large grants </a:t>
            </a:r>
            <a:r>
              <a:rPr lang="en-GB" sz="2000" b="1" dirty="0">
                <a:solidFill>
                  <a:srgbClr val="FF66FF"/>
                </a:solidFill>
              </a:rPr>
              <a:t>(Husu, 2014)</a:t>
            </a:r>
          </a:p>
          <a:p>
            <a:pPr>
              <a:buClr>
                <a:srgbClr val="FF66FF"/>
              </a:buClr>
              <a:buFont typeface="Wingdings" charset="0"/>
              <a:buChar char="ü"/>
              <a:defRPr/>
            </a:pPr>
            <a:r>
              <a:rPr lang="en-GB" b="1" dirty="0">
                <a:solidFill>
                  <a:srgbClr val="FFFFFF"/>
                </a:solidFill>
              </a:rPr>
              <a:t>Awarded research prizes</a:t>
            </a:r>
            <a:r>
              <a:rPr lang="en-GB" b="1" dirty="0">
                <a:solidFill>
                  <a:srgbClr val="00FFFF"/>
                </a:solidFill>
              </a:rPr>
              <a:t> </a:t>
            </a:r>
            <a:r>
              <a:rPr lang="en-GB" sz="1800" b="1" dirty="0">
                <a:solidFill>
                  <a:schemeClr val="hlink"/>
                </a:solidFill>
              </a:rPr>
              <a:t> </a:t>
            </a:r>
            <a:r>
              <a:rPr lang="en-GB" sz="1800" b="1" dirty="0">
                <a:solidFill>
                  <a:srgbClr val="FF66FF"/>
                </a:solidFill>
              </a:rPr>
              <a:t> (Nikiforova, 2011)</a:t>
            </a:r>
          </a:p>
          <a:p>
            <a:pPr>
              <a:buClr>
                <a:srgbClr val="FF66FF"/>
              </a:buClr>
              <a:buFont typeface="Wingdings" charset="2"/>
              <a:buChar char="ü"/>
              <a:defRPr/>
            </a:pPr>
            <a:r>
              <a:rPr lang="en-GB" sz="2900" b="1" dirty="0"/>
              <a:t>Conference keynote speakers </a:t>
            </a:r>
            <a:r>
              <a:rPr lang="en-GB" sz="2000" b="1" dirty="0">
                <a:solidFill>
                  <a:srgbClr val="FF66FF"/>
                </a:solidFill>
              </a:rPr>
              <a:t>(</a:t>
            </a:r>
            <a:r>
              <a:rPr lang="en-US" sz="2000" b="1" dirty="0">
                <a:solidFill>
                  <a:srgbClr val="FF66FF"/>
                </a:solidFill>
              </a:rPr>
              <a:t>Schroeder et al., 2013</a:t>
            </a:r>
            <a:r>
              <a:rPr lang="en-GB" sz="2000" b="1" dirty="0">
                <a:solidFill>
                  <a:srgbClr val="FF66FF"/>
                </a:solidFill>
              </a:rPr>
              <a:t> )</a:t>
            </a:r>
          </a:p>
          <a:p>
            <a:pPr marL="0" indent="0">
              <a:buClr>
                <a:srgbClr val="FF66FF"/>
              </a:buClr>
              <a:buFontTx/>
              <a:buNone/>
              <a:defRPr/>
            </a:pPr>
            <a:endParaRPr lang="en-GB" b="1" dirty="0" smtClean="0">
              <a:solidFill>
                <a:srgbClr val="FF66FF"/>
              </a:solidFill>
            </a:endParaRPr>
          </a:p>
          <a:p>
            <a:pPr marL="0" indent="0">
              <a:buClr>
                <a:srgbClr val="FF66FF"/>
              </a:buClr>
              <a:buFontTx/>
              <a:buNone/>
              <a:defRPr/>
            </a:pPr>
            <a:r>
              <a:rPr lang="en-GB" b="1" dirty="0" smtClean="0">
                <a:solidFill>
                  <a:srgbClr val="FF66FF"/>
                </a:solidFill>
              </a:rPr>
              <a:t>Women </a:t>
            </a:r>
            <a:r>
              <a:rPr lang="en-GB" b="1" dirty="0">
                <a:solidFill>
                  <a:srgbClr val="FF66FF"/>
                </a:solidFill>
              </a:rPr>
              <a:t>likely to be:</a:t>
            </a:r>
          </a:p>
          <a:p>
            <a:pPr>
              <a:buClr>
                <a:srgbClr val="FF66FF"/>
              </a:buClr>
              <a:buFont typeface="Wingdings" charset="2"/>
              <a:buChar char="ü"/>
              <a:defRPr/>
            </a:pPr>
            <a:r>
              <a:rPr lang="en-GB" b="1" dirty="0">
                <a:solidFill>
                  <a:srgbClr val="FFFFFF"/>
                </a:solidFill>
              </a:rPr>
              <a:t>Cast as unreliable </a:t>
            </a:r>
            <a:r>
              <a:rPr lang="en-GB" b="1" dirty="0"/>
              <a:t>knowers </a:t>
            </a:r>
            <a:r>
              <a:rPr lang="en-GB" b="1" dirty="0">
                <a:solidFill>
                  <a:srgbClr val="E74CFF"/>
                </a:solidFill>
              </a:rPr>
              <a:t> </a:t>
            </a:r>
            <a:r>
              <a:rPr lang="en-GB" sz="1800" b="1" dirty="0">
                <a:solidFill>
                  <a:srgbClr val="E74CFF"/>
                </a:solidFill>
              </a:rPr>
              <a:t>(Code 1991; Longino, 2010). </a:t>
            </a:r>
          </a:p>
          <a:p>
            <a:endParaRPr lang="en-US" dirty="0"/>
          </a:p>
        </p:txBody>
      </p:sp>
      <p:pic>
        <p:nvPicPr>
          <p:cNvPr id="5" name="Content Placeholder 5" descr="BU005915.pn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l="-49745" r="-49745"/>
          <a:stretch>
            <a:fillRect/>
          </a:stretch>
        </p:blipFill>
        <p:spPr>
          <a:xfrm>
            <a:off x="457200" y="1600200"/>
            <a:ext cx="2934727" cy="4525963"/>
          </a:xfrm>
        </p:spPr>
      </p:pic>
    </p:spTree>
    <p:extLst>
      <p:ext uri="{BB962C8B-B14F-4D97-AF65-F5344CB8AC3E}">
        <p14:creationId xmlns:p14="http://schemas.microsoft.com/office/powerpoint/2010/main" val="580305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strips(down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strips(downLeft)">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strips(downLeft)">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strips(downLeft)">
                                      <p:cBhvr>
                                        <p:cTn id="4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1964"/>
            <a:ext cx="8229600" cy="560847"/>
          </a:xfrm>
        </p:spPr>
        <p:txBody>
          <a:bodyPr>
            <a:normAutofit fontScale="90000"/>
          </a:bodyPr>
          <a:lstStyle/>
          <a:p>
            <a:r>
              <a:rPr lang="en-US" b="1" dirty="0" smtClean="0"/>
              <a:t>Why Does it Matter?</a:t>
            </a:r>
            <a:endParaRPr lang="en-US" b="1" dirty="0"/>
          </a:p>
        </p:txBody>
      </p:sp>
      <p:sp>
        <p:nvSpPr>
          <p:cNvPr id="4" name="Content Placeholder 3"/>
          <p:cNvSpPr>
            <a:spLocks noGrp="1"/>
          </p:cNvSpPr>
          <p:nvPr>
            <p:ph sz="half" idx="2"/>
          </p:nvPr>
        </p:nvSpPr>
        <p:spPr>
          <a:xfrm>
            <a:off x="3331839" y="1025080"/>
            <a:ext cx="5647831" cy="6128186"/>
          </a:xfrm>
        </p:spPr>
        <p:txBody>
          <a:bodyPr>
            <a:normAutofit/>
          </a:bodyPr>
          <a:lstStyle/>
          <a:p>
            <a:pPr>
              <a:buClr>
                <a:srgbClr val="E74CFF"/>
              </a:buClr>
            </a:pPr>
            <a:r>
              <a:rPr lang="en-US" sz="2200" b="1" dirty="0"/>
              <a:t>Individuated agency is privileged.</a:t>
            </a:r>
          </a:p>
          <a:p>
            <a:pPr marL="0" indent="0">
              <a:buClr>
                <a:srgbClr val="E74CFF"/>
              </a:buClr>
              <a:buNone/>
            </a:pPr>
            <a:r>
              <a:rPr lang="en-US" sz="2200" b="1" dirty="0"/>
              <a:t> </a:t>
            </a:r>
          </a:p>
          <a:p>
            <a:pPr>
              <a:buClr>
                <a:srgbClr val="E74CFF"/>
              </a:buClr>
            </a:pPr>
            <a:r>
              <a:rPr lang="en-US" sz="2200" b="1" dirty="0"/>
              <a:t>Logic of collective political struggle against structures of inequality undermined</a:t>
            </a:r>
            <a:r>
              <a:rPr lang="en-US" sz="2200" b="1" dirty="0" smtClean="0"/>
              <a:t>.</a:t>
            </a:r>
          </a:p>
          <a:p>
            <a:pPr>
              <a:buClr>
                <a:srgbClr val="E74CFF"/>
              </a:buClr>
            </a:pPr>
            <a:endParaRPr lang="en-US" sz="2200" b="1" dirty="0"/>
          </a:p>
          <a:p>
            <a:pPr>
              <a:buClr>
                <a:srgbClr val="E74CFF"/>
              </a:buClr>
            </a:pPr>
            <a:r>
              <a:rPr lang="en-US" sz="2200" b="1" dirty="0" smtClean="0"/>
              <a:t>Metrics </a:t>
            </a:r>
            <a:r>
              <a:rPr lang="en-US" sz="2200" b="1" dirty="0"/>
              <a:t>imply norms. </a:t>
            </a:r>
            <a:endParaRPr lang="en-US" sz="2200" b="1" dirty="0" smtClean="0"/>
          </a:p>
          <a:p>
            <a:pPr>
              <a:buClr>
                <a:srgbClr val="E74CFF"/>
              </a:buClr>
            </a:pPr>
            <a:endParaRPr lang="en-US" sz="2200" b="1" dirty="0" smtClean="0"/>
          </a:p>
          <a:p>
            <a:pPr>
              <a:buClr>
                <a:srgbClr val="E74CFF"/>
              </a:buClr>
            </a:pPr>
            <a:r>
              <a:rPr lang="en-US" sz="2200" b="1" dirty="0"/>
              <a:t>W</a:t>
            </a:r>
            <a:r>
              <a:rPr lang="en-US" sz="2200" b="1" dirty="0" smtClean="0"/>
              <a:t>hich </a:t>
            </a:r>
            <a:r>
              <a:rPr lang="en-US" sz="2200" b="1" dirty="0"/>
              <a:t>norms are evoked in judging </a:t>
            </a:r>
            <a:r>
              <a:rPr lang="en-US" sz="2200" b="1" dirty="0" smtClean="0"/>
              <a:t>research value?</a:t>
            </a:r>
          </a:p>
          <a:p>
            <a:pPr>
              <a:buClr>
                <a:srgbClr val="E74CFF"/>
              </a:buClr>
            </a:pPr>
            <a:endParaRPr lang="en-US" sz="2200" b="1" dirty="0" smtClean="0"/>
          </a:p>
          <a:p>
            <a:pPr>
              <a:buClr>
                <a:srgbClr val="E74CFF"/>
              </a:buClr>
            </a:pPr>
            <a:r>
              <a:rPr lang="en-US" sz="2200" b="1" dirty="0" smtClean="0"/>
              <a:t>Research priorities determined outside epistemic communities.</a:t>
            </a:r>
          </a:p>
          <a:p>
            <a:pPr>
              <a:buClr>
                <a:srgbClr val="E74CFF"/>
              </a:buClr>
            </a:pPr>
            <a:endParaRPr lang="en-US" sz="2200" b="1" dirty="0"/>
          </a:p>
          <a:p>
            <a:pPr>
              <a:buClr>
                <a:srgbClr val="E74CFF"/>
              </a:buClr>
            </a:pPr>
            <a:r>
              <a:rPr lang="en-US" sz="2200" b="1" dirty="0" smtClean="0"/>
              <a:t>Future of  feminist  scholarship?</a:t>
            </a:r>
            <a:endParaRPr lang="en-US" sz="2200" b="1" dirty="0"/>
          </a:p>
          <a:p>
            <a:endParaRPr lang="en-US" dirty="0" smtClean="0"/>
          </a:p>
        </p:txBody>
      </p:sp>
      <p:pic>
        <p:nvPicPr>
          <p:cNvPr id="5" name="Content Placeholder 7"/>
          <p:cNvPicPr>
            <a:picLocks noGrp="1"/>
          </p:cNvPicPr>
          <p:nvPr>
            <p:ph sz="half" idx="1"/>
          </p:nvPr>
        </p:nvPicPr>
        <p:blipFill>
          <a:blip r:embed="rId2">
            <a:extLst>
              <a:ext uri="{28A0092B-C50C-407E-A947-70E740481C1C}">
                <a14:useLocalDpi xmlns:a14="http://schemas.microsoft.com/office/drawing/2010/main" val="0"/>
              </a:ext>
            </a:extLst>
          </a:blip>
          <a:srcRect l="24904" r="24904"/>
          <a:stretch>
            <a:fillRect/>
          </a:stretch>
        </p:blipFill>
        <p:spPr bwMode="auto">
          <a:xfrm>
            <a:off x="457200" y="1025080"/>
            <a:ext cx="2874639" cy="5540126"/>
          </a:xfrm>
          <a:prstGeom prst="rect">
            <a:avLst/>
          </a:prstGeom>
          <a:noFill/>
          <a:ln>
            <a:noFill/>
          </a:ln>
        </p:spPr>
      </p:pic>
    </p:spTree>
    <p:extLst>
      <p:ext uri="{BB962C8B-B14F-4D97-AF65-F5344CB8AC3E}">
        <p14:creationId xmlns:p14="http://schemas.microsoft.com/office/powerpoint/2010/main" val="2370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strips(downLeft)">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8" end="8"/>
                                            </p:txEl>
                                          </p:spTgt>
                                        </p:tgtEl>
                                        <p:attrNameLst>
                                          <p:attrName>style.visibility</p:attrName>
                                        </p:attrNameLst>
                                      </p:cBhvr>
                                      <p:to>
                                        <p:strVal val="visible"/>
                                      </p:to>
                                    </p:set>
                                    <p:animEffect transition="in" filter="strips(downLeft)">
                                      <p:cBhvr>
                                        <p:cTn id="32" dur="500"/>
                                        <p:tgtEl>
                                          <p:spTgt spid="4">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Effect transition="in" filter="strips(downLeft)">
                                      <p:cBhvr>
                                        <p:cTn id="37"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b="1" dirty="0" smtClean="0"/>
              <a:t>Disqualifying Counter-Hegemonic Discourses?</a:t>
            </a:r>
            <a:endParaRPr lang="en-US" b="1" dirty="0"/>
          </a:p>
        </p:txBody>
      </p:sp>
      <p:sp>
        <p:nvSpPr>
          <p:cNvPr id="6" name="Rectangle 5"/>
          <p:cNvSpPr/>
          <p:nvPr/>
        </p:nvSpPr>
        <p:spPr>
          <a:xfrm>
            <a:off x="869000" y="1582341"/>
            <a:ext cx="7817800" cy="5262980"/>
          </a:xfrm>
          <a:prstGeom prst="rect">
            <a:avLst/>
          </a:prstGeom>
        </p:spPr>
        <p:txBody>
          <a:bodyPr wrap="square">
            <a:spAutoFit/>
          </a:bodyPr>
          <a:lstStyle/>
          <a:p>
            <a:r>
              <a:rPr lang="en-US" sz="2800" b="1" i="1" dirty="0"/>
              <a:t>... If governmental authorities stipulate what topics may be funded, they contribute to a public discourse that shifts the common understanding of the line that divides legitimate from illegitimate academic inquiry... The point here is not just that a person may not get funding for a project if he or she adheres to certain views or engages in certain activities, but also that certain views are no longer considered ‘fundable’ and so are regarded as socially illegitimate. This can only have a deleterious effect on freedom of speech in the academy...</a:t>
            </a:r>
            <a:r>
              <a:rPr lang="en-US" sz="2800" b="1" dirty="0"/>
              <a:t> </a:t>
            </a:r>
            <a:r>
              <a:rPr lang="en-US" b="1" dirty="0" smtClean="0">
                <a:solidFill>
                  <a:srgbClr val="E74CFF"/>
                </a:solidFill>
              </a:rPr>
              <a:t>(Butler, 2006: 129</a:t>
            </a:r>
            <a:r>
              <a:rPr lang="en-US" b="1" dirty="0">
                <a:solidFill>
                  <a:srgbClr val="E74CFF"/>
                </a:solidFill>
              </a:rPr>
              <a:t>-131).</a:t>
            </a:r>
            <a:endParaRPr lang="en-GB" b="1" dirty="0">
              <a:solidFill>
                <a:srgbClr val="E74CFF"/>
              </a:solidFill>
            </a:endParaRPr>
          </a:p>
        </p:txBody>
      </p:sp>
    </p:spTree>
    <p:extLst>
      <p:ext uri="{BB962C8B-B14F-4D97-AF65-F5344CB8AC3E}">
        <p14:creationId xmlns:p14="http://schemas.microsoft.com/office/powerpoint/2010/main" val="143014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fontScale="90000"/>
          </a:bodyPr>
          <a:lstStyle/>
          <a:p>
            <a:r>
              <a:rPr lang="en-GB" b="1" i="1" dirty="0" smtClean="0"/>
              <a:t>Absent </a:t>
            </a:r>
            <a:r>
              <a:rPr lang="en-GB" b="1" i="1" dirty="0"/>
              <a:t>Talent: Women in Research and Academic Leadership </a:t>
            </a:r>
            <a:r>
              <a:rPr lang="en-GB" sz="2200" b="1" dirty="0"/>
              <a:t>(2012</a:t>
            </a:r>
            <a:r>
              <a:rPr lang="en-GB" sz="2200" b="1" dirty="0" smtClean="0"/>
              <a:t>-2013</a:t>
            </a:r>
            <a:r>
              <a:rPr lang="en-GB" sz="2200" b="1" dirty="0"/>
              <a:t>). </a:t>
            </a:r>
            <a:endParaRPr lang="en-US" sz="2200" b="1" dirty="0"/>
          </a:p>
        </p:txBody>
      </p:sp>
      <p:sp>
        <p:nvSpPr>
          <p:cNvPr id="3" name="Content Placeholder 2"/>
          <p:cNvSpPr>
            <a:spLocks noGrp="1"/>
          </p:cNvSpPr>
          <p:nvPr>
            <p:ph sz="half" idx="1"/>
          </p:nvPr>
        </p:nvSpPr>
        <p:spPr>
          <a:xfrm>
            <a:off x="457200" y="1600200"/>
            <a:ext cx="5441076" cy="4525963"/>
          </a:xfrm>
        </p:spPr>
        <p:txBody>
          <a:bodyPr>
            <a:normAutofit lnSpcReduction="10000"/>
          </a:bodyPr>
          <a:lstStyle/>
          <a:p>
            <a:pPr>
              <a:buClr>
                <a:srgbClr val="E74CFF"/>
              </a:buClr>
            </a:pPr>
            <a:r>
              <a:rPr lang="en-US" b="1" dirty="0" smtClean="0"/>
              <a:t>British Council Seminars </a:t>
            </a:r>
            <a:r>
              <a:rPr lang="en-GB" b="1" dirty="0" smtClean="0"/>
              <a:t>Hong </a:t>
            </a:r>
            <a:r>
              <a:rPr lang="en-GB" b="1" dirty="0"/>
              <a:t>Kong, Tokyo, and </a:t>
            </a:r>
            <a:r>
              <a:rPr lang="en-GB" b="1" dirty="0" smtClean="0"/>
              <a:t>Dubai. </a:t>
            </a:r>
          </a:p>
          <a:p>
            <a:pPr>
              <a:buClr>
                <a:srgbClr val="E74CFF"/>
              </a:buClr>
            </a:pPr>
            <a:endParaRPr lang="en-GB" b="1" dirty="0" smtClean="0"/>
          </a:p>
          <a:p>
            <a:pPr>
              <a:buClr>
                <a:srgbClr val="E74CFF"/>
              </a:buClr>
            </a:pPr>
            <a:r>
              <a:rPr lang="en-GB" b="1" dirty="0" smtClean="0"/>
              <a:t>Total of 72 participants from </a:t>
            </a:r>
            <a:r>
              <a:rPr lang="en-GB" b="1" dirty="0"/>
              <a:t>South and East Asia, the Middle East, North Africa, Australasia and </a:t>
            </a:r>
            <a:r>
              <a:rPr lang="en-GB" b="1" dirty="0" smtClean="0"/>
              <a:t>Europe.</a:t>
            </a:r>
          </a:p>
          <a:p>
            <a:pPr marL="0" indent="0">
              <a:buClr>
                <a:srgbClr val="E74CFF"/>
              </a:buClr>
              <a:buNone/>
            </a:pPr>
            <a:r>
              <a:rPr lang="en-GB" b="1" dirty="0" smtClean="0"/>
              <a:t> </a:t>
            </a:r>
          </a:p>
          <a:p>
            <a:pPr>
              <a:buClr>
                <a:srgbClr val="E74CFF"/>
              </a:buClr>
            </a:pPr>
            <a:r>
              <a:rPr lang="en-GB" b="1" dirty="0" smtClean="0"/>
              <a:t>20 surveys, 3 discussion groups, 3 panels, and 13 presentations).</a:t>
            </a:r>
          </a:p>
          <a:p>
            <a:endParaRPr lang="en-US" dirty="0"/>
          </a:p>
        </p:txBody>
      </p:sp>
      <p:pic>
        <p:nvPicPr>
          <p:cNvPr id="11" name="Content Placeholder 5" descr="IMG_0035.jpg"/>
          <p:cNvPicPr>
            <a:picLocks noGrp="1" noChangeAspect="1"/>
          </p:cNvPicPr>
          <p:nvPr>
            <p:ph sz="half" idx="2"/>
          </p:nvPr>
        </p:nvPicPr>
        <p:blipFill>
          <a:blip r:embed="rId2" cstate="email">
            <a:extLst>
              <a:ext uri="{28A0092B-C50C-407E-A947-70E740481C1C}">
                <a14:useLocalDpi xmlns:a14="http://schemas.microsoft.com/office/drawing/2010/main" val="0"/>
              </a:ext>
            </a:extLst>
          </a:blip>
          <a:srcRect l="14950" r="14950"/>
          <a:stretch>
            <a:fillRect/>
          </a:stretch>
        </p:blipFill>
        <p:spPr>
          <a:xfrm>
            <a:off x="5898276" y="1600200"/>
            <a:ext cx="2788523" cy="4525963"/>
          </a:xfrm>
          <a:prstGeom prst="rect">
            <a:avLst/>
          </a:prstGeom>
        </p:spPr>
      </p:pic>
    </p:spTree>
    <p:extLst>
      <p:ext uri="{BB962C8B-B14F-4D97-AF65-F5344CB8AC3E}">
        <p14:creationId xmlns:p14="http://schemas.microsoft.com/office/powerpoint/2010/main" val="167833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14064"/>
          </a:xfrm>
        </p:spPr>
        <p:txBody>
          <a:bodyPr>
            <a:normAutofit fontScale="90000"/>
          </a:bodyPr>
          <a:lstStyle/>
          <a:p>
            <a:r>
              <a:rPr lang="en-GB" b="1" dirty="0" smtClean="0">
                <a:solidFill>
                  <a:srgbClr val="E74CFF"/>
                </a:solidFill>
              </a:rPr>
              <a:t>Do Women Matter </a:t>
            </a:r>
            <a:r>
              <a:rPr lang="en-GB" b="1" dirty="0">
                <a:solidFill>
                  <a:srgbClr val="E74CFF"/>
                </a:solidFill>
              </a:rPr>
              <a:t>in the </a:t>
            </a:r>
            <a:r>
              <a:rPr lang="en-GB" b="1" dirty="0" smtClean="0">
                <a:solidFill>
                  <a:srgbClr val="E74CFF"/>
                </a:solidFill>
              </a:rPr>
              <a:t>Research Economy? </a:t>
            </a:r>
            <a:endParaRPr lang="en-US" b="1" dirty="0">
              <a:solidFill>
                <a:srgbClr val="E74CFF"/>
              </a:solidFill>
            </a:endParaRPr>
          </a:p>
        </p:txBody>
      </p:sp>
      <p:sp>
        <p:nvSpPr>
          <p:cNvPr id="3" name="Content Placeholder 2"/>
          <p:cNvSpPr>
            <a:spLocks noGrp="1"/>
          </p:cNvSpPr>
          <p:nvPr>
            <p:ph sz="half" idx="1"/>
          </p:nvPr>
        </p:nvSpPr>
        <p:spPr>
          <a:xfrm>
            <a:off x="457200" y="1600200"/>
            <a:ext cx="4038600" cy="5657816"/>
          </a:xfrm>
        </p:spPr>
        <p:txBody>
          <a:bodyPr>
            <a:normAutofit fontScale="62500" lnSpcReduction="20000"/>
          </a:bodyPr>
          <a:lstStyle/>
          <a:p>
            <a:pPr marL="0" indent="0">
              <a:buNone/>
            </a:pPr>
            <a:r>
              <a:rPr lang="en-GB" b="1" dirty="0" smtClean="0">
                <a:solidFill>
                  <a:srgbClr val="E74CFF"/>
                </a:solidFill>
              </a:rPr>
              <a:t>Research Authority Does not Stick to Women</a:t>
            </a:r>
            <a:r>
              <a:rPr lang="en-GB" b="1" dirty="0">
                <a:solidFill>
                  <a:srgbClr val="E74CFF"/>
                </a:solidFill>
              </a:rPr>
              <a:t> </a:t>
            </a:r>
            <a:endParaRPr lang="en-GB" b="1" dirty="0" smtClean="0">
              <a:solidFill>
                <a:srgbClr val="E74CFF"/>
              </a:solidFill>
            </a:endParaRPr>
          </a:p>
          <a:p>
            <a:pPr marL="0" indent="0">
              <a:buNone/>
            </a:pPr>
            <a:endParaRPr lang="en-GB" b="1" dirty="0">
              <a:solidFill>
                <a:srgbClr val="E74CFF"/>
              </a:solidFill>
            </a:endParaRPr>
          </a:p>
          <a:p>
            <a:pPr marL="0" indent="0">
              <a:buNone/>
            </a:pPr>
            <a:r>
              <a:rPr lang="en-GB" b="1" i="1" dirty="0"/>
              <a:t>It is the mindset of the organisation that senior positions should only be held by male colleagues and the perception that conducting research is a ‘masculine’ job which can be carried out better by male </a:t>
            </a:r>
            <a:r>
              <a:rPr lang="en-GB" b="1" i="1" dirty="0" smtClean="0"/>
              <a:t>researchers </a:t>
            </a:r>
            <a:r>
              <a:rPr lang="en-GB" sz="2200" b="1" dirty="0" smtClean="0">
                <a:solidFill>
                  <a:srgbClr val="E74CFF"/>
                </a:solidFill>
              </a:rPr>
              <a:t>(Malaysian woman academic). </a:t>
            </a:r>
          </a:p>
          <a:p>
            <a:endParaRPr lang="en-GB" b="1" dirty="0">
              <a:solidFill>
                <a:srgbClr val="E74CFF"/>
              </a:solidFill>
            </a:endParaRPr>
          </a:p>
          <a:p>
            <a:pPr marL="0" indent="0">
              <a:buNone/>
            </a:pPr>
            <a:r>
              <a:rPr lang="en-GB" b="1" dirty="0" smtClean="0">
                <a:solidFill>
                  <a:srgbClr val="E74CFF"/>
                </a:solidFill>
              </a:rPr>
              <a:t>Exclusionary Practices</a:t>
            </a:r>
          </a:p>
          <a:p>
            <a:endParaRPr lang="en-GB" b="1" dirty="0">
              <a:solidFill>
                <a:srgbClr val="E74CFF"/>
              </a:solidFill>
            </a:endParaRPr>
          </a:p>
          <a:p>
            <a:pPr marL="0" indent="0">
              <a:buNone/>
            </a:pPr>
            <a:r>
              <a:rPr lang="en-GB" b="1" i="1" dirty="0"/>
              <a:t>Quite often editing roles aren’t advertised, you are tapped on the shoulder ... there are many other things: the narrative, the discourse, that impede </a:t>
            </a:r>
            <a:r>
              <a:rPr lang="en-GB" b="1" i="1" dirty="0" smtClean="0"/>
              <a:t>women </a:t>
            </a:r>
            <a:r>
              <a:rPr lang="en-GB" sz="2200" b="1" dirty="0" smtClean="0">
                <a:solidFill>
                  <a:srgbClr val="E74CFF"/>
                </a:solidFill>
              </a:rPr>
              <a:t>(British woman academic). </a:t>
            </a:r>
            <a:endParaRPr lang="en-GB" sz="2200" b="1" dirty="0">
              <a:solidFill>
                <a:srgbClr val="E74CFF"/>
              </a:solidFill>
            </a:endParaRPr>
          </a:p>
          <a:p>
            <a:endParaRPr lang="en-GB" dirty="0">
              <a:solidFill>
                <a:srgbClr val="E74CFF"/>
              </a:solidFill>
            </a:endParaRPr>
          </a:p>
          <a:p>
            <a:endParaRPr lang="en-US" dirty="0"/>
          </a:p>
        </p:txBody>
      </p:sp>
      <p:sp>
        <p:nvSpPr>
          <p:cNvPr id="4" name="Content Placeholder 3"/>
          <p:cNvSpPr>
            <a:spLocks noGrp="1"/>
          </p:cNvSpPr>
          <p:nvPr>
            <p:ph sz="half" idx="2"/>
          </p:nvPr>
        </p:nvSpPr>
        <p:spPr/>
        <p:txBody>
          <a:bodyPr>
            <a:normAutofit fontScale="62500" lnSpcReduction="20000"/>
          </a:bodyPr>
          <a:lstStyle/>
          <a:p>
            <a:pPr marL="0" indent="0">
              <a:buNone/>
            </a:pPr>
            <a:r>
              <a:rPr lang="en-US" b="1" dirty="0" smtClean="0">
                <a:solidFill>
                  <a:srgbClr val="E74CFF"/>
                </a:solidFill>
              </a:rPr>
              <a:t>Gendered Division of Labour</a:t>
            </a:r>
          </a:p>
          <a:p>
            <a:endParaRPr lang="en-US" b="1" dirty="0"/>
          </a:p>
          <a:p>
            <a:pPr marL="0" indent="0">
              <a:buNone/>
            </a:pPr>
            <a:r>
              <a:rPr lang="en-GB" b="1" i="1" dirty="0" smtClean="0"/>
              <a:t>Women are found in low </a:t>
            </a:r>
            <a:r>
              <a:rPr lang="en-GB" b="1" i="1" dirty="0"/>
              <a:t>professional titles, low-level management and administrative positions, most of them are responsible for student </a:t>
            </a:r>
            <a:r>
              <a:rPr lang="en-GB" b="1" i="1" dirty="0" smtClean="0"/>
              <a:t>affairs </a:t>
            </a:r>
            <a:r>
              <a:rPr lang="en-GB" sz="2200" b="1" dirty="0" smtClean="0">
                <a:solidFill>
                  <a:srgbClr val="E74CFF"/>
                </a:solidFill>
              </a:rPr>
              <a:t>(Chinese woman academic).</a:t>
            </a:r>
          </a:p>
          <a:p>
            <a:endParaRPr lang="en-GB" b="1" dirty="0">
              <a:solidFill>
                <a:srgbClr val="E74CFF"/>
              </a:solidFill>
            </a:endParaRPr>
          </a:p>
          <a:p>
            <a:pPr marL="0" indent="0">
              <a:buNone/>
            </a:pPr>
            <a:r>
              <a:rPr lang="en-GB" b="1" dirty="0" smtClean="0">
                <a:solidFill>
                  <a:srgbClr val="E74CFF"/>
                </a:solidFill>
              </a:rPr>
              <a:t>Gendered Networks and Lack Sponsorship from Neo</a:t>
            </a:r>
            <a:r>
              <a:rPr lang="en-GB" b="1" dirty="0">
                <a:solidFill>
                  <a:srgbClr val="E74CFF"/>
                </a:solidFill>
              </a:rPr>
              <a:t>l</a:t>
            </a:r>
            <a:r>
              <a:rPr lang="en-GB" b="1" dirty="0" smtClean="0">
                <a:solidFill>
                  <a:srgbClr val="E74CFF"/>
                </a:solidFill>
              </a:rPr>
              <a:t>iberal Winners</a:t>
            </a:r>
          </a:p>
          <a:p>
            <a:endParaRPr lang="en-GB" b="1" dirty="0" smtClean="0">
              <a:solidFill>
                <a:srgbClr val="E74CFF"/>
              </a:solidFill>
            </a:endParaRPr>
          </a:p>
          <a:p>
            <a:pPr marL="0" indent="0">
              <a:buNone/>
            </a:pPr>
            <a:r>
              <a:rPr lang="en-GB" b="1" i="1" dirty="0"/>
              <a:t>It also requires the capacity to play politics, be aligned with the right people, get publications in the right journals and win research </a:t>
            </a:r>
            <a:r>
              <a:rPr lang="en-GB" b="1" i="1" dirty="0" smtClean="0"/>
              <a:t>grants</a:t>
            </a:r>
            <a:r>
              <a:rPr lang="en-GB" b="1" i="1" dirty="0"/>
              <a:t> </a:t>
            </a:r>
            <a:r>
              <a:rPr lang="en-GB" sz="2200" b="1" dirty="0" smtClean="0">
                <a:solidFill>
                  <a:srgbClr val="E74CFF"/>
                </a:solidFill>
              </a:rPr>
              <a:t>(Australian woman academic).</a:t>
            </a:r>
            <a:endParaRPr lang="en-GB" sz="2200" b="1" dirty="0">
              <a:solidFill>
                <a:srgbClr val="E74CFF"/>
              </a:solidFill>
            </a:endParaRPr>
          </a:p>
          <a:p>
            <a:endParaRPr lang="en-GB" dirty="0">
              <a:solidFill>
                <a:srgbClr val="E74CFF"/>
              </a:solidFill>
            </a:endParaRPr>
          </a:p>
          <a:p>
            <a:endParaRPr lang="en-GB" dirty="0">
              <a:solidFill>
                <a:srgbClr val="E74CFF"/>
              </a:solidFill>
            </a:endParaRPr>
          </a:p>
          <a:p>
            <a:endParaRPr lang="en-US" dirty="0"/>
          </a:p>
        </p:txBody>
      </p:sp>
    </p:spTree>
    <p:extLst>
      <p:ext uri="{BB962C8B-B14F-4D97-AF65-F5344CB8AC3E}">
        <p14:creationId xmlns:p14="http://schemas.microsoft.com/office/powerpoint/2010/main" val="3119160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dissolve">
                                      <p:cBhvr>
                                        <p:cTn id="27" dur="5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dissolve">
                                      <p:cBhvr>
                                        <p:cTn id="32" dur="500"/>
                                        <p:tgtEl>
                                          <p:spTgt spid="4">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Effect transition="in" filter="dissolve">
                                      <p:cBhvr>
                                        <p:cTn id="37" dur="5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dissolve">
                                      <p:cBhvr>
                                        <p:cTn id="4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8593"/>
          </a:xfrm>
        </p:spPr>
        <p:txBody>
          <a:bodyPr>
            <a:normAutofit/>
          </a:bodyPr>
          <a:lstStyle/>
          <a:p>
            <a:r>
              <a:rPr lang="en-GB" b="1" dirty="0" smtClean="0"/>
              <a:t>Women Narrating</a:t>
            </a:r>
            <a:endParaRPr lang="en-US" dirty="0"/>
          </a:p>
        </p:txBody>
      </p:sp>
      <p:sp>
        <p:nvSpPr>
          <p:cNvPr id="4" name="Content Placeholder 3"/>
          <p:cNvSpPr>
            <a:spLocks noGrp="1"/>
          </p:cNvSpPr>
          <p:nvPr>
            <p:ph sz="half" idx="2"/>
          </p:nvPr>
        </p:nvSpPr>
        <p:spPr>
          <a:xfrm>
            <a:off x="4277504" y="1417638"/>
            <a:ext cx="4409296" cy="5149999"/>
          </a:xfrm>
        </p:spPr>
        <p:txBody>
          <a:bodyPr>
            <a:normAutofit/>
          </a:bodyPr>
          <a:lstStyle/>
          <a:p>
            <a:pPr>
              <a:buClr>
                <a:srgbClr val="E74CFF"/>
              </a:buClr>
            </a:pPr>
            <a:endParaRPr lang="en-GB" b="1" dirty="0"/>
          </a:p>
          <a:p>
            <a:pPr>
              <a:buClr>
                <a:srgbClr val="E74CFF"/>
              </a:buClr>
            </a:pPr>
            <a:r>
              <a:rPr lang="en-GB" b="1" dirty="0" err="1"/>
              <a:t>Precarity</a:t>
            </a:r>
            <a:r>
              <a:rPr lang="en-GB" b="1" dirty="0"/>
              <a:t> </a:t>
            </a:r>
          </a:p>
          <a:p>
            <a:pPr>
              <a:buClr>
                <a:srgbClr val="E74CFF"/>
              </a:buClr>
            </a:pPr>
            <a:r>
              <a:rPr lang="en-GB" b="1" dirty="0" err="1"/>
              <a:t>Unbelonging</a:t>
            </a:r>
            <a:r>
              <a:rPr lang="en-GB" b="1" dirty="0"/>
              <a:t> </a:t>
            </a:r>
          </a:p>
          <a:p>
            <a:pPr>
              <a:buClr>
                <a:srgbClr val="E74CFF"/>
              </a:buClr>
            </a:pPr>
            <a:r>
              <a:rPr lang="en-GB" b="1" dirty="0"/>
              <a:t>Exclusion</a:t>
            </a:r>
          </a:p>
          <a:p>
            <a:pPr>
              <a:buClr>
                <a:srgbClr val="E74CFF"/>
              </a:buClr>
            </a:pPr>
            <a:r>
              <a:rPr lang="en-GB" b="1" dirty="0"/>
              <a:t>Lack of research authority/ credibility</a:t>
            </a:r>
          </a:p>
          <a:p>
            <a:pPr>
              <a:buClr>
                <a:srgbClr val="E74CFF"/>
              </a:buClr>
            </a:pPr>
            <a:r>
              <a:rPr lang="en-GB" b="1" dirty="0"/>
              <a:t>Affective economy e.g. pride, shame, humiliation, guilt, fear.</a:t>
            </a:r>
          </a:p>
          <a:p>
            <a:endParaRPr lang="en-US" dirty="0"/>
          </a:p>
        </p:txBody>
      </p:sp>
      <p:pic>
        <p:nvPicPr>
          <p:cNvPr id="5" name="Content Placeholder 4"/>
          <p:cNvPicPr>
            <a:picLocks noGrp="1" noChangeAspect="1"/>
          </p:cNvPicPr>
          <p:nvPr>
            <p:ph sz="half" idx="1"/>
          </p:nvPr>
        </p:nvPicPr>
        <p:blipFill>
          <a:blip r:embed="rId2"/>
          <a:srcRect l="23230" r="23230"/>
          <a:stretch>
            <a:fillRect/>
          </a:stretch>
        </p:blipFill>
        <p:spPr>
          <a:xfrm>
            <a:off x="457200" y="1600200"/>
            <a:ext cx="3653214" cy="4967437"/>
          </a:xfrm>
          <a:prstGeom prst="rect">
            <a:avLst/>
          </a:prstGeom>
        </p:spPr>
      </p:pic>
    </p:spTree>
    <p:extLst>
      <p:ext uri="{BB962C8B-B14F-4D97-AF65-F5344CB8AC3E}">
        <p14:creationId xmlns:p14="http://schemas.microsoft.com/office/powerpoint/2010/main" val="59583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Left)">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236722"/>
          </a:xfrm>
        </p:spPr>
        <p:txBody>
          <a:bodyPr>
            <a:noAutofit/>
          </a:bodyPr>
          <a:lstStyle/>
          <a:p>
            <a:r>
              <a:rPr lang="en-US" sz="4000" b="1" dirty="0" smtClean="0"/>
              <a:t>In Summary</a:t>
            </a:r>
            <a:endParaRPr lang="en-US" sz="4000" b="1" dirty="0"/>
          </a:p>
        </p:txBody>
      </p:sp>
      <p:sp>
        <p:nvSpPr>
          <p:cNvPr id="4" name="Content Placeholder 3"/>
          <p:cNvSpPr>
            <a:spLocks noGrp="1"/>
          </p:cNvSpPr>
          <p:nvPr>
            <p:ph sz="half" idx="2"/>
          </p:nvPr>
        </p:nvSpPr>
        <p:spPr>
          <a:xfrm>
            <a:off x="3174710" y="511360"/>
            <a:ext cx="5969290" cy="6618783"/>
          </a:xfrm>
        </p:spPr>
        <p:txBody>
          <a:bodyPr>
            <a:normAutofit fontScale="25000" lnSpcReduction="20000"/>
          </a:bodyPr>
          <a:lstStyle/>
          <a:p>
            <a:pPr>
              <a:buClr>
                <a:srgbClr val="E74CFF"/>
              </a:buClr>
            </a:pPr>
            <a:endParaRPr lang="en-US" sz="9600" b="1" dirty="0" smtClean="0"/>
          </a:p>
          <a:p>
            <a:pPr>
              <a:buClr>
                <a:srgbClr val="E74CFF"/>
              </a:buClr>
            </a:pPr>
            <a:r>
              <a:rPr lang="en-US" sz="8000" b="1" dirty="0" smtClean="0"/>
              <a:t>Research </a:t>
            </a:r>
            <a:r>
              <a:rPr lang="en-US" sz="8000" b="1" dirty="0"/>
              <a:t>and researcher identities </a:t>
            </a:r>
            <a:r>
              <a:rPr lang="en-US" sz="8000" b="1" dirty="0" smtClean="0"/>
              <a:t>constructed/ </a:t>
            </a:r>
            <a:r>
              <a:rPr lang="en-US" sz="8000" b="1" dirty="0"/>
              <a:t>reinforced via </a:t>
            </a:r>
            <a:r>
              <a:rPr lang="en-US" sz="8000" b="1" dirty="0" smtClean="0"/>
              <a:t>rationalities/apparatus </a:t>
            </a:r>
            <a:r>
              <a:rPr lang="en-US" sz="8000" b="1" dirty="0"/>
              <a:t>of </a:t>
            </a:r>
            <a:r>
              <a:rPr lang="en-US" sz="8000" b="1" dirty="0" smtClean="0"/>
              <a:t>neoliberalism</a:t>
            </a:r>
          </a:p>
          <a:p>
            <a:pPr>
              <a:buClr>
                <a:srgbClr val="E74CFF"/>
              </a:buClr>
            </a:pPr>
            <a:endParaRPr lang="en-US" sz="8000" b="1" dirty="0"/>
          </a:p>
          <a:p>
            <a:pPr>
              <a:buClr>
                <a:srgbClr val="E74CFF"/>
              </a:buClr>
            </a:pPr>
            <a:r>
              <a:rPr lang="en-GB" sz="8000" b="1" dirty="0"/>
              <a:t>T</a:t>
            </a:r>
            <a:r>
              <a:rPr lang="en-GB" sz="8000" b="1" dirty="0" smtClean="0"/>
              <a:t>he </a:t>
            </a:r>
            <a:r>
              <a:rPr lang="en-GB" sz="8000" b="1" dirty="0"/>
              <a:t>social </a:t>
            </a:r>
            <a:r>
              <a:rPr lang="en-GB" sz="8000" b="1" dirty="0" smtClean="0"/>
              <a:t>is disintegrating into the entrepreneurial </a:t>
            </a:r>
            <a:endParaRPr lang="en-US" sz="8000" b="1" dirty="0" smtClean="0"/>
          </a:p>
          <a:p>
            <a:pPr>
              <a:buClr>
                <a:srgbClr val="E74CFF"/>
              </a:buClr>
            </a:pPr>
            <a:endParaRPr lang="en-US" sz="8000" b="1" dirty="0"/>
          </a:p>
          <a:p>
            <a:pPr>
              <a:buClr>
                <a:srgbClr val="E74CFF"/>
              </a:buClr>
            </a:pPr>
            <a:r>
              <a:rPr lang="en-GB" sz="8000" b="1" dirty="0" smtClean="0"/>
              <a:t>Knowledge </a:t>
            </a:r>
            <a:r>
              <a:rPr lang="en-GB" sz="8000" b="1" dirty="0"/>
              <a:t>production, </a:t>
            </a:r>
            <a:r>
              <a:rPr lang="en-GB" sz="8000" b="1" dirty="0" smtClean="0"/>
              <a:t>custody, </a:t>
            </a:r>
            <a:r>
              <a:rPr lang="en-GB" sz="8000" b="1" dirty="0"/>
              <a:t>dissemination </a:t>
            </a:r>
            <a:r>
              <a:rPr lang="en-GB" sz="8000" b="1" dirty="0" smtClean="0"/>
              <a:t>processes:</a:t>
            </a:r>
          </a:p>
          <a:p>
            <a:pPr marL="0" indent="0">
              <a:buClr>
                <a:srgbClr val="E74CFF"/>
              </a:buClr>
              <a:buNone/>
            </a:pPr>
            <a:endParaRPr lang="en-GB" sz="8000" b="1" dirty="0" smtClean="0"/>
          </a:p>
          <a:p>
            <a:pPr>
              <a:buClr>
                <a:srgbClr val="E74CFF"/>
              </a:buClr>
              <a:buFont typeface="Wingdings" charset="2"/>
              <a:buChar char="ü"/>
            </a:pPr>
            <a:r>
              <a:rPr lang="en-GB" sz="8000" b="1" dirty="0" smtClean="0"/>
              <a:t>neutral </a:t>
            </a:r>
            <a:r>
              <a:rPr lang="en-GB" sz="8000" b="1" dirty="0"/>
              <a:t>and </a:t>
            </a:r>
            <a:r>
              <a:rPr lang="en-GB" sz="8000" b="1" dirty="0" smtClean="0"/>
              <a:t>objective</a:t>
            </a:r>
            <a:r>
              <a:rPr lang="en-GB" sz="8000" b="1" dirty="0"/>
              <a:t>?</a:t>
            </a:r>
            <a:endParaRPr lang="en-GB" sz="8000" b="1" dirty="0" smtClean="0"/>
          </a:p>
          <a:p>
            <a:pPr>
              <a:buClr>
                <a:srgbClr val="E74CFF"/>
              </a:buClr>
              <a:buFont typeface="Wingdings" charset="2"/>
              <a:buChar char="ü"/>
            </a:pPr>
            <a:r>
              <a:rPr lang="en-GB" sz="8000" b="1" dirty="0" smtClean="0"/>
              <a:t>overlap </a:t>
            </a:r>
            <a:r>
              <a:rPr lang="en-GB" sz="8000" b="1" dirty="0"/>
              <a:t>with social and policy </a:t>
            </a:r>
            <a:r>
              <a:rPr lang="en-GB" sz="8000" b="1" dirty="0" smtClean="0"/>
              <a:t>hierarchies</a:t>
            </a:r>
            <a:r>
              <a:rPr lang="en-GB" sz="8000" b="1" dirty="0"/>
              <a:t>?</a:t>
            </a:r>
            <a:endParaRPr lang="en-GB" sz="8000" b="1" dirty="0" smtClean="0"/>
          </a:p>
          <a:p>
            <a:pPr marL="0" indent="0">
              <a:buClr>
                <a:srgbClr val="E74CFF"/>
              </a:buClr>
              <a:buNone/>
            </a:pPr>
            <a:endParaRPr lang="en-GB" sz="8000" b="1" dirty="0" smtClean="0"/>
          </a:p>
          <a:p>
            <a:pPr>
              <a:buClr>
                <a:srgbClr val="E74CFF"/>
              </a:buClr>
            </a:pPr>
            <a:r>
              <a:rPr lang="en-GB" sz="8000" b="1" dirty="0" smtClean="0"/>
              <a:t>How to resist </a:t>
            </a:r>
            <a:r>
              <a:rPr lang="en-GB" sz="8000" b="1" dirty="0"/>
              <a:t>co-option by narrow research policy </a:t>
            </a:r>
            <a:r>
              <a:rPr lang="en-GB" sz="8000" b="1" dirty="0" smtClean="0"/>
              <a:t>agendas?</a:t>
            </a:r>
          </a:p>
          <a:p>
            <a:pPr marL="0" indent="0">
              <a:buClr>
                <a:srgbClr val="E74CFF"/>
              </a:buClr>
              <a:buNone/>
            </a:pPr>
            <a:endParaRPr lang="en-GB" sz="8000" b="1" dirty="0" smtClean="0"/>
          </a:p>
          <a:p>
            <a:pPr>
              <a:buClr>
                <a:srgbClr val="E74CFF"/>
              </a:buClr>
            </a:pPr>
            <a:r>
              <a:rPr lang="en-GB" sz="8000" b="1" dirty="0" smtClean="0"/>
              <a:t>How to materialise women’s research identities?</a:t>
            </a:r>
          </a:p>
          <a:p>
            <a:pPr marL="0" indent="0">
              <a:buClr>
                <a:srgbClr val="E74CFF"/>
              </a:buClr>
              <a:buNone/>
            </a:pPr>
            <a:endParaRPr lang="en-GB" sz="8000" b="1" dirty="0"/>
          </a:p>
          <a:p>
            <a:pPr>
              <a:buClr>
                <a:srgbClr val="E74CFF"/>
              </a:buClr>
            </a:pPr>
            <a:r>
              <a:rPr lang="en-GB" sz="8000" b="1" dirty="0" smtClean="0"/>
              <a:t>How </a:t>
            </a:r>
            <a:r>
              <a:rPr lang="en-GB" sz="8000" b="1" dirty="0"/>
              <a:t>to ensure the future of feminist research?</a:t>
            </a:r>
          </a:p>
          <a:p>
            <a:pPr marL="0" indent="0">
              <a:buNone/>
            </a:pPr>
            <a:endParaRPr lang="en-GB" sz="8000" dirty="0"/>
          </a:p>
          <a:p>
            <a:endParaRPr lang="en-GB" sz="8000" dirty="0"/>
          </a:p>
        </p:txBody>
      </p:sp>
      <p:sp>
        <p:nvSpPr>
          <p:cNvPr id="3" name="Content Placeholder 2"/>
          <p:cNvSpPr>
            <a:spLocks noGrp="1"/>
          </p:cNvSpPr>
          <p:nvPr>
            <p:ph sz="half" idx="1"/>
          </p:nvPr>
        </p:nvSpPr>
        <p:spPr>
          <a:xfrm>
            <a:off x="457200" y="1600200"/>
            <a:ext cx="2166113" cy="4525963"/>
          </a:xfrm>
        </p:spPr>
        <p:txBody>
          <a:bodyPr>
            <a:normAutofit fontScale="25000" lnSpcReduction="20000"/>
          </a:bodyPr>
          <a:lstStyle/>
          <a:p>
            <a:endParaRPr lang="en-US" dirty="0"/>
          </a:p>
          <a:p>
            <a:pPr marL="0" indent="0">
              <a:buNone/>
            </a:pPr>
            <a:endParaRPr lang="en-US" dirty="0"/>
          </a:p>
        </p:txBody>
      </p:sp>
      <p:pic>
        <p:nvPicPr>
          <p:cNvPr id="6" name="Picture 5"/>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80403" y="996778"/>
            <a:ext cx="2727218" cy="2149526"/>
          </a:xfrm>
          <a:prstGeom prst="rect">
            <a:avLst/>
          </a:prstGeom>
          <a:noFill/>
          <a:ln>
            <a:noFill/>
          </a:ln>
        </p:spPr>
      </p:pic>
    </p:spTree>
    <p:extLst>
      <p:ext uri="{BB962C8B-B14F-4D97-AF65-F5344CB8AC3E}">
        <p14:creationId xmlns:p14="http://schemas.microsoft.com/office/powerpoint/2010/main" val="143443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strips(downLeft)">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strips(downLeft)">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strips(downLeft)">
                                      <p:cBhvr>
                                        <p:cTn id="22" dur="500"/>
                                        <p:tgtEl>
                                          <p:spTgt spid="4">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strips(downLeft)">
                                      <p:cBhvr>
                                        <p:cTn id="27" dur="500"/>
                                        <p:tgtEl>
                                          <p:spTgt spid="4">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
                                            <p:txEl>
                                              <p:pRg st="10" end="10"/>
                                            </p:txEl>
                                          </p:spTgt>
                                        </p:tgtEl>
                                        <p:attrNameLst>
                                          <p:attrName>style.visibility</p:attrName>
                                        </p:attrNameLst>
                                      </p:cBhvr>
                                      <p:to>
                                        <p:strVal val="visible"/>
                                      </p:to>
                                    </p:set>
                                    <p:animEffect transition="in" filter="strips(downLeft)">
                                      <p:cBhvr>
                                        <p:cTn id="32" dur="500"/>
                                        <p:tgtEl>
                                          <p:spTgt spid="4">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4">
                                            <p:txEl>
                                              <p:pRg st="12" end="12"/>
                                            </p:txEl>
                                          </p:spTgt>
                                        </p:tgtEl>
                                        <p:attrNameLst>
                                          <p:attrName>style.visibility</p:attrName>
                                        </p:attrNameLst>
                                      </p:cBhvr>
                                      <p:to>
                                        <p:strVal val="visible"/>
                                      </p:to>
                                    </p:set>
                                    <p:animEffect transition="in" filter="strips(downLeft)">
                                      <p:cBhvr>
                                        <p:cTn id="37" dur="500"/>
                                        <p:tgtEl>
                                          <p:spTgt spid="4">
                                            <p:txEl>
                                              <p:pRg st="12" end="1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4">
                                            <p:txEl>
                                              <p:pRg st="14" end="14"/>
                                            </p:txEl>
                                          </p:spTgt>
                                        </p:tgtEl>
                                        <p:attrNameLst>
                                          <p:attrName>style.visibility</p:attrName>
                                        </p:attrNameLst>
                                      </p:cBhvr>
                                      <p:to>
                                        <p:strVal val="visible"/>
                                      </p:to>
                                    </p:set>
                                    <p:animEffect transition="in" filter="strips(downLeft)">
                                      <p:cBhvr>
                                        <p:cTn id="42"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3218"/>
          </a:xfrm>
        </p:spPr>
        <p:txBody>
          <a:bodyPr>
            <a:normAutofit fontScale="90000"/>
          </a:bodyPr>
          <a:lstStyle/>
          <a:p>
            <a:r>
              <a:rPr lang="en-US" b="1" dirty="0"/>
              <a:t>Follow Up?</a:t>
            </a:r>
            <a:endParaRPr lang="en-US" dirty="0"/>
          </a:p>
        </p:txBody>
      </p:sp>
      <p:sp>
        <p:nvSpPr>
          <p:cNvPr id="3" name="Content Placeholder 2"/>
          <p:cNvSpPr>
            <a:spLocks noGrp="1"/>
          </p:cNvSpPr>
          <p:nvPr>
            <p:ph sz="half" idx="1"/>
          </p:nvPr>
        </p:nvSpPr>
        <p:spPr>
          <a:xfrm>
            <a:off x="183799" y="725802"/>
            <a:ext cx="5614224" cy="5839403"/>
          </a:xfrm>
        </p:spPr>
        <p:txBody>
          <a:bodyPr>
            <a:noAutofit/>
          </a:bodyPr>
          <a:lstStyle/>
          <a:p>
            <a:pPr lvl="0">
              <a:buClr>
                <a:srgbClr val="E74CFF"/>
              </a:buClr>
            </a:pPr>
            <a:r>
              <a:rPr lang="en-US" sz="1200" b="1" dirty="0"/>
              <a:t>Morley, L., &amp; Crossouard, B. (2016). Rejection, Refusal, Reluctance, Revisioning: Women in Higher Education Leadership in South Asia. </a:t>
            </a:r>
            <a:r>
              <a:rPr lang="en-US" sz="1200" b="1" i="1" dirty="0"/>
              <a:t>Studies in Higher Education</a:t>
            </a:r>
            <a:r>
              <a:rPr lang="en-US" sz="1200" b="1" dirty="0"/>
              <a:t>. </a:t>
            </a:r>
            <a:r>
              <a:rPr lang="en-US" sz="1200" b="1" u="sng" dirty="0" smtClean="0">
                <a:hlinkClick r:id="rId2"/>
              </a:rPr>
              <a:t>http</a:t>
            </a:r>
            <a:r>
              <a:rPr lang="en-US" sz="1200" b="1" u="sng" dirty="0">
                <a:hlinkClick r:id="rId2"/>
              </a:rPr>
              <a:t>://dx.doi.org/10.1080/03075079.2016.1147749</a:t>
            </a:r>
            <a:r>
              <a:rPr lang="en-US" sz="1200" b="1" u="sng" dirty="0"/>
              <a:t>.</a:t>
            </a:r>
            <a:endParaRPr lang="en-GB" sz="1200" b="1" dirty="0"/>
          </a:p>
          <a:p>
            <a:pPr>
              <a:buClr>
                <a:srgbClr val="E74CFF"/>
              </a:buClr>
            </a:pPr>
            <a:endParaRPr lang="en-GB" sz="1200" b="1" dirty="0"/>
          </a:p>
          <a:p>
            <a:pPr lvl="0">
              <a:buClr>
                <a:srgbClr val="E74CFF"/>
              </a:buClr>
            </a:pPr>
            <a:r>
              <a:rPr lang="en-US" sz="1200" b="1" dirty="0"/>
              <a:t>Morley, L. and Crossouard, B. (2016). "Gender in the Neoliberalised Global Academy: the Affective Economy of Women and Leadership in South Asia." </a:t>
            </a:r>
            <a:r>
              <a:rPr lang="en-US" sz="1200" b="1" i="1" dirty="0"/>
              <a:t>British Journal of Sociology of Education</a:t>
            </a:r>
            <a:r>
              <a:rPr lang="en-US" sz="1200" b="1" dirty="0"/>
              <a:t> 37(1): 149-168.</a:t>
            </a:r>
            <a:endParaRPr lang="en-GB" sz="1200" b="1" dirty="0"/>
          </a:p>
          <a:p>
            <a:pPr marL="0" lvl="0" indent="0">
              <a:buClr>
                <a:srgbClr val="E74CFF"/>
              </a:buClr>
              <a:buNone/>
            </a:pPr>
            <a:endParaRPr lang="en-US" sz="1200" b="1" dirty="0" smtClean="0">
              <a:latin typeface="+mj-lt"/>
            </a:endParaRPr>
          </a:p>
          <a:p>
            <a:pPr lvl="0">
              <a:buClr>
                <a:srgbClr val="E74CFF"/>
              </a:buClr>
            </a:pPr>
            <a:r>
              <a:rPr lang="en-US" sz="1200" b="1" dirty="0" smtClean="0">
                <a:latin typeface="+mj-lt"/>
              </a:rPr>
              <a:t>Morley</a:t>
            </a:r>
            <a:r>
              <a:rPr lang="en-US" sz="1200" b="1" dirty="0">
                <a:latin typeface="+mj-lt"/>
              </a:rPr>
              <a:t>, L. et al. </a:t>
            </a:r>
            <a:r>
              <a:rPr lang="en-US" sz="1200" b="1" dirty="0" smtClean="0">
                <a:latin typeface="+mj-lt"/>
              </a:rPr>
              <a:t>(2016) </a:t>
            </a:r>
            <a:r>
              <a:rPr lang="en-GB" sz="1200" b="1" dirty="0">
                <a:latin typeface="+mj-lt"/>
              </a:rPr>
              <a:t>Managing Modern Malaysia: Women in Higher Education Leadership. In, </a:t>
            </a:r>
            <a:r>
              <a:rPr lang="en-AU" sz="1200" b="1" dirty="0">
                <a:latin typeface="+mj-lt"/>
              </a:rPr>
              <a:t>Eggins, H. </a:t>
            </a:r>
            <a:r>
              <a:rPr lang="en-AU" sz="1200" b="1" dirty="0" smtClean="0">
                <a:latin typeface="+mj-lt"/>
              </a:rPr>
              <a:t>(</a:t>
            </a:r>
            <a:r>
              <a:rPr lang="en-AU" sz="1200" b="1" dirty="0">
                <a:latin typeface="+mj-lt"/>
              </a:rPr>
              <a:t>Ed) </a:t>
            </a:r>
            <a:r>
              <a:rPr lang="en-GB" sz="1200" b="1" i="1" dirty="0">
                <a:latin typeface="+mj-lt"/>
              </a:rPr>
              <a:t>The Changing Role of Women in Higher Education: Academic and Leadership Challenges</a:t>
            </a:r>
            <a:r>
              <a:rPr lang="en-GB" sz="1200" b="1" dirty="0">
                <a:latin typeface="+mj-lt"/>
              </a:rPr>
              <a:t>. Dordrecht: Springer Publications. </a:t>
            </a:r>
            <a:endParaRPr lang="en-GB" sz="1200" b="1" dirty="0" smtClean="0">
              <a:latin typeface="+mj-lt"/>
            </a:endParaRPr>
          </a:p>
          <a:p>
            <a:pPr lvl="0">
              <a:buClr>
                <a:srgbClr val="E74CFF"/>
              </a:buClr>
            </a:pPr>
            <a:endParaRPr lang="en-GB" sz="1200" b="1" dirty="0">
              <a:latin typeface="+mj-lt"/>
            </a:endParaRPr>
          </a:p>
          <a:p>
            <a:pPr>
              <a:buClr>
                <a:srgbClr val="E74CFF"/>
              </a:buClr>
            </a:pPr>
            <a:r>
              <a:rPr lang="en-US" sz="1200" b="1" dirty="0"/>
              <a:t>Morley, L. (2015) Troubling Intra-Actions: Gender, Neo-liberalism and Research in the Global Academy. </a:t>
            </a:r>
            <a:r>
              <a:rPr lang="en-US" sz="1200" b="1" i="1" dirty="0"/>
              <a:t>Journal of Education Policy</a:t>
            </a:r>
            <a:r>
              <a:rPr lang="en-US" sz="1200" b="1" dirty="0"/>
              <a:t>. 31(1): 28-45.</a:t>
            </a:r>
            <a:r>
              <a:rPr lang="en-GB" sz="1200" b="1" dirty="0"/>
              <a:t> </a:t>
            </a:r>
            <a:endParaRPr lang="en-GB" sz="1200" b="1" dirty="0">
              <a:latin typeface="+mj-lt"/>
            </a:endParaRPr>
          </a:p>
          <a:p>
            <a:pPr marL="0" indent="0">
              <a:buClr>
                <a:srgbClr val="E74CFF"/>
              </a:buClr>
              <a:buFontTx/>
              <a:buNone/>
              <a:defRPr/>
            </a:pPr>
            <a:endParaRPr lang="en-GB" sz="1200" b="1" dirty="0">
              <a:solidFill>
                <a:schemeClr val="tx2"/>
              </a:solidFill>
              <a:latin typeface="+mj-lt"/>
            </a:endParaRPr>
          </a:p>
          <a:p>
            <a:pPr>
              <a:buClr>
                <a:srgbClr val="E74CFF"/>
              </a:buClr>
              <a:defRPr/>
            </a:pPr>
            <a:r>
              <a:rPr lang="en-GB" sz="1200" b="1" dirty="0">
                <a:solidFill>
                  <a:srgbClr val="FFFFFF"/>
                </a:solidFill>
                <a:latin typeface="+mj-lt"/>
              </a:rPr>
              <a:t>Morley, L. (I2014) Lost Leaders: Women in the Global Academy. </a:t>
            </a:r>
            <a:r>
              <a:rPr lang="en-GB" sz="1200" b="1" i="1" dirty="0">
                <a:solidFill>
                  <a:srgbClr val="FFFFFF"/>
                </a:solidFill>
                <a:latin typeface="+mj-lt"/>
              </a:rPr>
              <a:t>Higher Education Research and Development </a:t>
            </a:r>
            <a:r>
              <a:rPr lang="en-US" sz="1200" b="1" dirty="0">
                <a:solidFill>
                  <a:srgbClr val="FFFFFF"/>
                </a:solidFill>
                <a:latin typeface="+mj-lt"/>
              </a:rPr>
              <a:t>33 (1) 111–125.</a:t>
            </a:r>
            <a:r>
              <a:rPr lang="en-GB" sz="1200" b="1" dirty="0">
                <a:solidFill>
                  <a:srgbClr val="FFFFFF"/>
                </a:solidFill>
                <a:latin typeface="+mj-lt"/>
              </a:rPr>
              <a:t> </a:t>
            </a:r>
            <a:endParaRPr lang="en-GB" sz="1200" b="1" i="1" dirty="0">
              <a:solidFill>
                <a:srgbClr val="FFFFFF"/>
              </a:solidFill>
              <a:latin typeface="+mj-lt"/>
            </a:endParaRPr>
          </a:p>
          <a:p>
            <a:pPr>
              <a:buClr>
                <a:srgbClr val="E74CFF"/>
              </a:buClr>
              <a:defRPr/>
            </a:pPr>
            <a:endParaRPr lang="en-GB" sz="1200" b="1" dirty="0">
              <a:solidFill>
                <a:srgbClr val="FFFFFF"/>
              </a:solidFill>
              <a:latin typeface="+mj-lt"/>
            </a:endParaRPr>
          </a:p>
          <a:p>
            <a:pPr>
              <a:buClr>
                <a:srgbClr val="E74CFF"/>
              </a:buClr>
              <a:defRPr/>
            </a:pPr>
            <a:r>
              <a:rPr lang="en-GB" sz="1200" b="1" dirty="0">
                <a:solidFill>
                  <a:srgbClr val="FFFFFF"/>
                </a:solidFill>
                <a:latin typeface="+mj-lt"/>
              </a:rPr>
              <a:t>Morley, L. (2013) "The Rules of the Game: Women and the Leaderist Turn in Higher Education " </a:t>
            </a:r>
            <a:r>
              <a:rPr lang="en-GB" sz="1200" b="1" i="1" dirty="0">
                <a:solidFill>
                  <a:srgbClr val="FFFFFF"/>
                </a:solidFill>
                <a:latin typeface="+mj-lt"/>
              </a:rPr>
              <a:t>Gender and Education</a:t>
            </a:r>
            <a:r>
              <a:rPr lang="en-GB" sz="1200" b="1" dirty="0">
                <a:solidFill>
                  <a:srgbClr val="FFFFFF"/>
                </a:solidFill>
                <a:latin typeface="+mj-lt"/>
              </a:rPr>
              <a:t>. 25(1):116-131.</a:t>
            </a:r>
          </a:p>
          <a:p>
            <a:pPr>
              <a:buClr>
                <a:srgbClr val="E74CFF"/>
              </a:buClr>
              <a:defRPr/>
            </a:pPr>
            <a:endParaRPr lang="en-GB" sz="1200" b="1" dirty="0">
              <a:solidFill>
                <a:srgbClr val="FFFFFF"/>
              </a:solidFill>
              <a:latin typeface="+mj-lt"/>
            </a:endParaRPr>
          </a:p>
          <a:p>
            <a:pPr>
              <a:buClr>
                <a:srgbClr val="E74CFF"/>
              </a:buClr>
              <a:defRPr/>
            </a:pPr>
            <a:r>
              <a:rPr lang="en-GB" sz="1200" b="1" dirty="0">
                <a:solidFill>
                  <a:srgbClr val="FFFFFF"/>
                </a:solidFill>
                <a:latin typeface="+mj-lt"/>
              </a:rPr>
              <a:t>Morley, L. (2013) Women and Higher Education Leadership: Absences and Aspirations. </a:t>
            </a:r>
            <a:r>
              <a:rPr lang="en-GB" sz="1200" b="1" i="1" dirty="0">
                <a:solidFill>
                  <a:srgbClr val="FFFFFF"/>
                </a:solidFill>
                <a:latin typeface="+mj-lt"/>
              </a:rPr>
              <a:t>Stimulus Paper for the Leadership Foundation for Higher Education.</a:t>
            </a:r>
          </a:p>
          <a:p>
            <a:pPr>
              <a:buClr>
                <a:srgbClr val="E74CFF"/>
              </a:buClr>
              <a:defRPr/>
            </a:pPr>
            <a:endParaRPr lang="en-GB" sz="1200" b="1" i="1" dirty="0">
              <a:solidFill>
                <a:srgbClr val="FFFFFF"/>
              </a:solidFill>
              <a:latin typeface="+mj-lt"/>
            </a:endParaRPr>
          </a:p>
          <a:p>
            <a:pPr>
              <a:buClr>
                <a:srgbClr val="E74CFF"/>
              </a:buClr>
              <a:defRPr/>
            </a:pPr>
            <a:r>
              <a:rPr lang="en-GB" sz="1200" b="1" dirty="0">
                <a:solidFill>
                  <a:srgbClr val="FFFFFF"/>
                </a:solidFill>
                <a:latin typeface="+mj-lt"/>
              </a:rPr>
              <a:t>Morley, L. (2013) International Trends in Women</a:t>
            </a:r>
            <a:r>
              <a:rPr lang="ja-JP" altLang="en-GB" sz="1200" b="1" dirty="0">
                <a:solidFill>
                  <a:srgbClr val="FFFFFF"/>
                </a:solidFill>
                <a:latin typeface="+mj-lt"/>
              </a:rPr>
              <a:t>’</a:t>
            </a:r>
            <a:r>
              <a:rPr lang="en-GB" sz="1200" b="1" dirty="0">
                <a:solidFill>
                  <a:srgbClr val="FFFFFF"/>
                </a:solidFill>
                <a:latin typeface="+mj-lt"/>
              </a:rPr>
              <a:t>s Leadership in Higher Education In, T. Gore, and Stiasny, M (eds) </a:t>
            </a:r>
            <a:r>
              <a:rPr lang="en-GB" sz="1200" b="1" i="1" dirty="0">
                <a:solidFill>
                  <a:srgbClr val="FFFFFF"/>
                </a:solidFill>
                <a:latin typeface="+mj-lt"/>
              </a:rPr>
              <a:t>Going Global</a:t>
            </a:r>
            <a:r>
              <a:rPr lang="en-GB" sz="1200" b="1" dirty="0">
                <a:solidFill>
                  <a:srgbClr val="FFFFFF"/>
                </a:solidFill>
                <a:latin typeface="+mj-lt"/>
              </a:rPr>
              <a:t>. London, Emerald Press.</a:t>
            </a:r>
          </a:p>
          <a:p>
            <a:pPr>
              <a:buClr>
                <a:srgbClr val="E74CFF"/>
              </a:buClr>
            </a:pPr>
            <a:endParaRPr lang="en-US" sz="1400" dirty="0">
              <a:latin typeface="+mj-lt"/>
            </a:endParaRPr>
          </a:p>
          <a:p>
            <a:pPr>
              <a:buClr>
                <a:srgbClr val="E74CFF"/>
              </a:buClr>
            </a:pPr>
            <a:endParaRPr lang="en-US" sz="1400" dirty="0">
              <a:latin typeface="+mj-lt"/>
            </a:endParaRPr>
          </a:p>
        </p:txBody>
      </p:sp>
      <p:pic>
        <p:nvPicPr>
          <p:cNvPr id="5" name="Content Placeholder 4"/>
          <p:cNvPicPr>
            <a:picLocks noGrp="1"/>
          </p:cNvPicPr>
          <p:nvPr>
            <p:ph sz="half" idx="2"/>
          </p:nvPr>
        </p:nvPicPr>
        <p:blipFill rotWithShape="1">
          <a:blip r:embed="rId3" cstate="email">
            <a:extLst>
              <a:ext uri="{28A0092B-C50C-407E-A947-70E740481C1C}">
                <a14:useLocalDpi xmlns:a14="http://schemas.microsoft.com/office/drawing/2010/main" val="0"/>
              </a:ext>
            </a:extLst>
          </a:blip>
          <a:srcRect l="21520" r="21520"/>
          <a:stretch/>
        </p:blipFill>
        <p:spPr bwMode="auto">
          <a:xfrm>
            <a:off x="5937930" y="874262"/>
            <a:ext cx="3001954" cy="5690944"/>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2724219078"/>
      </p:ext>
    </p:extLst>
  </p:cSld>
  <p:clrMapOvr>
    <a:masterClrMapping/>
  </p:clrMapOvr>
  <p:timing>
    <p:tnLst>
      <p:par>
        <p:cT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2614</TotalTime>
  <Words>832</Words>
  <Application>Microsoft Office PowerPoint</Application>
  <PresentationFormat>On-screen Show (4:3)</PresentationFormat>
  <Paragraphs>191</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ＭＳ Ｐゴシック</vt:lpstr>
      <vt:lpstr>Arial</vt:lpstr>
      <vt:lpstr>Calibri</vt:lpstr>
      <vt:lpstr>Wingdings</vt:lpstr>
      <vt:lpstr> Black </vt:lpstr>
      <vt:lpstr>Gender, Neoliberalism and Research  in the Global Knowledge Economy</vt:lpstr>
      <vt:lpstr>Provocations</vt:lpstr>
      <vt:lpstr>Political Economy of Neoliberalism</vt:lpstr>
      <vt:lpstr>Neoliberalism is not… </vt:lpstr>
      <vt:lpstr>Neoliberalising Research: Financialisation and Globalisation</vt:lpstr>
      <vt:lpstr>Entangling Research and Neoliberalism?</vt:lpstr>
      <vt:lpstr>Women’s Credibility Deficit</vt:lpstr>
      <vt:lpstr>Why Does it Matter?</vt:lpstr>
      <vt:lpstr>Disqualifying Counter-Hegemonic Discourses?</vt:lpstr>
      <vt:lpstr>Absent Talent: Women in Research and Academic Leadership (2012-2013). </vt:lpstr>
      <vt:lpstr>Do Women Matter in the Research Economy? </vt:lpstr>
      <vt:lpstr>Women Narrating</vt:lpstr>
      <vt:lpstr>In Summary</vt:lpstr>
      <vt:lpstr>Follow Up?</vt:lpstr>
    </vt:vector>
  </TitlesOfParts>
  <Company>Univesrity of Sussex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Pryor</dc:creator>
  <cp:lastModifiedBy>Heather Stanley</cp:lastModifiedBy>
  <cp:revision>356</cp:revision>
  <cp:lastPrinted>2014-01-28T09:55:20Z</cp:lastPrinted>
  <dcterms:created xsi:type="dcterms:W3CDTF">2014-01-26T18:11:45Z</dcterms:created>
  <dcterms:modified xsi:type="dcterms:W3CDTF">2016-02-22T09:24:05Z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-1985238611</vt:i4>
  </property>
  <property fmtid="{D5CDD505-2E9C-101B-9397-08002B2CF9AE}" pid="3" name="_NewReviewCycle">
    <vt:lpwstr/>
  </property>
  <property fmtid="{D5CDD505-2E9C-101B-9397-08002B2CF9AE}" pid="4" name="_EmailSubject">
    <vt:lpwstr/>
  </property>
  <property fmtid="{D5CDD505-2E9C-101B-9397-08002B2CF9AE}" pid="5" name="_AuthorEmail">
    <vt:lpwstr>j.b.pryor@sussex.ac.uk</vt:lpwstr>
  </property>
  <property fmtid="{D5CDD505-2E9C-101B-9397-08002B2CF9AE}" pid="6" name="_AuthorEmailDisplayName">
    <vt:lpwstr>John Pryor</vt:lpwstr>
  </property>
</Properties>
</file>