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tiff" ContentType="image/tif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4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5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7.xml" ContentType="application/vnd.openxmlformats-officedocument.theme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8.xml" ContentType="application/vnd.openxmlformats-officedocument.theme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  <p:sldMasterId id="2147483720" r:id="rId2"/>
    <p:sldMasterId id="2147483705" r:id="rId3"/>
    <p:sldMasterId id="2147483746" r:id="rId4"/>
    <p:sldMasterId id="2147483789" r:id="rId5"/>
    <p:sldMasterId id="2147483974" r:id="rId6"/>
    <p:sldMasterId id="2147483995" r:id="rId7"/>
    <p:sldMasterId id="2147484016" r:id="rId8"/>
    <p:sldMasterId id="2147484037" r:id="rId9"/>
  </p:sldMasterIdLst>
  <p:notesMasterIdLst>
    <p:notesMasterId r:id="rId25"/>
  </p:notesMasterIdLst>
  <p:handoutMasterIdLst>
    <p:handoutMasterId r:id="rId26"/>
  </p:handoutMasterIdLst>
  <p:sldIdLst>
    <p:sldId id="256" r:id="rId10"/>
    <p:sldId id="324" r:id="rId11"/>
    <p:sldId id="321" r:id="rId12"/>
    <p:sldId id="307" r:id="rId13"/>
    <p:sldId id="335" r:id="rId14"/>
    <p:sldId id="320" r:id="rId15"/>
    <p:sldId id="291" r:id="rId16"/>
    <p:sldId id="294" r:id="rId17"/>
    <p:sldId id="337" r:id="rId18"/>
    <p:sldId id="293" r:id="rId19"/>
    <p:sldId id="336" r:id="rId20"/>
    <p:sldId id="339" r:id="rId21"/>
    <p:sldId id="327" r:id="rId22"/>
    <p:sldId id="304" r:id="rId23"/>
    <p:sldId id="340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122DF"/>
    <a:srgbClr val="002F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4" autoAdjust="0"/>
    <p:restoredTop sz="96395" autoAdjust="0"/>
  </p:normalViewPr>
  <p:slideViewPr>
    <p:cSldViewPr snapToGrid="0" showGuides="1">
      <p:cViewPr varScale="1">
        <p:scale>
          <a:sx n="115" d="100"/>
          <a:sy n="115" d="100"/>
        </p:scale>
        <p:origin x="1356" y="1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568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5" d="100"/>
          <a:sy n="85" d="100"/>
        </p:scale>
        <p:origin x="3928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viewProps" Target="viewProp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372D8D-FB06-49F8-80F3-966BA7A33CAB}" type="datetimeFigureOut">
              <a:rPr lang="en-GB" smtClean="0"/>
              <a:t>10/12/2018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C465D6-E927-4CD6-BB6D-7C5E4BEAA1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8008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192B64-956F-4AA1-9D00-91265D8096D4}" type="datetimeFigureOut">
              <a:rPr lang="en-GB" smtClean="0"/>
              <a:t>10/12/2018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CC1D15-B5DE-4BD5-A4FB-8CE7A139D4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40150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89635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ob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199" cy="6680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3246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turquo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1"/>
            <a:ext cx="8966200" cy="668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6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13880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200" cy="668017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6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390569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powder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199" cy="668017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0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7463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gr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199" cy="6680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05404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ustom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2"/>
          <p:cNvSpPr>
            <a:spLocks noGrp="1"/>
          </p:cNvSpPr>
          <p:nvPr>
            <p:ph type="pic" sz="quarter" idx="11" hasCustomPrompt="1"/>
          </p:nvPr>
        </p:nvSpPr>
        <p:spPr>
          <a:xfrm>
            <a:off x="88899" y="88900"/>
            <a:ext cx="8959057" cy="667910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tIns="2088000"/>
          <a:lstStyle>
            <a:lvl1pPr marL="0" indent="0" algn="ctr">
              <a:buNone/>
              <a:defRPr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GB"/>
              <a:t>Drag your image here</a:t>
            </a: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</p:grpSp>
      <p:sp>
        <p:nvSpPr>
          <p:cNvPr id="2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0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96334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2" name="Rectangle 1"/>
            <p:cNvSpPr/>
            <p:nvPr userDrawn="1"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3" name="Picture 12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45277" y="5366608"/>
              <a:ext cx="1072823" cy="942921"/>
            </a:xfrm>
            <a:prstGeom prst="rect">
              <a:avLst/>
            </a:prstGeom>
          </p:spPr>
        </p:pic>
      </p:grp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2385447">
            <a:off x="4935738" y="4442902"/>
            <a:ext cx="622961" cy="940549"/>
          </a:xfrm>
          <a:prstGeom prst="rect">
            <a:avLst/>
          </a:prstGeom>
        </p:spPr>
      </p:pic>
      <p:sp>
        <p:nvSpPr>
          <p:cNvPr id="16" name="Subtitle 2"/>
          <p:cNvSpPr txBox="1">
            <a:spLocks/>
          </p:cNvSpPr>
          <p:nvPr userDrawn="1"/>
        </p:nvSpPr>
        <p:spPr>
          <a:xfrm>
            <a:off x="5813435" y="4467732"/>
            <a:ext cx="1580796" cy="1005200"/>
          </a:xfrm>
          <a:prstGeom prst="rect">
            <a:avLst/>
          </a:prstGeom>
        </p:spPr>
        <p:txBody>
          <a:bodyPr anchor="t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 spc="11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GB" sz="800" spc="0">
                <a:solidFill>
                  <a:schemeClr val="tx1"/>
                </a:solidFill>
              </a:rPr>
              <a:t>Copy and paste</a:t>
            </a:r>
            <a:r>
              <a:rPr lang="en-GB" sz="800" spc="0" baseline="0">
                <a:solidFill>
                  <a:schemeClr val="tx1"/>
                </a:solidFill>
              </a:rPr>
              <a:t> this logo onto your customised title slide</a:t>
            </a:r>
            <a:endParaRPr lang="en-GB" sz="800" spc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59388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aer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5" r="2890"/>
          <a:stretch/>
        </p:blipFill>
        <p:spPr>
          <a:xfrm>
            <a:off x="19050" y="0"/>
            <a:ext cx="9172575" cy="6858000"/>
          </a:xfrm>
          <a:prstGeom prst="rect">
            <a:avLst/>
          </a:prstGeom>
        </p:spPr>
      </p:pic>
      <p:grpSp>
        <p:nvGrpSpPr>
          <p:cNvPr id="23" name="Group 22"/>
          <p:cNvGrpSpPr/>
          <p:nvPr userDrawn="1"/>
        </p:nvGrpSpPr>
        <p:grpSpPr>
          <a:xfrm>
            <a:off x="-7145" y="-84667"/>
            <a:ext cx="9265445" cy="7027334"/>
            <a:chOff x="-9526" y="-84667"/>
            <a:chExt cx="12353925" cy="7027334"/>
          </a:xfrm>
        </p:grpSpPr>
        <p:sp>
          <p:nvSpPr>
            <p:cNvPr id="24" name="Rectangle 23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9525" y="6769077"/>
              <a:ext cx="12192000" cy="1735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7" name="Rectangle 26"/>
            <p:cNvSpPr/>
            <p:nvPr/>
          </p:nvSpPr>
          <p:spPr>
            <a:xfrm rot="5400000">
              <a:off x="8773622" y="3287224"/>
              <a:ext cx="6870621" cy="2709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</p:grpSp>
      <p:pic>
        <p:nvPicPr>
          <p:cNvPr id="30" name="Picture 2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91471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oS aer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72" r="11718"/>
          <a:stretch/>
        </p:blipFill>
        <p:spPr>
          <a:xfrm>
            <a:off x="-1" y="0"/>
            <a:ext cx="9096375" cy="6858000"/>
          </a:xfrm>
          <a:prstGeom prst="rect">
            <a:avLst/>
          </a:prstGeom>
        </p:spPr>
      </p:pic>
      <p:grpSp>
        <p:nvGrpSpPr>
          <p:cNvPr id="28" name="Group 27"/>
          <p:cNvGrpSpPr/>
          <p:nvPr userDrawn="1"/>
        </p:nvGrpSpPr>
        <p:grpSpPr>
          <a:xfrm>
            <a:off x="-7145" y="-84666"/>
            <a:ext cx="9255919" cy="7027333"/>
            <a:chOff x="-9526" y="-84666"/>
            <a:chExt cx="12341224" cy="7027333"/>
          </a:xfrm>
        </p:grpSpPr>
        <p:sp>
          <p:nvSpPr>
            <p:cNvPr id="29" name="Rectangle 28"/>
            <p:cNvSpPr/>
            <p:nvPr/>
          </p:nvSpPr>
          <p:spPr>
            <a:xfrm>
              <a:off x="-9526" y="-84666"/>
              <a:ext cx="12192000" cy="1735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9525" y="6769077"/>
              <a:ext cx="12192000" cy="1735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31" name="Rectangle 3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32" name="Rectangle 31"/>
            <p:cNvSpPr/>
            <p:nvPr/>
          </p:nvSpPr>
          <p:spPr>
            <a:xfrm rot="5400000">
              <a:off x="8767271" y="3293574"/>
              <a:ext cx="6870621" cy="2582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</p:grpSp>
      <p:pic>
        <p:nvPicPr>
          <p:cNvPr id="34" name="Picture 3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03277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59" r="9954"/>
          <a:stretch/>
        </p:blipFill>
        <p:spPr>
          <a:xfrm>
            <a:off x="28575" y="-10819"/>
            <a:ext cx="9210676" cy="6822781"/>
          </a:xfrm>
          <a:prstGeom prst="rect">
            <a:avLst/>
          </a:prstGeom>
        </p:spPr>
      </p:pic>
      <p:grpSp>
        <p:nvGrpSpPr>
          <p:cNvPr id="23" name="Group 22"/>
          <p:cNvGrpSpPr/>
          <p:nvPr userDrawn="1"/>
        </p:nvGrpSpPr>
        <p:grpSpPr>
          <a:xfrm>
            <a:off x="-7145" y="-84667"/>
            <a:ext cx="9246395" cy="6943744"/>
            <a:chOff x="-9526" y="-84667"/>
            <a:chExt cx="12328525" cy="6943744"/>
          </a:xfrm>
        </p:grpSpPr>
        <p:sp>
          <p:nvSpPr>
            <p:cNvPr id="24" name="Rectangle 23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9525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7" name="Rectangle 26"/>
            <p:cNvSpPr/>
            <p:nvPr/>
          </p:nvSpPr>
          <p:spPr>
            <a:xfrm rot="5400000">
              <a:off x="8760922" y="3299924"/>
              <a:ext cx="6870621" cy="2455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</p:grpSp>
      <p:pic>
        <p:nvPicPr>
          <p:cNvPr id="29" name="Picture 2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650744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78" r="8995"/>
          <a:stretch/>
        </p:blipFill>
        <p:spPr>
          <a:xfrm>
            <a:off x="19050" y="38180"/>
            <a:ext cx="9124950" cy="6787008"/>
          </a:xfrm>
          <a:prstGeom prst="rect">
            <a:avLst/>
          </a:prstGeom>
        </p:spPr>
      </p:pic>
      <p:grpSp>
        <p:nvGrpSpPr>
          <p:cNvPr id="22" name="Group 21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3" name="Rectangle 22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</p:grpSp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1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042811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stairca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16" r="13634"/>
          <a:stretch/>
        </p:blipFill>
        <p:spPr>
          <a:xfrm>
            <a:off x="9525" y="20093"/>
            <a:ext cx="9086850" cy="6799807"/>
          </a:xfrm>
          <a:prstGeom prst="rect">
            <a:avLst/>
          </a:prstGeom>
        </p:spPr>
      </p:pic>
      <p:grpSp>
        <p:nvGrpSpPr>
          <p:cNvPr id="22" name="Group 21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3" name="Rectangle 22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</p:grpSp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1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228066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oS stairca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55" t="7210" r="17517" b="-57"/>
          <a:stretch/>
        </p:blipFill>
        <p:spPr>
          <a:xfrm>
            <a:off x="19049" y="71436"/>
            <a:ext cx="9124951" cy="6815139"/>
          </a:xfrm>
          <a:prstGeom prst="rect">
            <a:avLst/>
          </a:prstGeom>
        </p:spPr>
      </p:pic>
      <p:grpSp>
        <p:nvGrpSpPr>
          <p:cNvPr id="24" name="Group 23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5" name="Rectangle 24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7" name="Rectangle 26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8" name="Rectangle 27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</p:grpSp>
      <p:pic>
        <p:nvPicPr>
          <p:cNvPr id="30" name="Picture 2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3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729454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ob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6"/>
            <a:ext cx="8966198" cy="669062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9246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turquo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7"/>
            <a:ext cx="8966198" cy="669062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513540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7"/>
            <a:ext cx="8966198" cy="669062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832231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powder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7"/>
            <a:ext cx="8966198" cy="66906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458587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gr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7"/>
            <a:ext cx="8966198" cy="669062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605745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ustom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2"/>
          <p:cNvSpPr>
            <a:spLocks noGrp="1"/>
          </p:cNvSpPr>
          <p:nvPr>
            <p:ph type="pic" sz="quarter" idx="11" hasCustomPrompt="1"/>
          </p:nvPr>
        </p:nvSpPr>
        <p:spPr>
          <a:xfrm>
            <a:off x="88899" y="88900"/>
            <a:ext cx="8994377" cy="670442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tIns="2088000"/>
          <a:lstStyle>
            <a:lvl1pPr marL="0" indent="0" algn="ctr">
              <a:buNone/>
              <a:defRPr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GB"/>
              <a:t>Drag your image here</a:t>
            </a: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</p:grpSp>
      <p:grpSp>
        <p:nvGrpSpPr>
          <p:cNvPr id="21" name="Group 20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2" name="Rectangle 21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4" name="Rectangle 23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</p:grpSp>
      <p:sp>
        <p:nvSpPr>
          <p:cNvPr id="28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4045276" y="445155"/>
            <a:ext cx="1072824" cy="93341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050" b="0">
                <a:solidFill>
                  <a:schemeClr val="bg1"/>
                </a:solidFill>
              </a:defRPr>
            </a:lvl1pPr>
          </a:lstStyle>
          <a:p>
            <a:r>
              <a:rPr lang="en-GB"/>
              <a:t>Logo</a:t>
            </a:r>
          </a:p>
        </p:txBody>
      </p:sp>
      <p:sp>
        <p:nvSpPr>
          <p:cNvPr id="2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0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481917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2" name="Rectangle 1"/>
            <p:cNvSpPr/>
            <p:nvPr userDrawn="1"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5" name="Picture 4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45277" y="445154"/>
              <a:ext cx="1072823" cy="942921"/>
            </a:xfrm>
            <a:prstGeom prst="rect">
              <a:avLst/>
            </a:prstGeom>
          </p:spPr>
        </p:pic>
      </p:grp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9214553" flipV="1">
            <a:off x="4723002" y="1477556"/>
            <a:ext cx="622961" cy="940549"/>
          </a:xfrm>
          <a:prstGeom prst="rect">
            <a:avLst/>
          </a:prstGeom>
        </p:spPr>
      </p:pic>
      <p:sp>
        <p:nvSpPr>
          <p:cNvPr id="8" name="Subtitle 2"/>
          <p:cNvSpPr txBox="1">
            <a:spLocks/>
          </p:cNvSpPr>
          <p:nvPr userDrawn="1"/>
        </p:nvSpPr>
        <p:spPr>
          <a:xfrm>
            <a:off x="5600699" y="2095052"/>
            <a:ext cx="1580796" cy="412534"/>
          </a:xfrm>
          <a:prstGeom prst="rect">
            <a:avLst/>
          </a:prstGeom>
        </p:spPr>
        <p:txBody>
          <a:bodyPr anchor="t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 spc="11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GB" sz="800" spc="0">
                <a:solidFill>
                  <a:schemeClr val="tx1"/>
                </a:solidFill>
              </a:rPr>
              <a:t>Copy and paste</a:t>
            </a:r>
            <a:r>
              <a:rPr lang="en-GB" sz="800" spc="0" baseline="0">
                <a:solidFill>
                  <a:schemeClr val="tx1"/>
                </a:solidFill>
              </a:rPr>
              <a:t> this logo onto your customised title slide</a:t>
            </a:r>
            <a:endParaRPr lang="en-GB" sz="800" spc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88437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aer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5" r="2890"/>
          <a:stretch/>
        </p:blipFill>
        <p:spPr>
          <a:xfrm>
            <a:off x="19050" y="0"/>
            <a:ext cx="9172575" cy="6858000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19" name="Rectangle 18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1" name="Rectangle 2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</p:grp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06031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72" r="11718"/>
          <a:stretch/>
        </p:blipFill>
        <p:spPr>
          <a:xfrm>
            <a:off x="-1" y="0"/>
            <a:ext cx="9096375" cy="6858000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19" name="Rectangle 18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1" name="Rectangle 2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</p:grp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2426663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59" r="9954"/>
          <a:stretch/>
        </p:blipFill>
        <p:spPr>
          <a:xfrm>
            <a:off x="28575" y="-10819"/>
            <a:ext cx="9210676" cy="6822781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19" name="Rectangle 18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1" name="Rectangle 2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</p:grp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8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8224419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78" r="8995"/>
          <a:stretch/>
        </p:blipFill>
        <p:spPr>
          <a:xfrm>
            <a:off x="19050" y="38180"/>
            <a:ext cx="9124950" cy="6787008"/>
          </a:xfrm>
          <a:prstGeom prst="rect">
            <a:avLst/>
          </a:prstGeom>
        </p:spPr>
      </p:pic>
      <p:grpSp>
        <p:nvGrpSpPr>
          <p:cNvPr id="22" name="Group 21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3" name="Rectangle 22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</p:grpSp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3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1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141165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bea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16" r="13634"/>
          <a:stretch/>
        </p:blipFill>
        <p:spPr>
          <a:xfrm>
            <a:off x="9525" y="20093"/>
            <a:ext cx="9086850" cy="6799807"/>
          </a:xfrm>
          <a:prstGeom prst="rect">
            <a:avLst/>
          </a:prstGeom>
        </p:spPr>
      </p:pic>
      <p:grpSp>
        <p:nvGrpSpPr>
          <p:cNvPr id="19" name="Group 18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0" name="Rectangle 19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3" name="Rectangle 22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</p:grpSp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8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2501144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55" t="7210" r="17517" b="-57"/>
          <a:stretch/>
        </p:blipFill>
        <p:spPr>
          <a:xfrm>
            <a:off x="19049" y="71436"/>
            <a:ext cx="9124951" cy="6815139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19" name="Rectangle 18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1" name="Rectangle 2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</p:grp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6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6706588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50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3744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57" userDrawn="1">
          <p15:clr>
            <a:srgbClr val="FBAE40"/>
          </p15:clr>
        </p15:guide>
        <p15:guide id="3" pos="2903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88558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82606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7379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 userDrawn="1">
          <p15:clr>
            <a:srgbClr val="FBAE40"/>
          </p15:clr>
        </p15:guide>
        <p15:guide id="2" pos="2914" userDrawn="1">
          <p15:clr>
            <a:srgbClr val="FBAE40"/>
          </p15:clr>
        </p15:guide>
        <p15:guide id="3" pos="5432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69946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88459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50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5814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42765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34126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1883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6989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23795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81631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02051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5101"/>
            <a:ext cx="4442638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7067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57" userDrawn="1">
          <p15:clr>
            <a:srgbClr val="FBAE40"/>
          </p15:clr>
        </p15:guide>
        <p15:guide id="3" pos="2903" userDrawn="1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227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24264590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49206991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93074872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7065350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0891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06991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11154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810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32611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5742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72208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71571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31004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07822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33749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4315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14224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54624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4667" y="1435101"/>
            <a:ext cx="4446869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8614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88616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145502059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98671211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64103878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4032653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277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98257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65555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0376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14610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45214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60714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98787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51679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53240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83117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77636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05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97900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15875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5101"/>
            <a:ext cx="4442638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4525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815252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172777153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839305729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426644639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46002470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0737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342944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180042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605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729560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579090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37648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32895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503845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</p:grp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05336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67329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245436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286878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241968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5101"/>
            <a:ext cx="4442638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2242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00852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401285862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4274068855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195484430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87844000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3771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512596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894570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1778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899759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052185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900048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610081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131906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035025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217452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741648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949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776518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5101"/>
            <a:ext cx="4442638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0395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93691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160699826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82362560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565487527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090172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5" Type="http://schemas.openxmlformats.org/officeDocument/2006/relationships/slideLayout" Target="../slideLayouts/slideLayout23.xml"/><Relationship Id="rId4" Type="http://schemas.openxmlformats.org/officeDocument/2006/relationships/slideLayout" Target="../slideLayouts/slideLayout22.xml"/><Relationship Id="rId9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1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29.xml"/><Relationship Id="rId21" Type="http://schemas.openxmlformats.org/officeDocument/2006/relationships/theme" Target="../theme/theme5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slideLayout" Target="../slideLayouts/slideLayout43.xml"/><Relationship Id="rId2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42.xml"/><Relationship Id="rId20" Type="http://schemas.openxmlformats.org/officeDocument/2006/relationships/slideLayout" Target="../slideLayouts/slideLayout46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36.xml"/><Relationship Id="rId19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slideLayout" Target="../slideLayouts/slideLayout59.xml"/><Relationship Id="rId1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49.xml"/><Relationship Id="rId21" Type="http://schemas.openxmlformats.org/officeDocument/2006/relationships/theme" Target="../theme/theme6.xml"/><Relationship Id="rId7" Type="http://schemas.openxmlformats.org/officeDocument/2006/relationships/slideLayout" Target="../slideLayouts/slideLayout53.xml"/><Relationship Id="rId12" Type="http://schemas.openxmlformats.org/officeDocument/2006/relationships/slideLayout" Target="../slideLayouts/slideLayout58.xml"/><Relationship Id="rId17" Type="http://schemas.openxmlformats.org/officeDocument/2006/relationships/slideLayout" Target="../slideLayouts/slideLayout63.xml"/><Relationship Id="rId2" Type="http://schemas.openxmlformats.org/officeDocument/2006/relationships/slideLayout" Target="../slideLayouts/slideLayout48.xml"/><Relationship Id="rId16" Type="http://schemas.openxmlformats.org/officeDocument/2006/relationships/slideLayout" Target="../slideLayouts/slideLayout62.xml"/><Relationship Id="rId20" Type="http://schemas.openxmlformats.org/officeDocument/2006/relationships/slideLayout" Target="../slideLayouts/slideLayout66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56.xml"/><Relationship Id="rId19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Relationship Id="rId14" Type="http://schemas.openxmlformats.org/officeDocument/2006/relationships/slideLayout" Target="../slideLayouts/slideLayout60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slideLayout" Target="../slideLayouts/slideLayout79.xml"/><Relationship Id="rId18" Type="http://schemas.openxmlformats.org/officeDocument/2006/relationships/slideLayout" Target="../slideLayouts/slideLayout84.xml"/><Relationship Id="rId3" Type="http://schemas.openxmlformats.org/officeDocument/2006/relationships/slideLayout" Target="../slideLayouts/slideLayout69.xml"/><Relationship Id="rId21" Type="http://schemas.openxmlformats.org/officeDocument/2006/relationships/theme" Target="../theme/theme7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17" Type="http://schemas.openxmlformats.org/officeDocument/2006/relationships/slideLayout" Target="../slideLayouts/slideLayout83.xml"/><Relationship Id="rId2" Type="http://schemas.openxmlformats.org/officeDocument/2006/relationships/slideLayout" Target="../slideLayouts/slideLayout68.xml"/><Relationship Id="rId16" Type="http://schemas.openxmlformats.org/officeDocument/2006/relationships/slideLayout" Target="../slideLayouts/slideLayout82.xml"/><Relationship Id="rId20" Type="http://schemas.openxmlformats.org/officeDocument/2006/relationships/slideLayout" Target="../slideLayouts/slideLayout86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slideLayout" Target="../slideLayouts/slideLayout81.xml"/><Relationship Id="rId10" Type="http://schemas.openxmlformats.org/officeDocument/2006/relationships/slideLayout" Target="../slideLayouts/slideLayout76.xml"/><Relationship Id="rId19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slideLayout" Target="../slideLayouts/slideLayout80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4.xml"/><Relationship Id="rId13" Type="http://schemas.openxmlformats.org/officeDocument/2006/relationships/slideLayout" Target="../slideLayouts/slideLayout99.xml"/><Relationship Id="rId18" Type="http://schemas.openxmlformats.org/officeDocument/2006/relationships/slideLayout" Target="../slideLayouts/slideLayout104.xml"/><Relationship Id="rId3" Type="http://schemas.openxmlformats.org/officeDocument/2006/relationships/slideLayout" Target="../slideLayouts/slideLayout89.xml"/><Relationship Id="rId21" Type="http://schemas.openxmlformats.org/officeDocument/2006/relationships/theme" Target="../theme/theme8.xml"/><Relationship Id="rId7" Type="http://schemas.openxmlformats.org/officeDocument/2006/relationships/slideLayout" Target="../slideLayouts/slideLayout93.xml"/><Relationship Id="rId12" Type="http://schemas.openxmlformats.org/officeDocument/2006/relationships/slideLayout" Target="../slideLayouts/slideLayout98.xml"/><Relationship Id="rId17" Type="http://schemas.openxmlformats.org/officeDocument/2006/relationships/slideLayout" Target="../slideLayouts/slideLayout103.xml"/><Relationship Id="rId2" Type="http://schemas.openxmlformats.org/officeDocument/2006/relationships/slideLayout" Target="../slideLayouts/slideLayout88.xml"/><Relationship Id="rId16" Type="http://schemas.openxmlformats.org/officeDocument/2006/relationships/slideLayout" Target="../slideLayouts/slideLayout102.xml"/><Relationship Id="rId20" Type="http://schemas.openxmlformats.org/officeDocument/2006/relationships/slideLayout" Target="../slideLayouts/slideLayout106.xml"/><Relationship Id="rId1" Type="http://schemas.openxmlformats.org/officeDocument/2006/relationships/slideLayout" Target="../slideLayouts/slideLayout87.xml"/><Relationship Id="rId6" Type="http://schemas.openxmlformats.org/officeDocument/2006/relationships/slideLayout" Target="../slideLayouts/slideLayout92.xml"/><Relationship Id="rId11" Type="http://schemas.openxmlformats.org/officeDocument/2006/relationships/slideLayout" Target="../slideLayouts/slideLayout97.xml"/><Relationship Id="rId5" Type="http://schemas.openxmlformats.org/officeDocument/2006/relationships/slideLayout" Target="../slideLayouts/slideLayout91.xml"/><Relationship Id="rId15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96.xml"/><Relationship Id="rId19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0.xml"/><Relationship Id="rId9" Type="http://schemas.openxmlformats.org/officeDocument/2006/relationships/slideLayout" Target="../slideLayouts/slideLayout95.xml"/><Relationship Id="rId14" Type="http://schemas.openxmlformats.org/officeDocument/2006/relationships/slideLayout" Target="../slideLayouts/slideLayout100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4.xml"/><Relationship Id="rId13" Type="http://schemas.openxmlformats.org/officeDocument/2006/relationships/slideLayout" Target="../slideLayouts/slideLayout119.xml"/><Relationship Id="rId18" Type="http://schemas.openxmlformats.org/officeDocument/2006/relationships/slideLayout" Target="../slideLayouts/slideLayout124.xml"/><Relationship Id="rId3" Type="http://schemas.openxmlformats.org/officeDocument/2006/relationships/slideLayout" Target="../slideLayouts/slideLayout109.xml"/><Relationship Id="rId21" Type="http://schemas.openxmlformats.org/officeDocument/2006/relationships/theme" Target="../theme/theme9.xml"/><Relationship Id="rId7" Type="http://schemas.openxmlformats.org/officeDocument/2006/relationships/slideLayout" Target="../slideLayouts/slideLayout113.xml"/><Relationship Id="rId12" Type="http://schemas.openxmlformats.org/officeDocument/2006/relationships/slideLayout" Target="../slideLayouts/slideLayout118.xml"/><Relationship Id="rId17" Type="http://schemas.openxmlformats.org/officeDocument/2006/relationships/slideLayout" Target="../slideLayouts/slideLayout123.xml"/><Relationship Id="rId2" Type="http://schemas.openxmlformats.org/officeDocument/2006/relationships/slideLayout" Target="../slideLayouts/slideLayout108.xml"/><Relationship Id="rId16" Type="http://schemas.openxmlformats.org/officeDocument/2006/relationships/slideLayout" Target="../slideLayouts/slideLayout122.xml"/><Relationship Id="rId20" Type="http://schemas.openxmlformats.org/officeDocument/2006/relationships/slideLayout" Target="../slideLayouts/slideLayout126.xml"/><Relationship Id="rId1" Type="http://schemas.openxmlformats.org/officeDocument/2006/relationships/slideLayout" Target="../slideLayouts/slideLayout107.xml"/><Relationship Id="rId6" Type="http://schemas.openxmlformats.org/officeDocument/2006/relationships/slideLayout" Target="../slideLayouts/slideLayout112.xml"/><Relationship Id="rId11" Type="http://schemas.openxmlformats.org/officeDocument/2006/relationships/slideLayout" Target="../slideLayouts/slideLayout117.xml"/><Relationship Id="rId5" Type="http://schemas.openxmlformats.org/officeDocument/2006/relationships/slideLayout" Target="../slideLayouts/slideLayout111.xml"/><Relationship Id="rId15" Type="http://schemas.openxmlformats.org/officeDocument/2006/relationships/slideLayout" Target="../slideLayouts/slideLayout121.xml"/><Relationship Id="rId10" Type="http://schemas.openxmlformats.org/officeDocument/2006/relationships/slideLayout" Target="../slideLayouts/slideLayout116.xml"/><Relationship Id="rId19" Type="http://schemas.openxmlformats.org/officeDocument/2006/relationships/slideLayout" Target="../slideLayouts/slideLayout125.xml"/><Relationship Id="rId4" Type="http://schemas.openxmlformats.org/officeDocument/2006/relationships/slideLayout" Target="../slideLayouts/slideLayout110.xml"/><Relationship Id="rId9" Type="http://schemas.openxmlformats.org/officeDocument/2006/relationships/slideLayout" Target="../slideLayouts/slideLayout115.xml"/><Relationship Id="rId14" Type="http://schemas.openxmlformats.org/officeDocument/2006/relationships/slideLayout" Target="../slideLayouts/slideLayout1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8135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95" r:id="rId2"/>
    <p:sldLayoutId id="2147483717" r:id="rId3"/>
    <p:sldLayoutId id="2147483718" r:id="rId4"/>
    <p:sldLayoutId id="2147483719" r:id="rId5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0131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4058" r:id="rId2"/>
    <p:sldLayoutId id="2147483726" r:id="rId3"/>
    <p:sldLayoutId id="2147483879" r:id="rId4"/>
    <p:sldLayoutId id="2147483698" r:id="rId5"/>
    <p:sldLayoutId id="2147483884" r:id="rId6"/>
    <p:sldLayoutId id="2147483728" r:id="rId7"/>
    <p:sldLayoutId id="2147483882" r:id="rId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4757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51" r:id="rId3"/>
    <p:sldLayoutId id="2147483752" r:id="rId4"/>
    <p:sldLayoutId id="2147483753" r:id="rId5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983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4059" r:id="rId2"/>
    <p:sldLayoutId id="2147483749" r:id="rId3"/>
    <p:sldLayoutId id="2147483880" r:id="rId4"/>
    <p:sldLayoutId id="2147483750" r:id="rId5"/>
    <p:sldLayoutId id="2147483883" r:id="rId6"/>
    <p:sldLayoutId id="2147483786" r:id="rId7"/>
    <p:sldLayoutId id="2147483881" r:id="rId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2292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890" r:id="rId2"/>
    <p:sldLayoutId id="2147483889" r:id="rId3"/>
    <p:sldLayoutId id="2147483791" r:id="rId4"/>
    <p:sldLayoutId id="2147483793" r:id="rId5"/>
    <p:sldLayoutId id="2147483794" r:id="rId6"/>
    <p:sldLayoutId id="2147483795" r:id="rId7"/>
    <p:sldLayoutId id="2147483796" r:id="rId8"/>
    <p:sldLayoutId id="2147483895" r:id="rId9"/>
    <p:sldLayoutId id="2147483901" r:id="rId10"/>
    <p:sldLayoutId id="2147483805" r:id="rId11"/>
    <p:sldLayoutId id="2147483973" r:id="rId12"/>
    <p:sldLayoutId id="2147483959" r:id="rId13"/>
    <p:sldLayoutId id="2147483960" r:id="rId14"/>
    <p:sldLayoutId id="2147483961" r:id="rId15"/>
    <p:sldLayoutId id="2147483962" r:id="rId16"/>
    <p:sldLayoutId id="2147483963" r:id="rId17"/>
    <p:sldLayoutId id="2147483964" r:id="rId18"/>
    <p:sldLayoutId id="2147483965" r:id="rId19"/>
    <p:sldLayoutId id="2147483966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9220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5" r:id="rId1"/>
    <p:sldLayoutId id="2147483976" r:id="rId2"/>
    <p:sldLayoutId id="2147483977" r:id="rId3"/>
    <p:sldLayoutId id="2147483978" r:id="rId4"/>
    <p:sldLayoutId id="2147483979" r:id="rId5"/>
    <p:sldLayoutId id="2147483980" r:id="rId6"/>
    <p:sldLayoutId id="2147483981" r:id="rId7"/>
    <p:sldLayoutId id="2147483982" r:id="rId8"/>
    <p:sldLayoutId id="2147483983" r:id="rId9"/>
    <p:sldLayoutId id="2147483984" r:id="rId10"/>
    <p:sldLayoutId id="2147483985" r:id="rId11"/>
    <p:sldLayoutId id="2147483986" r:id="rId12"/>
    <p:sldLayoutId id="2147483987" r:id="rId13"/>
    <p:sldLayoutId id="2147483988" r:id="rId14"/>
    <p:sldLayoutId id="2147483989" r:id="rId15"/>
    <p:sldLayoutId id="2147483990" r:id="rId16"/>
    <p:sldLayoutId id="2147483991" r:id="rId17"/>
    <p:sldLayoutId id="2147483992" r:id="rId18"/>
    <p:sldLayoutId id="2147483993" r:id="rId19"/>
    <p:sldLayoutId id="2147483994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8640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6" r:id="rId1"/>
    <p:sldLayoutId id="2147483997" r:id="rId2"/>
    <p:sldLayoutId id="2147483998" r:id="rId3"/>
    <p:sldLayoutId id="2147483999" r:id="rId4"/>
    <p:sldLayoutId id="2147484000" r:id="rId5"/>
    <p:sldLayoutId id="2147484001" r:id="rId6"/>
    <p:sldLayoutId id="2147484002" r:id="rId7"/>
    <p:sldLayoutId id="2147484003" r:id="rId8"/>
    <p:sldLayoutId id="2147484004" r:id="rId9"/>
    <p:sldLayoutId id="2147484005" r:id="rId10"/>
    <p:sldLayoutId id="2147484006" r:id="rId11"/>
    <p:sldLayoutId id="2147484007" r:id="rId12"/>
    <p:sldLayoutId id="2147484008" r:id="rId13"/>
    <p:sldLayoutId id="2147484009" r:id="rId14"/>
    <p:sldLayoutId id="2147484010" r:id="rId15"/>
    <p:sldLayoutId id="2147484011" r:id="rId16"/>
    <p:sldLayoutId id="2147484012" r:id="rId17"/>
    <p:sldLayoutId id="2147484013" r:id="rId18"/>
    <p:sldLayoutId id="2147484014" r:id="rId19"/>
    <p:sldLayoutId id="2147484015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1418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7" r:id="rId1"/>
    <p:sldLayoutId id="2147484018" r:id="rId2"/>
    <p:sldLayoutId id="2147484019" r:id="rId3"/>
    <p:sldLayoutId id="2147484020" r:id="rId4"/>
    <p:sldLayoutId id="2147484021" r:id="rId5"/>
    <p:sldLayoutId id="2147484022" r:id="rId6"/>
    <p:sldLayoutId id="2147484023" r:id="rId7"/>
    <p:sldLayoutId id="2147484024" r:id="rId8"/>
    <p:sldLayoutId id="2147484025" r:id="rId9"/>
    <p:sldLayoutId id="2147484026" r:id="rId10"/>
    <p:sldLayoutId id="2147484027" r:id="rId11"/>
    <p:sldLayoutId id="2147484028" r:id="rId12"/>
    <p:sldLayoutId id="2147484029" r:id="rId13"/>
    <p:sldLayoutId id="2147484030" r:id="rId14"/>
    <p:sldLayoutId id="2147484031" r:id="rId15"/>
    <p:sldLayoutId id="2147484032" r:id="rId16"/>
    <p:sldLayoutId id="2147484033" r:id="rId17"/>
    <p:sldLayoutId id="2147484034" r:id="rId18"/>
    <p:sldLayoutId id="2147484035" r:id="rId19"/>
    <p:sldLayoutId id="2147484036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9421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8" r:id="rId1"/>
    <p:sldLayoutId id="2147484039" r:id="rId2"/>
    <p:sldLayoutId id="2147484040" r:id="rId3"/>
    <p:sldLayoutId id="2147484041" r:id="rId4"/>
    <p:sldLayoutId id="2147484042" r:id="rId5"/>
    <p:sldLayoutId id="2147484043" r:id="rId6"/>
    <p:sldLayoutId id="2147484044" r:id="rId7"/>
    <p:sldLayoutId id="2147484045" r:id="rId8"/>
    <p:sldLayoutId id="2147484046" r:id="rId9"/>
    <p:sldLayoutId id="2147484047" r:id="rId10"/>
    <p:sldLayoutId id="2147484048" r:id="rId11"/>
    <p:sldLayoutId id="2147484049" r:id="rId12"/>
    <p:sldLayoutId id="2147484050" r:id="rId13"/>
    <p:sldLayoutId id="2147484051" r:id="rId14"/>
    <p:sldLayoutId id="2147484052" r:id="rId15"/>
    <p:sldLayoutId id="2147484053" r:id="rId16"/>
    <p:sldLayoutId id="2147484054" r:id="rId17"/>
    <p:sldLayoutId id="2147484055" r:id="rId18"/>
    <p:sldLayoutId id="2147484056" r:id="rId19"/>
    <p:sldLayoutId id="2147484057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5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1.xml"/><Relationship Id="rId6" Type="http://schemas.openxmlformats.org/officeDocument/2006/relationships/image" Target="file:////var/folders/pj/jf87lvcx1mv9rlvks4w0n0gc000byl/T/com.microsoft.Word/WebArchiveCopyPasteTempFiles/friedrich-von-hayek-2.jpg" TargetMode="Externa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9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file:////var/folders/pj/jf87lvcx1mv9rlvks4w0n0gc000byl/T/com.microsoft.Word/WebArchiveCopyPasteTempFiles/o-GUILT-SHAME-facebook-POST.png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19.png"/><Relationship Id="rId2" Type="http://schemas.openxmlformats.org/officeDocument/2006/relationships/slideLayout" Target="../slideLayouts/slideLayout101.xml"/><Relationship Id="rId1" Type="http://schemas.openxmlformats.org/officeDocument/2006/relationships/vmlDrawing" Target="../drawings/vmlDrawing1.vml"/><Relationship Id="rId6" Type="http://schemas.openxmlformats.org/officeDocument/2006/relationships/package" Target="../embeddings/Microsoft_Word_Document1.docx"/><Relationship Id="rId5" Type="http://schemas.openxmlformats.org/officeDocument/2006/relationships/image" Target="../media/image18.png"/><Relationship Id="rId4" Type="http://schemas.openxmlformats.org/officeDocument/2006/relationships/package" Target="../embeddings/Microsoft_Word_Document.docx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9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9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9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file:////var/folders/pj/jf87lvcx1mv9rlvks4w0n0gc000byl/T/com.microsoft.Word/WebArchiveCopyPasteTempFiles/resilience-Eppel-Siegel-1024x1011.jpg" TargetMode="External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9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file:////var/folders/pj/jf87lvcx1mv9rlvks4w0n0gc000byl/T/com.microsoft.Word/WebArchiveCopyPasteTempFiles/ceu_lead-2-1024x576.jpg" TargetMode="External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99.xml"/><Relationship Id="rId5" Type="http://schemas.openxmlformats.org/officeDocument/2006/relationships/image" Target="file:////var/folders/pj/jf87lvcx1mv9rlvks4w0n0gc000byl/T/com.microsoft.Word/WebArchiveCopyPasteTempFiles/img_5825edit-ec98587083316ad7138fe9a85ce3d5a868e58632-s900-c85.jpg%3fformat=2500w" TargetMode="External"/><Relationship Id="rId4" Type="http://schemas.openxmlformats.org/officeDocument/2006/relationships/image" Target="../media/image2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99.xml"/><Relationship Id="rId6" Type="http://schemas.openxmlformats.org/officeDocument/2006/relationships/image" Target="https://images.theconversation.com/files/137837/original/image-20160915-4980-opyxx4.jpg?ixlib=rb-1.1.0&amp;q=45&amp;auto=format&amp;w=926&amp;fit=clip" TargetMode="Externa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9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ussex.ac.uk/education/" TargetMode="External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facebook.com/groups/CHEERSussex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143000" y="3588832"/>
            <a:ext cx="6858000" cy="624580"/>
          </a:xfrm>
        </p:spPr>
        <p:txBody>
          <a:bodyPr/>
          <a:lstStyle/>
          <a:p>
            <a:r>
              <a:rPr lang="en-GB" sz="2400" b="1" dirty="0"/>
              <a:t>Professor Louise Morley</a:t>
            </a: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142999" y="1009650"/>
            <a:ext cx="6858001" cy="1798843"/>
          </a:xfrm>
        </p:spPr>
        <p:txBody>
          <a:bodyPr>
            <a:normAutofit fontScale="90000"/>
          </a:bodyPr>
          <a:lstStyle/>
          <a:p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/>
              <a:t> </a:t>
            </a:r>
            <a:r>
              <a:rPr lang="sv-SE" sz="3600" b="1" dirty="0" err="1"/>
              <a:t>Changing</a:t>
            </a:r>
            <a:r>
              <a:rPr lang="sv-SE" sz="3600" b="1" dirty="0"/>
              <a:t> the </a:t>
            </a:r>
            <a:r>
              <a:rPr lang="sv-SE" sz="3600" b="1" dirty="0" err="1"/>
              <a:t>Shape</a:t>
            </a:r>
            <a:r>
              <a:rPr lang="sv-SE" sz="3600" b="1" dirty="0"/>
              <a:t> </a:t>
            </a:r>
            <a:r>
              <a:rPr lang="sv-SE" sz="3600" b="1" dirty="0" err="1"/>
              <a:t>of</a:t>
            </a:r>
            <a:r>
              <a:rPr lang="sv-SE" sz="3600" b="1" dirty="0"/>
              <a:t> </a:t>
            </a:r>
            <a:r>
              <a:rPr lang="sv-SE" sz="3600" b="1" dirty="0" err="1"/>
              <a:t>Higher</a:t>
            </a:r>
            <a:r>
              <a:rPr lang="sv-SE" sz="3600" b="1" dirty="0"/>
              <a:t> </a:t>
            </a:r>
            <a:r>
              <a:rPr lang="sv-SE" sz="3600" b="1" dirty="0" err="1"/>
              <a:t>Education</a:t>
            </a:r>
            <a:r>
              <a:rPr lang="sv-SE" sz="3600" b="1" dirty="0"/>
              <a:t>: Troubling Neoliberalism and Imagining Alternativity</a:t>
            </a:r>
            <a:endParaRPr lang="en-GB" sz="3600" b="1" dirty="0"/>
          </a:p>
        </p:txBody>
      </p:sp>
      <p:sp>
        <p:nvSpPr>
          <p:cNvPr id="6" name="Subtitle 4"/>
          <p:cNvSpPr txBox="1">
            <a:spLocks/>
          </p:cNvSpPr>
          <p:nvPr/>
        </p:nvSpPr>
        <p:spPr>
          <a:xfrm>
            <a:off x="1142999" y="253521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200" kern="1200" spc="83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CENTRE FOR HIGHER EDUCATION AND EQUITY RESEARCH</a:t>
            </a:r>
          </a:p>
        </p:txBody>
      </p:sp>
    </p:spTree>
    <p:extLst>
      <p:ext uri="{BB962C8B-B14F-4D97-AF65-F5344CB8AC3E}">
        <p14:creationId xmlns:p14="http://schemas.microsoft.com/office/powerpoint/2010/main" val="14615943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Placeholder 31">
            <a:extLst>
              <a:ext uri="{FF2B5EF4-FFF2-40B4-BE49-F238E27FC236}">
                <a16:creationId xmlns:a16="http://schemas.microsoft.com/office/drawing/2014/main" id="{BBD577EB-D464-F54B-BEC5-44A7CCD8DCD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97" t="-3987" r="11197" b="-3987"/>
          <a:stretch/>
        </p:blipFill>
        <p:spPr>
          <a:xfrm>
            <a:off x="117655" y="1257300"/>
            <a:ext cx="4447007" cy="5696953"/>
          </a:xfr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9A0A03C-EC37-864A-B2FA-B81F154259E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56220" y="1257300"/>
            <a:ext cx="4270609" cy="5311942"/>
          </a:xfrm>
        </p:spPr>
        <p:txBody>
          <a:bodyPr>
            <a:normAutofit/>
          </a:bodyPr>
          <a:lstStyle/>
          <a:p>
            <a:pPr algn="l"/>
            <a:r>
              <a:rPr lang="sv-SE" sz="1800" b="1" dirty="0"/>
              <a:t>Naming the Problem, you become the Problem.</a:t>
            </a:r>
          </a:p>
          <a:p>
            <a:pPr algn="l"/>
            <a:r>
              <a:rPr lang="sv-SE" sz="2400" b="1" dirty="0">
                <a:solidFill>
                  <a:srgbClr val="0000FF"/>
                </a:solidFill>
              </a:rPr>
              <a:t>How do we:</a:t>
            </a:r>
            <a:endParaRPr lang="sv-SE" sz="2400" dirty="0"/>
          </a:p>
          <a:p>
            <a:pPr marL="285750" indent="-2857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sv-SE" sz="1800" b="1" dirty="0"/>
              <a:t>Analyse the Political Economy </a:t>
            </a:r>
            <a:r>
              <a:rPr lang="sv-SE" sz="1800" b="1" dirty="0" err="1"/>
              <a:t>of</a:t>
            </a:r>
            <a:r>
              <a:rPr lang="sv-SE" sz="1800" b="1" dirty="0"/>
              <a:t> Neoliberalism </a:t>
            </a:r>
            <a:r>
              <a:rPr lang="sv-SE" sz="1800" b="1" dirty="0" err="1"/>
              <a:t>without</a:t>
            </a:r>
            <a:r>
              <a:rPr lang="sv-SE" sz="1800" b="1" dirty="0"/>
              <a:t> </a:t>
            </a:r>
            <a:r>
              <a:rPr lang="sv-SE" sz="1800" b="1" dirty="0" err="1"/>
              <a:t>activating</a:t>
            </a:r>
            <a:r>
              <a:rPr lang="sv-SE" sz="1800" b="1" dirty="0"/>
              <a:t> </a:t>
            </a:r>
            <a:r>
              <a:rPr lang="sv-SE" sz="1800" b="1" dirty="0" err="1"/>
              <a:t>misery</a:t>
            </a:r>
            <a:r>
              <a:rPr lang="sv-SE" sz="1800" b="1" dirty="0"/>
              <a:t> narratives?</a:t>
            </a:r>
          </a:p>
          <a:p>
            <a:pPr algn="l">
              <a:buClr>
                <a:srgbClr val="0000FF"/>
              </a:buClr>
            </a:pPr>
            <a:endParaRPr lang="sv-SE" sz="1800" b="1" dirty="0"/>
          </a:p>
          <a:p>
            <a:pPr marL="285750" indent="-2857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sv-SE" sz="1800" b="1" dirty="0" err="1"/>
              <a:t>Acknowledge</a:t>
            </a:r>
            <a:r>
              <a:rPr lang="sv-SE" sz="1800" b="1" dirty="0"/>
              <a:t> and </a:t>
            </a:r>
            <a:r>
              <a:rPr lang="sv-SE" sz="1800" b="1" dirty="0" err="1"/>
              <a:t>celebrate</a:t>
            </a:r>
            <a:r>
              <a:rPr lang="sv-SE" sz="1800" b="1" dirty="0"/>
              <a:t> </a:t>
            </a:r>
            <a:r>
              <a:rPr lang="sv-SE" sz="1800" b="1" dirty="0" err="1"/>
              <a:t>resistance</a:t>
            </a:r>
            <a:r>
              <a:rPr lang="sv-SE" sz="1800" b="1" dirty="0"/>
              <a:t> </a:t>
            </a:r>
            <a:r>
              <a:rPr lang="sv-SE" sz="1800" b="1" dirty="0" err="1"/>
              <a:t>without</a:t>
            </a:r>
            <a:r>
              <a:rPr lang="sv-SE" sz="1800" b="1" dirty="0"/>
              <a:t> </a:t>
            </a:r>
            <a:r>
              <a:rPr lang="sv-SE" sz="1800" b="1" dirty="0" err="1"/>
              <a:t>relying</a:t>
            </a:r>
            <a:r>
              <a:rPr lang="sv-SE" sz="1800" b="1" dirty="0"/>
              <a:t> on a </a:t>
            </a:r>
            <a:r>
              <a:rPr lang="sv-SE" sz="1800" b="1" dirty="0" err="1"/>
              <a:t>compliance</a:t>
            </a:r>
            <a:r>
              <a:rPr lang="sv-SE" sz="1800" b="1" dirty="0"/>
              <a:t> or </a:t>
            </a:r>
            <a:r>
              <a:rPr lang="sv-SE" sz="1800" b="1" dirty="0" err="1"/>
              <a:t>critique</a:t>
            </a:r>
            <a:r>
              <a:rPr lang="sv-SE" sz="1800" b="1" dirty="0"/>
              <a:t> </a:t>
            </a:r>
            <a:r>
              <a:rPr lang="sv-SE" sz="1800" b="1" dirty="0" err="1"/>
              <a:t>binary</a:t>
            </a:r>
            <a:r>
              <a:rPr lang="sv-SE" sz="1800" b="1" dirty="0"/>
              <a:t>?</a:t>
            </a:r>
          </a:p>
          <a:p>
            <a:pPr algn="l">
              <a:spcBef>
                <a:spcPts val="0"/>
              </a:spcBef>
              <a:buClr>
                <a:srgbClr val="0000FF"/>
              </a:buClr>
            </a:pPr>
            <a:endParaRPr lang="sv-SE" sz="1800" b="1" dirty="0"/>
          </a:p>
          <a:p>
            <a:pPr marL="285750" indent="-2857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sv-SE" sz="1800" b="1" dirty="0" err="1"/>
              <a:t>Imagine</a:t>
            </a:r>
            <a:r>
              <a:rPr lang="sv-SE" sz="1800" b="1" dirty="0"/>
              <a:t> a post-neoliberal </a:t>
            </a:r>
            <a:r>
              <a:rPr lang="sv-SE" sz="1800" b="1" dirty="0" err="1"/>
              <a:t>university</a:t>
            </a:r>
            <a:r>
              <a:rPr lang="sv-SE" sz="1800" b="1" dirty="0"/>
              <a:t>?</a:t>
            </a:r>
          </a:p>
          <a:p>
            <a:pPr algn="l"/>
            <a:endParaRPr lang="sv-SE" b="1" dirty="0"/>
          </a:p>
          <a:p>
            <a:pPr algn="l"/>
            <a:endParaRPr lang="sv-SE" b="1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82376CA6-8880-EE46-8B05-F0F0AE421C5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sv-SE" b="1" dirty="0"/>
              <a:t>The </a:t>
            </a:r>
            <a:r>
              <a:rPr lang="sv-SE" b="1" dirty="0" err="1"/>
              <a:t>Affective</a:t>
            </a:r>
            <a:r>
              <a:rPr lang="sv-SE" b="1" dirty="0"/>
              <a:t> </a:t>
            </a:r>
            <a:r>
              <a:rPr lang="sv-SE" b="1" dirty="0" err="1"/>
              <a:t>Ecology</a:t>
            </a:r>
            <a:r>
              <a:rPr lang="sv-SE" b="1" dirty="0"/>
              <a:t> </a:t>
            </a:r>
            <a:r>
              <a:rPr lang="sv-SE" b="1" dirty="0" err="1"/>
              <a:t>of</a:t>
            </a:r>
            <a:r>
              <a:rPr lang="sv-SE" b="1" dirty="0"/>
              <a:t> </a:t>
            </a:r>
            <a:r>
              <a:rPr lang="sv-SE" b="1" dirty="0" err="1"/>
              <a:t>Deconstruction</a:t>
            </a:r>
            <a:r>
              <a:rPr lang="sv-SE" b="1" dirty="0"/>
              <a:t>: </a:t>
            </a:r>
            <a:r>
              <a:rPr lang="sv-SE" dirty="0"/>
              <a:t>‘</a:t>
            </a:r>
            <a:r>
              <a:rPr lang="sv-SE" b="1" dirty="0" err="1"/>
              <a:t>Grievance</a:t>
            </a:r>
            <a:r>
              <a:rPr lang="sv-SE" b="1" dirty="0"/>
              <a:t> Studies’?</a:t>
            </a:r>
          </a:p>
        </p:txBody>
      </p:sp>
    </p:spTree>
    <p:extLst>
      <p:ext uri="{BB962C8B-B14F-4D97-AF65-F5344CB8AC3E}">
        <p14:creationId xmlns:p14="http://schemas.microsoft.com/office/powerpoint/2010/main" val="2810560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149902" y="1340776"/>
            <a:ext cx="4301782" cy="5144245"/>
          </a:xfrm>
          <a:noFill/>
        </p:spPr>
        <p:txBody>
          <a:bodyPr>
            <a:normAutofit fontScale="25000" lnSpcReduction="20000"/>
          </a:bodyPr>
          <a:lstStyle/>
          <a:p>
            <a:pPr algn="l">
              <a:buClr>
                <a:srgbClr val="0000FF"/>
              </a:buClr>
            </a:pPr>
            <a:r>
              <a:rPr lang="en-US" sz="1800" b="1" dirty="0"/>
              <a:t/>
            </a:r>
            <a:br>
              <a:rPr lang="en-US" sz="1800" b="1" dirty="0"/>
            </a:br>
            <a:endParaRPr lang="en-US" sz="1800" b="1" dirty="0"/>
          </a:p>
          <a:p>
            <a:pPr marL="171450" indent="-171450" algn="l">
              <a:buClr>
                <a:srgbClr val="0000FF"/>
              </a:buClr>
              <a:buFont typeface="Arial"/>
              <a:buChar char="•"/>
            </a:pPr>
            <a:r>
              <a:rPr lang="en-US" sz="8000" b="1" dirty="0"/>
              <a:t>Linguistic Omnivore/ Overdetermined/ </a:t>
            </a:r>
            <a:r>
              <a:rPr lang="sv-SE" sz="8000" b="1" dirty="0" err="1"/>
              <a:t>Anthropomorphised</a:t>
            </a:r>
            <a:r>
              <a:rPr lang="en-US" sz="8000" b="1" dirty="0"/>
              <a:t> Category/ </a:t>
            </a:r>
            <a:r>
              <a:rPr lang="sv-SE" sz="8000" b="1" dirty="0" err="1"/>
              <a:t>Conceptual</a:t>
            </a:r>
            <a:r>
              <a:rPr lang="sv-SE" sz="8000" b="1" dirty="0"/>
              <a:t> Aggregation</a:t>
            </a:r>
            <a:r>
              <a:rPr lang="en-US" sz="8000" b="1" dirty="0"/>
              <a:t>?</a:t>
            </a:r>
          </a:p>
          <a:p>
            <a:pPr marL="171450" indent="-171450" algn="l">
              <a:buClr>
                <a:srgbClr val="0000FF"/>
              </a:buClr>
              <a:buFont typeface="Arial"/>
              <a:buChar char="•"/>
            </a:pPr>
            <a:endParaRPr lang="en-US" sz="8000" b="1" dirty="0"/>
          </a:p>
          <a:p>
            <a:pPr marL="171450" indent="-171450" algn="l">
              <a:buClr>
                <a:srgbClr val="0000FF"/>
              </a:buClr>
              <a:buFont typeface="Arial"/>
              <a:buChar char="•"/>
            </a:pPr>
            <a:r>
              <a:rPr lang="en-US" sz="8000" b="1" dirty="0"/>
              <a:t>Late Capitalist Economy </a:t>
            </a:r>
            <a:r>
              <a:rPr lang="en-US" sz="6400" b="1" dirty="0">
                <a:solidFill>
                  <a:srgbClr val="2122DF"/>
                </a:solidFill>
              </a:rPr>
              <a:t>(Deregulation/ Markets)</a:t>
            </a:r>
          </a:p>
          <a:p>
            <a:pPr marL="171450" indent="-171450" algn="l">
              <a:buClr>
                <a:srgbClr val="0000FF"/>
              </a:buClr>
              <a:buFont typeface="Arial"/>
              <a:buChar char="•"/>
            </a:pPr>
            <a:endParaRPr lang="en-US" sz="8000" b="1" dirty="0"/>
          </a:p>
          <a:p>
            <a:pPr marL="171450" indent="-171450" algn="l">
              <a:buClr>
                <a:srgbClr val="0000FF"/>
              </a:buClr>
              <a:buFont typeface="Arial"/>
              <a:buChar char="•"/>
            </a:pPr>
            <a:r>
              <a:rPr lang="en-US" sz="8000" b="1" dirty="0"/>
              <a:t>Globally Circulating Cluster of Policy Measures</a:t>
            </a:r>
            <a:r>
              <a:rPr lang="sv-SE" sz="8000" b="1" dirty="0"/>
              <a:t> </a:t>
            </a:r>
            <a:r>
              <a:rPr lang="sv-SE" sz="6400" b="1" dirty="0">
                <a:solidFill>
                  <a:srgbClr val="2122DF"/>
                </a:solidFill>
              </a:rPr>
              <a:t>(</a:t>
            </a:r>
            <a:r>
              <a:rPr lang="en-US" sz="6400" b="1" dirty="0" err="1">
                <a:solidFill>
                  <a:srgbClr val="2122DF"/>
                </a:solidFill>
              </a:rPr>
              <a:t>Privatisation</a:t>
            </a:r>
            <a:r>
              <a:rPr lang="en-US" sz="6400" b="1" dirty="0">
                <a:solidFill>
                  <a:srgbClr val="2122DF"/>
                </a:solidFill>
              </a:rPr>
              <a:t>)</a:t>
            </a:r>
            <a:endParaRPr lang="sv-SE" sz="6400" b="1" dirty="0">
              <a:solidFill>
                <a:srgbClr val="2122DF"/>
              </a:solidFill>
            </a:endParaRPr>
          </a:p>
          <a:p>
            <a:pPr marL="171450" indent="-171450" algn="l">
              <a:buClr>
                <a:srgbClr val="0000FF"/>
              </a:buClr>
              <a:buFont typeface="Arial"/>
              <a:buChar char="•"/>
            </a:pPr>
            <a:endParaRPr lang="sv-SE" sz="8000" b="1" dirty="0"/>
          </a:p>
          <a:p>
            <a:pPr marL="171450" indent="-171450" algn="l">
              <a:buClr>
                <a:srgbClr val="0000FF"/>
              </a:buClr>
              <a:buFont typeface="Arial"/>
              <a:buChar char="•"/>
            </a:pPr>
            <a:r>
              <a:rPr lang="en-US" sz="8000" b="1" dirty="0"/>
              <a:t>Cultural Regime/ </a:t>
            </a:r>
            <a:r>
              <a:rPr lang="sv-SE" sz="8000" b="1" dirty="0" err="1"/>
              <a:t>Governing</a:t>
            </a:r>
            <a:r>
              <a:rPr lang="sv-SE" sz="8000" b="1" dirty="0"/>
              <a:t> </a:t>
            </a:r>
            <a:r>
              <a:rPr lang="sv-SE" sz="8000" b="1" dirty="0" err="1"/>
              <a:t>Rationality</a:t>
            </a:r>
            <a:r>
              <a:rPr lang="en-US" sz="8000" b="1" dirty="0"/>
              <a:t> that Privileges Price and Profit </a:t>
            </a:r>
          </a:p>
          <a:p>
            <a:pPr algn="l">
              <a:buClr>
                <a:srgbClr val="0000FF"/>
              </a:buClr>
            </a:pPr>
            <a:r>
              <a:rPr lang="en-GB" sz="6400" b="1" dirty="0">
                <a:solidFill>
                  <a:srgbClr val="2122DF"/>
                </a:solidFill>
              </a:rPr>
              <a:t>(</a:t>
            </a:r>
            <a:r>
              <a:rPr lang="en-GB" sz="6400" b="1" dirty="0" err="1">
                <a:solidFill>
                  <a:srgbClr val="2122DF"/>
                </a:solidFill>
              </a:rPr>
              <a:t>Uberisation</a:t>
            </a:r>
            <a:r>
              <a:rPr lang="en-GB" sz="6400" b="1" dirty="0">
                <a:solidFill>
                  <a:srgbClr val="2122DF"/>
                </a:solidFill>
              </a:rPr>
              <a:t>/ Unbundling/ Precarity/ Disposability/ Gig Economy)</a:t>
            </a:r>
          </a:p>
          <a:p>
            <a:pPr marL="171450" indent="-171450" algn="l">
              <a:buClr>
                <a:srgbClr val="0000FF"/>
              </a:buClr>
              <a:buFont typeface="Arial"/>
              <a:buChar char="•"/>
            </a:pPr>
            <a:endParaRPr lang="en-GB" sz="7200" b="1" dirty="0"/>
          </a:p>
          <a:p>
            <a:pPr algn="l">
              <a:buClr>
                <a:srgbClr val="0000FF"/>
              </a:buClr>
            </a:pPr>
            <a:endParaRPr lang="en-US" sz="4500" b="1" dirty="0">
              <a:solidFill>
                <a:srgbClr val="0000FF"/>
              </a:solidFill>
            </a:endParaRPr>
          </a:p>
          <a:p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49902" y="134911"/>
            <a:ext cx="8806721" cy="1135010"/>
          </a:xfrm>
        </p:spPr>
        <p:txBody>
          <a:bodyPr>
            <a:normAutofit/>
          </a:bodyPr>
          <a:lstStyle/>
          <a:p>
            <a:r>
              <a:rPr lang="en-US" sz="3000" b="1"/>
              <a:t>The Political Economy of Neoliberalism: </a:t>
            </a:r>
          </a:p>
          <a:p>
            <a:r>
              <a:rPr lang="en-US" sz="3000" b="1"/>
              <a:t>Whose Imaginary?</a:t>
            </a:r>
          </a:p>
        </p:txBody>
      </p:sp>
      <p:pic>
        <p:nvPicPr>
          <p:cNvPr id="13" name="Content Placeholder 6">
            <a:extLst>
              <a:ext uri="{FF2B5EF4-FFF2-40B4-BE49-F238E27FC236}">
                <a16:creationId xmlns:a16="http://schemas.microsoft.com/office/drawing/2014/main" id="{5553AC07-8830-4E41-853E-3EEB7DD2AA40}"/>
              </a:ext>
            </a:extLst>
          </p:cNvPr>
          <p:cNvPicPr>
            <a:picLocks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363" r="-2363"/>
          <a:stretch/>
        </p:blipFill>
        <p:spPr bwMode="auto">
          <a:xfrm>
            <a:off x="4553262" y="4361546"/>
            <a:ext cx="2185413" cy="23999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Placeholder 5">
            <a:extLst>
              <a:ext uri="{FF2B5EF4-FFF2-40B4-BE49-F238E27FC236}">
                <a16:creationId xmlns:a16="http://schemas.microsoft.com/office/drawing/2014/main" id="{0536C690-662B-804C-A068-807692417E0B}"/>
              </a:ext>
            </a:extLst>
          </p:cNvPr>
          <p:cNvPicPr>
            <a:picLocks noGrp="1"/>
          </p:cNvPicPr>
          <p:nvPr>
            <p:ph type="pic" sz="quarter" idx="10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53262" y="1353097"/>
            <a:ext cx="2386698" cy="2895093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Rectangle 2">
            <a:extLst>
              <a:ext uri="{FF2B5EF4-FFF2-40B4-BE49-F238E27FC236}">
                <a16:creationId xmlns:a16="http://schemas.microsoft.com/office/drawing/2014/main" id="{C9D2D473-00FE-7048-B5E0-FC79348E45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14787" y="461003"/>
            <a:ext cx="4401486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v-SE"/>
          </a:p>
        </p:txBody>
      </p:sp>
      <p:pic>
        <p:nvPicPr>
          <p:cNvPr id="6145" name="Picture 1" descr="Friedrich von Hayek">
            <a:extLst>
              <a:ext uri="{FF2B5EF4-FFF2-40B4-BE49-F238E27FC236}">
                <a16:creationId xmlns:a16="http://schemas.microsoft.com/office/drawing/2014/main" id="{1D1264B8-1BA9-4849-B5CB-168C77BDEB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r:link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968" y="1340776"/>
            <a:ext cx="1998035" cy="2773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Placeholder 15">
            <a:extLst>
              <a:ext uri="{FF2B5EF4-FFF2-40B4-BE49-F238E27FC236}">
                <a16:creationId xmlns:a16="http://schemas.microsoft.com/office/drawing/2014/main" id="{FC31A933-0D29-8B45-ABE8-0DF22FCD94A1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8998" r="8998"/>
          <a:stretch>
            <a:fillRect/>
          </a:stretch>
        </p:blipFill>
        <p:spPr>
          <a:xfrm>
            <a:off x="6939960" y="3990651"/>
            <a:ext cx="2184510" cy="268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944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5"/>
          <p:cNvPicPr>
            <a:picLocks noGrp="1"/>
          </p:cNvPicPr>
          <p:nvPr>
            <p:ph type="pic" sz="quarter" idx="10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</p:spPr>
      </p:pic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652010" y="1422852"/>
            <a:ext cx="4491990" cy="4429307"/>
          </a:xfrm>
        </p:spPr>
        <p:txBody>
          <a:bodyPr>
            <a:noAutofit/>
          </a:bodyPr>
          <a:lstStyle/>
          <a:p>
            <a:pPr algn="l">
              <a:buClr>
                <a:srgbClr val="0000FF"/>
              </a:buClr>
            </a:pPr>
            <a:endParaRPr lang="en-US" sz="1400" b="1">
              <a:solidFill>
                <a:srgbClr val="0000FF"/>
              </a:solidFill>
            </a:endParaRPr>
          </a:p>
          <a:p>
            <a:pPr algn="l">
              <a:buClr>
                <a:srgbClr val="0000FF"/>
              </a:buClr>
            </a:pPr>
            <a:r>
              <a:rPr lang="en-US" sz="1400" b="1">
                <a:solidFill>
                  <a:srgbClr val="0000FF"/>
                </a:solidFill>
              </a:rPr>
              <a:t>MATERIAL</a:t>
            </a:r>
          </a:p>
          <a:p>
            <a:pPr marL="285750" indent="-285750" algn="l">
              <a:buClr>
                <a:srgbClr val="0000FF"/>
              </a:buClr>
              <a:buFont typeface="Wingdings" charset="2"/>
              <a:buChar char="ü"/>
            </a:pPr>
            <a:r>
              <a:rPr lang="en-US" sz="1600" b="1">
                <a:solidFill>
                  <a:srgbClr val="0000FF"/>
                </a:solidFill>
              </a:rPr>
              <a:t>Funding:</a:t>
            </a:r>
            <a:r>
              <a:rPr lang="en-US" sz="1600" b="1"/>
              <a:t> linked to policy narratives/priorities</a:t>
            </a:r>
          </a:p>
          <a:p>
            <a:pPr marL="285750" indent="-285750" algn="l">
              <a:buClr>
                <a:srgbClr val="0000FF"/>
              </a:buClr>
              <a:buFont typeface="Wingdings" charset="2"/>
              <a:buChar char="ü"/>
            </a:pPr>
            <a:r>
              <a:rPr lang="en-US" sz="1600" b="1">
                <a:solidFill>
                  <a:srgbClr val="0000FF"/>
                </a:solidFill>
              </a:rPr>
              <a:t>Audit: </a:t>
            </a:r>
            <a:r>
              <a:rPr lang="en-US" sz="1600" b="1"/>
              <a:t>condensed quality indicators</a:t>
            </a:r>
          </a:p>
          <a:p>
            <a:pPr marL="285750" indent="-285750" algn="l">
              <a:buClr>
                <a:srgbClr val="0000FF"/>
              </a:buClr>
              <a:buFont typeface="Wingdings" charset="2"/>
              <a:buChar char="ü"/>
            </a:pPr>
            <a:r>
              <a:rPr lang="en-US" sz="1600" b="1">
                <a:solidFill>
                  <a:srgbClr val="0000FF"/>
                </a:solidFill>
              </a:rPr>
              <a:t>Employment Regimes: </a:t>
            </a:r>
            <a:r>
              <a:rPr lang="en-US" sz="1600" b="1"/>
              <a:t>Performance pay/ tenure/ promotion =  epistemic hierarchies</a:t>
            </a:r>
            <a:endParaRPr lang="en-US" sz="1400" b="1">
              <a:solidFill>
                <a:srgbClr val="0000FF"/>
              </a:solidFill>
            </a:endParaRPr>
          </a:p>
          <a:p>
            <a:pPr algn="l">
              <a:buClr>
                <a:srgbClr val="0000FF"/>
              </a:buClr>
            </a:pPr>
            <a:r>
              <a:rPr lang="en-US" sz="1400" b="1">
                <a:solidFill>
                  <a:srgbClr val="0000FF"/>
                </a:solidFill>
              </a:rPr>
              <a:t>DISCURSIVE</a:t>
            </a:r>
          </a:p>
          <a:p>
            <a:pPr marL="285750" indent="-285750" algn="l">
              <a:buClr>
                <a:srgbClr val="0000FF"/>
              </a:buClr>
              <a:buFont typeface="Wingdings" charset="2"/>
              <a:buChar char="ü"/>
            </a:pPr>
            <a:r>
              <a:rPr lang="en-US" sz="1600" b="1">
                <a:solidFill>
                  <a:srgbClr val="0000FF"/>
                </a:solidFill>
              </a:rPr>
              <a:t>Truth-telling: </a:t>
            </a:r>
            <a:r>
              <a:rPr lang="en-US" sz="1600" b="1"/>
              <a:t>peer review/ impact/ appraisal/ search agencies/ esteem/ reputation</a:t>
            </a:r>
          </a:p>
          <a:p>
            <a:pPr marL="285750" indent="-285750" algn="l">
              <a:buClr>
                <a:srgbClr val="0000FF"/>
              </a:buClr>
              <a:buFont typeface="Wingdings" charset="2"/>
              <a:buChar char="ü"/>
            </a:pPr>
            <a:r>
              <a:rPr lang="en-GB" sz="1600" b="1">
                <a:solidFill>
                  <a:srgbClr val="0000FF"/>
                </a:solidFill>
              </a:rPr>
              <a:t>Closure</a:t>
            </a:r>
            <a:r>
              <a:rPr lang="en-GB" sz="1600" b="1"/>
              <a:t> of the political universe/ TINA Effect</a:t>
            </a:r>
          </a:p>
          <a:p>
            <a:pPr marL="285750" indent="-285750" algn="l">
              <a:buClr>
                <a:srgbClr val="0000FF"/>
              </a:buClr>
              <a:buFont typeface="Wingdings" charset="2"/>
              <a:buChar char="ü"/>
            </a:pPr>
            <a:r>
              <a:rPr lang="en-GB" sz="1600" b="1">
                <a:solidFill>
                  <a:srgbClr val="0000FF"/>
                </a:solidFill>
              </a:rPr>
              <a:t>P</a:t>
            </a:r>
            <a:r>
              <a:rPr lang="de-DE" sz="1600" b="1" err="1">
                <a:solidFill>
                  <a:srgbClr val="0000FF"/>
                </a:solidFill>
              </a:rPr>
              <a:t>erformative</a:t>
            </a:r>
            <a:r>
              <a:rPr lang="de-DE" sz="1600" b="1">
                <a:solidFill>
                  <a:srgbClr val="0000FF"/>
                </a:solidFill>
              </a:rPr>
              <a:t> </a:t>
            </a:r>
            <a:r>
              <a:rPr lang="de-DE" sz="1600" b="1"/>
              <a:t>Repetition</a:t>
            </a:r>
            <a:r>
              <a:rPr lang="en-GB" sz="1600" b="1"/>
              <a:t> </a:t>
            </a:r>
          </a:p>
          <a:p>
            <a:pPr marL="285750" indent="-285750" algn="l">
              <a:buClr>
                <a:srgbClr val="0000FF"/>
              </a:buClr>
              <a:buFont typeface="Wingdings" charset="2"/>
              <a:buChar char="ü"/>
            </a:pPr>
            <a:r>
              <a:rPr lang="en-US" sz="1600" b="1">
                <a:solidFill>
                  <a:srgbClr val="0000FF"/>
                </a:solidFill>
              </a:rPr>
              <a:t>Reputation</a:t>
            </a:r>
            <a:r>
              <a:rPr lang="en-US" sz="1600" b="1"/>
              <a:t> and Impression Management</a:t>
            </a:r>
            <a:endParaRPr lang="en-GB" sz="1600" b="1"/>
          </a:p>
          <a:p>
            <a:pPr marL="285750" indent="-285750" algn="l">
              <a:buClr>
                <a:srgbClr val="0000FF"/>
              </a:buClr>
              <a:buFont typeface="Wingdings" charset="2"/>
              <a:buChar char="ü"/>
            </a:pPr>
            <a:endParaRPr lang="en-US" sz="1400" b="1"/>
          </a:p>
        </p:txBody>
      </p:sp>
      <p:sp>
        <p:nvSpPr>
          <p:cNvPr id="4" name="Content Placeholder 3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>
              <a:buClr>
                <a:srgbClr val="FF66FF"/>
              </a:buClr>
            </a:pPr>
            <a:endParaRPr lang="en-US" b="1"/>
          </a:p>
          <a:p>
            <a:pPr>
              <a:buClr>
                <a:srgbClr val="FF66FF"/>
              </a:buClr>
            </a:pPr>
            <a:endParaRPr lang="en-GB" b="1"/>
          </a:p>
          <a:p>
            <a:pPr>
              <a:buClr>
                <a:srgbClr val="FF66FF"/>
              </a:buClr>
            </a:pPr>
            <a:endParaRPr lang="en-GB" b="1"/>
          </a:p>
          <a:p>
            <a:pPr>
              <a:buClr>
                <a:srgbClr val="FF66FF"/>
              </a:buClr>
            </a:pPr>
            <a:endParaRPr lang="en-US" b="1"/>
          </a:p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42347" y="238194"/>
            <a:ext cx="8444629" cy="100434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/>
            <a:r>
              <a:rPr lang="en-US" sz="3000" b="1">
                <a:solidFill>
                  <a:schemeClr val="bg1"/>
                </a:solidFill>
              </a:rPr>
              <a:t>Entangling and Installing Neoliberalism in Higher Education</a:t>
            </a:r>
          </a:p>
        </p:txBody>
      </p:sp>
    </p:spTree>
    <p:extLst>
      <p:ext uri="{BB962C8B-B14F-4D97-AF65-F5344CB8AC3E}">
        <p14:creationId xmlns:p14="http://schemas.microsoft.com/office/powerpoint/2010/main" val="3115960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b="1"/>
              <a:t>The Affective Economy</a:t>
            </a:r>
            <a:endParaRPr 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F05552CF-DC62-6B4A-B034-E5630F64764D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141296" y="-4"/>
            <a:ext cx="672387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v-SE"/>
          </a:p>
        </p:txBody>
      </p:sp>
      <p:pic>
        <p:nvPicPr>
          <p:cNvPr id="7169" name="Picture 6" descr="/var/folders/pj/jf87lvcx1mv9rlvks4w0n0gc000byl/T/com.microsoft.Word/WebArchiveCopyPasteTempFiles/o-GUILT-SHAME-facebook-POST.png">
            <a:extLst>
              <a:ext uri="{FF2B5EF4-FFF2-40B4-BE49-F238E27FC236}">
                <a16:creationId xmlns:a16="http://schemas.microsoft.com/office/drawing/2014/main" id="{5CEF39DC-D643-B747-9FDE-ADB40B3767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98" y="1296242"/>
            <a:ext cx="4543259" cy="5465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50CF2FC-0150-2B41-A15F-E97A067CF8E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0442" y="1636295"/>
            <a:ext cx="4259179" cy="4559968"/>
          </a:xfrm>
        </p:spPr>
        <p:txBody>
          <a:bodyPr>
            <a:normAutofit fontScale="92500" lnSpcReduction="20000"/>
          </a:bodyPr>
          <a:lstStyle/>
          <a:p>
            <a:pPr marL="342900" indent="-342900" algn="l">
              <a:lnSpc>
                <a:spcPct val="120000"/>
              </a:lnSpc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sv-SE" sz="1600" b="1" dirty="0"/>
              <a:t>Drive for </a:t>
            </a:r>
            <a:r>
              <a:rPr lang="sv-SE" sz="1600" b="1" dirty="0" err="1">
                <a:solidFill>
                  <a:srgbClr val="2122DF"/>
                </a:solidFill>
              </a:rPr>
              <a:t>Distinction</a:t>
            </a:r>
            <a:r>
              <a:rPr lang="sv-SE" sz="1600" b="1" dirty="0">
                <a:solidFill>
                  <a:srgbClr val="2122DF"/>
                </a:solidFill>
              </a:rPr>
              <a:t>/ </a:t>
            </a:r>
            <a:r>
              <a:rPr lang="sv-SE" sz="1600" b="1" dirty="0" err="1">
                <a:solidFill>
                  <a:srgbClr val="2122DF"/>
                </a:solidFill>
              </a:rPr>
              <a:t>Differentiation</a:t>
            </a:r>
            <a:endParaRPr lang="sv-SE" sz="1600" b="1" dirty="0">
              <a:solidFill>
                <a:srgbClr val="2122DF"/>
              </a:solidFill>
            </a:endParaRPr>
          </a:p>
          <a:p>
            <a:pPr marL="342900" indent="-342900" algn="l">
              <a:lnSpc>
                <a:spcPct val="120000"/>
              </a:lnSpc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sv-SE" sz="1600" b="1" dirty="0" err="1">
                <a:solidFill>
                  <a:srgbClr val="2122DF"/>
                </a:solidFill>
              </a:rPr>
              <a:t>Crisis</a:t>
            </a:r>
            <a:r>
              <a:rPr lang="sv-SE" sz="1600" b="1" dirty="0"/>
              <a:t> </a:t>
            </a:r>
            <a:r>
              <a:rPr lang="sv-SE" sz="1600" b="1" dirty="0" err="1"/>
              <a:t>Discourse</a:t>
            </a:r>
            <a:r>
              <a:rPr lang="sv-SE" sz="1600" b="1" dirty="0"/>
              <a:t>/ </a:t>
            </a:r>
            <a:r>
              <a:rPr lang="sv-SE" sz="1600" b="1" dirty="0" err="1">
                <a:solidFill>
                  <a:srgbClr val="2122DF"/>
                </a:solidFill>
              </a:rPr>
              <a:t>Disaster</a:t>
            </a:r>
            <a:r>
              <a:rPr lang="sv-SE" sz="1600" b="1" dirty="0"/>
              <a:t> </a:t>
            </a:r>
            <a:r>
              <a:rPr lang="sv-SE" sz="1600" b="1" dirty="0" err="1"/>
              <a:t>Capitalism</a:t>
            </a:r>
            <a:r>
              <a:rPr lang="sv-SE" sz="1600" b="1" dirty="0"/>
              <a:t>/ </a:t>
            </a:r>
            <a:r>
              <a:rPr lang="sv-SE" sz="1600" b="1" dirty="0" err="1"/>
              <a:t>Catastrophising</a:t>
            </a:r>
            <a:endParaRPr lang="sv-SE" sz="1600" b="1" dirty="0"/>
          </a:p>
          <a:p>
            <a:pPr marL="342900" indent="-342900" algn="l">
              <a:lnSpc>
                <a:spcPct val="120000"/>
              </a:lnSpc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sv-SE" sz="1600" b="1" dirty="0">
                <a:solidFill>
                  <a:srgbClr val="2122DF"/>
                </a:solidFill>
              </a:rPr>
              <a:t>FOMO</a:t>
            </a:r>
            <a:r>
              <a:rPr lang="sv-SE" sz="1600" b="1" dirty="0"/>
              <a:t> in Policy Formation</a:t>
            </a:r>
          </a:p>
          <a:p>
            <a:pPr marL="342900" indent="-34290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US" sz="1600" b="1" dirty="0"/>
              <a:t>Affective </a:t>
            </a:r>
            <a:r>
              <a:rPr lang="en-US" sz="1600" b="1" dirty="0">
                <a:solidFill>
                  <a:srgbClr val="2122DF"/>
                </a:solidFill>
              </a:rPr>
              <a:t>Contagion</a:t>
            </a:r>
            <a:r>
              <a:rPr lang="en-US" sz="1600" b="1" dirty="0"/>
              <a:t>/ Circulation</a:t>
            </a:r>
            <a:endParaRPr lang="sv-SE" sz="1600" b="1" dirty="0"/>
          </a:p>
          <a:p>
            <a:pPr marL="342900" indent="-34290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GB" sz="1600" b="1" dirty="0">
                <a:solidFill>
                  <a:srgbClr val="2122DF"/>
                </a:solidFill>
              </a:rPr>
              <a:t>Shame/ </a:t>
            </a:r>
            <a:r>
              <a:rPr lang="en-GB" sz="1600" b="1" dirty="0"/>
              <a:t>Guilt / Pride / Fear/ Desire/ Happiness</a:t>
            </a:r>
          </a:p>
          <a:p>
            <a:pPr marL="342900" indent="-34290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GB" sz="1600" b="1" dirty="0"/>
              <a:t>How do these </a:t>
            </a:r>
            <a:r>
              <a:rPr lang="en-GB" sz="1600" b="1" dirty="0">
                <a:solidFill>
                  <a:srgbClr val="2122DF"/>
                </a:solidFill>
              </a:rPr>
              <a:t>interact</a:t>
            </a:r>
            <a:r>
              <a:rPr lang="en-GB" sz="1600" b="1" dirty="0"/>
              <a:t> with structures of inequality?</a:t>
            </a:r>
          </a:p>
          <a:p>
            <a:pPr marL="342900" indent="-34290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sv-SE" sz="1600" b="1" dirty="0">
                <a:solidFill>
                  <a:srgbClr val="2122DF"/>
                </a:solidFill>
              </a:rPr>
              <a:t>Trial</a:t>
            </a:r>
            <a:r>
              <a:rPr lang="sv-SE" sz="1600" b="1" dirty="0"/>
              <a:t> by public exposure</a:t>
            </a:r>
            <a:endParaRPr lang="en-GB" sz="1600" b="1" dirty="0"/>
          </a:p>
          <a:p>
            <a:pPr marL="342900" indent="-34290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GB" sz="1600" b="1" dirty="0">
                <a:solidFill>
                  <a:srgbClr val="0000FF"/>
                </a:solidFill>
              </a:rPr>
              <a:t>Success</a:t>
            </a:r>
            <a:r>
              <a:rPr lang="en-GB" sz="1600" b="1" dirty="0"/>
              <a:t> / Failure narratives</a:t>
            </a:r>
          </a:p>
          <a:p>
            <a:pPr marL="342900" indent="-34290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0000FF"/>
                </a:solidFill>
              </a:rPr>
              <a:t>Competition</a:t>
            </a:r>
            <a:r>
              <a:rPr lang="en-US" sz="1600" b="1" dirty="0"/>
              <a:t> erodes solidarity?</a:t>
            </a:r>
            <a:endParaRPr lang="en-US" sz="1600" b="1" dirty="0">
              <a:solidFill>
                <a:srgbClr val="FFFFFF"/>
              </a:solidFill>
            </a:endParaRPr>
          </a:p>
          <a:p>
            <a:pPr marL="342900" indent="-34290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sv-SE" sz="1600" b="1" dirty="0"/>
              <a:t>Neoliberalism </a:t>
            </a:r>
            <a:r>
              <a:rPr lang="sv-SE" sz="1600" b="1" dirty="0" err="1"/>
              <a:t>cultivates</a:t>
            </a:r>
            <a:r>
              <a:rPr lang="sv-SE" sz="1600" b="1" dirty="0"/>
              <a:t> and </a:t>
            </a:r>
            <a:r>
              <a:rPr lang="sv-SE" sz="1600" b="1" dirty="0" err="1"/>
              <a:t>optimises</a:t>
            </a:r>
            <a:r>
              <a:rPr lang="sv-SE" sz="1600" b="1" dirty="0"/>
              <a:t> </a:t>
            </a:r>
            <a:r>
              <a:rPr lang="sv-SE" sz="1600" b="1" dirty="0" err="1">
                <a:solidFill>
                  <a:srgbClr val="2122DF"/>
                </a:solidFill>
              </a:rPr>
              <a:t>differences</a:t>
            </a:r>
            <a:endParaRPr lang="sv-SE" sz="1600" b="1" dirty="0">
              <a:solidFill>
                <a:srgbClr val="2122DF"/>
              </a:solidFill>
            </a:endParaRPr>
          </a:p>
          <a:p>
            <a:pPr marL="342900" indent="-34290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GB" sz="1600" b="1" dirty="0">
                <a:solidFill>
                  <a:srgbClr val="0000FF"/>
                </a:solidFill>
              </a:rPr>
              <a:t>Passionate</a:t>
            </a:r>
            <a:r>
              <a:rPr lang="en-GB" sz="1600" b="1" dirty="0"/>
              <a:t> Attachment/ Pleasure </a:t>
            </a:r>
            <a:endParaRPr lang="sv-SE" sz="1600" b="1" dirty="0">
              <a:solidFill>
                <a:srgbClr val="2122DF"/>
              </a:solidFill>
            </a:endParaRPr>
          </a:p>
          <a:p>
            <a:pPr marL="342900" indent="-34290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sv-SE" sz="1600" b="1" dirty="0" err="1">
                <a:solidFill>
                  <a:srgbClr val="2122DF"/>
                </a:solidFill>
              </a:rPr>
              <a:t>Rewards</a:t>
            </a:r>
            <a:r>
              <a:rPr lang="sv-SE" sz="1600" b="1" dirty="0">
                <a:solidFill>
                  <a:srgbClr val="2122DF"/>
                </a:solidFill>
              </a:rPr>
              <a:t> and Injuries. </a:t>
            </a:r>
          </a:p>
          <a:p>
            <a:pPr marL="342900" indent="-34290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sv-SE" sz="1600" b="1" dirty="0" err="1">
                <a:solidFill>
                  <a:srgbClr val="2122DF"/>
                </a:solidFill>
              </a:rPr>
              <a:t>Visceral</a:t>
            </a:r>
            <a:r>
              <a:rPr lang="sv-SE" sz="1600" b="1" dirty="0">
                <a:solidFill>
                  <a:srgbClr val="2122DF"/>
                </a:solidFill>
              </a:rPr>
              <a:t> </a:t>
            </a:r>
            <a:r>
              <a:rPr lang="sv-SE" sz="1600" b="1" dirty="0" err="1"/>
              <a:t>reactions</a:t>
            </a:r>
            <a:r>
              <a:rPr lang="sv-SE" sz="1600" b="1" dirty="0"/>
              <a:t> </a:t>
            </a:r>
            <a:r>
              <a:rPr lang="sv-SE" sz="1600" b="1" dirty="0" err="1"/>
              <a:t>of</a:t>
            </a:r>
            <a:r>
              <a:rPr lang="sv-SE" sz="1600" b="1" dirty="0"/>
              <a:t> the ’losers’.</a:t>
            </a:r>
          </a:p>
          <a:p>
            <a:pPr marL="342900" indent="-342900" algn="l">
              <a:buClr>
                <a:srgbClr val="0000FF"/>
              </a:buClr>
              <a:buFont typeface="Arial" panose="020B0604020202020204" pitchFamily="34" charset="0"/>
              <a:buChar char="•"/>
            </a:pPr>
            <a:endParaRPr lang="sv-SE" sz="800" b="1" dirty="0"/>
          </a:p>
          <a:p>
            <a:pPr marL="285750" indent="-285750" algn="l">
              <a:buClr>
                <a:srgbClr val="0000FF"/>
              </a:buClr>
              <a:buFont typeface="Wingdings" charset="2"/>
              <a:buChar char="ü"/>
            </a:pPr>
            <a:endParaRPr lang="en-US" sz="800" b="1" dirty="0">
              <a:solidFill>
                <a:srgbClr val="FFFFFF"/>
              </a:solidFill>
            </a:endParaRP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282063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180475" y="529389"/>
            <a:ext cx="4385090" cy="5101390"/>
          </a:xfrm>
        </p:spPr>
        <p:txBody>
          <a:bodyPr>
            <a:noAutofit/>
          </a:bodyPr>
          <a:lstStyle/>
          <a:p>
            <a:pPr marL="285750" indent="-285750" algn="l">
              <a:buClr>
                <a:srgbClr val="0000FF"/>
              </a:buClr>
              <a:buFont typeface="Arial"/>
              <a:buChar char="•"/>
            </a:pPr>
            <a:endParaRPr lang="en-US" sz="2000" b="1" dirty="0"/>
          </a:p>
          <a:p>
            <a:pPr marL="171450" indent="-171450" algn="l">
              <a:buClr>
                <a:srgbClr val="2122DF"/>
              </a:buClr>
              <a:buFont typeface="Arial" panose="020B0604020202020204" pitchFamily="34" charset="0"/>
              <a:buChar char="•"/>
            </a:pPr>
            <a:endParaRPr lang="en-US" sz="2000" b="1" dirty="0"/>
          </a:p>
          <a:p>
            <a:pPr marL="171450" indent="-171450" algn="l">
              <a:buClr>
                <a:srgbClr val="2122DF"/>
              </a:buClr>
              <a:buFont typeface="Arial" panose="020B0604020202020204" pitchFamily="34" charset="0"/>
              <a:buChar char="•"/>
            </a:pPr>
            <a:endParaRPr lang="en-US" sz="2000" b="1" dirty="0"/>
          </a:p>
          <a:p>
            <a:pPr algn="l">
              <a:buClr>
                <a:srgbClr val="2122DF"/>
              </a:buClr>
            </a:pPr>
            <a:endParaRPr lang="en-US" sz="2000" b="1" dirty="0"/>
          </a:p>
          <a:p>
            <a:pPr marL="171450" indent="-171450" algn="l">
              <a:buClr>
                <a:srgbClr val="2122DF"/>
              </a:buClr>
              <a:buFont typeface="Arial" panose="020B0604020202020204" pitchFamily="34" charset="0"/>
              <a:buChar char="•"/>
            </a:pPr>
            <a:endParaRPr lang="en-US" sz="2000" b="1" dirty="0"/>
          </a:p>
          <a:p>
            <a:pPr algn="l">
              <a:buClr>
                <a:srgbClr val="2122DF"/>
              </a:buClr>
            </a:pPr>
            <a:endParaRPr lang="en-US" sz="1800" b="1" dirty="0"/>
          </a:p>
          <a:p>
            <a:pPr marL="171450" indent="-171450" algn="l">
              <a:buClr>
                <a:srgbClr val="2122DF"/>
              </a:buClr>
              <a:buFont typeface="Arial" panose="020B0604020202020204" pitchFamily="34" charset="0"/>
              <a:buChar char="•"/>
            </a:pPr>
            <a:r>
              <a:rPr lang="en-GB" sz="1800" b="1" dirty="0"/>
              <a:t>Making academic labour, activity and productivity intelligible via metrics and norms?</a:t>
            </a:r>
          </a:p>
          <a:p>
            <a:pPr marL="171450" indent="-171450" algn="l">
              <a:buClr>
                <a:srgbClr val="2122DF"/>
              </a:buClr>
              <a:buFont typeface="Arial" panose="020B0604020202020204" pitchFamily="34" charset="0"/>
              <a:buChar char="•"/>
            </a:pPr>
            <a:r>
              <a:rPr lang="en-US" sz="1800" b="1" dirty="0"/>
              <a:t>Eroding counter-hegemonic knowledges?</a:t>
            </a:r>
          </a:p>
          <a:p>
            <a:pPr marL="171450" indent="-171450" algn="l">
              <a:buClr>
                <a:srgbClr val="2122DF"/>
              </a:buClr>
              <a:buFont typeface="Arial" panose="020B0604020202020204" pitchFamily="34" charset="0"/>
              <a:buChar char="•"/>
            </a:pPr>
            <a:r>
              <a:rPr lang="en-US" sz="1800" b="1" dirty="0"/>
              <a:t>Reducing leadership to the amplification of dominant messaging systems?</a:t>
            </a:r>
          </a:p>
          <a:p>
            <a:pPr marL="171450" indent="-171450" algn="l">
              <a:buClr>
                <a:srgbClr val="2122DF"/>
              </a:buClr>
              <a:buFont typeface="Arial" panose="020B0604020202020204" pitchFamily="34" charset="0"/>
              <a:buChar char="•"/>
            </a:pPr>
            <a:r>
              <a:rPr lang="en-US" sz="1800" b="1" dirty="0"/>
              <a:t>Creating and promoting ontological antagonisms?</a:t>
            </a:r>
          </a:p>
          <a:p>
            <a:pPr marL="171450" indent="-171450" algn="l">
              <a:buClr>
                <a:srgbClr val="2122DF"/>
              </a:buClr>
              <a:buFont typeface="Arial" panose="020B0604020202020204" pitchFamily="34" charset="0"/>
              <a:buChar char="•"/>
            </a:pPr>
            <a:r>
              <a:rPr lang="en-US" sz="1800" b="1" dirty="0"/>
              <a:t>Re-evaluating value?</a:t>
            </a:r>
          </a:p>
          <a:p>
            <a:pPr marL="171450" indent="-171450" algn="l">
              <a:buClr>
                <a:srgbClr val="2122DF"/>
              </a:buClr>
              <a:buFont typeface="Arial" panose="020B0604020202020204" pitchFamily="34" charset="0"/>
              <a:buChar char="•"/>
            </a:pPr>
            <a:r>
              <a:rPr lang="sv-SE" sz="1800" b="1" dirty="0"/>
              <a:t>In a market </a:t>
            </a:r>
            <a:r>
              <a:rPr lang="sv-SE" sz="1800" b="1" dirty="0" err="1"/>
              <a:t>calculus</a:t>
            </a:r>
            <a:r>
              <a:rPr lang="en-GB" sz="1800" b="1" dirty="0"/>
              <a:t>, what is not measured? Gender Equality?</a:t>
            </a:r>
            <a:endParaRPr lang="en-US" sz="1800" b="1" dirty="0"/>
          </a:p>
          <a:p>
            <a:pPr marL="171450" indent="-171450" algn="l">
              <a:buClr>
                <a:srgbClr val="2122DF"/>
              </a:buClr>
              <a:buFont typeface="Arial" panose="020B0604020202020204" pitchFamily="34" charset="0"/>
              <a:buChar char="•"/>
            </a:pPr>
            <a:endParaRPr lang="en-US" sz="1800" b="1" dirty="0"/>
          </a:p>
          <a:p>
            <a:pPr algn="l">
              <a:buClr>
                <a:srgbClr val="0000FF"/>
              </a:buClr>
            </a:pPr>
            <a:endParaRPr lang="en-US" sz="1400" b="1" dirty="0"/>
          </a:p>
          <a:p>
            <a:pPr marL="285750" indent="-285750" algn="l">
              <a:buClr>
                <a:srgbClr val="0000FF"/>
              </a:buClr>
              <a:buFont typeface="Arial"/>
              <a:buChar char="•"/>
            </a:pPr>
            <a:endParaRPr lang="en-GB" sz="1400" b="1" dirty="0"/>
          </a:p>
          <a:p>
            <a:pPr algn="l">
              <a:buClr>
                <a:srgbClr val="0000FF"/>
              </a:buClr>
            </a:pPr>
            <a:endParaRPr lang="en-US" sz="1400" b="1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553454" y="-144378"/>
            <a:ext cx="7990472" cy="1483012"/>
          </a:xfrm>
        </p:spPr>
        <p:txBody>
          <a:bodyPr>
            <a:normAutofit fontScale="25000" lnSpcReduction="20000"/>
          </a:bodyPr>
          <a:lstStyle/>
          <a:p>
            <a:endParaRPr lang="en-US" sz="11200" b="1">
              <a:solidFill>
                <a:srgbClr val="0000FF"/>
              </a:solidFill>
            </a:endParaRPr>
          </a:p>
          <a:p>
            <a:endParaRPr lang="sv-SE" sz="12800" b="1"/>
          </a:p>
          <a:p>
            <a:r>
              <a:rPr lang="sv-SE" sz="12800" b="1" err="1"/>
              <a:t>Provocations</a:t>
            </a:r>
            <a:r>
              <a:rPr lang="sv-SE" sz="12800" b="1"/>
              <a:t>: </a:t>
            </a:r>
            <a:r>
              <a:rPr lang="en-US" sz="12800" b="1"/>
              <a:t>Neoliberal Intellectual Culture is …</a:t>
            </a:r>
          </a:p>
          <a:p>
            <a:endParaRPr lang="en-US"/>
          </a:p>
          <a:p>
            <a:endParaRPr lang="en-US"/>
          </a:p>
        </p:txBody>
      </p:sp>
      <p:pic>
        <p:nvPicPr>
          <p:cNvPr id="10" name="Picture 9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65565" y="1333352"/>
            <a:ext cx="4406899" cy="292519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1" name="Object 10"/>
          <p:cNvGraphicFramePr>
            <a:graphicFrameLocks noChangeAspect="1"/>
          </p:cNvGraphicFramePr>
          <p:nvPr>
            <p:extLst/>
          </p:nvPr>
        </p:nvGraphicFramePr>
        <p:xfrm>
          <a:off x="7157293" y="4253260"/>
          <a:ext cx="1986707" cy="24632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73" name="Document" r:id="rId4" imgW="5270500" imgH="2971800" progId="Word.Document.12">
                  <p:embed/>
                </p:oleObj>
              </mc:Choice>
              <mc:Fallback>
                <p:oleObj name="Document" r:id="rId4" imgW="5270500" imgH="2971800" progId="Word.Document.12">
                  <p:embed/>
                  <p:pic>
                    <p:nvPicPr>
                      <p:cNvPr id="11" name="Object 10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157293" y="4253260"/>
                        <a:ext cx="1986707" cy="24632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Picture Placeholder 12"/>
          <p:cNvGraphicFramePr>
            <a:graphicFrameLocks noGrp="1" noChangeAspect="1"/>
          </p:cNvGraphicFramePr>
          <p:nvPr>
            <p:ph type="pic" sz="quarter" idx="12"/>
            <p:extLst>
              <p:ext uri="{D42A27DB-BD31-4B8C-83A1-F6EECF244321}">
                <p14:modId xmlns:p14="http://schemas.microsoft.com/office/powerpoint/2010/main" val="1101628515"/>
              </p:ext>
            </p:extLst>
          </p:nvPr>
        </p:nvGraphicFramePr>
        <p:xfrm>
          <a:off x="4548449" y="4283077"/>
          <a:ext cx="2608844" cy="24334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74" name="Document" r:id="rId6" imgW="5270500" imgH="2946400" progId="Word.Document.12">
                  <p:embed/>
                </p:oleObj>
              </mc:Choice>
              <mc:Fallback>
                <p:oleObj name="Document" r:id="rId6" imgW="5270500" imgH="2946400" progId="Word.Document.12">
                  <p:embed/>
                  <p:pic>
                    <p:nvPicPr>
                      <p:cNvPr id="13" name="Picture Placeholder 12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548449" y="4283077"/>
                        <a:ext cx="2608844" cy="243340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87950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82091" y="1239253"/>
            <a:ext cx="4425140" cy="5292960"/>
          </a:xfrm>
        </p:spPr>
        <p:txBody>
          <a:bodyPr>
            <a:noAutofit/>
          </a:bodyPr>
          <a:lstStyle/>
          <a:p>
            <a:pPr algn="l">
              <a:buClr>
                <a:srgbClr val="FF66FF"/>
              </a:buClr>
            </a:pPr>
            <a:r>
              <a:rPr lang="en-GB" sz="1800" b="1" i="1"/>
              <a:t>Neoliberalization is generally more termitelike than lionlike  </a:t>
            </a:r>
            <a:r>
              <a:rPr lang="en-GB" sz="1400" b="1">
                <a:solidFill>
                  <a:srgbClr val="0000FF"/>
                </a:solidFill>
              </a:rPr>
              <a:t>(Brown 2015: 35/36)</a:t>
            </a:r>
            <a:endParaRPr lang="en-GB" sz="1400" b="1">
              <a:solidFill>
                <a:srgbClr val="FF66FF"/>
              </a:solidFill>
            </a:endParaRPr>
          </a:p>
          <a:p>
            <a:pPr marL="285750" indent="-285750" algn="l">
              <a:buClr>
                <a:srgbClr val="2122DF"/>
              </a:buClr>
              <a:buFont typeface="Arial" panose="020B0604020202020204" pitchFamily="34" charset="0"/>
              <a:buChar char="•"/>
            </a:pPr>
            <a:r>
              <a:rPr lang="en-GB" sz="1800" b="1">
                <a:solidFill>
                  <a:srgbClr val="FFFFFF"/>
                </a:solidFill>
              </a:rPr>
              <a:t>Capillary Power – everywhere and nowhere</a:t>
            </a:r>
          </a:p>
          <a:p>
            <a:pPr marL="285750" indent="-285750" algn="l">
              <a:buClr>
                <a:srgbClr val="2122DF"/>
              </a:buClr>
              <a:buFont typeface="Arial" panose="020B0604020202020204" pitchFamily="34" charset="0"/>
              <a:buChar char="•"/>
            </a:pPr>
            <a:r>
              <a:rPr lang="en-GB" sz="1800" b="1" err="1">
                <a:solidFill>
                  <a:srgbClr val="FFFFFF"/>
                </a:solidFill>
              </a:rPr>
              <a:t>Govermentality</a:t>
            </a:r>
            <a:r>
              <a:rPr lang="en-GB" sz="1800" b="1">
                <a:solidFill>
                  <a:srgbClr val="FFFFFF"/>
                </a:solidFill>
              </a:rPr>
              <a:t> - regulate ourselves</a:t>
            </a:r>
          </a:p>
          <a:p>
            <a:pPr marL="285750" indent="-285750" algn="l">
              <a:buClr>
                <a:srgbClr val="2122DF"/>
              </a:buClr>
              <a:buFont typeface="Arial" panose="020B0604020202020204" pitchFamily="34" charset="0"/>
              <a:buChar char="•"/>
            </a:pPr>
            <a:r>
              <a:rPr lang="en-US" sz="1800" b="1" err="1"/>
              <a:t>Monetarising</a:t>
            </a:r>
            <a:r>
              <a:rPr lang="en-US" sz="1800" b="1"/>
              <a:t> desires and makes us desire what is monetarised </a:t>
            </a:r>
          </a:p>
          <a:p>
            <a:pPr marL="285750" indent="-285750" algn="l">
              <a:buClr>
                <a:srgbClr val="2122DF"/>
              </a:buClr>
              <a:buFont typeface="Arial" panose="020B0604020202020204" pitchFamily="34" charset="0"/>
              <a:buChar char="•"/>
            </a:pPr>
            <a:r>
              <a:rPr lang="en-US" sz="1800" b="1"/>
              <a:t>Sacrifice/ austerity/ regulation via finance</a:t>
            </a:r>
          </a:p>
          <a:p>
            <a:pPr marL="285750" indent="-285750" algn="l">
              <a:buClr>
                <a:srgbClr val="2122DF"/>
              </a:buClr>
              <a:buFont typeface="Arial" panose="020B0604020202020204" pitchFamily="34" charset="0"/>
              <a:buChar char="•"/>
            </a:pPr>
            <a:r>
              <a:rPr lang="en-US" sz="1800" b="1" i="1" err="1"/>
              <a:t>Illusio</a:t>
            </a:r>
            <a:r>
              <a:rPr lang="en-US" sz="1800" b="1" i="1"/>
              <a:t> =</a:t>
            </a:r>
            <a:r>
              <a:rPr lang="en-US" sz="1800" b="1"/>
              <a:t> investing in the game involves </a:t>
            </a:r>
            <a:r>
              <a:rPr lang="en-US" sz="1800" b="1" err="1"/>
              <a:t>performativities</a:t>
            </a:r>
            <a:r>
              <a:rPr lang="en-US" sz="1800" b="1">
                <a:solidFill>
                  <a:srgbClr val="FF66FF"/>
                </a:solidFill>
              </a:rPr>
              <a:t> </a:t>
            </a:r>
          </a:p>
          <a:p>
            <a:pPr marL="285750" indent="-285750" algn="l">
              <a:buClr>
                <a:srgbClr val="2122DF"/>
              </a:buClr>
              <a:buFont typeface="Arial" panose="020B0604020202020204" pitchFamily="34" charset="0"/>
              <a:buChar char="•"/>
            </a:pPr>
            <a:r>
              <a:rPr lang="en-US" sz="1800" b="1"/>
              <a:t>Assemblage of discursive, symbolic and material rewards for those servile to the priorities of the market.</a:t>
            </a:r>
          </a:p>
          <a:p>
            <a:pPr algn="l">
              <a:buClr>
                <a:srgbClr val="FF66FF"/>
              </a:buClr>
            </a:pPr>
            <a:endParaRPr lang="en-US" b="1">
              <a:solidFill>
                <a:srgbClr val="0000FF"/>
              </a:solidFill>
              <a:latin typeface="+mj-lt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/>
              <a:t>(Lack of) Resistance?</a:t>
            </a:r>
            <a:endParaRPr lang="en-US"/>
          </a:p>
        </p:txBody>
      </p:sp>
      <p:pic>
        <p:nvPicPr>
          <p:cNvPr id="5" name="Content Placeholder 6"/>
          <p:cNvPicPr>
            <a:picLocks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7931" y="1417150"/>
            <a:ext cx="4275127" cy="52122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85577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669692" y="756254"/>
            <a:ext cx="4220308" cy="5778912"/>
          </a:xfrm>
        </p:spPr>
        <p:txBody>
          <a:bodyPr/>
          <a:lstStyle/>
          <a:p>
            <a:pPr algn="l"/>
            <a:r>
              <a:rPr lang="en-US" sz="2800" b="1">
                <a:solidFill>
                  <a:srgbClr val="0000FF"/>
                </a:solidFill>
                <a:latin typeface="+mj-lt"/>
              </a:rPr>
              <a:t>Cognitive Triage</a:t>
            </a:r>
            <a:br>
              <a:rPr lang="en-US" sz="2800" b="1">
                <a:solidFill>
                  <a:srgbClr val="0000FF"/>
                </a:solidFill>
                <a:latin typeface="+mj-lt"/>
              </a:rPr>
            </a:br>
            <a:r>
              <a:rPr lang="en-US" sz="2000" b="1">
                <a:solidFill>
                  <a:srgbClr val="FF66FF"/>
                </a:solidFill>
                <a:latin typeface="+mj-lt"/>
              </a:rPr>
              <a:t> </a:t>
            </a:r>
            <a:br>
              <a:rPr lang="en-US" sz="2000" b="1">
                <a:solidFill>
                  <a:srgbClr val="FF66FF"/>
                </a:solidFill>
                <a:latin typeface="+mj-lt"/>
              </a:rPr>
            </a:br>
            <a:r>
              <a:rPr lang="en-US" sz="2400" b="1" i="1">
                <a:latin typeface="+mj-lt"/>
              </a:rPr>
              <a:t>The incapacitation of daydream or of any mode of absent-minded introspection that would otherwise occur in intervals of slow or vacant time </a:t>
            </a:r>
          </a:p>
          <a:p>
            <a:pPr algn="l"/>
            <a:r>
              <a:rPr lang="en-US" sz="1600" b="1">
                <a:solidFill>
                  <a:srgbClr val="0000FF"/>
                </a:solidFill>
                <a:latin typeface="+mj-lt"/>
              </a:rPr>
              <a:t>(Carrigan 2015)</a:t>
            </a:r>
            <a:r>
              <a:rPr lang="en-US" sz="2000" b="1">
                <a:solidFill>
                  <a:srgbClr val="FF66FF"/>
                </a:solidFill>
                <a:latin typeface="+mj-lt"/>
              </a:rPr>
              <a:t/>
            </a:r>
            <a:br>
              <a:rPr lang="en-US" sz="2000" b="1">
                <a:solidFill>
                  <a:srgbClr val="FF66FF"/>
                </a:solidFill>
                <a:latin typeface="+mj-lt"/>
              </a:rPr>
            </a:br>
            <a:endParaRPr lang="en-US" sz="2000">
              <a:latin typeface="+mj-lt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228332" y="337213"/>
            <a:ext cx="8648091" cy="806302"/>
          </a:xfrm>
        </p:spPr>
        <p:txBody>
          <a:bodyPr>
            <a:normAutofit fontScale="25000" lnSpcReduction="20000"/>
          </a:bodyPr>
          <a:lstStyle/>
          <a:p>
            <a:endParaRPr lang="en-US" sz="17600" b="1">
              <a:solidFill>
                <a:srgbClr val="0000FF"/>
              </a:solidFill>
            </a:endParaRPr>
          </a:p>
          <a:p>
            <a:r>
              <a:rPr lang="en-US" sz="17600" b="1"/>
              <a:t>The Accelerated Academy </a:t>
            </a:r>
            <a:endParaRPr lang="en-US" sz="17600"/>
          </a:p>
          <a:p>
            <a:endParaRPr lang="en-US"/>
          </a:p>
        </p:txBody>
      </p:sp>
      <p:pic>
        <p:nvPicPr>
          <p:cNvPr id="5" name="Picture Placeholder 6"/>
          <p:cNvPicPr>
            <a:picLocks noGrp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92" r="22192"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6833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692316" y="1624263"/>
            <a:ext cx="4267174" cy="4523874"/>
          </a:xfrm>
        </p:spPr>
        <p:txBody>
          <a:bodyPr>
            <a:noAutofit/>
          </a:bodyPr>
          <a:lstStyle/>
          <a:p>
            <a:pPr algn="l"/>
            <a:r>
              <a:rPr lang="en-US" sz="1600" b="1" dirty="0"/>
              <a:t>Linguistic hijacking disguises class power: choice, </a:t>
            </a:r>
            <a:r>
              <a:rPr lang="en-US" sz="1600" b="1"/>
              <a:t>diversity, freedom</a:t>
            </a:r>
            <a:r>
              <a:rPr lang="en-US" sz="1600" b="1" dirty="0"/>
              <a:t>, excellence, inclusion.</a:t>
            </a:r>
          </a:p>
          <a:p>
            <a:pPr algn="l"/>
            <a:r>
              <a:rPr lang="en-US" sz="1600" b="1" dirty="0">
                <a:solidFill>
                  <a:srgbClr val="0000FF"/>
                </a:solidFill>
              </a:rPr>
              <a:t>Universities</a:t>
            </a:r>
          </a:p>
          <a:p>
            <a:pPr marL="285750" indent="-2857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US" sz="1600" b="1" dirty="0"/>
              <a:t>Cultivating </a:t>
            </a:r>
            <a:r>
              <a:rPr lang="en-US" sz="1600" b="1" dirty="0" err="1"/>
              <a:t>popularist</a:t>
            </a:r>
            <a:r>
              <a:rPr lang="en-US" sz="1600" b="1" dirty="0"/>
              <a:t> approaches to students/ research funders.</a:t>
            </a:r>
          </a:p>
          <a:p>
            <a:pPr marL="285750" indent="-2857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US" sz="1600" b="1" dirty="0"/>
              <a:t>Relying on customer satisfaction surveys/ evaluative data to promote services in competitive markets.</a:t>
            </a:r>
          </a:p>
          <a:p>
            <a:pPr marL="285750" indent="-2857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US" sz="1600" b="1" dirty="0"/>
              <a:t>Encouraging microentrepreneurs (who often lack employment rights).</a:t>
            </a:r>
          </a:p>
          <a:p>
            <a:pPr marL="285750" indent="-2857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US" sz="1600" b="1" dirty="0"/>
              <a:t>Providing digitally mediated, transnational services.</a:t>
            </a:r>
          </a:p>
          <a:p>
            <a:pPr marL="285750" indent="-2857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US" sz="1600" b="1" dirty="0"/>
              <a:t>Re-purposing participation and inclusion.</a:t>
            </a:r>
          </a:p>
          <a:p>
            <a:pPr algn="l">
              <a:buClr>
                <a:srgbClr val="0000FF"/>
              </a:buClr>
            </a:pPr>
            <a:endParaRPr lang="en-US" sz="1400" b="1" i="1" dirty="0">
              <a:solidFill>
                <a:srgbClr val="0000FF"/>
              </a:solidFill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537210" y="205740"/>
            <a:ext cx="8006715" cy="1120140"/>
          </a:xfrm>
        </p:spPr>
        <p:txBody>
          <a:bodyPr>
            <a:normAutofit fontScale="62500" lnSpcReduction="20000"/>
          </a:bodyPr>
          <a:lstStyle/>
          <a:p>
            <a:endParaRPr lang="en-US" sz="3800" b="1" dirty="0">
              <a:solidFill>
                <a:srgbClr val="0000FF"/>
              </a:solidFill>
            </a:endParaRPr>
          </a:p>
          <a:p>
            <a:r>
              <a:rPr lang="en-US" sz="3800" b="1" dirty="0"/>
              <a:t>C</a:t>
            </a:r>
            <a:r>
              <a:rPr lang="de-DE" sz="3800" b="1" dirty="0" err="1"/>
              <a:t>apitalism</a:t>
            </a:r>
            <a:r>
              <a:rPr lang="de-DE" sz="3800" b="1" dirty="0"/>
              <a:t> </a:t>
            </a:r>
            <a:r>
              <a:rPr lang="de-DE" sz="3800" b="1" dirty="0" err="1"/>
              <a:t>Masquerading</a:t>
            </a:r>
            <a:r>
              <a:rPr lang="de-DE" sz="3800" b="1" dirty="0"/>
              <a:t> </a:t>
            </a:r>
            <a:r>
              <a:rPr lang="de-DE" sz="3800" b="1" dirty="0" err="1"/>
              <a:t>as</a:t>
            </a:r>
            <a:r>
              <a:rPr lang="de-DE" sz="3800" b="1" dirty="0"/>
              <a:t> </a:t>
            </a:r>
            <a:r>
              <a:rPr lang="de-DE" sz="3800" b="1" dirty="0" err="1"/>
              <a:t>Democratisation</a:t>
            </a:r>
            <a:r>
              <a:rPr lang="de-DE" sz="3800" b="1" dirty="0"/>
              <a:t>/ </a:t>
            </a:r>
            <a:r>
              <a:rPr lang="de-DE" sz="3800" b="1" dirty="0" err="1"/>
              <a:t>Participation</a:t>
            </a:r>
            <a:r>
              <a:rPr lang="de-DE" sz="3800" b="1" dirty="0"/>
              <a:t>/ Consumer </a:t>
            </a:r>
            <a:r>
              <a:rPr lang="de-DE" sz="3800" b="1" dirty="0" err="1"/>
              <a:t>Rights</a:t>
            </a:r>
            <a:r>
              <a:rPr lang="de-DE" sz="3800" b="1" dirty="0"/>
              <a:t>?</a:t>
            </a:r>
          </a:p>
          <a:p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5" name="Picture Placeholder 8"/>
          <p:cNvPicPr>
            <a:picLocks noGrp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43552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33315" r="33315"/>
          <a:stretch>
            <a:fillRect/>
          </a:stretch>
        </p:blipFill>
        <p:spPr/>
      </p:pic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200" b="1" i="1">
                <a:latin typeface="+mj-lt"/>
              </a:rPr>
              <a:t>Heat Up The Floor To See Who Can Keep Hopping The Longest </a:t>
            </a:r>
          </a:p>
          <a:p>
            <a:pPr algn="l"/>
            <a:endParaRPr lang="en-US" sz="900" b="1" i="1">
              <a:latin typeface="+mj-lt"/>
            </a:endParaRPr>
          </a:p>
          <a:p>
            <a:pPr algn="l"/>
            <a:r>
              <a:rPr lang="en-US" sz="2200" b="1">
                <a:solidFill>
                  <a:srgbClr val="0000FF"/>
                </a:solidFill>
                <a:latin typeface="+mj-lt"/>
              </a:rPr>
              <a:t>(Davies 2014)</a:t>
            </a:r>
            <a:r>
              <a:rPr lang="en-GB" sz="2200" b="1">
                <a:solidFill>
                  <a:srgbClr val="0000FF"/>
                </a:solidFill>
                <a:latin typeface="+mj-lt"/>
              </a:rPr>
              <a:t/>
            </a:r>
            <a:br>
              <a:rPr lang="en-GB" sz="2200" b="1">
                <a:solidFill>
                  <a:srgbClr val="0000FF"/>
                </a:solidFill>
                <a:latin typeface="+mj-lt"/>
              </a:rPr>
            </a:br>
            <a:endParaRPr lang="en-US" sz="2200" b="1">
              <a:solidFill>
                <a:srgbClr val="0000FF"/>
              </a:solidFill>
              <a:latin typeface="+mj-lt"/>
            </a:endParaRPr>
          </a:p>
          <a:p>
            <a:endParaRPr lang="en-US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sz="5400" b="1"/>
              <a:t>Governing Through Unhappiness</a:t>
            </a:r>
          </a:p>
        </p:txBody>
      </p:sp>
      <p:sp>
        <p:nvSpPr>
          <p:cNvPr id="5" name="Rectangle 4"/>
          <p:cNvSpPr/>
          <p:nvPr/>
        </p:nvSpPr>
        <p:spPr>
          <a:xfrm>
            <a:off x="4695085" y="3105835"/>
            <a:ext cx="389592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723425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BA02E91-ABAF-1944-9E4B-0184CCA9F1B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62448" y="1564105"/>
            <a:ext cx="4237173" cy="4475747"/>
          </a:xfrm>
        </p:spPr>
        <p:txBody>
          <a:bodyPr>
            <a:normAutofit fontScale="92500" lnSpcReduction="10000"/>
          </a:bodyPr>
          <a:lstStyle/>
          <a:p>
            <a:pPr marL="171450" indent="-171450" algn="l">
              <a:buClr>
                <a:srgbClr val="2122DF"/>
              </a:buClr>
              <a:buFont typeface="Arial" panose="020B0604020202020204" pitchFamily="34" charset="0"/>
              <a:buChar char="•"/>
            </a:pPr>
            <a:r>
              <a:rPr lang="en-US" sz="2000" b="1"/>
              <a:t>Embracing danger/ precarity/ austerity as inevitable. </a:t>
            </a:r>
            <a:endParaRPr lang="sv-SE" sz="2000" b="1"/>
          </a:p>
          <a:p>
            <a:pPr marL="171450" indent="-171450" algn="l">
              <a:buClr>
                <a:srgbClr val="2122DF"/>
              </a:buClr>
              <a:buFont typeface="Arial" panose="020B0604020202020204" pitchFamily="34" charset="0"/>
              <a:buChar char="•"/>
            </a:pPr>
            <a:r>
              <a:rPr lang="en-US" sz="2000" b="1"/>
              <a:t>Plasticity and Ontological Antagonisms: Contort rather than Challenge.</a:t>
            </a:r>
            <a:endParaRPr lang="sv-SE" sz="2000" b="1"/>
          </a:p>
          <a:p>
            <a:pPr marL="171450" indent="-171450" algn="l">
              <a:buClr>
                <a:srgbClr val="2122DF"/>
              </a:buClr>
              <a:buFont typeface="Arial" panose="020B0604020202020204" pitchFamily="34" charset="0"/>
              <a:buChar char="•"/>
            </a:pPr>
            <a:r>
              <a:rPr lang="en-US" sz="2000" b="1"/>
              <a:t>Responsivity over Signification.</a:t>
            </a:r>
          </a:p>
          <a:p>
            <a:pPr marL="171450" indent="-171450" algn="l">
              <a:buClr>
                <a:srgbClr val="2122DF"/>
              </a:buClr>
              <a:buFont typeface="Arial" panose="020B0604020202020204" pitchFamily="34" charset="0"/>
              <a:buChar char="•"/>
            </a:pPr>
            <a:r>
              <a:rPr lang="en-US" sz="2000" b="1"/>
              <a:t>Encouraging unhealthy practices – narcissism, self-promotion, boasting, attribution.</a:t>
            </a:r>
          </a:p>
          <a:p>
            <a:pPr marL="171450" indent="-171450" algn="l">
              <a:buClr>
                <a:srgbClr val="2122DF"/>
              </a:buClr>
              <a:buFont typeface="Arial" panose="020B0604020202020204" pitchFamily="34" charset="0"/>
              <a:buChar char="•"/>
            </a:pPr>
            <a:r>
              <a:rPr lang="en-US" sz="2000" b="1"/>
              <a:t>Mental Health = </a:t>
            </a:r>
            <a:r>
              <a:rPr lang="sv-SE" sz="2000" b="1" err="1"/>
              <a:t>technologies</a:t>
            </a:r>
            <a:r>
              <a:rPr lang="sv-SE" sz="2000" b="1"/>
              <a:t> </a:t>
            </a:r>
            <a:r>
              <a:rPr lang="sv-SE" sz="2000" b="1" err="1"/>
              <a:t>of</a:t>
            </a:r>
            <a:r>
              <a:rPr lang="sv-SE" sz="2000" b="1"/>
              <a:t> </a:t>
            </a:r>
            <a:r>
              <a:rPr lang="sv-SE" sz="2000" b="1" err="1"/>
              <a:t>self</a:t>
            </a:r>
            <a:r>
              <a:rPr lang="sv-SE" sz="2000" b="1"/>
              <a:t>-management - </a:t>
            </a:r>
            <a:r>
              <a:rPr lang="sv-SE" sz="2000" b="1" err="1"/>
              <a:t>mindfulness</a:t>
            </a:r>
            <a:r>
              <a:rPr lang="sv-SE" sz="2000" b="1"/>
              <a:t>, </a:t>
            </a:r>
            <a:r>
              <a:rPr lang="sv-SE" sz="2000" b="1" err="1"/>
              <a:t>positivity</a:t>
            </a:r>
            <a:r>
              <a:rPr lang="sv-SE" sz="2000" b="1"/>
              <a:t>.</a:t>
            </a:r>
            <a:endParaRPr lang="sv-SE" sz="2000" b="1" u="sng"/>
          </a:p>
          <a:p>
            <a:pPr marL="171450" indent="-171450" algn="l">
              <a:buClr>
                <a:srgbClr val="2122DF"/>
              </a:buClr>
              <a:buFont typeface="Arial" panose="020B0604020202020204" pitchFamily="34" charset="0"/>
              <a:buChar char="•"/>
            </a:pPr>
            <a:r>
              <a:rPr lang="en-US" sz="2000" b="1"/>
              <a:t>Fragility and Vulnerability.</a:t>
            </a:r>
          </a:p>
          <a:p>
            <a:pPr marL="171450" indent="-171450" algn="l">
              <a:buClr>
                <a:srgbClr val="2122DF"/>
              </a:buClr>
              <a:buFont typeface="Arial" panose="020B0604020202020204" pitchFamily="34" charset="0"/>
              <a:buChar char="•"/>
            </a:pPr>
            <a:endParaRPr lang="en-US" sz="2000" b="1"/>
          </a:p>
          <a:p>
            <a:pPr marL="171450" indent="-171450" algn="l">
              <a:buClr>
                <a:srgbClr val="2122DF"/>
              </a:buClr>
              <a:buFont typeface="Arial" panose="020B0604020202020204" pitchFamily="34" charset="0"/>
              <a:buChar char="•"/>
            </a:pPr>
            <a:r>
              <a:rPr lang="en-US" sz="2000" b="1"/>
              <a:t>Distractions from </a:t>
            </a:r>
            <a:r>
              <a:rPr lang="en-GB" sz="2000" b="1"/>
              <a:t>policy failures?</a:t>
            </a:r>
            <a:endParaRPr lang="en-US" sz="2000" b="1"/>
          </a:p>
          <a:p>
            <a:endParaRPr lang="sv-SE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C0D16EF3-1F33-9D49-8A11-A5E10DE8AFE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25000" lnSpcReduction="20000"/>
          </a:bodyPr>
          <a:lstStyle/>
          <a:p>
            <a:endParaRPr lang="en-US" b="1"/>
          </a:p>
          <a:p>
            <a:r>
              <a:rPr lang="en-US" sz="21600" b="1"/>
              <a:t>Resilience</a:t>
            </a:r>
            <a:endParaRPr lang="sv-SE" sz="21600"/>
          </a:p>
          <a:p>
            <a:endParaRPr lang="sv-SE"/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2B82ED98-ED9C-9E42-AC59-2CAD903DB294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172107" y="-3"/>
            <a:ext cx="7132894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v-SE"/>
          </a:p>
        </p:txBody>
      </p:sp>
      <p:pic>
        <p:nvPicPr>
          <p:cNvPr id="8195" name="Picture 2" descr="/var/folders/pj/jf87lvcx1mv9rlvks4w0n0gc000byl/T/com.microsoft.Word/WebArchiveCopyPasteTempFiles/resilience-Eppel-Siegel-1024x1011.jpg">
            <a:extLst>
              <a:ext uri="{FF2B5EF4-FFF2-40B4-BE49-F238E27FC236}">
                <a16:creationId xmlns:a16="http://schemas.microsoft.com/office/drawing/2014/main" id="{62A820AA-1CB7-654D-836B-C7C139A0DF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84" y="1414772"/>
            <a:ext cx="4487779" cy="5310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3704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2F399E72-4AE5-B744-B360-E1EF514D7C2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703959" y="7336269"/>
            <a:ext cx="3135009" cy="4728434"/>
          </a:xfrm>
        </p:spPr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A424CD-D804-DE4D-968B-55B45954D42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16379" y="1476617"/>
            <a:ext cx="4319337" cy="4154162"/>
          </a:xfrm>
        </p:spPr>
        <p:txBody>
          <a:bodyPr>
            <a:noAutofit/>
          </a:bodyPr>
          <a:lstStyle/>
          <a:p>
            <a:pPr marL="171450" indent="-171450" algn="l">
              <a:buClr>
                <a:srgbClr val="2122DF"/>
              </a:buClr>
              <a:buFont typeface="Arial" panose="020B0604020202020204" pitchFamily="34" charset="0"/>
              <a:buChar char="•"/>
            </a:pPr>
            <a:r>
              <a:rPr lang="en-US" sz="2000" b="1" dirty="0" err="1"/>
              <a:t>Globalisation</a:t>
            </a:r>
            <a:r>
              <a:rPr lang="en-US" sz="2000" b="1" dirty="0"/>
              <a:t> = Global Obligations?</a:t>
            </a:r>
          </a:p>
          <a:p>
            <a:pPr marL="171450" indent="-171450" algn="l">
              <a:buClr>
                <a:srgbClr val="2122DF"/>
              </a:buClr>
              <a:buFont typeface="Arial" panose="020B0604020202020204" pitchFamily="34" charset="0"/>
              <a:buChar char="•"/>
            </a:pPr>
            <a:r>
              <a:rPr lang="en-US" sz="2000" b="1" dirty="0"/>
              <a:t>The </a:t>
            </a:r>
            <a:r>
              <a:rPr lang="en-US" sz="2000" b="1" dirty="0" err="1"/>
              <a:t>Criminalisation</a:t>
            </a:r>
            <a:r>
              <a:rPr lang="en-US" sz="2000" b="1" dirty="0"/>
              <a:t> of Knowledge</a:t>
            </a:r>
          </a:p>
          <a:p>
            <a:pPr marL="171450" indent="-171450" algn="l">
              <a:buClr>
                <a:srgbClr val="2122DF"/>
              </a:buClr>
              <a:buFont typeface="Arial" panose="020B0604020202020204" pitchFamily="34" charset="0"/>
              <a:buChar char="•"/>
            </a:pPr>
            <a:r>
              <a:rPr lang="en-US" sz="2000" b="1" dirty="0"/>
              <a:t>Anti-intellectualism/  Censorship/ Retaliation</a:t>
            </a:r>
          </a:p>
          <a:p>
            <a:pPr marL="171450" indent="-171450" algn="l">
              <a:buClr>
                <a:srgbClr val="2122DF"/>
              </a:buClr>
              <a:buFont typeface="Arial" panose="020B0604020202020204" pitchFamily="34" charset="0"/>
              <a:buChar char="•"/>
            </a:pPr>
            <a:r>
              <a:rPr lang="en-US" sz="2000" b="1" dirty="0"/>
              <a:t>Erosion of Academic Freedom</a:t>
            </a:r>
          </a:p>
          <a:p>
            <a:pPr marL="171450" indent="-171450" algn="l">
              <a:buClr>
                <a:srgbClr val="2122DF"/>
              </a:buClr>
              <a:buFont typeface="Arial" panose="020B0604020202020204" pitchFamily="34" charset="0"/>
              <a:buChar char="•"/>
            </a:pPr>
            <a:r>
              <a:rPr lang="en-US" sz="2000" b="1" dirty="0"/>
              <a:t>Exile and Displacement</a:t>
            </a:r>
          </a:p>
          <a:p>
            <a:pPr marL="171450" indent="-171450" algn="l">
              <a:buClr>
                <a:srgbClr val="2122DF"/>
              </a:buClr>
              <a:buFont typeface="Arial" panose="020B0604020202020204" pitchFamily="34" charset="0"/>
              <a:buChar char="•"/>
            </a:pPr>
            <a:r>
              <a:rPr lang="en-US" sz="2000" b="1" dirty="0"/>
              <a:t>Calls for Democracy = Sedition</a:t>
            </a:r>
            <a:endParaRPr lang="sv-SE" sz="2000" b="1" dirty="0"/>
          </a:p>
          <a:p>
            <a:pPr marL="171450" indent="-171450" algn="l">
              <a:buClr>
                <a:srgbClr val="2122DF"/>
              </a:buClr>
              <a:buFont typeface="Arial" panose="020B0604020202020204" pitchFamily="34" charset="0"/>
              <a:buChar char="•"/>
            </a:pPr>
            <a:r>
              <a:rPr lang="en-US" sz="2000" b="1" dirty="0"/>
              <a:t>Affective Overload/ </a:t>
            </a:r>
            <a:r>
              <a:rPr lang="sv-SE" sz="2000" b="1" dirty="0" err="1"/>
              <a:t>Receptivity</a:t>
            </a:r>
            <a:r>
              <a:rPr lang="en-US" sz="2000" b="1" dirty="0"/>
              <a:t>?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A656368D-BCFB-F04C-B0D0-9D519DA7A8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2820" y="337213"/>
            <a:ext cx="8361947" cy="806302"/>
          </a:xfrm>
        </p:spPr>
        <p:txBody>
          <a:bodyPr>
            <a:normAutofit fontScale="47500" lnSpcReduction="20000"/>
          </a:bodyPr>
          <a:lstStyle/>
          <a:p>
            <a:endParaRPr lang="sv-SE" b="1" dirty="0"/>
          </a:p>
          <a:p>
            <a:r>
              <a:rPr lang="sv-SE" sz="5800" b="1" dirty="0" err="1"/>
              <a:t>Scholars</a:t>
            </a:r>
            <a:r>
              <a:rPr lang="sv-SE" sz="5800" b="1" dirty="0"/>
              <a:t> at Risk: </a:t>
            </a:r>
            <a:r>
              <a:rPr lang="sv-SE" sz="5800" b="1" dirty="0" err="1"/>
              <a:t>Suffering</a:t>
            </a:r>
            <a:r>
              <a:rPr lang="sv-SE" sz="5800" b="1" dirty="0"/>
              <a:t> at a </a:t>
            </a:r>
            <a:r>
              <a:rPr lang="sv-SE" sz="5800" b="1" dirty="0" err="1"/>
              <a:t>Distance</a:t>
            </a:r>
            <a:r>
              <a:rPr lang="sv-SE" sz="5800" b="1" dirty="0"/>
              <a:t>?</a:t>
            </a:r>
          </a:p>
          <a:p>
            <a:endParaRPr lang="sv-SE" b="1" dirty="0"/>
          </a:p>
        </p:txBody>
      </p:sp>
      <p:sp>
        <p:nvSpPr>
          <p:cNvPr id="12" name="Rectangle 9">
            <a:extLst>
              <a:ext uri="{FF2B5EF4-FFF2-40B4-BE49-F238E27FC236}">
                <a16:creationId xmlns:a16="http://schemas.microsoft.com/office/drawing/2014/main" id="{0BEF9306-F072-A149-80AE-0BEB6DEE538C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0" y="-1"/>
            <a:ext cx="6979909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v-SE"/>
          </a:p>
        </p:txBody>
      </p:sp>
      <p:sp>
        <p:nvSpPr>
          <p:cNvPr id="14" name="Rectangle 11">
            <a:extLst>
              <a:ext uri="{FF2B5EF4-FFF2-40B4-BE49-F238E27FC236}">
                <a16:creationId xmlns:a16="http://schemas.microsoft.com/office/drawing/2014/main" id="{ABFFE034-DE60-624D-BBCB-0156D0396C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95205" y="202129"/>
            <a:ext cx="645321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v-SE"/>
          </a:p>
        </p:txBody>
      </p:sp>
      <p:pic>
        <p:nvPicPr>
          <p:cNvPr id="9226" name="Picture 13" descr="/var/folders/pj/jf87lvcx1mv9rlvks4w0n0gc000byl/T/com.microsoft.Word/WebArchiveCopyPasteTempFiles/ceu_lead-2-1024x576.jpg">
            <a:extLst>
              <a:ext uri="{FF2B5EF4-FFF2-40B4-BE49-F238E27FC236}">
                <a16:creationId xmlns:a16="http://schemas.microsoft.com/office/drawing/2014/main" id="{24EE1260-74FD-1047-97C3-8902BE48AC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279" y="4060994"/>
            <a:ext cx="4384595" cy="2632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3DCF3199-3B56-084F-881D-C82D74D5D064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229478" y="-4"/>
            <a:ext cx="7117722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v-SE"/>
          </a:p>
        </p:txBody>
      </p:sp>
      <p:pic>
        <p:nvPicPr>
          <p:cNvPr id="5121" name="Picture 9" descr="img_5825edit-ec98587083316ad7138fe9a85ce3d5a868e58632-s900-c85.jpg">
            <a:extLst>
              <a:ext uri="{FF2B5EF4-FFF2-40B4-BE49-F238E27FC236}">
                <a16:creationId xmlns:a16="http://schemas.microsoft.com/office/drawing/2014/main" id="{9DE598B5-946E-6D4C-886F-FCC7260811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379" y="1476617"/>
            <a:ext cx="4379495" cy="2469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5094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234586-EC86-3143-A1B6-66F7541FDC8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16379" y="1287380"/>
            <a:ext cx="4233311" cy="4812632"/>
          </a:xfrm>
        </p:spPr>
        <p:txBody>
          <a:bodyPr>
            <a:noAutofit/>
          </a:bodyPr>
          <a:lstStyle/>
          <a:p>
            <a:pPr marL="285750" indent="-2857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sv-SE" sz="2000" b="1" dirty="0"/>
              <a:t>Opposition/ Industrial Action to Neoliberal </a:t>
            </a:r>
            <a:r>
              <a:rPr lang="sv-SE" sz="2000" b="1" dirty="0" err="1"/>
              <a:t>policies</a:t>
            </a:r>
            <a:r>
              <a:rPr lang="sv-SE" sz="2000" b="1" dirty="0"/>
              <a:t>- </a:t>
            </a:r>
            <a:r>
              <a:rPr lang="sv-SE" sz="2000" b="1" dirty="0" err="1"/>
              <a:t>privatisation</a:t>
            </a:r>
            <a:r>
              <a:rPr lang="sv-SE" sz="2000" b="1" dirty="0"/>
              <a:t>, pension reform, student </a:t>
            </a:r>
            <a:r>
              <a:rPr lang="sv-SE" sz="2000" b="1" dirty="0" err="1"/>
              <a:t>loans</a:t>
            </a:r>
            <a:r>
              <a:rPr lang="sv-SE" sz="2000" b="1" dirty="0"/>
              <a:t>  </a:t>
            </a:r>
          </a:p>
          <a:p>
            <a:pPr marL="285750" indent="-2857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sv-SE" sz="2000" b="1" dirty="0"/>
              <a:t>Alternative Sites </a:t>
            </a:r>
            <a:r>
              <a:rPr lang="sv-SE" sz="2000" b="1" dirty="0" err="1"/>
              <a:t>of</a:t>
            </a:r>
            <a:r>
              <a:rPr lang="sv-SE" sz="2000" b="1" dirty="0"/>
              <a:t> </a:t>
            </a:r>
            <a:r>
              <a:rPr lang="sv-SE" sz="2000" b="1" dirty="0" err="1"/>
              <a:t>Higher</a:t>
            </a:r>
            <a:r>
              <a:rPr lang="sv-SE" sz="2000" b="1" dirty="0"/>
              <a:t> </a:t>
            </a:r>
            <a:r>
              <a:rPr lang="sv-SE" sz="2000" b="1" dirty="0" err="1"/>
              <a:t>Education</a:t>
            </a:r>
            <a:r>
              <a:rPr lang="sv-SE" sz="2000" b="1" dirty="0"/>
              <a:t>: </a:t>
            </a:r>
            <a:r>
              <a:rPr lang="sv-SE" sz="2000" b="1" dirty="0" err="1"/>
              <a:t>Occupy</a:t>
            </a:r>
            <a:r>
              <a:rPr lang="sv-SE" sz="2000" b="1" dirty="0"/>
              <a:t> </a:t>
            </a:r>
            <a:r>
              <a:rPr lang="sv-SE" sz="2000" b="1" dirty="0" err="1"/>
              <a:t>movements</a:t>
            </a:r>
            <a:r>
              <a:rPr lang="sv-SE" sz="2000" b="1" dirty="0"/>
              <a:t>/ </a:t>
            </a:r>
            <a:r>
              <a:rPr lang="sv-SE" sz="2000" b="1" dirty="0" err="1"/>
              <a:t>People’s</a:t>
            </a:r>
            <a:r>
              <a:rPr lang="sv-SE" sz="2000" b="1" dirty="0"/>
              <a:t> </a:t>
            </a:r>
            <a:r>
              <a:rPr lang="sv-SE" sz="2000" b="1" dirty="0" err="1"/>
              <a:t>Universities</a:t>
            </a:r>
            <a:endParaRPr lang="sv-SE" sz="2000" b="1" dirty="0"/>
          </a:p>
          <a:p>
            <a:pPr marL="285750" indent="-2857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sv-SE" sz="2000" b="1" dirty="0" err="1"/>
              <a:t>Decolonisation</a:t>
            </a:r>
            <a:endParaRPr lang="sv-SE" sz="2000" b="1" dirty="0"/>
          </a:p>
          <a:p>
            <a:pPr marL="285750" indent="-2857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sv-SE" sz="2000" dirty="0"/>
              <a:t># </a:t>
            </a:r>
            <a:r>
              <a:rPr lang="sv-SE" sz="2000" b="1" dirty="0" err="1"/>
              <a:t>Me</a:t>
            </a:r>
            <a:r>
              <a:rPr lang="sv-SE" sz="2000" b="1" dirty="0"/>
              <a:t> </a:t>
            </a:r>
            <a:r>
              <a:rPr lang="sv-SE" sz="2000" b="1" dirty="0" err="1"/>
              <a:t>Too</a:t>
            </a:r>
            <a:r>
              <a:rPr lang="sv-SE" sz="2000" b="1" dirty="0"/>
              <a:t>/ </a:t>
            </a:r>
            <a:r>
              <a:rPr lang="sv-SE" sz="2000" b="1" dirty="0" err="1"/>
              <a:t>Time’s</a:t>
            </a:r>
            <a:r>
              <a:rPr lang="sv-SE" sz="2000" b="1" dirty="0"/>
              <a:t> </a:t>
            </a:r>
            <a:r>
              <a:rPr lang="sv-SE" sz="2000" b="1" dirty="0" err="1"/>
              <a:t>Up</a:t>
            </a:r>
            <a:r>
              <a:rPr lang="sv-SE" sz="2000" b="1" dirty="0"/>
              <a:t>!</a:t>
            </a:r>
          </a:p>
          <a:p>
            <a:pPr marL="285750" indent="-2857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sv-SE" sz="2000" b="1" dirty="0" err="1"/>
              <a:t>Ironic</a:t>
            </a:r>
            <a:r>
              <a:rPr lang="sv-SE" sz="2000" b="1" dirty="0"/>
              <a:t> </a:t>
            </a:r>
            <a:r>
              <a:rPr lang="sv-SE" sz="2000" b="1" dirty="0" err="1"/>
              <a:t>productivity</a:t>
            </a:r>
            <a:r>
              <a:rPr lang="sv-SE" sz="2000" b="1" dirty="0"/>
              <a:t> </a:t>
            </a:r>
            <a:r>
              <a:rPr lang="sv-SE" sz="2000" b="1" dirty="0" err="1"/>
              <a:t>of</a:t>
            </a:r>
            <a:r>
              <a:rPr lang="sv-SE" sz="2000" b="1" dirty="0"/>
              <a:t> </a:t>
            </a:r>
            <a:r>
              <a:rPr lang="sv-SE" sz="2000" b="1" dirty="0" err="1"/>
              <a:t>critical</a:t>
            </a:r>
            <a:r>
              <a:rPr lang="sv-SE" sz="2000" b="1" dirty="0"/>
              <a:t> texts</a:t>
            </a:r>
          </a:p>
          <a:p>
            <a:pPr algn="l">
              <a:buClr>
                <a:srgbClr val="0000FF"/>
              </a:buClr>
            </a:pPr>
            <a:r>
              <a:rPr lang="sv-SE" sz="1800" b="1" dirty="0"/>
              <a:t> </a:t>
            </a:r>
            <a:r>
              <a:rPr lang="sv-SE" sz="1400" b="1" dirty="0">
                <a:solidFill>
                  <a:srgbClr val="2122DF"/>
                </a:solidFill>
              </a:rPr>
              <a:t>(1000 </a:t>
            </a:r>
            <a:r>
              <a:rPr lang="sv-SE" sz="1400" b="1" dirty="0" err="1">
                <a:solidFill>
                  <a:srgbClr val="2122DF"/>
                </a:solidFill>
              </a:rPr>
              <a:t>academic</a:t>
            </a:r>
            <a:r>
              <a:rPr lang="sv-SE" sz="1400" b="1" dirty="0">
                <a:solidFill>
                  <a:srgbClr val="2122DF"/>
                </a:solidFill>
              </a:rPr>
              <a:t> </a:t>
            </a:r>
            <a:r>
              <a:rPr lang="sv-SE" sz="1400" b="1" dirty="0" err="1">
                <a:solidFill>
                  <a:srgbClr val="2122DF"/>
                </a:solidFill>
              </a:rPr>
              <a:t>articles</a:t>
            </a:r>
            <a:r>
              <a:rPr lang="sv-SE" sz="1400" b="1" dirty="0">
                <a:solidFill>
                  <a:srgbClr val="2122DF"/>
                </a:solidFill>
              </a:rPr>
              <a:t> </a:t>
            </a:r>
            <a:r>
              <a:rPr lang="sv-SE" sz="1400" b="1" dirty="0" err="1">
                <a:solidFill>
                  <a:srgbClr val="2122DF"/>
                </a:solidFill>
              </a:rPr>
              <a:t>between</a:t>
            </a:r>
            <a:r>
              <a:rPr lang="sv-SE" sz="1400" b="1" dirty="0">
                <a:solidFill>
                  <a:srgbClr val="2122DF"/>
                </a:solidFill>
              </a:rPr>
              <a:t> 2002-2005)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E57E5AAF-3622-1849-9238-38EF11A9A3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0474" y="337213"/>
            <a:ext cx="8769216" cy="806302"/>
          </a:xfrm>
        </p:spPr>
        <p:txBody>
          <a:bodyPr>
            <a:normAutofit fontScale="55000" lnSpcReduction="20000"/>
          </a:bodyPr>
          <a:lstStyle/>
          <a:p>
            <a:pPr>
              <a:buClr>
                <a:srgbClr val="0000FF"/>
              </a:buClr>
            </a:pPr>
            <a:r>
              <a:rPr lang="sv-SE" sz="5400" b="1" dirty="0" err="1"/>
              <a:t>Democratic</a:t>
            </a:r>
            <a:r>
              <a:rPr lang="sv-SE" sz="5400" b="1" dirty="0"/>
              <a:t> </a:t>
            </a:r>
            <a:r>
              <a:rPr lang="sv-SE" sz="5400" b="1" dirty="0" err="1"/>
              <a:t>Disruption</a:t>
            </a:r>
            <a:r>
              <a:rPr lang="sv-SE" sz="5400" b="1" dirty="0"/>
              <a:t> and </a:t>
            </a:r>
            <a:r>
              <a:rPr lang="sv-SE" sz="5400" b="1" dirty="0" err="1"/>
              <a:t>Denunciatory</a:t>
            </a:r>
            <a:r>
              <a:rPr lang="sv-SE" sz="5400" b="1" dirty="0"/>
              <a:t> </a:t>
            </a:r>
            <a:r>
              <a:rPr lang="sv-SE" sz="5400" b="1" dirty="0" err="1"/>
              <a:t>Analyses</a:t>
            </a:r>
            <a:r>
              <a:rPr lang="sv-SE" sz="5400" b="1" dirty="0"/>
              <a:t>?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9A4CC1D-A0BA-D342-B1D7-20E8FF83937B}"/>
              </a:ext>
            </a:extLst>
          </p:cNvPr>
          <p:cNvPicPr>
            <a:picLocks noGrp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252" y="1455820"/>
            <a:ext cx="2261937" cy="261651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Placeholder 2">
            <a:extLst>
              <a:ext uri="{FF2B5EF4-FFF2-40B4-BE49-F238E27FC236}">
                <a16:creationId xmlns:a16="http://schemas.microsoft.com/office/drawing/2014/main" id="{F4911075-9CD6-4241-9ABC-71B27777B35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6253" y="4210051"/>
            <a:ext cx="2261936" cy="2551483"/>
          </a:xfrm>
          <a:prstGeom prst="rect">
            <a:avLst/>
          </a:prstGeom>
        </p:spPr>
      </p:pic>
      <p:pic>
        <p:nvPicPr>
          <p:cNvPr id="7" name="Picture Placeholder 9">
            <a:extLst>
              <a:ext uri="{FF2B5EF4-FFF2-40B4-BE49-F238E27FC236}">
                <a16:creationId xmlns:a16="http://schemas.microsoft.com/office/drawing/2014/main" id="{209AB8DA-ADA8-504B-837B-BE0BC00710C2}"/>
              </a:ext>
            </a:extLst>
          </p:cNvPr>
          <p:cNvPicPr>
            <a:picLocks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54442" y="1435100"/>
            <a:ext cx="2069432" cy="263723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5" descr="https://images.theconversation.com/files/137837/original/image-20160915-4980-opyxx4.jpg?ixlib=rb-1.1.0&amp;q=45&amp;auto=format&amp;w=926&amp;fit=clip">
            <a:extLst>
              <a:ext uri="{FF2B5EF4-FFF2-40B4-BE49-F238E27FC236}">
                <a16:creationId xmlns:a16="http://schemas.microsoft.com/office/drawing/2014/main" id="{179D01D8-D13A-204F-8F4C-CDB660FB05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r:link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4441" y="4210051"/>
            <a:ext cx="2086431" cy="2551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3894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704347" y="1436275"/>
            <a:ext cx="4205190" cy="4249416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 </a:t>
            </a:r>
            <a:endParaRPr lang="sv-SE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400" b="1" dirty="0">
                <a:solidFill>
                  <a:srgbClr val="0000FF"/>
                </a:solidFill>
              </a:rPr>
              <a:t>Trouble </a:t>
            </a:r>
            <a:r>
              <a:rPr lang="en-GB" sz="2400" b="1" dirty="0"/>
              <a:t>neoliberal realism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sv-SE" sz="2400" b="1" dirty="0" err="1">
                <a:solidFill>
                  <a:srgbClr val="2122DF"/>
                </a:solidFill>
              </a:rPr>
              <a:t>Expand</a:t>
            </a:r>
            <a:r>
              <a:rPr lang="sv-SE" sz="2400" b="1" dirty="0"/>
              <a:t> the </a:t>
            </a:r>
            <a:r>
              <a:rPr lang="sv-SE" sz="2400" b="1" dirty="0" err="1"/>
              <a:t>horizons</a:t>
            </a:r>
            <a:r>
              <a:rPr lang="sv-SE" sz="2400" b="1" dirty="0"/>
              <a:t> </a:t>
            </a:r>
            <a:r>
              <a:rPr lang="sv-SE" sz="2400" b="1" dirty="0" err="1"/>
              <a:t>of</a:t>
            </a:r>
            <a:r>
              <a:rPr lang="sv-SE" sz="2400" b="1" dirty="0"/>
              <a:t> </a:t>
            </a:r>
            <a:r>
              <a:rPr lang="sv-SE" sz="2400" b="1" dirty="0" err="1"/>
              <a:t>possibility</a:t>
            </a:r>
            <a:r>
              <a:rPr lang="sv-SE" sz="2400" b="1" dirty="0"/>
              <a:t> and </a:t>
            </a:r>
            <a:r>
              <a:rPr lang="sv-SE" sz="2400" b="1" dirty="0" err="1"/>
              <a:t>purpose</a:t>
            </a:r>
            <a:r>
              <a:rPr lang="en-GB" sz="2400" b="1" dirty="0"/>
              <a:t>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2122DF"/>
                </a:solidFill>
              </a:rPr>
              <a:t>Fashion</a:t>
            </a:r>
            <a:r>
              <a:rPr lang="en-US" sz="2400" b="1" dirty="0"/>
              <a:t> a new political imaginary 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2122DF"/>
                </a:solidFill>
              </a:rPr>
              <a:t>De-commodify </a:t>
            </a:r>
            <a:r>
              <a:rPr lang="en-US" sz="2400" b="1" dirty="0"/>
              <a:t>social and  intellectual imaginations</a:t>
            </a:r>
            <a:r>
              <a:rPr lang="sv-SE" sz="2400" b="1" dirty="0"/>
              <a:t>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400" b="1" dirty="0">
                <a:solidFill>
                  <a:srgbClr val="0000FF"/>
                </a:solidFill>
              </a:rPr>
              <a:t>Identify</a:t>
            </a:r>
            <a:r>
              <a:rPr lang="en-GB" sz="2400" b="1" dirty="0"/>
              <a:t> new discursive formations / lexicons/ knowledge for imagining alternative higher education futures?</a:t>
            </a:r>
          </a:p>
          <a:p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585399" y="337213"/>
            <a:ext cx="7958526" cy="1010324"/>
          </a:xfrm>
        </p:spPr>
        <p:txBody>
          <a:bodyPr>
            <a:normAutofit fontScale="25000" lnSpcReduction="20000"/>
          </a:bodyPr>
          <a:lstStyle/>
          <a:p>
            <a:r>
              <a:rPr lang="en-US" sz="11200" b="1"/>
              <a:t>Constituted by Discourse?</a:t>
            </a:r>
          </a:p>
          <a:p>
            <a:r>
              <a:rPr lang="en-US" sz="11200" b="1"/>
              <a:t>Making Alternativity Imaginable:</a:t>
            </a:r>
          </a:p>
          <a:p>
            <a:r>
              <a:rPr lang="en-US" sz="11200" b="1"/>
              <a:t>How Can We ….</a:t>
            </a:r>
            <a:endParaRPr lang="en-US" sz="11200"/>
          </a:p>
          <a:p>
            <a:endParaRPr lang="en-US" b="1">
              <a:solidFill>
                <a:srgbClr val="0000FF"/>
              </a:solidFill>
            </a:endParaRPr>
          </a:p>
        </p:txBody>
      </p:sp>
      <p:pic>
        <p:nvPicPr>
          <p:cNvPr id="5" name="Content Placeholder 4" descr="IMG_1308.jpg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3416" b="13416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038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9E131E2-C84E-9C48-A614-15CE2F8FBD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137" y="890336"/>
            <a:ext cx="8325852" cy="2310063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20690F5-E6CC-CC4A-B854-6ADF155205C3}"/>
              </a:ext>
            </a:extLst>
          </p:cNvPr>
          <p:cNvSpPr/>
          <p:nvPr/>
        </p:nvSpPr>
        <p:spPr>
          <a:xfrm>
            <a:off x="433137" y="3368842"/>
            <a:ext cx="832585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000FF"/>
              </a:buClr>
            </a:pPr>
            <a:r>
              <a:rPr lang="en-GB" sz="2400" b="1">
                <a:solidFill>
                  <a:srgbClr val="0000FF"/>
                </a:solidFill>
              </a:rPr>
              <a:t>CHEER Website: </a:t>
            </a:r>
            <a:r>
              <a:rPr lang="en-GB" sz="2400" b="1" u="sng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www.sussex.ac.uk/education/</a:t>
            </a:r>
            <a:r>
              <a:rPr lang="en-GB" sz="2400" b="1" u="sng">
                <a:solidFill>
                  <a:schemeClr val="bg1"/>
                </a:solidFill>
              </a:rPr>
              <a:t>cheer</a:t>
            </a:r>
            <a:r>
              <a:rPr lang="en-GB" sz="2400" b="1"/>
              <a:t/>
            </a:r>
            <a:br>
              <a:rPr lang="en-GB" sz="2400" b="1"/>
            </a:br>
            <a:endParaRPr lang="en-GB" sz="2400" b="1"/>
          </a:p>
          <a:p>
            <a:pPr>
              <a:buClr>
                <a:srgbClr val="0000FF"/>
              </a:buClr>
            </a:pPr>
            <a:r>
              <a:rPr lang="en-GB" sz="2400" b="1">
                <a:solidFill>
                  <a:srgbClr val="0000FF"/>
                </a:solidFill>
              </a:rPr>
              <a:t>Twitter: </a:t>
            </a:r>
            <a:r>
              <a:rPr lang="sv-SE" sz="2400" b="1">
                <a:solidFill>
                  <a:schemeClr val="bg1"/>
                </a:solidFill>
              </a:rPr>
              <a:t>@</a:t>
            </a:r>
            <a:r>
              <a:rPr lang="sv-SE" sz="2400" b="1" err="1">
                <a:solidFill>
                  <a:schemeClr val="bg1"/>
                </a:solidFill>
              </a:rPr>
              <a:t>SussexCHEER</a:t>
            </a:r>
            <a:r>
              <a:rPr lang="sv-SE" sz="2400" b="1"/>
              <a:t/>
            </a:r>
            <a:br>
              <a:rPr lang="sv-SE" sz="2400" b="1"/>
            </a:br>
            <a:endParaRPr lang="sv-SE" sz="2400" b="1"/>
          </a:p>
          <a:p>
            <a:pPr>
              <a:buClr>
                <a:srgbClr val="0000FF"/>
              </a:buClr>
            </a:pPr>
            <a:r>
              <a:rPr lang="sv-SE" sz="2400" b="1">
                <a:solidFill>
                  <a:srgbClr val="0000FF"/>
                </a:solidFill>
              </a:rPr>
              <a:t>Facebook: </a:t>
            </a:r>
            <a:r>
              <a:rPr lang="sv-SE" sz="2400" b="1">
                <a:hlinkClick r:id="rId4"/>
              </a:rPr>
              <a:t>www.facebook.com/groups/CHEERSussex/</a:t>
            </a:r>
            <a:r>
              <a:rPr lang="sv-SE" sz="2400" b="1"/>
              <a:t/>
            </a:r>
            <a:br>
              <a:rPr lang="sv-SE" sz="2400" b="1"/>
            </a:br>
            <a:endParaRPr lang="en-GB" sz="2400" b="1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669483"/>
      </p:ext>
    </p:extLst>
  </p:cSld>
  <p:clrMapOvr>
    <a:masterClrMapping/>
  </p:clrMapOvr>
</p:sld>
</file>

<file path=ppt/theme/theme1.xml><?xml version="1.0" encoding="utf-8"?>
<a:theme xmlns:a="http://schemas.openxmlformats.org/drawingml/2006/main" name="UoS Title 1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D64202B7-D0FA-44D9-9909-DDFF8111F21C}"/>
    </a:ext>
  </a:extLst>
</a:theme>
</file>

<file path=ppt/theme/theme2.xml><?xml version="1.0" encoding="utf-8"?>
<a:theme xmlns:a="http://schemas.openxmlformats.org/drawingml/2006/main" name="UoS Title 1 Photography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CF2A52BC-AB4D-448C-8D98-DF3AF4E163E1}"/>
    </a:ext>
  </a:extLst>
</a:theme>
</file>

<file path=ppt/theme/theme3.xml><?xml version="1.0" encoding="utf-8"?>
<a:theme xmlns:a="http://schemas.openxmlformats.org/drawingml/2006/main" name="UoS Title 2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8E228498-5DE1-4DDC-AFD4-D42D0F5D7794}"/>
    </a:ext>
  </a:extLst>
</a:theme>
</file>

<file path=ppt/theme/theme4.xml><?xml version="1.0" encoding="utf-8"?>
<a:theme xmlns:a="http://schemas.openxmlformats.org/drawingml/2006/main" name="UoS Title 2 Photography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3C79ECF0-6CC5-4BAC-816C-0A095970E9E1}"/>
    </a:ext>
  </a:extLst>
</a:theme>
</file>

<file path=ppt/theme/theme5.xml><?xml version="1.0" encoding="utf-8"?>
<a:theme xmlns:a="http://schemas.openxmlformats.org/drawingml/2006/main" name="Cobalt - UoS Content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294C94DA-1230-42E9-9F68-BE7A084D9CE3}"/>
    </a:ext>
  </a:extLst>
</a:theme>
</file>

<file path=ppt/theme/theme6.xml><?xml version="1.0" encoding="utf-8"?>
<a:theme xmlns:a="http://schemas.openxmlformats.org/drawingml/2006/main" name="Turquoise - UoS Content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851A7CD1-E746-4D78-A807-E8ECFC4411D9}"/>
    </a:ext>
  </a:extLst>
</a:theme>
</file>

<file path=ppt/theme/theme7.xml><?xml version="1.0" encoding="utf-8"?>
<a:theme xmlns:a="http://schemas.openxmlformats.org/drawingml/2006/main" name="Orange - UoS Content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C729644C-C4D7-48A2-AB91-11884646E4F8}"/>
    </a:ext>
  </a:extLst>
</a:theme>
</file>

<file path=ppt/theme/theme8.xml><?xml version="1.0" encoding="utf-8"?>
<a:theme xmlns:a="http://schemas.openxmlformats.org/drawingml/2006/main" name="Blue - UoS Content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5A54AD74-E52F-40AC-A452-6C543D7D5177}"/>
    </a:ext>
  </a:extLst>
</a:theme>
</file>

<file path=ppt/theme/theme9.xml><?xml version="1.0" encoding="utf-8"?>
<a:theme xmlns:a="http://schemas.openxmlformats.org/drawingml/2006/main" name="Grape - UoS Content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7BC8D762-7DFA-4BC6-918C-273D95DB931E}"/>
    </a:ext>
  </a:ext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UoS PowerPoint template - Standard (4)</Template>
  <TotalTime>4067</TotalTime>
  <Words>518</Words>
  <Application>Microsoft Office PowerPoint</Application>
  <PresentationFormat>On-screen Show (4:3)</PresentationFormat>
  <Paragraphs>134</Paragraphs>
  <Slides>15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9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9" baseType="lpstr">
      <vt:lpstr>Arial</vt:lpstr>
      <vt:lpstr>Calibri</vt:lpstr>
      <vt:lpstr>Georgia</vt:lpstr>
      <vt:lpstr>Wingdings</vt:lpstr>
      <vt:lpstr>UoS Title 1</vt:lpstr>
      <vt:lpstr>UoS Title 1 Photography</vt:lpstr>
      <vt:lpstr>UoS Title 2</vt:lpstr>
      <vt:lpstr>UoS Title 2 Photography</vt:lpstr>
      <vt:lpstr>Cobalt - UoS Content</vt:lpstr>
      <vt:lpstr>Turquoise - UoS Content</vt:lpstr>
      <vt:lpstr>Orange - UoS Content</vt:lpstr>
      <vt:lpstr>Blue - UoS Content</vt:lpstr>
      <vt:lpstr>Grape - UoS Content</vt:lpstr>
      <vt:lpstr>Document</vt:lpstr>
      <vt:lpstr>  Changing the Shape of Higher Education: Troubling Neoliberalism and Imagining Alternativity</vt:lpstr>
      <vt:lpstr>PowerPoint Presentation</vt:lpstr>
      <vt:lpstr>PowerPoint Presentation</vt:lpstr>
      <vt:lpstr>Entangling and Installing Neoliberalism in Higher Education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Sussex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Heather Stanley</dc:creator>
  <cp:lastModifiedBy>Heather Stanley</cp:lastModifiedBy>
  <cp:revision>296</cp:revision>
  <dcterms:created xsi:type="dcterms:W3CDTF">2016-06-09T09:36:01Z</dcterms:created>
  <dcterms:modified xsi:type="dcterms:W3CDTF">2018-12-10T14:50:50Z</dcterms:modified>
</cp:coreProperties>
</file>