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7.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8.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 id="2147483720" r:id="rId2"/>
    <p:sldMasterId id="2147483705" r:id="rId3"/>
    <p:sldMasterId id="2147483746" r:id="rId4"/>
    <p:sldMasterId id="2147483789" r:id="rId5"/>
    <p:sldMasterId id="2147483974" r:id="rId6"/>
    <p:sldMasterId id="2147483995" r:id="rId7"/>
    <p:sldMasterId id="2147484016" r:id="rId8"/>
    <p:sldMasterId id="2147484037" r:id="rId9"/>
  </p:sldMasterIdLst>
  <p:notesMasterIdLst>
    <p:notesMasterId r:id="rId15"/>
  </p:notesMasterIdLst>
  <p:handoutMasterIdLst>
    <p:handoutMasterId r:id="rId16"/>
  </p:handoutMasterIdLst>
  <p:sldIdLst>
    <p:sldId id="256" r:id="rId10"/>
    <p:sldId id="392" r:id="rId11"/>
    <p:sldId id="393" r:id="rId12"/>
    <p:sldId id="389" r:id="rId13"/>
    <p:sldId id="340"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2F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8731" autoAdjust="0"/>
    <p:restoredTop sz="96754" autoAdjust="0"/>
  </p:normalViewPr>
  <p:slideViewPr>
    <p:cSldViewPr snapToGrid="0" showGuides="1">
      <p:cViewPr varScale="1">
        <p:scale>
          <a:sx n="86" d="100"/>
          <a:sy n="86" d="100"/>
        </p:scale>
        <p:origin x="773" y="72"/>
      </p:cViewPr>
      <p:guideLst>
        <p:guide orient="horz" pos="2160"/>
        <p:guide pos="2880"/>
      </p:guideLst>
    </p:cSldViewPr>
  </p:slideViewPr>
  <p:outlineViewPr>
    <p:cViewPr>
      <p:scale>
        <a:sx n="33" d="100"/>
        <a:sy n="33" d="100"/>
      </p:scale>
      <p:origin x="0" y="15688"/>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6" d="100"/>
          <a:sy n="86" d="100"/>
        </p:scale>
        <p:origin x="3786"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5" Type="http://schemas.openxmlformats.org/officeDocument/2006/relationships/slideMaster" Target="slideMasters/slideMaster5.xml"/><Relationship Id="rId15" Type="http://schemas.openxmlformats.org/officeDocument/2006/relationships/notesMaster" Target="notesMasters/notesMaster1.xml"/><Relationship Id="rId10" Type="http://schemas.openxmlformats.org/officeDocument/2006/relationships/slide" Target="slides/slide1.xml"/><Relationship Id="rId19"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0372D8D-FB06-49F8-80F3-966BA7A33CAB}" type="datetimeFigureOut">
              <a:rPr lang="en-GB" smtClean="0"/>
              <a:t>11/06/2021</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C465D6-E927-4CD6-BB6D-7C5E4BEAA1EF}" type="slidenum">
              <a:rPr lang="en-GB" smtClean="0"/>
              <a:t>‹#›</a:t>
            </a:fld>
            <a:endParaRPr lang="en-GB"/>
          </a:p>
        </p:txBody>
      </p:sp>
    </p:spTree>
    <p:extLst>
      <p:ext uri="{BB962C8B-B14F-4D97-AF65-F5344CB8AC3E}">
        <p14:creationId xmlns:p14="http://schemas.microsoft.com/office/powerpoint/2010/main" val="328800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192B64-956F-4AA1-9D00-91265D8096D4}" type="datetimeFigureOut">
              <a:rPr lang="en-GB" smtClean="0"/>
              <a:t>11/06/2021</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CC1D15-B5DE-4BD5-A4FB-8CE7A139D482}" type="slidenum">
              <a:rPr lang="en-GB" smtClean="0"/>
              <a:t>‹#›</a:t>
            </a:fld>
            <a:endParaRPr lang="en-GB"/>
          </a:p>
        </p:txBody>
      </p:sp>
    </p:spTree>
    <p:extLst>
      <p:ext uri="{BB962C8B-B14F-4D97-AF65-F5344CB8AC3E}">
        <p14:creationId xmlns:p14="http://schemas.microsoft.com/office/powerpoint/2010/main" val="3854015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88901" y="88900"/>
            <a:ext cx="8966199" cy="6680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4"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Tree>
    <p:extLst>
      <p:ext uri="{BB962C8B-B14F-4D97-AF65-F5344CB8AC3E}">
        <p14:creationId xmlns:p14="http://schemas.microsoft.com/office/powerpoint/2010/main" val="689324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88901" y="88901"/>
            <a:ext cx="8966200" cy="668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24" name="Picture 2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25"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6"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213880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88901" y="88900"/>
            <a:ext cx="8966200" cy="66801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24" name="Picture 2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25"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6"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839056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88901" y="88900"/>
            <a:ext cx="8966199" cy="6680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19"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0"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82746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88901" y="88900"/>
            <a:ext cx="8966199" cy="6680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18"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9"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605404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8899" y="88900"/>
            <a:ext cx="8959057" cy="6679101"/>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a:t>Drag your image here</a:t>
            </a:r>
          </a:p>
        </p:txBody>
      </p:sp>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sp>
        <p:nvSpPr>
          <p:cNvPr id="29"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0"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909633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3" name="Group 2"/>
          <p:cNvGrpSpPr/>
          <p:nvPr userDrawn="1"/>
        </p:nvGrpSpPr>
        <p:grpSpPr>
          <a:xfrm>
            <a:off x="0" y="0"/>
            <a:ext cx="9144000" cy="6858000"/>
            <a:chOff x="0" y="0"/>
            <a:chExt cx="9144000" cy="6858000"/>
          </a:xfrm>
        </p:grpSpPr>
        <p:sp>
          <p:nvSpPr>
            <p:cNvPr id="2" name="Rectangle 1"/>
            <p:cNvSpPr/>
            <p:nvPr userDrawn="1"/>
          </p:nvSpPr>
          <p:spPr>
            <a:xfrm>
              <a:off x="0" y="0"/>
              <a:ext cx="9144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grpSp>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2385447">
            <a:off x="4935738" y="4442902"/>
            <a:ext cx="622961" cy="940549"/>
          </a:xfrm>
          <a:prstGeom prst="rect">
            <a:avLst/>
          </a:prstGeom>
        </p:spPr>
      </p:pic>
      <p:sp>
        <p:nvSpPr>
          <p:cNvPr id="16" name="Subtitle 2"/>
          <p:cNvSpPr txBox="1">
            <a:spLocks/>
          </p:cNvSpPr>
          <p:nvPr userDrawn="1"/>
        </p:nvSpPr>
        <p:spPr>
          <a:xfrm>
            <a:off x="5813435" y="4467732"/>
            <a:ext cx="1580796" cy="1005200"/>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a:solidFill>
                  <a:schemeClr val="tx1"/>
                </a:solidFill>
              </a:rPr>
              <a:t>Copy and paste</a:t>
            </a:r>
            <a:r>
              <a:rPr lang="en-GB" sz="800" spc="0" baseline="0">
                <a:solidFill>
                  <a:schemeClr val="tx1"/>
                </a:solidFill>
              </a:rPr>
              <a:t> this logo onto your customised title slide</a:t>
            </a:r>
            <a:endParaRPr lang="en-GB" sz="800" spc="0">
              <a:solidFill>
                <a:schemeClr val="tx1"/>
              </a:solidFill>
            </a:endParaRPr>
          </a:p>
        </p:txBody>
      </p:sp>
    </p:spTree>
    <p:extLst>
      <p:ext uri="{BB962C8B-B14F-4D97-AF65-F5344CB8AC3E}">
        <p14:creationId xmlns:p14="http://schemas.microsoft.com/office/powerpoint/2010/main" val="3805938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9050" y="0"/>
            <a:ext cx="9172575" cy="6858000"/>
          </a:xfrm>
          <a:prstGeom prst="rect">
            <a:avLst/>
          </a:prstGeom>
        </p:spPr>
      </p:pic>
      <p:grpSp>
        <p:nvGrpSpPr>
          <p:cNvPr id="23" name="Group 22"/>
          <p:cNvGrpSpPr/>
          <p:nvPr userDrawn="1"/>
        </p:nvGrpSpPr>
        <p:grpSpPr>
          <a:xfrm>
            <a:off x="-7145" y="-84667"/>
            <a:ext cx="9265445" cy="7027334"/>
            <a:chOff x="-9526" y="-84667"/>
            <a:chExt cx="12353925" cy="7027334"/>
          </a:xfrm>
        </p:grpSpPr>
        <p:sp>
          <p:nvSpPr>
            <p:cNvPr id="24" name="Rectangle 23"/>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5" name="Rectangle 24"/>
            <p:cNvSpPr/>
            <p:nvPr/>
          </p:nvSpPr>
          <p:spPr>
            <a:xfrm>
              <a:off x="9525" y="6769077"/>
              <a:ext cx="12192000" cy="1735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6" name="Rectangle 25"/>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7" name="Rectangle 26"/>
            <p:cNvSpPr/>
            <p:nvPr/>
          </p:nvSpPr>
          <p:spPr>
            <a:xfrm rot="5400000">
              <a:off x="8773622" y="3287224"/>
              <a:ext cx="6870621" cy="2709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pic>
        <p:nvPicPr>
          <p:cNvPr id="30" name="Picture 2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1"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2"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179147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UoS aerial">
    <p:spTree>
      <p:nvGrpSpPr>
        <p:cNvPr id="1" name=""/>
        <p:cNvGrpSpPr/>
        <p:nvPr/>
      </p:nvGrpSpPr>
      <p:grpSpPr>
        <a:xfrm>
          <a:off x="0" y="0"/>
          <a:ext cx="0" cy="0"/>
          <a:chOff x="0" y="0"/>
          <a:chExt cx="0" cy="0"/>
        </a:xfrm>
      </p:grpSpPr>
      <p:pic>
        <p:nvPicPr>
          <p:cNvPr id="35" name="Picture 34"/>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9096375" cy="6858000"/>
          </a:xfrm>
          <a:prstGeom prst="rect">
            <a:avLst/>
          </a:prstGeom>
        </p:spPr>
      </p:pic>
      <p:grpSp>
        <p:nvGrpSpPr>
          <p:cNvPr id="28" name="Group 27"/>
          <p:cNvGrpSpPr/>
          <p:nvPr userDrawn="1"/>
        </p:nvGrpSpPr>
        <p:grpSpPr>
          <a:xfrm>
            <a:off x="-7145" y="-84666"/>
            <a:ext cx="9255919" cy="7027333"/>
            <a:chOff x="-9526" y="-84666"/>
            <a:chExt cx="12341224" cy="7027333"/>
          </a:xfrm>
        </p:grpSpPr>
        <p:sp>
          <p:nvSpPr>
            <p:cNvPr id="29" name="Rectangle 28"/>
            <p:cNvSpPr/>
            <p:nvPr/>
          </p:nvSpPr>
          <p:spPr>
            <a:xfrm>
              <a:off x="-9526" y="-84666"/>
              <a:ext cx="12192000" cy="17356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30" name="Rectangle 29"/>
            <p:cNvSpPr/>
            <p:nvPr/>
          </p:nvSpPr>
          <p:spPr>
            <a:xfrm>
              <a:off x="9525" y="6769077"/>
              <a:ext cx="12192000" cy="1735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31" name="Rectangle 3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32" name="Rectangle 31"/>
            <p:cNvSpPr/>
            <p:nvPr/>
          </p:nvSpPr>
          <p:spPr>
            <a:xfrm rot="5400000">
              <a:off x="8767271" y="3293574"/>
              <a:ext cx="6870621" cy="2582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pic>
        <p:nvPicPr>
          <p:cNvPr id="34" name="Picture 3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6"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7"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903277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30" name="Picture 29"/>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8575" y="-10819"/>
            <a:ext cx="9210676" cy="6822781"/>
          </a:xfrm>
          <a:prstGeom prst="rect">
            <a:avLst/>
          </a:prstGeom>
        </p:spPr>
      </p:pic>
      <p:grpSp>
        <p:nvGrpSpPr>
          <p:cNvPr id="23" name="Group 22"/>
          <p:cNvGrpSpPr/>
          <p:nvPr userDrawn="1"/>
        </p:nvGrpSpPr>
        <p:grpSpPr>
          <a:xfrm>
            <a:off x="-7145" y="-84667"/>
            <a:ext cx="9246395" cy="6943744"/>
            <a:chOff x="-9526" y="-84667"/>
            <a:chExt cx="12328525" cy="6943744"/>
          </a:xfrm>
        </p:grpSpPr>
        <p:sp>
          <p:nvSpPr>
            <p:cNvPr id="24" name="Rectangle 23"/>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5" name="Rectangle 24"/>
            <p:cNvSpPr/>
            <p:nvPr/>
          </p:nvSpPr>
          <p:spPr>
            <a:xfrm>
              <a:off x="9525"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6" name="Rectangle 25"/>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7" name="Rectangle 26"/>
            <p:cNvSpPr/>
            <p:nvPr/>
          </p:nvSpPr>
          <p:spPr>
            <a:xfrm rot="5400000">
              <a:off x="8760922" y="3299924"/>
              <a:ext cx="6870621" cy="2455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pic>
        <p:nvPicPr>
          <p:cNvPr id="29" name="Picture 2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1"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2"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9650744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9050" y="38180"/>
            <a:ext cx="9124950" cy="6787008"/>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pic>
        <p:nvPicPr>
          <p:cNvPr id="28" name="Picture 2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0"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1"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6042811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UoS staircase">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525" y="20093"/>
            <a:ext cx="9086850" cy="6799807"/>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pic>
        <p:nvPicPr>
          <p:cNvPr id="28" name="Picture 2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0"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1"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722806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UoS staircase">
    <p:spTree>
      <p:nvGrpSpPr>
        <p:cNvPr id="1" name=""/>
        <p:cNvGrpSpPr/>
        <p:nvPr/>
      </p:nvGrpSpPr>
      <p:grpSpPr>
        <a:xfrm>
          <a:off x="0" y="0"/>
          <a:ext cx="0" cy="0"/>
          <a:chOff x="0" y="0"/>
          <a:chExt cx="0" cy="0"/>
        </a:xfrm>
      </p:grpSpPr>
      <p:pic>
        <p:nvPicPr>
          <p:cNvPr id="31" name="Picture 30"/>
          <p:cNvPicPr>
            <a:picLocks noChangeAspect="1"/>
          </p:cNvPicPr>
          <p:nvPr userDrawn="1"/>
        </p:nvPicPr>
        <p:blipFill rotWithShape="1">
          <a:blip r:embed="rId2" cstate="screen">
            <a:extLst>
              <a:ext uri="{28A0092B-C50C-407E-A947-70E740481C1C}">
                <a14:useLocalDpi xmlns:a14="http://schemas.microsoft.com/office/drawing/2010/main"/>
              </a:ext>
            </a:extLst>
          </a:blip>
          <a:srcRect b="-61"/>
          <a:stretch/>
        </p:blipFill>
        <p:spPr>
          <a:xfrm>
            <a:off x="19049" y="71436"/>
            <a:ext cx="9124951" cy="6815139"/>
          </a:xfrm>
          <a:prstGeom prst="rect">
            <a:avLst/>
          </a:prstGeom>
        </p:spPr>
      </p:pic>
      <p:grpSp>
        <p:nvGrpSpPr>
          <p:cNvPr id="24" name="Group 23"/>
          <p:cNvGrpSpPr/>
          <p:nvPr userDrawn="1"/>
        </p:nvGrpSpPr>
        <p:grpSpPr>
          <a:xfrm>
            <a:off x="-7145" y="-84667"/>
            <a:ext cx="9236869" cy="7032702"/>
            <a:chOff x="-9526" y="-84667"/>
            <a:chExt cx="12315824" cy="7032702"/>
          </a:xfrm>
        </p:grpSpPr>
        <p:sp>
          <p:nvSpPr>
            <p:cNvPr id="25" name="Rectangle 24"/>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6" name="Rectangle 25"/>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7" name="Rectangle 26"/>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8" name="Rectangle 27"/>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pic>
        <p:nvPicPr>
          <p:cNvPr id="30" name="Picture 2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2"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3"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40729454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88901" y="78456"/>
            <a:ext cx="8966198" cy="66906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Tree>
    <p:extLst>
      <p:ext uri="{BB962C8B-B14F-4D97-AF65-F5344CB8AC3E}">
        <p14:creationId xmlns:p14="http://schemas.microsoft.com/office/powerpoint/2010/main" val="41959246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4051354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7832231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1458587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0605745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8899" y="88900"/>
            <a:ext cx="8994377" cy="6704422"/>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a:t>Drag your image here</a:t>
            </a:r>
          </a:p>
        </p:txBody>
      </p:sp>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grpSp>
        <p:nvGrpSpPr>
          <p:cNvPr id="21" name="Group 20"/>
          <p:cNvGrpSpPr/>
          <p:nvPr userDrawn="1"/>
        </p:nvGrpSpPr>
        <p:grpSpPr>
          <a:xfrm>
            <a:off x="-7145" y="-84667"/>
            <a:ext cx="9236869" cy="7032702"/>
            <a:chOff x="-9526" y="-84667"/>
            <a:chExt cx="12315824" cy="7032702"/>
          </a:xfrm>
        </p:grpSpPr>
        <p:sp>
          <p:nvSpPr>
            <p:cNvPr id="22" name="Rectangle 21"/>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3" name="Rectangle 22"/>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4" name="Rectangle 23"/>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5" name="Rectangle 24"/>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sp>
        <p:nvSpPr>
          <p:cNvPr id="28" name="Picture Placeholder 4"/>
          <p:cNvSpPr>
            <a:spLocks noGrp="1"/>
          </p:cNvSpPr>
          <p:nvPr>
            <p:ph type="pic" sz="quarter" idx="12" hasCustomPrompt="1"/>
          </p:nvPr>
        </p:nvSpPr>
        <p:spPr>
          <a:xfrm>
            <a:off x="4045276" y="445155"/>
            <a:ext cx="1072824" cy="933418"/>
          </a:xfrm>
          <a:prstGeom prst="rect">
            <a:avLst/>
          </a:prstGeom>
        </p:spPr>
        <p:txBody>
          <a:bodyPr/>
          <a:lstStyle>
            <a:lvl1pPr marL="0" indent="0" algn="ctr">
              <a:buNone/>
              <a:defRPr sz="1050" b="0">
                <a:solidFill>
                  <a:schemeClr val="bg1"/>
                </a:solidFill>
              </a:defRPr>
            </a:lvl1pPr>
          </a:lstStyle>
          <a:p>
            <a:r>
              <a:rPr lang="en-GB"/>
              <a:t>Logo</a:t>
            </a:r>
          </a:p>
        </p:txBody>
      </p:sp>
      <p:sp>
        <p:nvSpPr>
          <p:cNvPr id="29"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0"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0481917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4" name="Group 3"/>
          <p:cNvGrpSpPr/>
          <p:nvPr userDrawn="1"/>
        </p:nvGrpSpPr>
        <p:grpSpPr>
          <a:xfrm>
            <a:off x="0" y="0"/>
            <a:ext cx="9144000" cy="6858000"/>
            <a:chOff x="0" y="0"/>
            <a:chExt cx="9144000" cy="6858000"/>
          </a:xfrm>
        </p:grpSpPr>
        <p:sp>
          <p:nvSpPr>
            <p:cNvPr id="2" name="Rectangle 1"/>
            <p:cNvSpPr/>
            <p:nvPr userDrawn="1"/>
          </p:nvSpPr>
          <p:spPr>
            <a:xfrm>
              <a:off x="0" y="0"/>
              <a:ext cx="9144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4"/>
              <a:ext cx="1072823" cy="942921"/>
            </a:xfrm>
            <a:prstGeom prst="rect">
              <a:avLst/>
            </a:prstGeom>
          </p:spPr>
        </p:pic>
      </p:gr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9214553" flipV="1">
            <a:off x="4723002" y="1477556"/>
            <a:ext cx="622961" cy="940549"/>
          </a:xfrm>
          <a:prstGeom prst="rect">
            <a:avLst/>
          </a:prstGeom>
        </p:spPr>
      </p:pic>
      <p:sp>
        <p:nvSpPr>
          <p:cNvPr id="8" name="Subtitle 2"/>
          <p:cNvSpPr txBox="1">
            <a:spLocks/>
          </p:cNvSpPr>
          <p:nvPr userDrawn="1"/>
        </p:nvSpPr>
        <p:spPr>
          <a:xfrm>
            <a:off x="5600699" y="2095052"/>
            <a:ext cx="1580796" cy="412534"/>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a:solidFill>
                  <a:schemeClr val="tx1"/>
                </a:solidFill>
              </a:rPr>
              <a:t>Copy and paste</a:t>
            </a:r>
            <a:r>
              <a:rPr lang="en-GB" sz="800" spc="0" baseline="0">
                <a:solidFill>
                  <a:schemeClr val="tx1"/>
                </a:solidFill>
              </a:rPr>
              <a:t> this logo onto your customised title slide</a:t>
            </a:r>
            <a:endParaRPr lang="en-GB" sz="800" spc="0">
              <a:solidFill>
                <a:schemeClr val="tx1"/>
              </a:solidFill>
            </a:endParaRPr>
          </a:p>
        </p:txBody>
      </p:sp>
    </p:spTree>
    <p:extLst>
      <p:ext uri="{BB962C8B-B14F-4D97-AF65-F5344CB8AC3E}">
        <p14:creationId xmlns:p14="http://schemas.microsoft.com/office/powerpoint/2010/main" val="20388437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5" name="Picture 24"/>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9050" y="0"/>
            <a:ext cx="9172575" cy="6858000"/>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pic>
        <p:nvPicPr>
          <p:cNvPr id="24" name="Picture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8006031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5" name="Picture 24"/>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9096375" cy="6858000"/>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pic>
        <p:nvPicPr>
          <p:cNvPr id="24" name="Picture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1242666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26" name="Picture 25"/>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8575" y="-10819"/>
            <a:ext cx="9210676" cy="6822781"/>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pic>
        <p:nvPicPr>
          <p:cNvPr id="24" name="Picture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7"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8"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9822441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UoS library">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9050" y="38180"/>
            <a:ext cx="9124950" cy="6787008"/>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pic>
        <p:nvPicPr>
          <p:cNvPr id="28" name="Picture 2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30"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1"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4814116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UoS beach">
    <p:spTree>
      <p:nvGrpSpPr>
        <p:cNvPr id="1" name=""/>
        <p:cNvGrpSpPr/>
        <p:nvPr/>
      </p:nvGrpSpPr>
      <p:grpSpPr>
        <a:xfrm>
          <a:off x="0" y="0"/>
          <a:ext cx="0" cy="0"/>
          <a:chOff x="0" y="0"/>
          <a:chExt cx="0" cy="0"/>
        </a:xfrm>
      </p:grpSpPr>
      <p:pic>
        <p:nvPicPr>
          <p:cNvPr id="26" name="Picture 25"/>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525" y="20093"/>
            <a:ext cx="9086850" cy="6799807"/>
          </a:xfrm>
          <a:prstGeom prst="rect">
            <a:avLst/>
          </a:prstGeom>
        </p:spPr>
      </p:pic>
      <p:grpSp>
        <p:nvGrpSpPr>
          <p:cNvPr id="19" name="Group 18"/>
          <p:cNvGrpSpPr/>
          <p:nvPr userDrawn="1"/>
        </p:nvGrpSpPr>
        <p:grpSpPr>
          <a:xfrm>
            <a:off x="-7145" y="-84667"/>
            <a:ext cx="9236869" cy="7032702"/>
            <a:chOff x="-9526" y="-84667"/>
            <a:chExt cx="12315824" cy="7032702"/>
          </a:xfrm>
        </p:grpSpPr>
        <p:sp>
          <p:nvSpPr>
            <p:cNvPr id="20" name="Rectangle 19"/>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1" name="Rectangle 20"/>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2" name="Rectangle 21"/>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3" name="Rectangle 22"/>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pic>
        <p:nvPicPr>
          <p:cNvPr id="25" name="Picture 2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7"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8"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5250114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UoS library">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b="-61"/>
          <a:stretch/>
        </p:blipFill>
        <p:spPr>
          <a:xfrm>
            <a:off x="19049" y="71436"/>
            <a:ext cx="9124951" cy="6815139"/>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pic>
        <p:nvPicPr>
          <p:cNvPr id="24" name="Picture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5"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6"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0670658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50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81937440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57" userDrawn="1">
          <p15:clr>
            <a:srgbClr val="FBAE40"/>
          </p15:clr>
        </p15:guide>
        <p15:guide id="3" pos="2903"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2458855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9018260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690737921"/>
      </p:ext>
    </p:extLst>
  </p:cSld>
  <p:clrMapOvr>
    <a:masterClrMapping/>
  </p:clrMapOvr>
  <p:extLst>
    <p:ext uri="{DCECCB84-F9BA-43D5-87BE-67443E8EF086}">
      <p15:sldGuideLst xmlns:p15="http://schemas.microsoft.com/office/powerpoint/2012/main">
        <p15:guide id="1" orient="horz" pos="3475" userDrawn="1">
          <p15:clr>
            <a:srgbClr val="FBAE40"/>
          </p15:clr>
        </p15:guide>
        <p15:guide id="2" pos="2914" userDrawn="1">
          <p15:clr>
            <a:srgbClr val="FBAE40"/>
          </p15:clr>
        </p15:guide>
        <p15:guide id="3" pos="5432"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0236994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7238845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50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805814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364276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7583412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672188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Rectangle 8"/>
          <p:cNvSpPr/>
          <p:nvPr userDrawn="1"/>
        </p:nvSpPr>
        <p:spPr>
          <a:xfrm>
            <a:off x="88898" y="1436276"/>
            <a:ext cx="4442208" cy="53252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088698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Rectangle 8"/>
          <p:cNvSpPr/>
          <p:nvPr userDrawn="1"/>
        </p:nvSpPr>
        <p:spPr>
          <a:xfrm>
            <a:off x="88898" y="1436276"/>
            <a:ext cx="4442210" cy="53252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8192379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9" name="Rectangle 8"/>
          <p:cNvSpPr/>
          <p:nvPr userDrawn="1"/>
        </p:nvSpPr>
        <p:spPr>
          <a:xfrm>
            <a:off x="4620435" y="1436275"/>
            <a:ext cx="4434668" cy="532525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83881631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0450205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49070672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57" userDrawn="1">
          <p15:clr>
            <a:srgbClr val="FBAE40"/>
          </p15:clr>
        </p15:guide>
        <p15:guide id="3" pos="2903"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256422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a:t>Photo</a:t>
            </a:r>
          </a:p>
        </p:txBody>
      </p:sp>
    </p:spTree>
    <p:extLst>
      <p:ext uri="{BB962C8B-B14F-4D97-AF65-F5344CB8AC3E}">
        <p14:creationId xmlns:p14="http://schemas.microsoft.com/office/powerpoint/2010/main" val="2426459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1" name="Rectangle 10"/>
          <p:cNvSpPr/>
          <p:nvPr userDrawn="1"/>
        </p:nvSpPr>
        <p:spPr>
          <a:xfrm>
            <a:off x="88898" y="88900"/>
            <a:ext cx="8970662"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149206991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1" name="Rectangle 10"/>
          <p:cNvSpPr/>
          <p:nvPr userDrawn="1"/>
        </p:nvSpPr>
        <p:spPr>
          <a:xfrm>
            <a:off x="88896" y="88900"/>
            <a:ext cx="897066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93074872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1" name="Rectangle 10"/>
          <p:cNvSpPr/>
          <p:nvPr userDrawn="1"/>
        </p:nvSpPr>
        <p:spPr>
          <a:xfrm>
            <a:off x="88896" y="88900"/>
            <a:ext cx="8966207"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15706535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44089193"/>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0006991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15711154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02781012"/>
      </p:ext>
    </p:extLst>
  </p:cSld>
  <p:clrMapOvr>
    <a:masterClrMapping/>
  </p:clrMapOvr>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0132611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69957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95772208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59471571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11331004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3207822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Rectangle 8"/>
          <p:cNvSpPr/>
          <p:nvPr userDrawn="1"/>
        </p:nvSpPr>
        <p:spPr>
          <a:xfrm>
            <a:off x="88898" y="1436276"/>
            <a:ext cx="4442208" cy="5325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4393374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Rectangle 8"/>
          <p:cNvSpPr/>
          <p:nvPr userDrawn="1"/>
        </p:nvSpPr>
        <p:spPr>
          <a:xfrm>
            <a:off x="88898" y="1436276"/>
            <a:ext cx="4442210" cy="5325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2814315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9" name="Rectangle 8"/>
          <p:cNvSpPr/>
          <p:nvPr userDrawn="1"/>
        </p:nvSpPr>
        <p:spPr>
          <a:xfrm>
            <a:off x="4620435" y="1436275"/>
            <a:ext cx="4434668" cy="53252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144314224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44354624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Rectangle 9"/>
          <p:cNvSpPr/>
          <p:nvPr userDrawn="1"/>
        </p:nvSpPr>
        <p:spPr>
          <a:xfrm>
            <a:off x="84667" y="1435101"/>
            <a:ext cx="4446869"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1918861420"/>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17288616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a:t>Photo</a:t>
            </a:r>
          </a:p>
        </p:txBody>
      </p:sp>
    </p:spTree>
    <p:extLst>
      <p:ext uri="{BB962C8B-B14F-4D97-AF65-F5344CB8AC3E}">
        <p14:creationId xmlns:p14="http://schemas.microsoft.com/office/powerpoint/2010/main" val="145502059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1" name="Rectangle 10"/>
          <p:cNvSpPr/>
          <p:nvPr userDrawn="1"/>
        </p:nvSpPr>
        <p:spPr>
          <a:xfrm>
            <a:off x="88898" y="88900"/>
            <a:ext cx="8970662"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198671211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1" name="Rectangle 10"/>
          <p:cNvSpPr/>
          <p:nvPr userDrawn="1"/>
        </p:nvSpPr>
        <p:spPr>
          <a:xfrm>
            <a:off x="88896" y="88900"/>
            <a:ext cx="897066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364103878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1" name="Rectangle 10"/>
          <p:cNvSpPr/>
          <p:nvPr userDrawn="1"/>
        </p:nvSpPr>
        <p:spPr>
          <a:xfrm>
            <a:off x="88896" y="88900"/>
            <a:ext cx="8966207"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274032653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45127704"/>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56998257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73065555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414037635"/>
      </p:ext>
    </p:extLst>
  </p:cSld>
  <p:clrMapOvr>
    <a:masterClrMapping/>
  </p:clrMapOvr>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3414610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84445214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70560714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66598787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31651679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38253240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Rectangle 8"/>
          <p:cNvSpPr/>
          <p:nvPr userDrawn="1"/>
        </p:nvSpPr>
        <p:spPr>
          <a:xfrm>
            <a:off x="88898" y="1436276"/>
            <a:ext cx="4442208" cy="53252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40183117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Rectangle 8"/>
          <p:cNvSpPr/>
          <p:nvPr userDrawn="1"/>
        </p:nvSpPr>
        <p:spPr>
          <a:xfrm>
            <a:off x="88898" y="1436276"/>
            <a:ext cx="4442210" cy="53252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328277636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9" name="Rectangle 8"/>
          <p:cNvSpPr/>
          <p:nvPr userDrawn="1"/>
        </p:nvSpPr>
        <p:spPr>
          <a:xfrm>
            <a:off x="4620435" y="1436275"/>
            <a:ext cx="4434668" cy="53252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05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94997900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14815875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2910452565"/>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56181525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a:t>Photo</a:t>
            </a:r>
          </a:p>
        </p:txBody>
      </p:sp>
    </p:spTree>
    <p:extLst>
      <p:ext uri="{BB962C8B-B14F-4D97-AF65-F5344CB8AC3E}">
        <p14:creationId xmlns:p14="http://schemas.microsoft.com/office/powerpoint/2010/main" val="172777153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1" name="Rectangle 10"/>
          <p:cNvSpPr/>
          <p:nvPr userDrawn="1"/>
        </p:nvSpPr>
        <p:spPr>
          <a:xfrm>
            <a:off x="88898" y="88900"/>
            <a:ext cx="8970662"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83930572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1" name="Rectangle 10"/>
          <p:cNvSpPr/>
          <p:nvPr userDrawn="1"/>
        </p:nvSpPr>
        <p:spPr>
          <a:xfrm>
            <a:off x="88896" y="88900"/>
            <a:ext cx="897066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42664463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1" name="Rectangle 10"/>
          <p:cNvSpPr/>
          <p:nvPr userDrawn="1"/>
        </p:nvSpPr>
        <p:spPr>
          <a:xfrm>
            <a:off x="88896" y="88900"/>
            <a:ext cx="8966207"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304600247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404073733"/>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25534294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3818004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09560545"/>
      </p:ext>
    </p:extLst>
  </p:cSld>
  <p:clrMapOvr>
    <a:masterClrMapping/>
  </p:clrMapOvr>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54572956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79257909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2837648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6532895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15950384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87705336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Rectangle 8"/>
          <p:cNvSpPr/>
          <p:nvPr userDrawn="1"/>
        </p:nvSpPr>
        <p:spPr>
          <a:xfrm>
            <a:off x="88898" y="1436276"/>
            <a:ext cx="4442208" cy="53252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3546732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Rectangle 8"/>
          <p:cNvSpPr/>
          <p:nvPr userDrawn="1"/>
        </p:nvSpPr>
        <p:spPr>
          <a:xfrm>
            <a:off x="88898" y="1436276"/>
            <a:ext cx="4442210" cy="53252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21724543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9" name="Rectangle 8"/>
          <p:cNvSpPr/>
          <p:nvPr userDrawn="1"/>
        </p:nvSpPr>
        <p:spPr>
          <a:xfrm>
            <a:off x="4620435" y="1436275"/>
            <a:ext cx="4434668" cy="532525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216128687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117224196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538224293"/>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2110085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a:t>Photo</a:t>
            </a:r>
          </a:p>
        </p:txBody>
      </p:sp>
    </p:spTree>
    <p:extLst>
      <p:ext uri="{BB962C8B-B14F-4D97-AF65-F5344CB8AC3E}">
        <p14:creationId xmlns:p14="http://schemas.microsoft.com/office/powerpoint/2010/main" val="401285862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1" name="Rectangle 10"/>
          <p:cNvSpPr/>
          <p:nvPr userDrawn="1"/>
        </p:nvSpPr>
        <p:spPr>
          <a:xfrm>
            <a:off x="88898" y="88900"/>
            <a:ext cx="8970662"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427406885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1" name="Rectangle 10"/>
          <p:cNvSpPr/>
          <p:nvPr userDrawn="1"/>
        </p:nvSpPr>
        <p:spPr>
          <a:xfrm>
            <a:off x="88896" y="88900"/>
            <a:ext cx="897066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319548443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1" name="Rectangle 10"/>
          <p:cNvSpPr/>
          <p:nvPr userDrawn="1"/>
        </p:nvSpPr>
        <p:spPr>
          <a:xfrm>
            <a:off x="88896" y="88900"/>
            <a:ext cx="8966207"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398784400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UoS powder blue">
    <p:spTree>
      <p:nvGrpSpPr>
        <p:cNvPr id="1" name=""/>
        <p:cNvGrpSpPr/>
        <p:nvPr/>
      </p:nvGrpSpPr>
      <p:grpSpPr>
        <a:xfrm>
          <a:off x="0" y="0"/>
          <a:ext cx="0" cy="0"/>
          <a:chOff x="0" y="0"/>
          <a:chExt cx="0" cy="0"/>
        </a:xfrm>
      </p:grpSpPr>
      <p:sp>
        <p:nvSpPr>
          <p:cNvPr id="5" name="Rectangle 4"/>
          <p:cNvSpPr/>
          <p:nvPr userDrawn="1"/>
        </p:nvSpPr>
        <p:spPr>
          <a:xfrm>
            <a:off x="88901" y="88900"/>
            <a:ext cx="8966199" cy="6680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18" name="Picture 1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19"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0"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46932121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25377134"/>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7051259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7689457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879177888"/>
      </p:ext>
    </p:extLst>
  </p:cSld>
  <p:clrMapOvr>
    <a:masterClrMapping/>
  </p:clrMapOvr>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62989975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86405218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56290004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5661008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21213190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3303502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Rectangle 8"/>
          <p:cNvSpPr/>
          <p:nvPr userDrawn="1"/>
        </p:nvSpPr>
        <p:spPr>
          <a:xfrm>
            <a:off x="88898" y="1436276"/>
            <a:ext cx="4442208" cy="532525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56821745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Rectangle 8"/>
          <p:cNvSpPr/>
          <p:nvPr userDrawn="1"/>
        </p:nvSpPr>
        <p:spPr>
          <a:xfrm>
            <a:off x="88898" y="1436276"/>
            <a:ext cx="4442210" cy="532525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98774164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9" name="Rectangle 8"/>
          <p:cNvSpPr/>
          <p:nvPr userDrawn="1"/>
        </p:nvSpPr>
        <p:spPr>
          <a:xfrm>
            <a:off x="4620435" y="1436275"/>
            <a:ext cx="4434668" cy="532525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1871949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92377651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2237039520"/>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28239369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a:t>Photo</a:t>
            </a:r>
          </a:p>
        </p:txBody>
      </p:sp>
    </p:spTree>
    <p:extLst>
      <p:ext uri="{BB962C8B-B14F-4D97-AF65-F5344CB8AC3E}">
        <p14:creationId xmlns:p14="http://schemas.microsoft.com/office/powerpoint/2010/main" val="16069982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1" name="Rectangle 10"/>
          <p:cNvSpPr/>
          <p:nvPr userDrawn="1"/>
        </p:nvSpPr>
        <p:spPr>
          <a:xfrm>
            <a:off x="88898" y="88900"/>
            <a:ext cx="8970662"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38236256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1" name="Rectangle 10"/>
          <p:cNvSpPr/>
          <p:nvPr userDrawn="1"/>
        </p:nvSpPr>
        <p:spPr>
          <a:xfrm>
            <a:off x="88896" y="88900"/>
            <a:ext cx="897066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156548752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1" name="Rectangle 10"/>
          <p:cNvSpPr/>
          <p:nvPr userDrawn="1"/>
        </p:nvSpPr>
        <p:spPr>
          <a:xfrm>
            <a:off x="88896" y="88900"/>
            <a:ext cx="8966207"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41090172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3.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3" Type="http://schemas.openxmlformats.org/officeDocument/2006/relationships/slideLayout" Target="../slideLayouts/slideLayout29.xml"/><Relationship Id="rId21" Type="http://schemas.openxmlformats.org/officeDocument/2006/relationships/theme" Target="../theme/theme5.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3" Type="http://schemas.openxmlformats.org/officeDocument/2006/relationships/slideLayout" Target="../slideLayouts/slideLayout49.xml"/><Relationship Id="rId21" Type="http://schemas.openxmlformats.org/officeDocument/2006/relationships/theme" Target="../theme/theme6.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slideLayout" Target="../slideLayouts/slideLayout66.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10" Type="http://schemas.openxmlformats.org/officeDocument/2006/relationships/slideLayout" Target="../slideLayouts/slideLayout56.xml"/><Relationship Id="rId19" Type="http://schemas.openxmlformats.org/officeDocument/2006/relationships/slideLayout" Target="../slideLayouts/slideLayout65.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18" Type="http://schemas.openxmlformats.org/officeDocument/2006/relationships/slideLayout" Target="../slideLayouts/slideLayout84.xml"/><Relationship Id="rId3" Type="http://schemas.openxmlformats.org/officeDocument/2006/relationships/slideLayout" Target="../slideLayouts/slideLayout69.xml"/><Relationship Id="rId21" Type="http://schemas.openxmlformats.org/officeDocument/2006/relationships/theme" Target="../theme/theme7.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slideLayout" Target="../slideLayouts/slideLayout83.xml"/><Relationship Id="rId2" Type="http://schemas.openxmlformats.org/officeDocument/2006/relationships/slideLayout" Target="../slideLayouts/slideLayout68.xml"/><Relationship Id="rId16" Type="http://schemas.openxmlformats.org/officeDocument/2006/relationships/slideLayout" Target="../slideLayouts/slideLayout82.xml"/><Relationship Id="rId20" Type="http://schemas.openxmlformats.org/officeDocument/2006/relationships/slideLayout" Target="../slideLayouts/slideLayout86.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slideLayout" Target="../slideLayouts/slideLayout81.xml"/><Relationship Id="rId10" Type="http://schemas.openxmlformats.org/officeDocument/2006/relationships/slideLayout" Target="../slideLayouts/slideLayout76.xml"/><Relationship Id="rId19" Type="http://schemas.openxmlformats.org/officeDocument/2006/relationships/slideLayout" Target="../slideLayouts/slideLayout85.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4.xml"/><Relationship Id="rId13" Type="http://schemas.openxmlformats.org/officeDocument/2006/relationships/slideLayout" Target="../slideLayouts/slideLayout99.xml"/><Relationship Id="rId18" Type="http://schemas.openxmlformats.org/officeDocument/2006/relationships/slideLayout" Target="../slideLayouts/slideLayout104.xml"/><Relationship Id="rId3" Type="http://schemas.openxmlformats.org/officeDocument/2006/relationships/slideLayout" Target="../slideLayouts/slideLayout89.xml"/><Relationship Id="rId21" Type="http://schemas.openxmlformats.org/officeDocument/2006/relationships/slideLayout" Target="../slideLayouts/slideLayout107.xml"/><Relationship Id="rId7" Type="http://schemas.openxmlformats.org/officeDocument/2006/relationships/slideLayout" Target="../slideLayouts/slideLayout93.xml"/><Relationship Id="rId12" Type="http://schemas.openxmlformats.org/officeDocument/2006/relationships/slideLayout" Target="../slideLayouts/slideLayout98.xml"/><Relationship Id="rId17" Type="http://schemas.openxmlformats.org/officeDocument/2006/relationships/slideLayout" Target="../slideLayouts/slideLayout103.xml"/><Relationship Id="rId2" Type="http://schemas.openxmlformats.org/officeDocument/2006/relationships/slideLayout" Target="../slideLayouts/slideLayout88.xml"/><Relationship Id="rId16" Type="http://schemas.openxmlformats.org/officeDocument/2006/relationships/slideLayout" Target="../slideLayouts/slideLayout102.xml"/><Relationship Id="rId20" Type="http://schemas.openxmlformats.org/officeDocument/2006/relationships/slideLayout" Target="../slideLayouts/slideLayout106.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5" Type="http://schemas.openxmlformats.org/officeDocument/2006/relationships/slideLayout" Target="../slideLayouts/slideLayout91.xml"/><Relationship Id="rId15" Type="http://schemas.openxmlformats.org/officeDocument/2006/relationships/slideLayout" Target="../slideLayouts/slideLayout101.xml"/><Relationship Id="rId10" Type="http://schemas.openxmlformats.org/officeDocument/2006/relationships/slideLayout" Target="../slideLayouts/slideLayout96.xml"/><Relationship Id="rId19" Type="http://schemas.openxmlformats.org/officeDocument/2006/relationships/slideLayout" Target="../slideLayouts/slideLayout105.xml"/><Relationship Id="rId4" Type="http://schemas.openxmlformats.org/officeDocument/2006/relationships/slideLayout" Target="../slideLayouts/slideLayout90.xml"/><Relationship Id="rId9" Type="http://schemas.openxmlformats.org/officeDocument/2006/relationships/slideLayout" Target="../slideLayouts/slideLayout95.xml"/><Relationship Id="rId14" Type="http://schemas.openxmlformats.org/officeDocument/2006/relationships/slideLayout" Target="../slideLayouts/slideLayout100.xml"/><Relationship Id="rId22"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5.xml"/><Relationship Id="rId13" Type="http://schemas.openxmlformats.org/officeDocument/2006/relationships/slideLayout" Target="../slideLayouts/slideLayout120.xml"/><Relationship Id="rId18" Type="http://schemas.openxmlformats.org/officeDocument/2006/relationships/slideLayout" Target="../slideLayouts/slideLayout125.xml"/><Relationship Id="rId3" Type="http://schemas.openxmlformats.org/officeDocument/2006/relationships/slideLayout" Target="../slideLayouts/slideLayout110.xml"/><Relationship Id="rId21" Type="http://schemas.openxmlformats.org/officeDocument/2006/relationships/theme" Target="../theme/theme9.xml"/><Relationship Id="rId7" Type="http://schemas.openxmlformats.org/officeDocument/2006/relationships/slideLayout" Target="../slideLayouts/slideLayout114.xml"/><Relationship Id="rId12" Type="http://schemas.openxmlformats.org/officeDocument/2006/relationships/slideLayout" Target="../slideLayouts/slideLayout119.xml"/><Relationship Id="rId17" Type="http://schemas.openxmlformats.org/officeDocument/2006/relationships/slideLayout" Target="../slideLayouts/slideLayout124.xml"/><Relationship Id="rId2" Type="http://schemas.openxmlformats.org/officeDocument/2006/relationships/slideLayout" Target="../slideLayouts/slideLayout109.xml"/><Relationship Id="rId16" Type="http://schemas.openxmlformats.org/officeDocument/2006/relationships/slideLayout" Target="../slideLayouts/slideLayout123.xml"/><Relationship Id="rId20" Type="http://schemas.openxmlformats.org/officeDocument/2006/relationships/slideLayout" Target="../slideLayouts/slideLayout127.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5" Type="http://schemas.openxmlformats.org/officeDocument/2006/relationships/slideLayout" Target="../slideLayouts/slideLayout112.xml"/><Relationship Id="rId15" Type="http://schemas.openxmlformats.org/officeDocument/2006/relationships/slideLayout" Target="../slideLayouts/slideLayout122.xml"/><Relationship Id="rId10" Type="http://schemas.openxmlformats.org/officeDocument/2006/relationships/slideLayout" Target="../slideLayouts/slideLayout117.xml"/><Relationship Id="rId19" Type="http://schemas.openxmlformats.org/officeDocument/2006/relationships/slideLayout" Target="../slideLayouts/slideLayout126.xml"/><Relationship Id="rId4" Type="http://schemas.openxmlformats.org/officeDocument/2006/relationships/slideLayout" Target="../slideLayouts/slideLayout111.xml"/><Relationship Id="rId9" Type="http://schemas.openxmlformats.org/officeDocument/2006/relationships/slideLayout" Target="../slideLayouts/slideLayout116.xml"/><Relationship Id="rId14" Type="http://schemas.openxmlformats.org/officeDocument/2006/relationships/slideLayout" Target="../slideLayouts/slideLayout1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8135800"/>
      </p:ext>
    </p:extLst>
  </p:cSld>
  <p:clrMap bg1="lt1" tx1="dk1" bg2="lt2" tx2="dk2" accent1="accent1" accent2="accent2" accent3="accent3" accent4="accent4" accent5="accent5" accent6="accent6" hlink="hlink" folHlink="folHlink"/>
  <p:sldLayoutIdLst>
    <p:sldLayoutId id="2147483674" r:id="rId1"/>
    <p:sldLayoutId id="2147483695" r:id="rId2"/>
    <p:sldLayoutId id="2147483717" r:id="rId3"/>
    <p:sldLayoutId id="2147483718" r:id="rId4"/>
    <p:sldLayoutId id="2147483719" r:id="rId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0131259"/>
      </p:ext>
    </p:extLst>
  </p:cSld>
  <p:clrMap bg1="lt1" tx1="dk1" bg2="lt2" tx2="dk2" accent1="accent1" accent2="accent2" accent3="accent3" accent4="accent4" accent5="accent5" accent6="accent6" hlink="hlink" folHlink="folHlink"/>
  <p:sldLayoutIdLst>
    <p:sldLayoutId id="2147483729" r:id="rId1"/>
    <p:sldLayoutId id="2147484058" r:id="rId2"/>
    <p:sldLayoutId id="2147483726" r:id="rId3"/>
    <p:sldLayoutId id="2147483879" r:id="rId4"/>
    <p:sldLayoutId id="2147483698" r:id="rId5"/>
    <p:sldLayoutId id="2147483884" r:id="rId6"/>
    <p:sldLayoutId id="2147483728" r:id="rId7"/>
    <p:sldLayoutId id="2147483882" r:id="rId8"/>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475744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51" r:id="rId3"/>
    <p:sldLayoutId id="2147483752" r:id="rId4"/>
    <p:sldLayoutId id="2147483753" r:id="rId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983594"/>
      </p:ext>
    </p:extLst>
  </p:cSld>
  <p:clrMap bg1="lt1" tx1="dk1" bg2="lt2" tx2="dk2" accent1="accent1" accent2="accent2" accent3="accent3" accent4="accent4" accent5="accent5" accent6="accent6" hlink="hlink" folHlink="folHlink"/>
  <p:sldLayoutIdLst>
    <p:sldLayoutId id="2147483785" r:id="rId1"/>
    <p:sldLayoutId id="2147484059" r:id="rId2"/>
    <p:sldLayoutId id="2147483749" r:id="rId3"/>
    <p:sldLayoutId id="2147483880" r:id="rId4"/>
    <p:sldLayoutId id="2147483750" r:id="rId5"/>
    <p:sldLayoutId id="2147483883" r:id="rId6"/>
    <p:sldLayoutId id="2147483786" r:id="rId7"/>
    <p:sldLayoutId id="2147483881" r:id="rId8"/>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2292975"/>
      </p:ext>
    </p:extLst>
  </p:cSld>
  <p:clrMap bg1="lt1" tx1="dk1" bg2="lt2" tx2="dk2" accent1="accent1" accent2="accent2" accent3="accent3" accent4="accent4" accent5="accent5" accent6="accent6" hlink="hlink" folHlink="folHlink"/>
  <p:sldLayoutIdLst>
    <p:sldLayoutId id="2147483900" r:id="rId1"/>
    <p:sldLayoutId id="2147483890" r:id="rId2"/>
    <p:sldLayoutId id="2147483889" r:id="rId3"/>
    <p:sldLayoutId id="2147483791" r:id="rId4"/>
    <p:sldLayoutId id="2147483793" r:id="rId5"/>
    <p:sldLayoutId id="2147483794" r:id="rId6"/>
    <p:sldLayoutId id="2147483795" r:id="rId7"/>
    <p:sldLayoutId id="2147483796" r:id="rId8"/>
    <p:sldLayoutId id="2147483895" r:id="rId9"/>
    <p:sldLayoutId id="2147483901" r:id="rId10"/>
    <p:sldLayoutId id="2147483805" r:id="rId11"/>
    <p:sldLayoutId id="2147483973" r:id="rId12"/>
    <p:sldLayoutId id="2147483959" r:id="rId13"/>
    <p:sldLayoutId id="2147483960" r:id="rId14"/>
    <p:sldLayoutId id="2147483961" r:id="rId15"/>
    <p:sldLayoutId id="2147483962" r:id="rId16"/>
    <p:sldLayoutId id="2147483963" r:id="rId17"/>
    <p:sldLayoutId id="2147483964" r:id="rId18"/>
    <p:sldLayoutId id="2147483965" r:id="rId19"/>
    <p:sldLayoutId id="2147483966"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9220024"/>
      </p:ext>
    </p:extLst>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 id="2147483986" r:id="rId12"/>
    <p:sldLayoutId id="2147483987" r:id="rId13"/>
    <p:sldLayoutId id="2147483988" r:id="rId14"/>
    <p:sldLayoutId id="2147483989" r:id="rId15"/>
    <p:sldLayoutId id="2147483990" r:id="rId16"/>
    <p:sldLayoutId id="2147483991" r:id="rId17"/>
    <p:sldLayoutId id="2147483992" r:id="rId18"/>
    <p:sldLayoutId id="2147483993" r:id="rId19"/>
    <p:sldLayoutId id="2147483994"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8640113"/>
      </p:ext>
    </p:extLst>
  </p:cSld>
  <p:clrMap bg1="lt1" tx1="dk1" bg2="lt2" tx2="dk2" accent1="accent1" accent2="accent2" accent3="accent3" accent4="accent4" accent5="accent5" accent6="accent6" hlink="hlink" folHlink="folHlink"/>
  <p:sldLayoutIdLst>
    <p:sldLayoutId id="2147483996" r:id="rId1"/>
    <p:sldLayoutId id="2147483997" r:id="rId2"/>
    <p:sldLayoutId id="2147483998" r:id="rId3"/>
    <p:sldLayoutId id="2147483999" r:id="rId4"/>
    <p:sldLayoutId id="2147484000" r:id="rId5"/>
    <p:sldLayoutId id="2147484001" r:id="rId6"/>
    <p:sldLayoutId id="2147484002" r:id="rId7"/>
    <p:sldLayoutId id="2147484003" r:id="rId8"/>
    <p:sldLayoutId id="2147484004" r:id="rId9"/>
    <p:sldLayoutId id="2147484005" r:id="rId10"/>
    <p:sldLayoutId id="2147484006" r:id="rId11"/>
    <p:sldLayoutId id="2147484007" r:id="rId12"/>
    <p:sldLayoutId id="2147484008" r:id="rId13"/>
    <p:sldLayoutId id="2147484009" r:id="rId14"/>
    <p:sldLayoutId id="2147484010" r:id="rId15"/>
    <p:sldLayoutId id="2147484011" r:id="rId16"/>
    <p:sldLayoutId id="2147484012" r:id="rId17"/>
    <p:sldLayoutId id="2147484013" r:id="rId18"/>
    <p:sldLayoutId id="2147484014" r:id="rId19"/>
    <p:sldLayoutId id="2147484015"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1418103"/>
      </p:ext>
    </p:extLst>
  </p:cSld>
  <p:clrMap bg1="lt1" tx1="dk1" bg2="lt2" tx2="dk2" accent1="accent1" accent2="accent2" accent3="accent3" accent4="accent4" accent5="accent5" accent6="accent6" hlink="hlink" folHlink="folHlink"/>
  <p:sldLayoutIdLst>
    <p:sldLayoutId id="2147484017" r:id="rId1"/>
    <p:sldLayoutId id="2147484018" r:id="rId2"/>
    <p:sldLayoutId id="2147484019" r:id="rId3"/>
    <p:sldLayoutId id="2147484020" r:id="rId4"/>
    <p:sldLayoutId id="2147484021" r:id="rId5"/>
    <p:sldLayoutId id="2147484022" r:id="rId6"/>
    <p:sldLayoutId id="2147484023" r:id="rId7"/>
    <p:sldLayoutId id="2147484024" r:id="rId8"/>
    <p:sldLayoutId id="2147484025" r:id="rId9"/>
    <p:sldLayoutId id="2147484026" r:id="rId10"/>
    <p:sldLayoutId id="2147484027" r:id="rId11"/>
    <p:sldLayoutId id="2147484028" r:id="rId12"/>
    <p:sldLayoutId id="2147484029" r:id="rId13"/>
    <p:sldLayoutId id="2147484030" r:id="rId14"/>
    <p:sldLayoutId id="2147484031" r:id="rId15"/>
    <p:sldLayoutId id="2147484032" r:id="rId16"/>
    <p:sldLayoutId id="2147484033" r:id="rId17"/>
    <p:sldLayoutId id="2147484034" r:id="rId18"/>
    <p:sldLayoutId id="2147484035" r:id="rId19"/>
    <p:sldLayoutId id="2147484036" r:id="rId20"/>
    <p:sldLayoutId id="2147484060" r:id="rId2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9421854"/>
      </p:ext>
    </p:extLst>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 id="2147484043" r:id="rId6"/>
    <p:sldLayoutId id="2147484044" r:id="rId7"/>
    <p:sldLayoutId id="2147484045" r:id="rId8"/>
    <p:sldLayoutId id="2147484046" r:id="rId9"/>
    <p:sldLayoutId id="2147484047" r:id="rId10"/>
    <p:sldLayoutId id="2147484048" r:id="rId11"/>
    <p:sldLayoutId id="2147484049" r:id="rId12"/>
    <p:sldLayoutId id="2147484050" r:id="rId13"/>
    <p:sldLayoutId id="2147484051" r:id="rId14"/>
    <p:sldLayoutId id="2147484052" r:id="rId15"/>
    <p:sldLayoutId id="2147484053" r:id="rId16"/>
    <p:sldLayoutId id="2147484054" r:id="rId17"/>
    <p:sldLayoutId id="2147484055" r:id="rId18"/>
    <p:sldLayoutId id="2147484056" r:id="rId19"/>
    <p:sldLayoutId id="2147484057"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https://static01.nyt.com/images/2019/07/25/fashion/24BORISSTYLE-2/merlin_158299497_84552a3b-f9a2-4c56-983b-5afc2837045c-articleLarge.jpg?quality=75&amp;auto=webp&amp;disable=upscale" TargetMode="External"/><Relationship Id="rId2" Type="http://schemas.openxmlformats.org/officeDocument/2006/relationships/image" Target="../media/image12.jpeg"/><Relationship Id="rId1" Type="http://schemas.openxmlformats.org/officeDocument/2006/relationships/slideLayout" Target="../slideLayouts/slideLayout99.xml"/></Relationships>
</file>

<file path=ppt/slides/_rels/slide3.xml.rels><?xml version="1.0" encoding="UTF-8" standalone="yes"?>
<Relationships xmlns="http://schemas.openxmlformats.org/package/2006/relationships"><Relationship Id="rId3" Type="http://schemas.openxmlformats.org/officeDocument/2006/relationships/image" Target="file:////var/folders/pj/jf87lvcx1mv9rlvks4w0n0gc000byl/T/com.microsoft.Word/WebArchiveCopyPasteTempFiles/1928097-transsigngenericx-1552412645.jpg" TargetMode="External"/><Relationship Id="rId2" Type="http://schemas.openxmlformats.org/officeDocument/2006/relationships/image" Target="../media/image13.jpeg"/><Relationship Id="rId1" Type="http://schemas.openxmlformats.org/officeDocument/2006/relationships/slideLayout" Target="../slideLayouts/slideLayout99.xml"/></Relationships>
</file>

<file path=ppt/slides/_rels/slide4.xml.rels><?xml version="1.0" encoding="UTF-8" standalone="yes"?>
<Relationships xmlns="http://schemas.openxmlformats.org/package/2006/relationships"><Relationship Id="rId3" Type="http://schemas.openxmlformats.org/officeDocument/2006/relationships/image" Target="file:////var/folders/pj/jf87lvcx1mv9rlvks4w0n0gc000byl/T/com.microsoft.Word/WebArchiveCopyPasteTempFiles/1586844242-5e9552521bab2.jpg" TargetMode="External"/><Relationship Id="rId2" Type="http://schemas.openxmlformats.org/officeDocument/2006/relationships/image" Target="../media/image14.jpeg"/><Relationship Id="rId1" Type="http://schemas.openxmlformats.org/officeDocument/2006/relationships/slideLayout" Target="../slideLayouts/slideLayout99.xml"/></Relationships>
</file>

<file path=ppt/slides/_rels/slide5.xml.rels><?xml version="1.0" encoding="UTF-8" standalone="yes"?>
<Relationships xmlns="http://schemas.openxmlformats.org/package/2006/relationships"><Relationship Id="rId8" Type="http://schemas.openxmlformats.org/officeDocument/2006/relationships/hyperlink" Target="https://www.who.int/news-room/fact-sheets/detail/violence-against-women" TargetMode="External"/><Relationship Id="rId3" Type="http://schemas.openxmlformats.org/officeDocument/2006/relationships/hyperlink" Target="https://researchportal.port.ac.uk/portal/en/persons/anna-bull(02bb2fde-ff5e-49d4-a727-82e1bee7105d).html" TargetMode="External"/><Relationship Id="rId7" Type="http://schemas.openxmlformats.org/officeDocument/2006/relationships/hyperlink" Target="https://protect-eu.mimecast.com/s/q0cKCr9MJT1NNQWT4ImyI?domain=doi.org" TargetMode="External"/><Relationship Id="rId2" Type="http://schemas.openxmlformats.org/officeDocument/2006/relationships/image" Target="../media/image15.jpeg"/><Relationship Id="rId1" Type="http://schemas.openxmlformats.org/officeDocument/2006/relationships/slideLayout" Target="../slideLayouts/slideLayout107.xml"/><Relationship Id="rId6" Type="http://schemas.openxmlformats.org/officeDocument/2006/relationships/hyperlink" Target="https://www.osu.edu/assets/buckeyesact/2019_campus_climate_survey.pdf" TargetMode="External"/><Relationship Id="rId5" Type="http://schemas.openxmlformats.org/officeDocument/2006/relationships/hyperlink" Target="https://pure.port.ac.uk/admin/files/11631036/Silencing_Students_The_1752_Group.pdf" TargetMode="External"/><Relationship Id="rId10" Type="http://schemas.openxmlformats.org/officeDocument/2006/relationships/hyperlink" Target="http://www.facebook.com/groups/CHEERSussex/" TargetMode="External"/><Relationship Id="rId4" Type="http://schemas.openxmlformats.org/officeDocument/2006/relationships/hyperlink" Target="https://researchportal.port.ac.uk/portal/en/publications/silencing-students(de1cef3c-3585-4a5d-af94-b44e73dfb725).html" TargetMode="External"/><Relationship Id="rId9" Type="http://schemas.openxmlformats.org/officeDocument/2006/relationships/hyperlink" Target="http://www.sussex.ac.uk/educa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1143000" y="3588832"/>
            <a:ext cx="6858000" cy="624580"/>
          </a:xfrm>
        </p:spPr>
        <p:txBody>
          <a:bodyPr/>
          <a:lstStyle/>
          <a:p>
            <a:r>
              <a:rPr lang="en-GB" sz="2000" b="1" dirty="0"/>
              <a:t>Professor Louise Morley, University of Sussex, UK</a:t>
            </a:r>
          </a:p>
        </p:txBody>
      </p:sp>
      <p:sp>
        <p:nvSpPr>
          <p:cNvPr id="4" name="Title 3"/>
          <p:cNvSpPr>
            <a:spLocks noGrp="1"/>
          </p:cNvSpPr>
          <p:nvPr>
            <p:ph type="ctrTitle"/>
          </p:nvPr>
        </p:nvSpPr>
        <p:spPr>
          <a:xfrm>
            <a:off x="1142999" y="1009650"/>
            <a:ext cx="6858001" cy="3015940"/>
          </a:xfrm>
        </p:spPr>
        <p:txBody>
          <a:bodyPr>
            <a:noAutofit/>
          </a:bodyPr>
          <a:lstStyle/>
          <a:p>
            <a:r>
              <a:rPr lang="en-GB" sz="4000" b="1" dirty="0"/>
              <a:t>Can Women Make a Difference in University Leadership?</a:t>
            </a:r>
            <a:br>
              <a:rPr lang="en-GB" dirty="0"/>
            </a:br>
            <a:endParaRPr lang="en-GB" dirty="0"/>
          </a:p>
        </p:txBody>
      </p:sp>
      <p:sp>
        <p:nvSpPr>
          <p:cNvPr id="6" name="Subtitle 4"/>
          <p:cNvSpPr txBox="1">
            <a:spLocks/>
          </p:cNvSpPr>
          <p:nvPr/>
        </p:nvSpPr>
        <p:spPr>
          <a:xfrm>
            <a:off x="1142999" y="253521"/>
            <a:ext cx="6858000" cy="315118"/>
          </a:xfrm>
          <a:prstGeom prst="rect">
            <a:avLst/>
          </a:prstGeom>
        </p:spPr>
        <p:txBody>
          <a:bodyPr anchor="t"/>
          <a:lstStyle>
            <a:lvl1pPr marL="0" indent="0" algn="ctr" defTabSz="685800" rtl="0" eaLnBrk="1" latinLnBrk="0" hangingPunct="1">
              <a:lnSpc>
                <a:spcPct val="90000"/>
              </a:lnSpc>
              <a:spcBef>
                <a:spcPts val="750"/>
              </a:spcBef>
              <a:buFont typeface="Arial" panose="020B0604020202020204" pitchFamily="34" charset="0"/>
              <a:buNone/>
              <a:defRPr sz="1200" kern="1200" spc="83" baseline="0">
                <a:solidFill>
                  <a:schemeClr val="bg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GB" dirty="0"/>
              <a:t>CENTRE FOR HIGHER EDUCATION AND EQUITY RESEARCH</a:t>
            </a:r>
          </a:p>
        </p:txBody>
      </p:sp>
    </p:spTree>
    <p:extLst>
      <p:ext uri="{BB962C8B-B14F-4D97-AF65-F5344CB8AC3E}">
        <p14:creationId xmlns:p14="http://schemas.microsoft.com/office/powerpoint/2010/main" val="1461594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F4041105-1ADD-054D-BC21-7666C826E876}"/>
              </a:ext>
            </a:extLst>
          </p:cNvPr>
          <p:cNvSpPr>
            <a:spLocks noGrp="1"/>
          </p:cNvSpPr>
          <p:nvPr>
            <p:ph type="pic" sz="quarter" idx="10"/>
          </p:nvPr>
        </p:nvSpPr>
        <p:spPr/>
      </p:sp>
      <p:sp>
        <p:nvSpPr>
          <p:cNvPr id="3" name="Text Placeholder 2">
            <a:extLst>
              <a:ext uri="{FF2B5EF4-FFF2-40B4-BE49-F238E27FC236}">
                <a16:creationId xmlns:a16="http://schemas.microsoft.com/office/drawing/2014/main" id="{D3AD1216-8DB5-A444-994A-28B5AF5AC4F6}"/>
              </a:ext>
            </a:extLst>
          </p:cNvPr>
          <p:cNvSpPr>
            <a:spLocks noGrp="1"/>
          </p:cNvSpPr>
          <p:nvPr>
            <p:ph type="body" sz="quarter" idx="11"/>
          </p:nvPr>
        </p:nvSpPr>
        <p:spPr>
          <a:xfrm>
            <a:off x="4813930" y="2162629"/>
            <a:ext cx="3973231" cy="3218055"/>
          </a:xfrm>
        </p:spPr>
        <p:txBody>
          <a:bodyPr>
            <a:noAutofit/>
          </a:bodyPr>
          <a:lstStyle/>
          <a:p>
            <a:pPr algn="l"/>
            <a:r>
              <a:rPr lang="en-GB" b="1" dirty="0"/>
              <a:t>Is the global pandemic is an example of a glass cliff - allowing women in when there is a crisis, but in times of plenitude and non-crisis, it all changes?</a:t>
            </a:r>
            <a:br>
              <a:rPr lang="en-GB" b="1" dirty="0"/>
            </a:br>
            <a:br>
              <a:rPr lang="en-GB" b="1" dirty="0"/>
            </a:br>
            <a:r>
              <a:rPr lang="en-GB" b="1" dirty="0"/>
              <a:t>Binary logics have emerged in the pandemic crisis leadership e.g. essentialised and socio-politically </a:t>
            </a:r>
            <a:r>
              <a:rPr lang="en-GB" b="1" dirty="0" err="1"/>
              <a:t>decontextualised</a:t>
            </a:r>
            <a:r>
              <a:rPr lang="en-GB" b="1"/>
              <a:t> discourses about the effective antinormativity of women leaders in Finland, Germany, New Zealand, Norway, and Taiwan </a:t>
            </a:r>
            <a:r>
              <a:rPr lang="en-GB" b="1">
                <a:solidFill>
                  <a:srgbClr val="0000FF"/>
                </a:solidFill>
              </a:rPr>
              <a:t>(</a:t>
            </a:r>
            <a:r>
              <a:rPr lang="en-GB" b="1" err="1">
                <a:solidFill>
                  <a:srgbClr val="0000FF"/>
                </a:solidFill>
              </a:rPr>
              <a:t>Dudman</a:t>
            </a:r>
            <a:r>
              <a:rPr lang="en-GB" b="1">
                <a:solidFill>
                  <a:srgbClr val="0000FF"/>
                </a:solidFill>
              </a:rPr>
              <a:t>, 2020). </a:t>
            </a:r>
            <a:br>
              <a:rPr lang="en-GB" b="1"/>
            </a:br>
            <a:br>
              <a:rPr lang="en-GB" b="1"/>
            </a:br>
            <a:r>
              <a:rPr lang="en-GB" b="1"/>
              <a:t>Women’s difference from toxically masculine leaders is now a cause for celebration and appreciation. </a:t>
            </a:r>
            <a:br>
              <a:rPr lang="en-GB" b="1"/>
            </a:br>
            <a:br>
              <a:rPr lang="en-GB" b="1"/>
            </a:br>
            <a:r>
              <a:rPr lang="en-GB" b="1"/>
              <a:t>The competent, decisive, caring ‘safe parent’ leadership style has been sharply exposed in the media in contrast to the incompetent, complacent, bumbling, modes of unknowing and unsafe approaches of the male leadership of the countries with high infection rates, enmeshed with human rights crises, including Johnson in the UK, Trump in the USA, </a:t>
            </a:r>
            <a:r>
              <a:rPr lang="en-GB" b="1" err="1"/>
              <a:t>Piñera</a:t>
            </a:r>
            <a:r>
              <a:rPr lang="en-GB" b="1"/>
              <a:t> in Chile, Putin in Russia, and </a:t>
            </a:r>
            <a:r>
              <a:rPr lang="en-GB" b="1" err="1"/>
              <a:t>Bolsanaro</a:t>
            </a:r>
            <a:r>
              <a:rPr lang="en-GB" b="1"/>
              <a:t> in Brazil </a:t>
            </a:r>
            <a:r>
              <a:rPr lang="en-GB" b="1">
                <a:solidFill>
                  <a:srgbClr val="0000FF"/>
                </a:solidFill>
              </a:rPr>
              <a:t>(Johnson &amp; Williams, 2020; </a:t>
            </a:r>
            <a:r>
              <a:rPr lang="en-GB" b="1" err="1">
                <a:solidFill>
                  <a:srgbClr val="0000FF"/>
                </a:solidFill>
              </a:rPr>
              <a:t>Tisdall</a:t>
            </a:r>
            <a:r>
              <a:rPr lang="en-GB" b="1">
                <a:solidFill>
                  <a:srgbClr val="0000FF"/>
                </a:solidFill>
              </a:rPr>
              <a:t>, 2020).</a:t>
            </a:r>
            <a:endParaRPr lang="en-US"/>
          </a:p>
        </p:txBody>
      </p:sp>
      <p:sp>
        <p:nvSpPr>
          <p:cNvPr id="4" name="Subtitle 3">
            <a:extLst>
              <a:ext uri="{FF2B5EF4-FFF2-40B4-BE49-F238E27FC236}">
                <a16:creationId xmlns:a16="http://schemas.microsoft.com/office/drawing/2014/main" id="{70AD0E99-E024-C54A-B585-90D19CD53F1D}"/>
              </a:ext>
            </a:extLst>
          </p:cNvPr>
          <p:cNvSpPr>
            <a:spLocks noGrp="1"/>
          </p:cNvSpPr>
          <p:nvPr>
            <p:ph type="subTitle" idx="1"/>
          </p:nvPr>
        </p:nvSpPr>
        <p:spPr/>
        <p:txBody>
          <a:bodyPr/>
          <a:lstStyle/>
          <a:p>
            <a:r>
              <a:rPr lang="en-US" b="1"/>
              <a:t>Glass Cliff?</a:t>
            </a:r>
          </a:p>
        </p:txBody>
      </p:sp>
      <p:sp>
        <p:nvSpPr>
          <p:cNvPr id="5" name="Rectangle 2">
            <a:extLst>
              <a:ext uri="{FF2B5EF4-FFF2-40B4-BE49-F238E27FC236}">
                <a16:creationId xmlns:a16="http://schemas.microsoft.com/office/drawing/2014/main" id="{352F9200-8553-0E48-A31D-F61B1CD55E61}"/>
              </a:ext>
            </a:extLst>
          </p:cNvPr>
          <p:cNvSpPr>
            <a:spLocks noChangeArrowheads="1"/>
          </p:cNvSpPr>
          <p:nvPr/>
        </p:nvSpPr>
        <p:spPr bwMode="auto">
          <a:xfrm>
            <a:off x="33999" y="-1148577"/>
            <a:ext cx="987157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6" name="Picture 2" descr="https://static01.nyt.com/images/2019/07/25/fashion/24BORISSTYLE-2/merlin_158299497_84552a3b-f9a2-4c56-983b-5afc2837045c-articleLarge.jpg?quality=75&amp;auto=webp&amp;disable=upscale">
            <a:extLst>
              <a:ext uri="{FF2B5EF4-FFF2-40B4-BE49-F238E27FC236}">
                <a16:creationId xmlns:a16="http://schemas.microsoft.com/office/drawing/2014/main" id="{C8071F76-7ACE-6C41-B966-0A828E7CCA8F}"/>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88898" y="1436274"/>
            <a:ext cx="4442208" cy="5421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70213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CEFD8D6-E95D-0C4D-9593-E363D6EFD997}"/>
              </a:ext>
            </a:extLst>
          </p:cNvPr>
          <p:cNvSpPr>
            <a:spLocks noGrp="1"/>
          </p:cNvSpPr>
          <p:nvPr>
            <p:ph type="body" sz="quarter" idx="11"/>
          </p:nvPr>
        </p:nvSpPr>
        <p:spPr>
          <a:xfrm>
            <a:off x="4750420" y="1315844"/>
            <a:ext cx="4170556" cy="5073805"/>
          </a:xfrm>
        </p:spPr>
        <p:txBody>
          <a:bodyPr>
            <a:normAutofit/>
          </a:bodyPr>
          <a:lstStyle/>
          <a:p>
            <a:pPr marL="171450" indent="-171450" algn="l">
              <a:spcAft>
                <a:spcPts val="0"/>
              </a:spcAft>
              <a:buClr>
                <a:srgbClr val="0000FF"/>
              </a:buClr>
              <a:buFont typeface="Arial" panose="020B0604020202020204" pitchFamily="34" charset="0"/>
              <a:buChar char="•"/>
            </a:pPr>
            <a:r>
              <a:rPr lang="en-GB" sz="1400" b="1">
                <a:ea typeface="DengXian" panose="02010600030101010101" pitchFamily="2" charset="-122"/>
              </a:rPr>
              <a:t>Dangers of homogenising and essentialising women and treating women leaders as one category of analysis, with an emphasis on counting more women into existing models of leadership, rather than examining leadership itself?</a:t>
            </a:r>
          </a:p>
          <a:p>
            <a:pPr marL="171450" indent="-171450" algn="l">
              <a:spcAft>
                <a:spcPts val="0"/>
              </a:spcAft>
              <a:buClr>
                <a:srgbClr val="0000FF"/>
              </a:buClr>
              <a:buFont typeface="Arial" panose="020B0604020202020204" pitchFamily="34" charset="0"/>
              <a:buChar char="•"/>
            </a:pPr>
            <a:endParaRPr lang="en-GB" sz="1400" b="1">
              <a:ea typeface="DengXian" panose="02010600030101010101" pitchFamily="2" charset="-122"/>
            </a:endParaRPr>
          </a:p>
          <a:p>
            <a:pPr marL="171450" indent="-171450" algn="l">
              <a:spcAft>
                <a:spcPts val="0"/>
              </a:spcAft>
              <a:buClr>
                <a:srgbClr val="0000FF"/>
              </a:buClr>
              <a:buFont typeface="Arial" panose="020B0604020202020204" pitchFamily="34" charset="0"/>
              <a:buChar char="•"/>
            </a:pPr>
            <a:r>
              <a:rPr lang="en-GB" sz="1400" b="1">
                <a:ea typeface="DengXian" panose="02010600030101010101" pitchFamily="2" charset="-122"/>
              </a:rPr>
              <a:t>In relation to higher education, a key task is to re-imagine university leadership for the post pandemic period. </a:t>
            </a:r>
          </a:p>
          <a:p>
            <a:pPr marL="171450" indent="-171450" algn="l">
              <a:spcAft>
                <a:spcPts val="0"/>
              </a:spcAft>
              <a:buClr>
                <a:srgbClr val="0000FF"/>
              </a:buClr>
              <a:buFont typeface="Arial" panose="020B0604020202020204" pitchFamily="34" charset="0"/>
              <a:buChar char="•"/>
            </a:pPr>
            <a:endParaRPr lang="en-GB" sz="1400" b="1">
              <a:ea typeface="DengXian" panose="02010600030101010101" pitchFamily="2" charset="-122"/>
            </a:endParaRPr>
          </a:p>
          <a:p>
            <a:pPr marL="171450" indent="-171450" algn="l">
              <a:spcAft>
                <a:spcPts val="0"/>
              </a:spcAft>
              <a:buClr>
                <a:srgbClr val="0000FF"/>
              </a:buClr>
              <a:buFont typeface="Arial" panose="020B0604020202020204" pitchFamily="34" charset="0"/>
              <a:buChar char="•"/>
            </a:pPr>
            <a:r>
              <a:rPr lang="en-GB" sz="1400" b="1">
                <a:ea typeface="DengXian" panose="02010600030101010101" pitchFamily="2" charset="-122"/>
              </a:rPr>
              <a:t>Will the pandemic reinforce the political economy of neoliberalism, for example, with its marketisation, </a:t>
            </a:r>
            <a:r>
              <a:rPr lang="en-GB" sz="1400" b="1" err="1">
                <a:ea typeface="DengXian" panose="02010600030101010101" pitchFamily="2" charset="-122"/>
              </a:rPr>
              <a:t>financialisation</a:t>
            </a:r>
            <a:r>
              <a:rPr lang="en-GB" sz="1400" b="1">
                <a:ea typeface="DengXian" panose="02010600030101010101" pitchFamily="2" charset="-122"/>
              </a:rPr>
              <a:t> and precarity? </a:t>
            </a:r>
          </a:p>
          <a:p>
            <a:pPr marL="171450" indent="-171450" algn="l">
              <a:spcAft>
                <a:spcPts val="0"/>
              </a:spcAft>
              <a:buClr>
                <a:srgbClr val="0000FF"/>
              </a:buClr>
              <a:buFont typeface="Arial" panose="020B0604020202020204" pitchFamily="34" charset="0"/>
              <a:buChar char="•"/>
            </a:pPr>
            <a:endParaRPr lang="en-GB" sz="1400" b="1">
              <a:ea typeface="DengXian" panose="02010600030101010101" pitchFamily="2" charset="-122"/>
            </a:endParaRPr>
          </a:p>
          <a:p>
            <a:pPr marL="171450" indent="-171450" algn="l">
              <a:spcAft>
                <a:spcPts val="0"/>
              </a:spcAft>
              <a:buClr>
                <a:srgbClr val="0000FF"/>
              </a:buClr>
              <a:buFont typeface="Arial" panose="020B0604020202020204" pitchFamily="34" charset="0"/>
              <a:buChar char="•"/>
            </a:pPr>
            <a:r>
              <a:rPr lang="en-GB" sz="1400" b="1">
                <a:ea typeface="DengXian" panose="02010600030101010101" pitchFamily="2" charset="-122"/>
              </a:rPr>
              <a:t>Is this an opportunity for women to enter and do leadership differently?</a:t>
            </a:r>
            <a:endParaRPr lang="en-GB" sz="1400" b="1">
              <a:ea typeface="Times New Roman" panose="02020603050405020304" pitchFamily="18" charset="0"/>
            </a:endParaRPr>
          </a:p>
          <a:p>
            <a:endParaRPr lang="en-US"/>
          </a:p>
        </p:txBody>
      </p:sp>
      <p:sp>
        <p:nvSpPr>
          <p:cNvPr id="4" name="Subtitle 3">
            <a:extLst>
              <a:ext uri="{FF2B5EF4-FFF2-40B4-BE49-F238E27FC236}">
                <a16:creationId xmlns:a16="http://schemas.microsoft.com/office/drawing/2014/main" id="{1C914805-4640-5546-A73B-3A1A91BF4421}"/>
              </a:ext>
            </a:extLst>
          </p:cNvPr>
          <p:cNvSpPr>
            <a:spLocks noGrp="1"/>
          </p:cNvSpPr>
          <p:nvPr>
            <p:ph type="subTitle" idx="1"/>
          </p:nvPr>
        </p:nvSpPr>
        <p:spPr/>
        <p:txBody>
          <a:bodyPr/>
          <a:lstStyle/>
          <a:p>
            <a:r>
              <a:rPr lang="en-US" b="1">
                <a:solidFill>
                  <a:srgbClr val="0000FF"/>
                </a:solidFill>
              </a:rPr>
              <a:t>Leading Otherwise?</a:t>
            </a:r>
          </a:p>
        </p:txBody>
      </p:sp>
      <p:sp>
        <p:nvSpPr>
          <p:cNvPr id="6" name="Rectangle 4">
            <a:extLst>
              <a:ext uri="{FF2B5EF4-FFF2-40B4-BE49-F238E27FC236}">
                <a16:creationId xmlns:a16="http://schemas.microsoft.com/office/drawing/2014/main" id="{D1C910E2-9C0C-0340-AD37-C3A1E06EB596}"/>
              </a:ext>
            </a:extLst>
          </p:cNvPr>
          <p:cNvSpPr>
            <a:spLocks noChangeArrowheads="1"/>
          </p:cNvSpPr>
          <p:nvPr/>
        </p:nvSpPr>
        <p:spPr bwMode="auto">
          <a:xfrm>
            <a:off x="100361" y="0"/>
            <a:ext cx="713875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4099" name="Picture 51" descr="/var/folders/pj/jf87lvcx1mv9rlvks4w0n0gc000byl/T/com.microsoft.Word/WebArchiveCopyPasteTempFiles/1928097-transsigngenericx-1552412645.jpg">
            <a:extLst>
              <a:ext uri="{FF2B5EF4-FFF2-40B4-BE49-F238E27FC236}">
                <a16:creationId xmlns:a16="http://schemas.microsoft.com/office/drawing/2014/main" id="{EF9B6C96-4727-7D40-983D-597206031B95}"/>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00361" y="1471960"/>
            <a:ext cx="4471639" cy="5285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642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3B66AC2B-882E-0341-9149-F0EFAADB9E3F}"/>
              </a:ext>
            </a:extLst>
          </p:cNvPr>
          <p:cNvSpPr>
            <a:spLocks noGrp="1"/>
          </p:cNvSpPr>
          <p:nvPr>
            <p:ph type="body" sz="quarter" idx="11"/>
          </p:nvPr>
        </p:nvSpPr>
        <p:spPr>
          <a:xfrm>
            <a:off x="4795024" y="1583473"/>
            <a:ext cx="4148254" cy="4360127"/>
          </a:xfrm>
        </p:spPr>
        <p:txBody>
          <a:bodyPr>
            <a:normAutofit lnSpcReduction="10000"/>
          </a:bodyPr>
          <a:lstStyle/>
          <a:p>
            <a:pPr>
              <a:buClr>
                <a:srgbClr val="0000FF"/>
              </a:buClr>
            </a:pPr>
            <a:r>
              <a:rPr lang="en-GB" b="1" dirty="0"/>
              <a:t> </a:t>
            </a:r>
            <a:endParaRPr lang="en-GB" dirty="0"/>
          </a:p>
          <a:p>
            <a:pPr marL="228600" lvl="0" indent="-228600" algn="l">
              <a:buClr>
                <a:srgbClr val="0000FF"/>
              </a:buClr>
              <a:buFont typeface="+mj-lt"/>
              <a:buAutoNum type="arabicPeriod"/>
            </a:pPr>
            <a:r>
              <a:rPr lang="en-GB" sz="1800" b="1" dirty="0"/>
              <a:t>What are your views on the recent valorisation of women leaders in the global pandemic?</a:t>
            </a:r>
          </a:p>
          <a:p>
            <a:pPr marL="228600" lvl="0" indent="-228600" algn="l">
              <a:buClr>
                <a:srgbClr val="0000FF"/>
              </a:buClr>
              <a:buFont typeface="+mj-lt"/>
              <a:buAutoNum type="arabicPeriod"/>
            </a:pPr>
            <a:r>
              <a:rPr lang="en-GB" sz="1800" b="1" dirty="0"/>
              <a:t>How can we promote women’s leadership without degenerating into binary logics, homogenisation and essentialisation?</a:t>
            </a:r>
          </a:p>
          <a:p>
            <a:pPr marL="228600" lvl="0" indent="-228600" algn="l">
              <a:buClr>
                <a:srgbClr val="0000FF"/>
              </a:buClr>
              <a:buFont typeface="+mj-lt"/>
              <a:buAutoNum type="arabicPeriod"/>
            </a:pPr>
            <a:r>
              <a:rPr lang="en-GB" sz="1800" b="1" dirty="0"/>
              <a:t>Rather than focussing on counting more women into university leadership as it stands, let’s consider what type of leadership is required for universities in the post-pandemic period? What values, principles, and processes do we wish to see?</a:t>
            </a:r>
          </a:p>
          <a:p>
            <a:endParaRPr lang="en-US" dirty="0"/>
          </a:p>
        </p:txBody>
      </p:sp>
      <p:sp>
        <p:nvSpPr>
          <p:cNvPr id="4" name="Subtitle 3">
            <a:extLst>
              <a:ext uri="{FF2B5EF4-FFF2-40B4-BE49-F238E27FC236}">
                <a16:creationId xmlns:a16="http://schemas.microsoft.com/office/drawing/2014/main" id="{28F3D6F1-1CEA-3D43-BCC8-5F62AA5EA303}"/>
              </a:ext>
            </a:extLst>
          </p:cNvPr>
          <p:cNvSpPr>
            <a:spLocks noGrp="1"/>
          </p:cNvSpPr>
          <p:nvPr>
            <p:ph type="subTitle" idx="1"/>
          </p:nvPr>
        </p:nvSpPr>
        <p:spPr>
          <a:xfrm>
            <a:off x="585399" y="337212"/>
            <a:ext cx="7958526" cy="1140103"/>
          </a:xfrm>
        </p:spPr>
        <p:txBody>
          <a:bodyPr/>
          <a:lstStyle/>
          <a:p>
            <a:r>
              <a:rPr lang="en-GB" b="1" dirty="0">
                <a:solidFill>
                  <a:srgbClr val="0000FF"/>
                </a:solidFill>
              </a:rPr>
              <a:t>Questions</a:t>
            </a:r>
            <a:endParaRPr lang="en-GB" dirty="0">
              <a:solidFill>
                <a:srgbClr val="0000FF"/>
              </a:solidFill>
            </a:endParaRPr>
          </a:p>
          <a:p>
            <a:endParaRPr lang="en-US" dirty="0"/>
          </a:p>
        </p:txBody>
      </p:sp>
      <p:sp>
        <p:nvSpPr>
          <p:cNvPr id="9" name="Rectangle 6">
            <a:extLst>
              <a:ext uri="{FF2B5EF4-FFF2-40B4-BE49-F238E27FC236}">
                <a16:creationId xmlns:a16="http://schemas.microsoft.com/office/drawing/2014/main" id="{0845D488-9CE7-034D-8AFE-88FC0506499C}"/>
              </a:ext>
            </a:extLst>
          </p:cNvPr>
          <p:cNvSpPr>
            <a:spLocks noChangeArrowheads="1"/>
          </p:cNvSpPr>
          <p:nvPr/>
        </p:nvSpPr>
        <p:spPr bwMode="auto">
          <a:xfrm>
            <a:off x="178023" y="0"/>
            <a:ext cx="724557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pic>
        <p:nvPicPr>
          <p:cNvPr id="1029" name="Picture 17" descr="President Tsai Ing-wen listed as female leader best at handling coronavirus crisis. (Forbes screenshot)&#10;">
            <a:extLst>
              <a:ext uri="{FF2B5EF4-FFF2-40B4-BE49-F238E27FC236}">
                <a16:creationId xmlns:a16="http://schemas.microsoft.com/office/drawing/2014/main" id="{C180719F-8108-BB44-860C-8B6DF10DAF16}"/>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11511" y="1477315"/>
            <a:ext cx="4538547" cy="5291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98384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9E131E2-C84E-9C48-A614-15CE2F8FBDC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33137" y="205741"/>
            <a:ext cx="8325852" cy="2137410"/>
          </a:xfrm>
          <a:prstGeom prst="rect">
            <a:avLst/>
          </a:prstGeom>
        </p:spPr>
      </p:pic>
      <p:sp>
        <p:nvSpPr>
          <p:cNvPr id="10" name="Rectangle 9">
            <a:extLst>
              <a:ext uri="{FF2B5EF4-FFF2-40B4-BE49-F238E27FC236}">
                <a16:creationId xmlns:a16="http://schemas.microsoft.com/office/drawing/2014/main" id="{920690F5-E6CC-CC4A-B854-6ADF155205C3}"/>
              </a:ext>
            </a:extLst>
          </p:cNvPr>
          <p:cNvSpPr/>
          <p:nvPr/>
        </p:nvSpPr>
        <p:spPr>
          <a:xfrm>
            <a:off x="182880" y="2343152"/>
            <a:ext cx="8732520" cy="4308872"/>
          </a:xfrm>
          <a:prstGeom prst="rect">
            <a:avLst/>
          </a:prstGeom>
        </p:spPr>
        <p:txBody>
          <a:bodyPr wrap="square">
            <a:spAutoFit/>
          </a:bodyPr>
          <a:lstStyle/>
          <a:p>
            <a:pPr>
              <a:buClr>
                <a:srgbClr val="0000FF"/>
              </a:buClr>
            </a:pPr>
            <a:r>
              <a:rPr lang="sv-SE" sz="1200" b="1" dirty="0">
                <a:solidFill>
                  <a:srgbClr val="0000FF"/>
                </a:solidFill>
              </a:rPr>
              <a:t>Follow Up?</a:t>
            </a:r>
          </a:p>
          <a:p>
            <a:pPr marL="171450" indent="-171450">
              <a:buClr>
                <a:srgbClr val="0000FF"/>
              </a:buClr>
              <a:buFont typeface="Arial" panose="020B0604020202020204" pitchFamily="34" charset="0"/>
              <a:buChar char="•"/>
            </a:pPr>
            <a:r>
              <a:rPr lang="en-GB" sz="1000" b="1" dirty="0">
                <a:solidFill>
                  <a:schemeClr val="bg1"/>
                </a:solidFill>
              </a:rPr>
              <a:t>Boyer, E.L. (1990). </a:t>
            </a:r>
            <a:r>
              <a:rPr lang="en-GB" sz="1000" b="1" i="1" dirty="0">
                <a:solidFill>
                  <a:schemeClr val="bg1"/>
                </a:solidFill>
              </a:rPr>
              <a:t>A special report. Campus life. </a:t>
            </a:r>
            <a:r>
              <a:rPr lang="en-GB" sz="1000" b="1" dirty="0">
                <a:solidFill>
                  <a:schemeClr val="bg1"/>
                </a:solidFill>
              </a:rPr>
              <a:t>Princeton, NJ:The Carnegie Foundation for the Advancement of Teaching.</a:t>
            </a:r>
          </a:p>
          <a:p>
            <a:pPr marL="171450" indent="-171450">
              <a:buClr>
                <a:srgbClr val="0000FF"/>
              </a:buClr>
              <a:buFont typeface="Arial" panose="020B0604020202020204" pitchFamily="34" charset="0"/>
              <a:buChar char="•"/>
            </a:pPr>
            <a:r>
              <a:rPr lang="en-GB" sz="1000" b="1" u="sng" dirty="0">
                <a:solidFill>
                  <a:schemeClr val="bg1"/>
                </a:solidFill>
                <a:hlinkClick r:id="rId3">
                  <a:extLst>
                    <a:ext uri="{A12FA001-AC4F-418D-AE19-62706E023703}">
                      <ahyp:hlinkClr xmlns:ahyp="http://schemas.microsoft.com/office/drawing/2018/hyperlinkcolor" val="tx"/>
                    </a:ext>
                  </a:extLst>
                </a:hlinkClick>
              </a:rPr>
              <a:t>Bull, A.</a:t>
            </a:r>
            <a:r>
              <a:rPr lang="en-GB" sz="1000" b="1" u="sng" dirty="0">
                <a:solidFill>
                  <a:schemeClr val="bg1"/>
                </a:solidFill>
              </a:rPr>
              <a:t>, </a:t>
            </a:r>
            <a:r>
              <a:rPr lang="en-GB" sz="1000" b="1" dirty="0">
                <a:solidFill>
                  <a:schemeClr val="bg1"/>
                </a:solidFill>
              </a:rPr>
              <a:t>&amp; Rye, R. (2018). </a:t>
            </a:r>
            <a:r>
              <a:rPr lang="en-GB" sz="1000" b="1" i="1" dirty="0">
                <a:solidFill>
                  <a:schemeClr val="bg1"/>
                </a:solidFill>
                <a:hlinkClick r:id="rId4">
                  <a:extLst>
                    <a:ext uri="{A12FA001-AC4F-418D-AE19-62706E023703}">
                      <ahyp:hlinkClr xmlns:ahyp="http://schemas.microsoft.com/office/drawing/2018/hyperlinkcolor" val="tx"/>
                    </a:ext>
                  </a:extLst>
                </a:hlinkClick>
              </a:rPr>
              <a:t>Silencing students: institutional responses to staff sexual misconduct in higher education</a:t>
            </a:r>
            <a:r>
              <a:rPr lang="en-GB" sz="1000" b="1" dirty="0">
                <a:solidFill>
                  <a:schemeClr val="bg1"/>
                </a:solidFill>
              </a:rPr>
              <a:t>. The 1752 Group. </a:t>
            </a:r>
            <a:r>
              <a:rPr lang="en-GB" sz="1000" b="1" dirty="0">
                <a:solidFill>
                  <a:schemeClr val="bg1"/>
                </a:solidFill>
                <a:hlinkClick r:id="rId5">
                  <a:extLst>
                    <a:ext uri="{A12FA001-AC4F-418D-AE19-62706E023703}">
                      <ahyp:hlinkClr xmlns:ahyp="http://schemas.microsoft.com/office/drawing/2018/hyperlinkcolor" val="tx"/>
                    </a:ext>
                  </a:extLst>
                </a:hlinkClick>
              </a:rPr>
              <a:t>https://pure.port.ac.uk/admin/files/11631036/Silencing_Students_The_1752_Group.pdf</a:t>
            </a:r>
            <a:endParaRPr lang="en-GB" sz="1000" b="1" dirty="0">
              <a:solidFill>
                <a:schemeClr val="bg1"/>
              </a:solidFill>
            </a:endParaRPr>
          </a:p>
          <a:p>
            <a:pPr marL="171450" indent="-171450">
              <a:buClr>
                <a:srgbClr val="0000FF"/>
              </a:buClr>
              <a:buFont typeface="Arial" panose="020B0604020202020204" pitchFamily="34" charset="0"/>
              <a:buChar char="•"/>
            </a:pPr>
            <a:r>
              <a:rPr lang="en-GB" sz="1000" b="1" dirty="0">
                <a:solidFill>
                  <a:schemeClr val="bg1"/>
                </a:solidFill>
              </a:rPr>
              <a:t>Cantor, D., et al.(2020). </a:t>
            </a:r>
            <a:r>
              <a:rPr lang="en-GB" sz="1000" b="1" i="1" dirty="0">
                <a:solidFill>
                  <a:schemeClr val="bg1"/>
                </a:solidFill>
              </a:rPr>
              <a:t>Report on the AAU Campus Climate Survey on Sexual</a:t>
            </a:r>
            <a:r>
              <a:rPr lang="en-GB" sz="1000" b="1" dirty="0">
                <a:solidFill>
                  <a:schemeClr val="bg1"/>
                </a:solidFill>
              </a:rPr>
              <a:t> </a:t>
            </a:r>
            <a:r>
              <a:rPr lang="en-GB" sz="1000" b="1" i="1" dirty="0">
                <a:solidFill>
                  <a:schemeClr val="bg1"/>
                </a:solidFill>
              </a:rPr>
              <a:t>Assault and Misconduct</a:t>
            </a:r>
            <a:r>
              <a:rPr lang="en-GB" sz="1000" b="1" dirty="0">
                <a:solidFill>
                  <a:schemeClr val="bg1"/>
                </a:solidFill>
              </a:rPr>
              <a:t>.</a:t>
            </a:r>
          </a:p>
          <a:p>
            <a:pPr>
              <a:buClr>
                <a:srgbClr val="0000FF"/>
              </a:buClr>
            </a:pPr>
            <a:r>
              <a:rPr lang="en-GB" sz="1000" b="1" u="sng" dirty="0">
                <a:hlinkClick r:id="rId6"/>
              </a:rPr>
              <a:t>https://www.osu.edu/assets/buckeyesact/2019_campus_climate_survey.pdf</a:t>
            </a:r>
            <a:r>
              <a:rPr lang="en-GB" sz="1000" b="1" dirty="0"/>
              <a:t>. </a:t>
            </a:r>
          </a:p>
          <a:p>
            <a:pPr marL="171450" indent="-171450">
              <a:buClr>
                <a:srgbClr val="0000FF"/>
              </a:buClr>
              <a:buFont typeface="Arial" panose="020B0604020202020204" pitchFamily="34" charset="0"/>
              <a:buChar char="•"/>
            </a:pPr>
            <a:r>
              <a:rPr lang="en-GB" sz="1000" b="1" dirty="0">
                <a:solidFill>
                  <a:schemeClr val="bg1"/>
                </a:solidFill>
              </a:rPr>
              <a:t>Dziech, B., &amp; Weiner, L. (1984). </a:t>
            </a:r>
            <a:r>
              <a:rPr lang="en-GB" sz="1000" b="1" i="1" dirty="0">
                <a:solidFill>
                  <a:schemeClr val="bg1"/>
                </a:solidFill>
              </a:rPr>
              <a:t>The lecherous professor: Sexual harassment on campus.</a:t>
            </a:r>
            <a:r>
              <a:rPr lang="en-GB" sz="1000" b="1" dirty="0">
                <a:solidFill>
                  <a:schemeClr val="bg1"/>
                </a:solidFill>
              </a:rPr>
              <a:t> Chicago, IL: University of Illinois Press.</a:t>
            </a:r>
            <a:endParaRPr lang="en-GB" sz="1000" b="1" dirty="0"/>
          </a:p>
          <a:p>
            <a:pPr marL="171450" indent="-171450">
              <a:buClr>
                <a:srgbClr val="0000FF"/>
              </a:buClr>
              <a:buFont typeface="Arial" panose="020B0604020202020204" pitchFamily="34" charset="0"/>
              <a:buChar char="•"/>
            </a:pPr>
            <a:r>
              <a:rPr lang="en-GB" sz="1000" b="1" dirty="0">
                <a:solidFill>
                  <a:schemeClr val="bg1"/>
                </a:solidFill>
              </a:rPr>
              <a:t>MacKinnon, C. (1979). </a:t>
            </a:r>
            <a:r>
              <a:rPr lang="en-GB" sz="1000" b="1" i="1" dirty="0">
                <a:solidFill>
                  <a:schemeClr val="bg1"/>
                </a:solidFill>
              </a:rPr>
              <a:t>Sexual harassment of working women: A case of sex discrimination</a:t>
            </a:r>
            <a:r>
              <a:rPr lang="en-GB" sz="1000" b="1" dirty="0">
                <a:solidFill>
                  <a:schemeClr val="bg1"/>
                </a:solidFill>
              </a:rPr>
              <a:t>. New Haven, CT: Yale University Press.</a:t>
            </a:r>
          </a:p>
          <a:p>
            <a:pPr marL="171450" indent="-171450">
              <a:buClr>
                <a:srgbClr val="0000FF"/>
              </a:buClr>
              <a:buFont typeface="Arial" panose="020B0604020202020204" pitchFamily="34" charset="0"/>
              <a:buChar char="•"/>
            </a:pPr>
            <a:r>
              <a:rPr lang="en-US" sz="1000" b="1" dirty="0">
                <a:solidFill>
                  <a:schemeClr val="bg1"/>
                </a:solidFill>
              </a:rPr>
              <a:t>Morley, L. and Crossouard, B. (2016). "Gender in the Neoliberalised Global Academy: the Affective Economy of Women and Leadership in South Asia." </a:t>
            </a:r>
            <a:r>
              <a:rPr lang="en-US" sz="1000" b="1" i="1" dirty="0">
                <a:solidFill>
                  <a:schemeClr val="bg1"/>
                </a:solidFill>
              </a:rPr>
              <a:t>British Journal of Sociology of Education</a:t>
            </a:r>
            <a:r>
              <a:rPr lang="en-US" sz="1000" b="1" dirty="0">
                <a:solidFill>
                  <a:schemeClr val="bg1"/>
                </a:solidFill>
              </a:rPr>
              <a:t> 37(1): 149-168.</a:t>
            </a:r>
          </a:p>
          <a:p>
            <a:pPr marL="171450" lvl="0" indent="-171450">
              <a:buClr>
                <a:srgbClr val="0000FF"/>
              </a:buClr>
              <a:buFont typeface="Arial" panose="020B0604020202020204" pitchFamily="34" charset="0"/>
              <a:buChar char="•"/>
            </a:pPr>
            <a:r>
              <a:rPr lang="en-GB" sz="1000" b="1" dirty="0">
                <a:solidFill>
                  <a:schemeClr val="bg1"/>
                </a:solidFill>
              </a:rPr>
              <a:t>Morley, L. (2014) Lost Leaders: Women in the Global Academy. </a:t>
            </a:r>
            <a:r>
              <a:rPr lang="en-GB" sz="1000" b="1" i="1" dirty="0">
                <a:solidFill>
                  <a:schemeClr val="bg1"/>
                </a:solidFill>
              </a:rPr>
              <a:t>Higher Education Research and Development </a:t>
            </a:r>
            <a:r>
              <a:rPr lang="en-US" sz="1000" b="1" dirty="0">
                <a:solidFill>
                  <a:schemeClr val="bg1"/>
                </a:solidFill>
              </a:rPr>
              <a:t>33 (1) 111–125.</a:t>
            </a:r>
            <a:r>
              <a:rPr lang="en-GB" sz="1000" b="1" dirty="0">
                <a:solidFill>
                  <a:schemeClr val="bg1"/>
                </a:solidFill>
              </a:rPr>
              <a:t> </a:t>
            </a:r>
            <a:endParaRPr lang="en-GB" sz="1000" b="1" i="1" dirty="0">
              <a:solidFill>
                <a:schemeClr val="bg1"/>
              </a:solidFill>
            </a:endParaRPr>
          </a:p>
          <a:p>
            <a:pPr marL="171450" lvl="0" indent="-171450">
              <a:buClr>
                <a:srgbClr val="0000FF"/>
              </a:buClr>
              <a:buFont typeface="Arial" panose="020B0604020202020204" pitchFamily="34" charset="0"/>
              <a:buChar char="•"/>
            </a:pPr>
            <a:r>
              <a:rPr lang="en-GB" sz="1000" b="1" dirty="0">
                <a:solidFill>
                  <a:schemeClr val="bg1"/>
                </a:solidFill>
              </a:rPr>
              <a:t>Morley, L. (2013) "The Rules of the Game: Women and the </a:t>
            </a:r>
            <a:r>
              <a:rPr lang="en-GB" sz="1000" b="1" dirty="0" err="1">
                <a:solidFill>
                  <a:schemeClr val="bg1"/>
                </a:solidFill>
              </a:rPr>
              <a:t>Leaderist</a:t>
            </a:r>
            <a:r>
              <a:rPr lang="en-GB" sz="1000" b="1" dirty="0">
                <a:solidFill>
                  <a:schemeClr val="bg1"/>
                </a:solidFill>
              </a:rPr>
              <a:t> Turn in Higher Education " </a:t>
            </a:r>
            <a:r>
              <a:rPr lang="en-GB" sz="1000" b="1" i="1" dirty="0">
                <a:solidFill>
                  <a:schemeClr val="bg1"/>
                </a:solidFill>
              </a:rPr>
              <a:t>Gender and Education</a:t>
            </a:r>
            <a:r>
              <a:rPr lang="en-GB" sz="1000" b="1" dirty="0">
                <a:solidFill>
                  <a:schemeClr val="bg1"/>
                </a:solidFill>
              </a:rPr>
              <a:t>. 25(1):116-131.</a:t>
            </a:r>
          </a:p>
          <a:p>
            <a:pPr marL="171450" indent="-171450">
              <a:buClr>
                <a:srgbClr val="0000FF"/>
              </a:buClr>
              <a:buFont typeface="Arial" panose="020B0604020202020204" pitchFamily="34" charset="0"/>
              <a:buChar char="•"/>
            </a:pPr>
            <a:r>
              <a:rPr lang="en-US" sz="1000" b="1" dirty="0">
                <a:solidFill>
                  <a:schemeClr val="bg1"/>
                </a:solidFill>
              </a:rPr>
              <a:t>Morley, L., and Lund, R. (2020). </a:t>
            </a:r>
            <a:r>
              <a:rPr lang="en-GB" sz="1000" b="1" dirty="0">
                <a:solidFill>
                  <a:schemeClr val="bg1"/>
                </a:solidFill>
              </a:rPr>
              <a:t>The affective economy of feminist leadership in Finnish universities: class-based knowledge for navigating neoliberalism and </a:t>
            </a:r>
            <a:r>
              <a:rPr lang="en-GB" sz="1000" b="1" dirty="0" err="1">
                <a:solidFill>
                  <a:schemeClr val="bg1"/>
                </a:solidFill>
              </a:rPr>
              <a:t>neuroliberalism</a:t>
            </a:r>
            <a:r>
              <a:rPr lang="en-GB" sz="1000" b="1" dirty="0">
                <a:solidFill>
                  <a:schemeClr val="bg1"/>
                </a:solidFill>
              </a:rPr>
              <a:t>. </a:t>
            </a:r>
            <a:r>
              <a:rPr lang="en-GB" sz="1000" b="1" i="1" dirty="0">
                <a:solidFill>
                  <a:schemeClr val="bg1"/>
                </a:solidFill>
              </a:rPr>
              <a:t>Discourse </a:t>
            </a:r>
            <a:r>
              <a:rPr lang="en-GB" sz="1000" b="1" dirty="0">
                <a:solidFill>
                  <a:schemeClr val="bg1"/>
                </a:solidFill>
              </a:rPr>
              <a:t>42 (01). </a:t>
            </a:r>
            <a:r>
              <a:rPr lang="en-GB" sz="1000" b="1" dirty="0">
                <a:solidFill>
                  <a:schemeClr val="bg1"/>
                </a:solidFill>
                <a:hlinkClick r:id="rId7">
                  <a:extLst>
                    <a:ext uri="{A12FA001-AC4F-418D-AE19-62706E023703}">
                      <ahyp:hlinkClr xmlns:ahyp="http://schemas.microsoft.com/office/drawing/2018/hyperlinkcolor" val="tx"/>
                    </a:ext>
                  </a:extLst>
                </a:hlinkClick>
              </a:rPr>
              <a:t>https://doi.org/10.1080/01596306.2020.1855567</a:t>
            </a:r>
            <a:endParaRPr lang="en-GB" sz="1000" b="1" dirty="0">
              <a:solidFill>
                <a:schemeClr val="bg1"/>
              </a:solidFill>
            </a:endParaRPr>
          </a:p>
          <a:p>
            <a:pPr marL="171450" indent="-171450">
              <a:buClr>
                <a:srgbClr val="0000FF"/>
              </a:buClr>
              <a:buFont typeface="Arial" panose="020B0604020202020204" pitchFamily="34" charset="0"/>
              <a:buChar char="•"/>
            </a:pPr>
            <a:r>
              <a:rPr lang="en-GB" sz="1000" b="1" dirty="0">
                <a:solidFill>
                  <a:schemeClr val="bg1"/>
                </a:solidFill>
              </a:rPr>
              <a:t>Morley, L. (2011) Sex, Grades and Power in Higher Education in Ghana and Tanzania. </a:t>
            </a:r>
            <a:r>
              <a:rPr lang="en-GB" sz="1000" b="1" i="1" dirty="0">
                <a:solidFill>
                  <a:schemeClr val="bg1"/>
                </a:solidFill>
              </a:rPr>
              <a:t>Cambridge Journal of Education</a:t>
            </a:r>
            <a:r>
              <a:rPr lang="en-GB" sz="1000" b="1" dirty="0">
                <a:solidFill>
                  <a:schemeClr val="bg1"/>
                </a:solidFill>
              </a:rPr>
              <a:t> 41(1): 101-115.</a:t>
            </a:r>
          </a:p>
          <a:p>
            <a:pPr marL="171450" indent="-171450">
              <a:buClr>
                <a:srgbClr val="0000FF"/>
              </a:buClr>
              <a:buFont typeface="Arial" panose="020B0604020202020204" pitchFamily="34" charset="0"/>
              <a:buChar char="•"/>
            </a:pPr>
            <a:r>
              <a:rPr lang="en-GB" sz="1000" b="1" dirty="0" err="1">
                <a:solidFill>
                  <a:schemeClr val="bg1"/>
                </a:solidFill>
              </a:rPr>
              <a:t>Paludi</a:t>
            </a:r>
            <a:r>
              <a:rPr lang="en-GB" sz="1000" b="1" dirty="0">
                <a:solidFill>
                  <a:schemeClr val="bg1"/>
                </a:solidFill>
              </a:rPr>
              <a:t>, M.A., &amp; </a:t>
            </a:r>
            <a:r>
              <a:rPr lang="en-GB" sz="1000" b="1" dirty="0" err="1">
                <a:solidFill>
                  <a:schemeClr val="bg1"/>
                </a:solidFill>
              </a:rPr>
              <a:t>Barickman</a:t>
            </a:r>
            <a:r>
              <a:rPr lang="en-GB" sz="1000" b="1" dirty="0">
                <a:solidFill>
                  <a:schemeClr val="bg1"/>
                </a:solidFill>
              </a:rPr>
              <a:t>, R. (Eds.). (1991). In their own voices. In M.A. </a:t>
            </a:r>
            <a:r>
              <a:rPr lang="en-GB" sz="1000" b="1" dirty="0" err="1">
                <a:solidFill>
                  <a:schemeClr val="bg1"/>
                </a:solidFill>
              </a:rPr>
              <a:t>Paludi</a:t>
            </a:r>
            <a:r>
              <a:rPr lang="en-GB" sz="1000" b="1" dirty="0">
                <a:solidFill>
                  <a:schemeClr val="bg1"/>
                </a:solidFill>
              </a:rPr>
              <a:t>, &amp; R.B. </a:t>
            </a:r>
            <a:r>
              <a:rPr lang="en-GB" sz="1000" b="1" dirty="0" err="1">
                <a:solidFill>
                  <a:schemeClr val="bg1"/>
                </a:solidFill>
              </a:rPr>
              <a:t>Barickman</a:t>
            </a:r>
            <a:r>
              <a:rPr lang="en-GB" sz="1000" b="1" dirty="0">
                <a:solidFill>
                  <a:schemeClr val="bg1"/>
                </a:solidFill>
              </a:rPr>
              <a:t>, </a:t>
            </a:r>
            <a:r>
              <a:rPr lang="en-GB" sz="1000" b="1" i="1" dirty="0">
                <a:solidFill>
                  <a:schemeClr val="bg1"/>
                </a:solidFill>
              </a:rPr>
              <a:t>Academic and workplace sexual harassment: a resource manual</a:t>
            </a:r>
            <a:r>
              <a:rPr lang="en-GB" sz="1000" b="1" dirty="0">
                <a:solidFill>
                  <a:schemeClr val="bg1"/>
                </a:solidFill>
              </a:rPr>
              <a:t>. Albany, NY: State University of New York Press.</a:t>
            </a:r>
          </a:p>
          <a:p>
            <a:pPr marL="171450" indent="-171450">
              <a:buClr>
                <a:srgbClr val="0000FF"/>
              </a:buClr>
              <a:buFont typeface="Arial" panose="020B0604020202020204" pitchFamily="34" charset="0"/>
              <a:buChar char="•"/>
            </a:pPr>
            <a:r>
              <a:rPr lang="en-GB" sz="1000" b="1" dirty="0">
                <a:solidFill>
                  <a:schemeClr val="bg1"/>
                </a:solidFill>
              </a:rPr>
              <a:t>Thomas, A.M., &amp; Kitzinger, C. (Eds.). (1997). </a:t>
            </a:r>
            <a:r>
              <a:rPr lang="en-GB" sz="1000" b="1" i="1" dirty="0">
                <a:solidFill>
                  <a:schemeClr val="bg1"/>
                </a:solidFill>
              </a:rPr>
              <a:t>Sexual harassment: Contemporary feminist perspectives. </a:t>
            </a:r>
            <a:r>
              <a:rPr lang="en-GB" sz="1000" b="1" dirty="0">
                <a:solidFill>
                  <a:schemeClr val="bg1"/>
                </a:solidFill>
              </a:rPr>
              <a:t>Buckingham: Open University Press.</a:t>
            </a:r>
          </a:p>
          <a:p>
            <a:pPr marL="171450" indent="-171450">
              <a:buClr>
                <a:srgbClr val="0000FF"/>
              </a:buClr>
              <a:buFont typeface="Arial" panose="020B0604020202020204" pitchFamily="34" charset="0"/>
              <a:buChar char="•"/>
            </a:pPr>
            <a:r>
              <a:rPr lang="en-GB" sz="1000" b="1" dirty="0">
                <a:solidFill>
                  <a:schemeClr val="bg1"/>
                </a:solidFill>
              </a:rPr>
              <a:t>WHO (2021) </a:t>
            </a:r>
            <a:r>
              <a:rPr lang="en-GB" sz="1000" b="1" i="1" dirty="0">
                <a:solidFill>
                  <a:schemeClr val="bg1"/>
                </a:solidFill>
              </a:rPr>
              <a:t>Violence Against Women </a:t>
            </a:r>
            <a:r>
              <a:rPr lang="en-GB" sz="1000" b="1" dirty="0">
                <a:solidFill>
                  <a:schemeClr val="bg1"/>
                </a:solidFill>
              </a:rPr>
              <a:t> </a:t>
            </a:r>
            <a:r>
              <a:rPr lang="en-GB" sz="1000" b="1" u="sng" dirty="0">
                <a:solidFill>
                  <a:schemeClr val="bg1"/>
                </a:solidFill>
                <a:hlinkClick r:id="rId8">
                  <a:extLst>
                    <a:ext uri="{A12FA001-AC4F-418D-AE19-62706E023703}">
                      <ahyp:hlinkClr xmlns:ahyp="http://schemas.microsoft.com/office/drawing/2018/hyperlinkcolor" val="tx"/>
                    </a:ext>
                  </a:extLst>
                </a:hlinkClick>
              </a:rPr>
              <a:t>https://www.who.int/news-room/fact-sheets/detail/violence-against-women</a:t>
            </a:r>
            <a:r>
              <a:rPr lang="en-GB" sz="1000" b="1" dirty="0">
                <a:solidFill>
                  <a:schemeClr val="bg1"/>
                </a:solidFill>
              </a:rPr>
              <a:t>. </a:t>
            </a:r>
            <a:br>
              <a:rPr lang="en-GB" sz="1000" b="1" dirty="0">
                <a:solidFill>
                  <a:schemeClr val="bg1"/>
                </a:solidFill>
              </a:rPr>
            </a:br>
            <a:endParaRPr lang="sv-SE" sz="1000" b="1" dirty="0">
              <a:solidFill>
                <a:schemeClr val="bg1"/>
              </a:solidFill>
            </a:endParaRPr>
          </a:p>
          <a:p>
            <a:pPr>
              <a:buClr>
                <a:srgbClr val="0000FF"/>
              </a:buClr>
            </a:pPr>
            <a:r>
              <a:rPr lang="en-GB" sz="1000" b="1" dirty="0">
                <a:solidFill>
                  <a:schemeClr val="bg1"/>
                </a:solidFill>
                <a:highlight>
                  <a:srgbClr val="0000FF"/>
                </a:highlight>
              </a:rPr>
              <a:t>CHEER Website: </a:t>
            </a:r>
            <a:r>
              <a:rPr lang="en-GB" sz="1000" b="1" u="sng" dirty="0">
                <a:solidFill>
                  <a:schemeClr val="bg1"/>
                </a:solidFill>
                <a:highlight>
                  <a:srgbClr val="0000FF"/>
                </a:highlight>
                <a:hlinkClick r:id="rId9">
                  <a:extLst>
                    <a:ext uri="{A12FA001-AC4F-418D-AE19-62706E023703}">
                      <ahyp:hlinkClr xmlns:ahyp="http://schemas.microsoft.com/office/drawing/2018/hyperlinkcolor" val="tx"/>
                    </a:ext>
                  </a:extLst>
                </a:hlinkClick>
              </a:rPr>
              <a:t>www.sussex.ac.uk/education/</a:t>
            </a:r>
            <a:r>
              <a:rPr lang="en-GB" sz="1000" b="1" u="sng" dirty="0">
                <a:solidFill>
                  <a:schemeClr val="bg1"/>
                </a:solidFill>
                <a:highlight>
                  <a:srgbClr val="0000FF"/>
                </a:highlight>
              </a:rPr>
              <a:t>cheer</a:t>
            </a:r>
            <a:endParaRPr lang="en-GB" sz="1000" b="1" dirty="0">
              <a:solidFill>
                <a:schemeClr val="bg1"/>
              </a:solidFill>
              <a:highlight>
                <a:srgbClr val="0000FF"/>
              </a:highlight>
            </a:endParaRPr>
          </a:p>
          <a:p>
            <a:pPr>
              <a:buClr>
                <a:srgbClr val="0000FF"/>
              </a:buClr>
            </a:pPr>
            <a:r>
              <a:rPr lang="en-GB" sz="1000" b="1" dirty="0">
                <a:solidFill>
                  <a:schemeClr val="bg1"/>
                </a:solidFill>
                <a:highlight>
                  <a:srgbClr val="0000FF"/>
                </a:highlight>
              </a:rPr>
              <a:t>Twitter: </a:t>
            </a:r>
            <a:r>
              <a:rPr lang="sv-SE" sz="1000" b="1" dirty="0">
                <a:solidFill>
                  <a:schemeClr val="bg1"/>
                </a:solidFill>
                <a:highlight>
                  <a:srgbClr val="0000FF"/>
                </a:highlight>
              </a:rPr>
              <a:t>@</a:t>
            </a:r>
            <a:r>
              <a:rPr lang="sv-SE" sz="1000" b="1" dirty="0" err="1">
                <a:solidFill>
                  <a:schemeClr val="bg1"/>
                </a:solidFill>
                <a:highlight>
                  <a:srgbClr val="0000FF"/>
                </a:highlight>
              </a:rPr>
              <a:t>SussexCHEER</a:t>
            </a:r>
            <a:endParaRPr lang="sv-SE" sz="1000" b="1" dirty="0">
              <a:solidFill>
                <a:schemeClr val="bg1"/>
              </a:solidFill>
              <a:highlight>
                <a:srgbClr val="0000FF"/>
              </a:highlight>
            </a:endParaRPr>
          </a:p>
          <a:p>
            <a:pPr>
              <a:buClr>
                <a:srgbClr val="0000FF"/>
              </a:buClr>
            </a:pPr>
            <a:r>
              <a:rPr lang="sv-SE" sz="1000" b="1" dirty="0">
                <a:solidFill>
                  <a:schemeClr val="bg1"/>
                </a:solidFill>
                <a:highlight>
                  <a:srgbClr val="0000FF"/>
                </a:highlight>
              </a:rPr>
              <a:t>Facebook: </a:t>
            </a:r>
            <a:r>
              <a:rPr lang="sv-SE" sz="1000" b="1" dirty="0">
                <a:solidFill>
                  <a:schemeClr val="bg1"/>
                </a:solidFill>
                <a:highlight>
                  <a:srgbClr val="0000FF"/>
                </a:highlight>
                <a:hlinkClick r:id="rId10">
                  <a:extLst>
                    <a:ext uri="{A12FA001-AC4F-418D-AE19-62706E023703}">
                      <ahyp:hlinkClr xmlns:ahyp="http://schemas.microsoft.com/office/drawing/2018/hyperlinkcolor" val="tx"/>
                    </a:ext>
                  </a:extLst>
                </a:hlinkClick>
              </a:rPr>
              <a:t>www.facebook.com/groups/CHEERSussex/</a:t>
            </a:r>
            <a:endParaRPr lang="sv-SE" sz="1000" b="1" dirty="0">
              <a:solidFill>
                <a:schemeClr val="bg1"/>
              </a:solidFill>
              <a:highlight>
                <a:srgbClr val="0000FF"/>
              </a:highlight>
            </a:endParaRPr>
          </a:p>
          <a:p>
            <a:pPr>
              <a:buClr>
                <a:srgbClr val="0000FF"/>
              </a:buClr>
            </a:pPr>
            <a:br>
              <a:rPr lang="sv-SE" sz="1600" b="1" dirty="0">
                <a:solidFill>
                  <a:schemeClr val="bg1"/>
                </a:solidFill>
              </a:rPr>
            </a:br>
            <a:endParaRPr lang="en-GB" sz="1600" b="1" dirty="0">
              <a:solidFill>
                <a:schemeClr val="bg1"/>
              </a:solidFill>
            </a:endParaRPr>
          </a:p>
        </p:txBody>
      </p:sp>
    </p:spTree>
    <p:extLst>
      <p:ext uri="{BB962C8B-B14F-4D97-AF65-F5344CB8AC3E}">
        <p14:creationId xmlns:p14="http://schemas.microsoft.com/office/powerpoint/2010/main" val="1027400305"/>
      </p:ext>
    </p:extLst>
  </p:cSld>
  <p:clrMapOvr>
    <a:masterClrMapping/>
  </p:clrMapOvr>
</p:sld>
</file>

<file path=ppt/theme/theme1.xml><?xml version="1.0" encoding="utf-8"?>
<a:theme xmlns:a="http://schemas.openxmlformats.org/drawingml/2006/main" name="UoS Title 1">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D64202B7-D0FA-44D9-9909-DDFF8111F21C}"/>
    </a:ext>
  </a:extLst>
</a:theme>
</file>

<file path=ppt/theme/theme2.xml><?xml version="1.0" encoding="utf-8"?>
<a:theme xmlns:a="http://schemas.openxmlformats.org/drawingml/2006/main" name="UoS Title 1 Photography">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CF2A52BC-AB4D-448C-8D98-DF3AF4E163E1}"/>
    </a:ext>
  </a:extLst>
</a:theme>
</file>

<file path=ppt/theme/theme3.xml><?xml version="1.0" encoding="utf-8"?>
<a:theme xmlns:a="http://schemas.openxmlformats.org/drawingml/2006/main" name="UoS Title 2">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8E228498-5DE1-4DDC-AFD4-D42D0F5D7794}"/>
    </a:ext>
  </a:extLst>
</a:theme>
</file>

<file path=ppt/theme/theme4.xml><?xml version="1.0" encoding="utf-8"?>
<a:theme xmlns:a="http://schemas.openxmlformats.org/drawingml/2006/main" name="UoS Title 2 Photography">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3C79ECF0-6CC5-4BAC-816C-0A095970E9E1}"/>
    </a:ext>
  </a:extLst>
</a:theme>
</file>

<file path=ppt/theme/theme5.xml><?xml version="1.0" encoding="utf-8"?>
<a:theme xmlns:a="http://schemas.openxmlformats.org/drawingml/2006/main" name="Cobalt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294C94DA-1230-42E9-9F68-BE7A084D9CE3}"/>
    </a:ext>
  </a:extLst>
</a:theme>
</file>

<file path=ppt/theme/theme6.xml><?xml version="1.0" encoding="utf-8"?>
<a:theme xmlns:a="http://schemas.openxmlformats.org/drawingml/2006/main" name="Turquois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851A7CD1-E746-4D78-A807-E8ECFC4411D9}"/>
    </a:ext>
  </a:extLst>
</a:theme>
</file>

<file path=ppt/theme/theme7.xml><?xml version="1.0" encoding="utf-8"?>
<a:theme xmlns:a="http://schemas.openxmlformats.org/drawingml/2006/main" name="Orang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C729644C-C4D7-48A2-AB91-11884646E4F8}"/>
    </a:ext>
  </a:extLst>
</a:theme>
</file>

<file path=ppt/theme/theme8.xml><?xml version="1.0" encoding="utf-8"?>
<a:theme xmlns:a="http://schemas.openxmlformats.org/drawingml/2006/main" name="Blu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5A54AD74-E52F-40AC-A452-6C543D7D5177}"/>
    </a:ext>
  </a:extLst>
</a:theme>
</file>

<file path=ppt/theme/theme9.xml><?xml version="1.0" encoding="utf-8"?>
<a:theme xmlns:a="http://schemas.openxmlformats.org/drawingml/2006/main" name="Grap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7BC8D762-7DFA-4BC6-918C-273D95DB931E}"/>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UoS PowerPoint template - Standard (4)</Template>
  <TotalTime>8625</TotalTime>
  <Words>881</Words>
  <Application>Microsoft Office PowerPoint</Application>
  <PresentationFormat>On-screen Show (4:3)</PresentationFormat>
  <Paragraphs>37</Paragraphs>
  <Slides>5</Slides>
  <Notes>0</Notes>
  <HiddenSlides>0</HiddenSlides>
  <MMClips>0</MMClips>
  <ScaleCrop>false</ScaleCrop>
  <HeadingPairs>
    <vt:vector size="6" baseType="variant">
      <vt:variant>
        <vt:lpstr>Fonts Used</vt:lpstr>
      </vt:variant>
      <vt:variant>
        <vt:i4>3</vt:i4>
      </vt:variant>
      <vt:variant>
        <vt:lpstr>Theme</vt:lpstr>
      </vt:variant>
      <vt:variant>
        <vt:i4>9</vt:i4>
      </vt:variant>
      <vt:variant>
        <vt:lpstr>Slide Titles</vt:lpstr>
      </vt:variant>
      <vt:variant>
        <vt:i4>5</vt:i4>
      </vt:variant>
    </vt:vector>
  </HeadingPairs>
  <TitlesOfParts>
    <vt:vector size="17" baseType="lpstr">
      <vt:lpstr>Arial</vt:lpstr>
      <vt:lpstr>Calibri</vt:lpstr>
      <vt:lpstr>Georgia</vt:lpstr>
      <vt:lpstr>UoS Title 1</vt:lpstr>
      <vt:lpstr>UoS Title 1 Photography</vt:lpstr>
      <vt:lpstr>UoS Title 2</vt:lpstr>
      <vt:lpstr>UoS Title 2 Photography</vt:lpstr>
      <vt:lpstr>Cobalt - UoS Content</vt:lpstr>
      <vt:lpstr>Turquoise - UoS Content</vt:lpstr>
      <vt:lpstr>Orange - UoS Content</vt:lpstr>
      <vt:lpstr>Blue - UoS Content</vt:lpstr>
      <vt:lpstr>Grape - UoS Content</vt:lpstr>
      <vt:lpstr>Can Women Make a Difference in University Leadership? </vt:lpstr>
      <vt:lpstr>PowerPoint Presentation</vt:lpstr>
      <vt:lpstr>PowerPoint Presentation</vt:lpstr>
      <vt:lpstr>PowerPoint Presentation</vt:lpstr>
      <vt:lpstr>PowerPoint Presentation</vt:lpstr>
    </vt:vector>
  </TitlesOfParts>
  <Company>University of Sussex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Heather Stanley</dc:creator>
  <cp:lastModifiedBy>Heather Stanley</cp:lastModifiedBy>
  <cp:revision>779</cp:revision>
  <dcterms:created xsi:type="dcterms:W3CDTF">2016-06-09T09:36:01Z</dcterms:created>
  <dcterms:modified xsi:type="dcterms:W3CDTF">2021-06-11T07:38:30Z</dcterms:modified>
</cp:coreProperties>
</file>