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handoutMasterIdLst>
    <p:handoutMasterId r:id="rId11"/>
  </p:handoutMasterIdLst>
  <p:sldIdLst>
    <p:sldId id="256" r:id="rId2"/>
    <p:sldId id="321" r:id="rId3"/>
    <p:sldId id="322" r:id="rId4"/>
    <p:sldId id="320" r:id="rId5"/>
    <p:sldId id="315" r:id="rId6"/>
    <p:sldId id="316" r:id="rId7"/>
    <p:sldId id="318" r:id="rId8"/>
    <p:sldId id="319" r:id="rId9"/>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alerie Hey" initials="V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139" autoAdjust="0"/>
    <p:restoredTop sz="91136" autoAdjust="0"/>
  </p:normalViewPr>
  <p:slideViewPr>
    <p:cSldViewPr snapToGrid="0" snapToObjects="1">
      <p:cViewPr>
        <p:scale>
          <a:sx n="81" d="100"/>
          <a:sy n="81" d="100"/>
        </p:scale>
        <p:origin x="-1522" y="-34"/>
      </p:cViewPr>
      <p:guideLst>
        <p:guide orient="horz" pos="2160"/>
        <p:guide pos="2880"/>
      </p:guideLst>
    </p:cSldViewPr>
  </p:slideViewPr>
  <p:notesTextViewPr>
    <p:cViewPr>
      <p:scale>
        <a:sx n="100" d="100"/>
        <a:sy n="100" d="100"/>
      </p:scale>
      <p:origin x="0" y="0"/>
    </p:cViewPr>
  </p:notesTextViewPr>
  <p:sorterViewPr>
    <p:cViewPr>
      <p:scale>
        <a:sx n="135" d="100"/>
        <a:sy n="135" d="100"/>
      </p:scale>
      <p:origin x="0" y="0"/>
    </p:cViewPr>
  </p:sorterViewPr>
  <p:notesViewPr>
    <p:cSldViewPr snapToGrid="0" snapToObjects="1">
      <p:cViewPr>
        <p:scale>
          <a:sx n="65" d="100"/>
          <a:sy n="65" d="100"/>
        </p:scale>
        <p:origin x="-1644" y="-72"/>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3-26T10:21:12.765" idx="1">
    <p:pos x="10" y="10"/>
    <p:text>this is vvv dense - can we simplify - try saying all this out loud...</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8646" y="0"/>
            <a:ext cx="2944283" cy="495300"/>
          </a:xfrm>
          <a:prstGeom prst="rect">
            <a:avLst/>
          </a:prstGeom>
        </p:spPr>
        <p:txBody>
          <a:bodyPr vert="horz" lIns="91440" tIns="45720" rIns="91440" bIns="45720" rtlCol="0"/>
          <a:lstStyle>
            <a:lvl1pPr algn="r">
              <a:defRPr sz="1200"/>
            </a:lvl1pPr>
          </a:lstStyle>
          <a:p>
            <a:fld id="{E82CD373-67F6-441C-9451-D0DACB55CE87}" type="datetimeFigureOut">
              <a:rPr lang="en-GB" smtClean="0"/>
              <a:t>15/04/2015</a:t>
            </a:fld>
            <a:endParaRPr lang="en-GB" dirty="0"/>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8646" y="9408981"/>
            <a:ext cx="2944283" cy="495300"/>
          </a:xfrm>
          <a:prstGeom prst="rect">
            <a:avLst/>
          </a:prstGeom>
        </p:spPr>
        <p:txBody>
          <a:bodyPr vert="horz" lIns="91440" tIns="45720" rIns="91440" bIns="45720" rtlCol="0" anchor="b"/>
          <a:lstStyle>
            <a:lvl1pPr algn="r">
              <a:defRPr sz="1200"/>
            </a:lvl1pPr>
          </a:lstStyle>
          <a:p>
            <a:fld id="{FC618D03-7B4F-449A-B6B1-602B30C74C4B}" type="slidenum">
              <a:rPr lang="en-GB" smtClean="0"/>
              <a:t>‹#›</a:t>
            </a:fld>
            <a:endParaRPr lang="en-GB" dirty="0"/>
          </a:p>
        </p:txBody>
      </p:sp>
    </p:spTree>
    <p:extLst>
      <p:ext uri="{BB962C8B-B14F-4D97-AF65-F5344CB8AC3E}">
        <p14:creationId xmlns:p14="http://schemas.microsoft.com/office/powerpoint/2010/main" val="790862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48100" y="0"/>
            <a:ext cx="2944813" cy="495300"/>
          </a:xfrm>
          <a:prstGeom prst="rect">
            <a:avLst/>
          </a:prstGeom>
        </p:spPr>
        <p:txBody>
          <a:bodyPr vert="horz" lIns="91440" tIns="45720" rIns="91440" bIns="45720" rtlCol="0"/>
          <a:lstStyle>
            <a:lvl1pPr algn="r">
              <a:defRPr sz="1200"/>
            </a:lvl1pPr>
          </a:lstStyle>
          <a:p>
            <a:fld id="{E354E91A-40E4-43A2-A8E7-3A2A0067F487}" type="datetimeFigureOut">
              <a:rPr lang="en-GB" smtClean="0"/>
              <a:t>15/04/2015</a:t>
            </a:fld>
            <a:endParaRPr lang="en-GB" dirty="0"/>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lIns="91440" tIns="45720" rIns="91440" bIns="45720" rtlCol="0" anchor="b"/>
          <a:lstStyle>
            <a:lvl1pPr algn="r">
              <a:defRPr sz="1200"/>
            </a:lvl1pPr>
          </a:lstStyle>
          <a:p>
            <a:fld id="{CAC25B20-F276-418C-8D9F-B6F65AF5D4A2}" type="slidenum">
              <a:rPr lang="en-GB" smtClean="0"/>
              <a:t>‹#›</a:t>
            </a:fld>
            <a:endParaRPr lang="en-GB" dirty="0"/>
          </a:p>
        </p:txBody>
      </p:sp>
    </p:spTree>
    <p:extLst>
      <p:ext uri="{BB962C8B-B14F-4D97-AF65-F5344CB8AC3E}">
        <p14:creationId xmlns:p14="http://schemas.microsoft.com/office/powerpoint/2010/main" val="3120403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pittsburghphd.com/tag/shame-based-cultur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802065"/>
            <a:ext cx="5435600" cy="4457700"/>
          </a:xfrm>
        </p:spPr>
        <p:txBody>
          <a:bodyPr/>
          <a:lstStyle/>
          <a:p>
            <a:endParaRPr lang="en-GB" dirty="0" smtClean="0"/>
          </a:p>
          <a:p>
            <a:endParaRPr lang="en-GB" dirty="0"/>
          </a:p>
          <a:p>
            <a:r>
              <a:rPr lang="en-GB" dirty="0" smtClean="0"/>
              <a:t>Focus on the ‘doing’ of supervision captured in ‘difficult’ affect-loaded moments.</a:t>
            </a:r>
          </a:p>
          <a:p>
            <a:endParaRPr lang="en-GB" dirty="0" smtClean="0"/>
          </a:p>
          <a:p>
            <a:r>
              <a:rPr lang="en-GB" dirty="0" smtClean="0"/>
              <a:t>It was prompted  by a specific invitation to think </a:t>
            </a:r>
            <a:r>
              <a:rPr lang="en-GB" baseline="0" dirty="0" smtClean="0"/>
              <a:t>about ‘Shame and Writing’.  </a:t>
            </a:r>
          </a:p>
          <a:p>
            <a:endParaRPr lang="en-GB" baseline="0" dirty="0" smtClean="0"/>
          </a:p>
          <a:p>
            <a:endParaRPr lang="en-GB" baseline="0" dirty="0" smtClean="0"/>
          </a:p>
          <a:p>
            <a:r>
              <a:rPr lang="en-GB" baseline="0" dirty="0" smtClean="0"/>
              <a:t>It expresses differences : of power (both then and now); career stage; status, as well as differential risks of ‘exposure’ – </a:t>
            </a:r>
          </a:p>
          <a:p>
            <a:endParaRPr lang="en-GB" dirty="0"/>
          </a:p>
          <a:p>
            <a:endParaRPr lang="en-GB" baseline="0" dirty="0" smtClean="0"/>
          </a:p>
          <a:p>
            <a:r>
              <a:rPr lang="en-GB" baseline="0" dirty="0" smtClean="0"/>
              <a:t>it also is shaped more obliquely by  social &amp; autobiographical differences of class as well as commitments to care, growing knowledge and pleasurable (and at times painful) identification.     </a:t>
            </a:r>
            <a:endParaRPr lang="en-GB" dirty="0"/>
          </a:p>
        </p:txBody>
      </p:sp>
      <p:sp>
        <p:nvSpPr>
          <p:cNvPr id="4" name="Slide Number Placeholder 3"/>
          <p:cNvSpPr>
            <a:spLocks noGrp="1"/>
          </p:cNvSpPr>
          <p:nvPr>
            <p:ph type="sldNum" sz="quarter" idx="10"/>
          </p:nvPr>
        </p:nvSpPr>
        <p:spPr/>
        <p:txBody>
          <a:bodyPr/>
          <a:lstStyle/>
          <a:p>
            <a:fld id="{CAC25B20-F276-418C-8D9F-B6F65AF5D4A2}" type="slidenum">
              <a:rPr lang="en-GB" smtClean="0"/>
              <a:t>1</a:t>
            </a:fld>
            <a:endParaRPr lang="en-GB" dirty="0"/>
          </a:p>
        </p:txBody>
      </p:sp>
    </p:spTree>
    <p:extLst>
      <p:ext uri="{BB962C8B-B14F-4D97-AF65-F5344CB8AC3E}">
        <p14:creationId xmlns:p14="http://schemas.microsoft.com/office/powerpoint/2010/main" val="817255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was the original project and what did this</a:t>
            </a:r>
            <a:r>
              <a:rPr lang="en-GB" baseline="0" dirty="0" smtClean="0"/>
              <a:t> project become?</a:t>
            </a:r>
            <a:endParaRPr lang="en-GB" dirty="0" smtClean="0"/>
          </a:p>
          <a:p>
            <a:endParaRPr lang="en-GB" dirty="0" smtClean="0"/>
          </a:p>
          <a:p>
            <a:endParaRPr lang="en-GB" dirty="0" smtClean="0"/>
          </a:p>
          <a:p>
            <a:r>
              <a:rPr lang="en-GB" dirty="0" smtClean="0"/>
              <a:t>A shift of perspective and position :  from that of the dynamic orchestrator and critical ‘transformer’</a:t>
            </a:r>
            <a:r>
              <a:rPr lang="en-GB" baseline="0" dirty="0" smtClean="0"/>
              <a:t> of ‘more effective’ classroom pedagogies : to that of reflexive, post-structural, feminist deconstructor (of dominant schooling discourses of ideas of liberal rights/respect and equality/diversity).</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This was not a painless ‘conversion’.</a:t>
            </a:r>
            <a:r>
              <a:rPr lang="en-GB" dirty="0" smtClean="0"/>
              <a:t> It involved </a:t>
            </a:r>
            <a:r>
              <a:rPr lang="en-GB" baseline="0" dirty="0" smtClean="0"/>
              <a:t>messy encounters and entanglements with prior histories, curiosities, and politics.  Some of this</a:t>
            </a:r>
            <a:r>
              <a:rPr lang="en-GB" dirty="0" smtClean="0"/>
              <a:t> remaking </a:t>
            </a:r>
            <a:r>
              <a:rPr lang="en-GB" baseline="0" dirty="0" smtClean="0"/>
              <a:t>lay in bringing enduring (unconscious?) ontological and epistemologies commitments into critical scrutiny.  This meant ‘letting go’ of some cherished </a:t>
            </a:r>
            <a:r>
              <a:rPr lang="en-GB" dirty="0" smtClean="0"/>
              <a:t>wa</a:t>
            </a:r>
            <a:r>
              <a:rPr lang="en-GB" baseline="0" dirty="0" smtClean="0"/>
              <a:t>ys of ‘being’ and ‘seeing’ and trying on new ideas. </a:t>
            </a:r>
            <a:endParaRPr lang="en-GB" i="0" dirty="0" smtClean="0"/>
          </a:p>
          <a:p>
            <a:endParaRPr lang="en-GB" i="0" dirty="0"/>
          </a:p>
        </p:txBody>
      </p:sp>
      <p:sp>
        <p:nvSpPr>
          <p:cNvPr id="4" name="Slide Number Placeholder 3"/>
          <p:cNvSpPr>
            <a:spLocks noGrp="1"/>
          </p:cNvSpPr>
          <p:nvPr>
            <p:ph type="sldNum" sz="quarter" idx="10"/>
          </p:nvPr>
        </p:nvSpPr>
        <p:spPr/>
        <p:txBody>
          <a:bodyPr/>
          <a:lstStyle/>
          <a:p>
            <a:fld id="{CAC25B20-F276-418C-8D9F-B6F65AF5D4A2}" type="slidenum">
              <a:rPr lang="en-GB" smtClean="0"/>
              <a:t>2</a:t>
            </a:fld>
            <a:endParaRPr lang="en-GB" dirty="0"/>
          </a:p>
        </p:txBody>
      </p:sp>
    </p:spTree>
    <p:extLst>
      <p:ext uri="{BB962C8B-B14F-4D97-AF65-F5344CB8AC3E}">
        <p14:creationId xmlns:p14="http://schemas.microsoft.com/office/powerpoint/2010/main" val="817255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field of HE studies can be read at multiple scales : </a:t>
            </a:r>
          </a:p>
          <a:p>
            <a:pPr marL="228600" indent="-228600">
              <a:buAutoNum type="arabicPeriod"/>
            </a:pPr>
            <a:endParaRPr lang="en-GB" dirty="0" smtClean="0"/>
          </a:p>
          <a:p>
            <a:pPr marL="228600" indent="-228600">
              <a:buAutoNum type="arabicPeriod"/>
            </a:pPr>
            <a:r>
              <a:rPr lang="en-GB" baseline="0" dirty="0" smtClean="0"/>
              <a:t>Macro, </a:t>
            </a:r>
            <a:r>
              <a:rPr lang="en-GB" baseline="0" dirty="0" err="1" smtClean="0"/>
              <a:t>m</a:t>
            </a:r>
            <a:r>
              <a:rPr lang="en-GB" dirty="0" err="1" smtClean="0"/>
              <a:t>eso</a:t>
            </a:r>
            <a:r>
              <a:rPr lang="en-GB" dirty="0" smtClean="0"/>
              <a:t> and m</a:t>
            </a:r>
            <a:r>
              <a:rPr lang="en-GB" baseline="0" dirty="0" smtClean="0"/>
              <a:t>icro-social – focus on micro</a:t>
            </a:r>
            <a:r>
              <a:rPr lang="en-GB" dirty="0" smtClean="0"/>
              <a:t> offers </a:t>
            </a:r>
            <a:r>
              <a:rPr lang="en-GB" baseline="0" dirty="0" smtClean="0"/>
              <a:t>a more granular analysis of ‘doing’ HE within doc studies, e.g. the way in which gendered, hierarchical power relations operate here, mediated as they are by a range of intersectional ‘differences’ – ‘the pleasures and difficulties, satisfactions and frustrations’ (p.16); </a:t>
            </a:r>
          </a:p>
          <a:p>
            <a:pPr marL="228600" indent="-228600">
              <a:buAutoNum type="arabicPeriod"/>
            </a:pPr>
            <a:endParaRPr lang="en-GB" baseline="0" dirty="0" smtClean="0"/>
          </a:p>
          <a:p>
            <a:pPr marL="228600" indent="-228600">
              <a:buAutoNum type="arabicPeriod"/>
            </a:pPr>
            <a:r>
              <a:rPr lang="en-GB" baseline="0" dirty="0" smtClean="0"/>
              <a:t>Moreover, the psychosocial or affective turn – a turn within Critical theory that </a:t>
            </a:r>
            <a:r>
              <a:rPr lang="en-GB" dirty="0"/>
              <a:t> </a:t>
            </a:r>
            <a:r>
              <a:rPr lang="en-GB" dirty="0" smtClean="0"/>
              <a:t> </a:t>
            </a:r>
          </a:p>
          <a:p>
            <a:r>
              <a:rPr lang="en-GB" dirty="0"/>
              <a:t> </a:t>
            </a:r>
            <a:r>
              <a:rPr lang="en-GB" dirty="0" smtClean="0"/>
              <a:t>      </a:t>
            </a:r>
            <a:r>
              <a:rPr lang="en-GB" baseline="0" dirty="0" smtClean="0"/>
              <a:t>could be seen to effect how we theorise power – in particular, in Cultural Studies </a:t>
            </a:r>
          </a:p>
          <a:p>
            <a:r>
              <a:rPr lang="en-GB" dirty="0"/>
              <a:t> </a:t>
            </a:r>
            <a:r>
              <a:rPr lang="en-GB" dirty="0" smtClean="0"/>
              <a:t>      </a:t>
            </a:r>
            <a:r>
              <a:rPr lang="en-GB" baseline="0" dirty="0" smtClean="0"/>
              <a:t>Elspeth Probyn,  on  ‘shame’ defined as ‘the body’s feeling of being out-of-</a:t>
            </a:r>
          </a:p>
          <a:p>
            <a:r>
              <a:rPr lang="en-GB" dirty="0"/>
              <a:t> </a:t>
            </a:r>
            <a:r>
              <a:rPr lang="en-GB" dirty="0" smtClean="0"/>
              <a:t>     </a:t>
            </a:r>
            <a:r>
              <a:rPr lang="en-GB" baseline="0" dirty="0" smtClean="0"/>
              <a:t>place’).   And significantly the influential work of Sarah Ahmed.  </a:t>
            </a:r>
          </a:p>
          <a:p>
            <a:endParaRPr lang="en-GB" dirty="0"/>
          </a:p>
          <a:p>
            <a:r>
              <a:rPr lang="en-GB" baseline="0" dirty="0" smtClean="0"/>
              <a:t>      Judith Butler conceptualises shame as </a:t>
            </a:r>
            <a:r>
              <a:rPr lang="en-GB" baseline="0" dirty="0" err="1" smtClean="0"/>
              <a:t>performative</a:t>
            </a:r>
            <a:r>
              <a:rPr lang="en-GB" baseline="0" dirty="0" smtClean="0"/>
              <a:t>:  constitutive of identity </a:t>
            </a:r>
          </a:p>
          <a:p>
            <a:r>
              <a:rPr lang="en-GB" dirty="0" smtClean="0"/>
              <a:t>      </a:t>
            </a:r>
            <a:r>
              <a:rPr lang="en-GB" baseline="0" dirty="0" smtClean="0"/>
              <a:t>formation and subjectification -</a:t>
            </a:r>
            <a:r>
              <a:rPr lang="en-GB" dirty="0" smtClean="0"/>
              <a:t> </a:t>
            </a:r>
            <a:r>
              <a:rPr lang="en-GB" baseline="0" dirty="0" smtClean="0"/>
              <a:t>an </a:t>
            </a:r>
            <a:r>
              <a:rPr lang="en-GB" baseline="0" dirty="0" err="1" smtClean="0"/>
              <a:t>ongoing</a:t>
            </a:r>
            <a:r>
              <a:rPr lang="en-GB" baseline="0" dirty="0" smtClean="0"/>
              <a:t> process and one in which shame may</a:t>
            </a:r>
          </a:p>
          <a:p>
            <a:r>
              <a:rPr lang="en-GB" dirty="0" smtClean="0"/>
              <a:t> </a:t>
            </a:r>
            <a:r>
              <a:rPr lang="en-GB" baseline="0" dirty="0" smtClean="0"/>
              <a:t>    have it’s place, entailing – as it does – a ‘necessary vulnerability to the other’ .</a:t>
            </a:r>
          </a:p>
          <a:p>
            <a:endParaRPr lang="en-GB" baseline="0" dirty="0" smtClean="0"/>
          </a:p>
        </p:txBody>
      </p:sp>
      <p:sp>
        <p:nvSpPr>
          <p:cNvPr id="4" name="Slide Number Placeholder 3"/>
          <p:cNvSpPr>
            <a:spLocks noGrp="1"/>
          </p:cNvSpPr>
          <p:nvPr>
            <p:ph type="sldNum" sz="quarter" idx="10"/>
          </p:nvPr>
        </p:nvSpPr>
        <p:spPr/>
        <p:txBody>
          <a:bodyPr/>
          <a:lstStyle/>
          <a:p>
            <a:fld id="{CAC25B20-F276-418C-8D9F-B6F65AF5D4A2}" type="slidenum">
              <a:rPr lang="en-GB" smtClean="0"/>
              <a:t>3</a:t>
            </a:fld>
            <a:endParaRPr lang="en-GB" dirty="0"/>
          </a:p>
        </p:txBody>
      </p:sp>
    </p:spTree>
    <p:extLst>
      <p:ext uri="{BB962C8B-B14F-4D97-AF65-F5344CB8AC3E}">
        <p14:creationId xmlns:p14="http://schemas.microsoft.com/office/powerpoint/2010/main" val="817255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485542"/>
            <a:ext cx="5435600" cy="4658458"/>
          </a:xfrm>
        </p:spPr>
        <p:txBody>
          <a:bodyPr/>
          <a:lstStyle/>
          <a:p>
            <a:r>
              <a:rPr lang="en-GB" baseline="0" dirty="0" smtClean="0"/>
              <a:t>Working from the premise that affects always intrude that have particular temporalities (there are though particular moments that can be identified in which they are played out; as well as moments in which they can be spoken of) and maybe spoken of </a:t>
            </a:r>
            <a:r>
              <a:rPr lang="en-GB" dirty="0" smtClean="0"/>
              <a:t>as </a:t>
            </a:r>
            <a:r>
              <a:rPr lang="en-GB" baseline="0" dirty="0" smtClean="0"/>
              <a:t>performativities of ‘shame’ (that is – they are not just ‘there’ but they also ’do’ and ‘re-do’).  </a:t>
            </a:r>
          </a:p>
          <a:p>
            <a:r>
              <a:rPr lang="en-GB" dirty="0" smtClean="0"/>
              <a:t>In </a:t>
            </a:r>
            <a:r>
              <a:rPr lang="en-GB" dirty="0"/>
              <a:t>particular, </a:t>
            </a:r>
            <a:r>
              <a:rPr lang="en-GB" dirty="0" smtClean="0"/>
              <a:t>Probyn suggests </a:t>
            </a:r>
            <a:r>
              <a:rPr lang="en-GB" dirty="0"/>
              <a:t>that </a:t>
            </a:r>
            <a:r>
              <a:rPr lang="en-GB" dirty="0" smtClean="0"/>
              <a:t>:</a:t>
            </a:r>
          </a:p>
          <a:p>
            <a:r>
              <a:rPr lang="en-GB" dirty="0"/>
              <a:t>	</a:t>
            </a:r>
            <a:r>
              <a:rPr lang="en-GB" dirty="0" smtClean="0"/>
              <a:t>‘</a:t>
            </a:r>
            <a:r>
              <a:rPr lang="en-GB" dirty="0"/>
              <a:t>shame compels a re-thinking of how </a:t>
            </a:r>
            <a:r>
              <a:rPr lang="en-GB" dirty="0" smtClean="0"/>
              <a:t>we conceptualize </a:t>
            </a:r>
            <a:r>
              <a:rPr lang="en-GB" dirty="0"/>
              <a:t>the everyday </a:t>
            </a:r>
            <a:r>
              <a:rPr lang="en-GB" dirty="0" smtClean="0"/>
              <a:t>	as </a:t>
            </a:r>
            <a:r>
              <a:rPr lang="en-GB" dirty="0"/>
              <a:t>it is lived’ in ways that can helpfully challenge a ‘moral normativity’ </a:t>
            </a:r>
            <a:r>
              <a:rPr lang="en-GB" dirty="0" smtClean="0"/>
              <a:t>	that </a:t>
            </a:r>
            <a:r>
              <a:rPr lang="en-GB" dirty="0"/>
              <a:t>can seep into the supervisor/supervisee relationship in order to </a:t>
            </a:r>
          </a:p>
          <a:p>
            <a:r>
              <a:rPr lang="en-GB" dirty="0"/>
              <a:t>    </a:t>
            </a:r>
            <a:r>
              <a:rPr lang="en-GB" dirty="0" smtClean="0"/>
              <a:t>	undermine </a:t>
            </a:r>
            <a:r>
              <a:rPr lang="en-GB" dirty="0"/>
              <a:t>‘habitual concepts of guilt’ (2010, p.328) </a:t>
            </a:r>
            <a:endParaRPr lang="en-GB" dirty="0" smtClean="0"/>
          </a:p>
          <a:p>
            <a:r>
              <a:rPr lang="en-GB" dirty="0" smtClean="0"/>
              <a:t>to </a:t>
            </a:r>
            <a:r>
              <a:rPr lang="en-GB" dirty="0"/>
              <a:t>which we can all fall prey.  </a:t>
            </a:r>
            <a:r>
              <a:rPr lang="en-GB" dirty="0" smtClean="0"/>
              <a:t>T</a:t>
            </a:r>
            <a:r>
              <a:rPr lang="en-GB" baseline="0" dirty="0" smtClean="0"/>
              <a:t>hese we will come on to explore.</a:t>
            </a:r>
            <a:r>
              <a:rPr lang="en-GB" dirty="0"/>
              <a:t> </a:t>
            </a:r>
            <a:endParaRPr lang="en-GB" dirty="0" smtClean="0"/>
          </a:p>
          <a:p>
            <a:r>
              <a:rPr lang="en-GB" dirty="0" smtClean="0"/>
              <a:t>But this presentation</a:t>
            </a:r>
            <a:r>
              <a:rPr lang="en-GB" baseline="0" dirty="0" smtClean="0"/>
              <a:t> is </a:t>
            </a:r>
            <a:r>
              <a:rPr lang="en-GB" dirty="0" smtClean="0"/>
              <a:t>also something of a reaction against the instructive tone of some academic blogs</a:t>
            </a:r>
            <a:r>
              <a:rPr lang="en-GB" baseline="0" dirty="0" smtClean="0"/>
              <a:t> dealing with ideas of ‘shame’.</a:t>
            </a:r>
            <a:r>
              <a:rPr lang="en-GB" dirty="0" smtClean="0"/>
              <a:t> </a:t>
            </a:r>
            <a:r>
              <a:rPr lang="en-GB" baseline="0" dirty="0" smtClean="0"/>
              <a:t>So in these blogs some challenge what is read as a ‘conformity’ of shame, instructing us therefore to be ‘</a:t>
            </a:r>
            <a:r>
              <a:rPr lang="en-GB" sz="1200" b="1" i="0" kern="1200" dirty="0" smtClean="0">
                <a:solidFill>
                  <a:schemeClr val="tx1"/>
                </a:solidFill>
                <a:effectLst/>
                <a:latin typeface="+mn-lt"/>
                <a:ea typeface="+mn-ea"/>
                <a:cs typeface="+mn-cs"/>
              </a:rPr>
              <a:t>bold and be your authentic self’ </a:t>
            </a:r>
            <a:r>
              <a:rPr lang="en-GB" sz="1200" u="none" strike="noStrike" kern="1200" dirty="0" smtClean="0">
                <a:solidFill>
                  <a:schemeClr val="tx1"/>
                </a:solidFill>
                <a:effectLst/>
                <a:latin typeface="+mn-lt"/>
                <a:ea typeface="+mn-ea"/>
                <a:cs typeface="+mn-cs"/>
                <a:hlinkClick r:id="rId3"/>
              </a:rPr>
              <a:t>http://pittsburghphd.com/tag/shame-based-culture/</a:t>
            </a:r>
            <a:r>
              <a:rPr lang="en-GB" sz="1200" kern="1200" dirty="0" smtClean="0">
                <a:solidFill>
                  <a:schemeClr val="tx1"/>
                </a:solidFill>
                <a:effectLst/>
                <a:latin typeface="+mn-lt"/>
                <a:ea typeface="+mn-ea"/>
                <a:cs typeface="+mn-cs"/>
              </a:rPr>
              <a:t>&gt; [12 April 2013])</a:t>
            </a:r>
            <a:r>
              <a:rPr lang="en-GB" sz="1200" b="1" i="0" kern="120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while</a:t>
            </a:r>
            <a:r>
              <a:rPr lang="en-GB" sz="1200" b="0" i="0" kern="1200" baseline="0" dirty="0" smtClean="0">
                <a:solidFill>
                  <a:schemeClr val="tx1"/>
                </a:solidFill>
                <a:effectLst/>
                <a:latin typeface="+mn-lt"/>
                <a:ea typeface="+mn-ea"/>
                <a:cs typeface="+mn-cs"/>
              </a:rPr>
              <a:t> others – such as </a:t>
            </a:r>
            <a:r>
              <a:rPr lang="en-GB" sz="1200" b="1" i="0" kern="1200" dirty="0" smtClean="0">
                <a:solidFill>
                  <a:schemeClr val="tx1"/>
                </a:solidFill>
                <a:effectLst/>
                <a:latin typeface="+mn-lt"/>
                <a:ea typeface="+mn-ea"/>
                <a:cs typeface="+mn-cs"/>
              </a:rPr>
              <a:t>The Life Coaching blog </a:t>
            </a:r>
            <a:r>
              <a:rPr lang="en-GB" sz="1200" b="0" i="0" kern="1200" dirty="0" smtClean="0">
                <a:solidFill>
                  <a:schemeClr val="tx1"/>
                </a:solidFill>
                <a:effectLst/>
                <a:latin typeface="+mn-lt"/>
                <a:ea typeface="+mn-ea"/>
                <a:cs typeface="+mn-cs"/>
              </a:rPr>
              <a:t>tells us not to play ball</a:t>
            </a:r>
            <a:r>
              <a:rPr lang="en-GB" sz="1200" b="0" i="0" kern="1200" baseline="0" dirty="0" smtClean="0">
                <a:solidFill>
                  <a:schemeClr val="tx1"/>
                </a:solidFill>
                <a:effectLst/>
                <a:latin typeface="+mn-lt"/>
                <a:ea typeface="+mn-ea"/>
                <a:cs typeface="+mn-cs"/>
              </a:rPr>
              <a:t>:  </a:t>
            </a:r>
            <a:r>
              <a:rPr lang="en-GB" sz="1200" b="1" i="0" kern="1200" baseline="0" dirty="0" smtClean="0">
                <a:solidFill>
                  <a:schemeClr val="tx1"/>
                </a:solidFill>
                <a:effectLst/>
                <a:latin typeface="+mn-lt"/>
                <a:ea typeface="+mn-ea"/>
                <a:cs typeface="+mn-cs"/>
              </a:rPr>
              <a:t>‘</a:t>
            </a:r>
            <a:r>
              <a:rPr lang="en-GB" sz="1200" b="1" i="0" kern="1200" dirty="0" smtClean="0">
                <a:solidFill>
                  <a:schemeClr val="tx1"/>
                </a:solidFill>
                <a:effectLst/>
                <a:latin typeface="+mn-lt"/>
                <a:ea typeface="+mn-ea"/>
                <a:cs typeface="+mn-cs"/>
              </a:rPr>
              <a:t>Most importantly, don’t participate</a:t>
            </a:r>
            <a:r>
              <a:rPr lang="en-GB" sz="1200" b="0" i="0" kern="1200" dirty="0" smtClean="0">
                <a:solidFill>
                  <a:schemeClr val="tx1"/>
                </a:solidFill>
                <a:effectLst/>
                <a:latin typeface="+mn-lt"/>
                <a:ea typeface="+mn-ea"/>
                <a:cs typeface="+mn-cs"/>
              </a:rPr>
              <a:t>’ in</a:t>
            </a:r>
            <a:r>
              <a:rPr lang="en-GB" sz="1200" b="0" i="0" kern="1200" baseline="0" dirty="0" smtClean="0">
                <a:solidFill>
                  <a:schemeClr val="tx1"/>
                </a:solidFill>
                <a:effectLst/>
                <a:latin typeface="+mn-lt"/>
                <a:ea typeface="+mn-ea"/>
                <a:cs typeface="+mn-cs"/>
              </a:rPr>
              <a:t> order </a:t>
            </a:r>
            <a:r>
              <a:rPr lang="en-GB" sz="1200" b="0" i="0" kern="1200" dirty="0" smtClean="0">
                <a:solidFill>
                  <a:schemeClr val="tx1"/>
                </a:solidFill>
                <a:effectLst/>
                <a:latin typeface="+mn-lt"/>
                <a:ea typeface="+mn-ea"/>
                <a:cs typeface="+mn-cs"/>
              </a:rPr>
              <a:t>that we don’t ‘pass the shame along’</a:t>
            </a:r>
            <a:r>
              <a:rPr lang="en-GB" sz="1200" b="0" i="0" kern="1200" baseline="0" dirty="0" smtClean="0">
                <a:solidFill>
                  <a:schemeClr val="tx1"/>
                </a:solidFill>
                <a:effectLst/>
                <a:latin typeface="+mn-lt"/>
                <a:ea typeface="+mn-ea"/>
                <a:cs typeface="+mn-cs"/>
              </a:rPr>
              <a:t>.  We are enlisted to be ‘</a:t>
            </a:r>
            <a:r>
              <a:rPr lang="en-GB" sz="1200" b="0" i="0" kern="1200" dirty="0" smtClean="0">
                <a:solidFill>
                  <a:schemeClr val="tx1"/>
                </a:solidFill>
                <a:effectLst/>
                <a:latin typeface="+mn-lt"/>
                <a:ea typeface="+mn-ea"/>
                <a:cs typeface="+mn-cs"/>
              </a:rPr>
              <a:t>honour bound to stop it [shame] when it gets to you…’So when you disagree with a colleague, do it with respect’…’Just stop’.  Sounds easy, doesn’t it?  </a:t>
            </a:r>
            <a:r>
              <a:rPr lang="en-GB" sz="1200" b="0" i="0" kern="1200" baseline="0" dirty="0" smtClean="0">
                <a:solidFill>
                  <a:schemeClr val="tx1"/>
                </a:solidFill>
                <a:effectLst/>
                <a:latin typeface="+mn-lt"/>
                <a:ea typeface="+mn-ea"/>
                <a:cs typeface="+mn-cs"/>
              </a:rPr>
              <a:t>However, we are not advocating is a line on ‘shame’ taken by the ‘postee’ of this blog on </a:t>
            </a:r>
            <a:r>
              <a:rPr lang="en-GB" baseline="0" dirty="0" smtClean="0"/>
              <a:t>‘</a:t>
            </a:r>
            <a:r>
              <a:rPr lang="en-GB" b="1" baseline="0" dirty="0" smtClean="0"/>
              <a:t>Legally Sociable – pleasant musings on sociology’…May 2012</a:t>
            </a:r>
            <a:r>
              <a:rPr lang="en-GB" baseline="0" dirty="0" smtClean="0"/>
              <a:t>‘</a:t>
            </a:r>
            <a:r>
              <a:rPr lang="en-GB" sz="1200" b="0" i="0" kern="1200" baseline="0" dirty="0" smtClean="0">
                <a:solidFill>
                  <a:schemeClr val="tx1"/>
                </a:solidFill>
                <a:effectLst/>
                <a:latin typeface="+mn-lt"/>
                <a:ea typeface="+mn-ea"/>
                <a:cs typeface="+mn-cs"/>
              </a:rPr>
              <a:t> which suggests the application of ‘shame’ as a mode or register that could be: ‘</a:t>
            </a:r>
            <a:r>
              <a:rPr lang="en-GB" sz="1200" b="0" i="0" kern="1200" dirty="0" smtClean="0">
                <a:solidFill>
                  <a:schemeClr val="tx1"/>
                </a:solidFill>
                <a:effectLst/>
                <a:latin typeface="+mn-lt"/>
                <a:ea typeface="+mn-ea"/>
                <a:cs typeface="+mn-cs"/>
              </a:rPr>
              <a:t>ultimately a labour-saving device for the faculty as well as the student’…’with less wasted effort for all concerned’ (because) the students doesn’t lose time on ‘unproductive lines of inquiry’..</a:t>
            </a:r>
            <a:endParaRPr lang="en-GB" dirty="0"/>
          </a:p>
        </p:txBody>
      </p:sp>
      <p:sp>
        <p:nvSpPr>
          <p:cNvPr id="4" name="Slide Number Placeholder 3"/>
          <p:cNvSpPr>
            <a:spLocks noGrp="1"/>
          </p:cNvSpPr>
          <p:nvPr>
            <p:ph type="sldNum" sz="quarter" idx="10"/>
          </p:nvPr>
        </p:nvSpPr>
        <p:spPr/>
        <p:txBody>
          <a:bodyPr/>
          <a:lstStyle/>
          <a:p>
            <a:fld id="{CAC25B20-F276-418C-8D9F-B6F65AF5D4A2}" type="slidenum">
              <a:rPr lang="en-GB" smtClean="0"/>
              <a:t>4</a:t>
            </a:fld>
            <a:endParaRPr lang="en-GB" dirty="0"/>
          </a:p>
        </p:txBody>
      </p:sp>
    </p:spTree>
    <p:extLst>
      <p:ext uri="{BB962C8B-B14F-4D97-AF65-F5344CB8AC3E}">
        <p14:creationId xmlns:p14="http://schemas.microsoft.com/office/powerpoint/2010/main" val="817255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AC25B20-F276-418C-8D9F-B6F65AF5D4A2}" type="slidenum">
              <a:rPr lang="en-GB" smtClean="0"/>
              <a:t>5</a:t>
            </a:fld>
            <a:endParaRPr lang="en-GB" dirty="0"/>
          </a:p>
        </p:txBody>
      </p:sp>
    </p:spTree>
    <p:extLst>
      <p:ext uri="{BB962C8B-B14F-4D97-AF65-F5344CB8AC3E}">
        <p14:creationId xmlns:p14="http://schemas.microsoft.com/office/powerpoint/2010/main" val="817255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a:p>
            <a:r>
              <a:rPr lang="en-GB" b="1" dirty="0" smtClean="0"/>
              <a:t>RW READS THE NOTES – VH RESPONDS THEN </a:t>
            </a:r>
          </a:p>
          <a:p>
            <a:endParaRPr lang="en-GB" dirty="0"/>
          </a:p>
          <a:p>
            <a:r>
              <a:rPr lang="en-GB" sz="1200" b="1" kern="1200" dirty="0" smtClean="0">
                <a:solidFill>
                  <a:schemeClr val="tx1"/>
                </a:solidFill>
                <a:effectLst/>
                <a:latin typeface="+mn-lt"/>
                <a:ea typeface="+mn-ea"/>
                <a:cs typeface="+mn-cs"/>
              </a:rPr>
              <a:t>VH</a:t>
            </a:r>
            <a:r>
              <a:rPr lang="en-GB" sz="1200" kern="1200" dirty="0" smtClean="0">
                <a:solidFill>
                  <a:schemeClr val="tx1"/>
                </a:solidFill>
                <a:effectLst/>
                <a:latin typeface="+mn-lt"/>
                <a:ea typeface="+mn-ea"/>
                <a:cs typeface="+mn-cs"/>
              </a:rPr>
              <a:t> - This vignette literally serves as a punctuation mark – almost a reprimand – brings me up short so I experience myself as ‘strange’ – a version of making the ‘familiar’ –i.e. me ‘strange’ – goes to the heart of standing outside the self as a figure of power to an/other.</a:t>
            </a:r>
          </a:p>
          <a:p>
            <a:r>
              <a:rPr lang="en-GB" sz="1200" kern="1200" dirty="0" smtClean="0">
                <a:solidFill>
                  <a:schemeClr val="tx1"/>
                </a:solidFill>
                <a:effectLst/>
                <a:latin typeface="+mn-lt"/>
                <a:ea typeface="+mn-ea"/>
                <a:cs typeface="+mn-cs"/>
              </a:rPr>
              <a:t>Education in universities at a doctoral level is intense/ intensely personal in all senses of the word – it is risky – as are the relations which mediate it – but if learning about how knowledge is made and how knowledge changes the self and the world you have to risk shame – </a:t>
            </a:r>
          </a:p>
          <a:p>
            <a:r>
              <a:rPr lang="en-GB" sz="1200" kern="1200" dirty="0" smtClean="0">
                <a:solidFill>
                  <a:schemeClr val="tx1"/>
                </a:solidFill>
                <a:effectLst/>
                <a:latin typeface="+mn-lt"/>
                <a:ea typeface="+mn-ea"/>
                <a:cs typeface="+mn-cs"/>
              </a:rPr>
              <a:t>Jacqueline Rose argues ; I would like to live in a world where you didn't have to be ashamed of shame, where we could admit the failings, ambiguities, politically and psychically, that operate in the world - instead of putting people up and shooting them down." And, "A lot of modern political identity is an attempt to get away from the idea that shame is not only something we do (as in to shame) but also something we should be allowed to feel."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And I wonder about the</a:t>
            </a:r>
            <a:r>
              <a:rPr lang="en-GB" sz="1200" kern="1200" baseline="0" dirty="0" smtClean="0">
                <a:solidFill>
                  <a:schemeClr val="tx1"/>
                </a:solidFill>
                <a:effectLst/>
                <a:latin typeface="+mn-lt"/>
                <a:ea typeface="+mn-ea"/>
                <a:cs typeface="+mn-cs"/>
              </a:rPr>
              <a:t> ‘gig’ and what prompted me to shift from ‘the remote figure’ into a ‘clown’? Perhaps I felt that I could risk it under less of an illusion of having to be ‘authoritative’ since Rebecca had ‘got it’?</a:t>
            </a:r>
            <a:endParaRPr lang="en-GB" sz="1200" kern="1200" dirty="0" smtClean="0">
              <a:solidFill>
                <a:schemeClr val="tx1"/>
              </a:solidFill>
              <a:effectLst/>
              <a:latin typeface="+mn-lt"/>
              <a:ea typeface="+mn-ea"/>
              <a:cs typeface="+mn-cs"/>
            </a:endParaRPr>
          </a:p>
          <a:p>
            <a:r>
              <a:rPr lang="en-GB" dirty="0" smtClean="0"/>
              <a:t> </a:t>
            </a:r>
            <a:endParaRPr lang="en-GB" dirty="0"/>
          </a:p>
        </p:txBody>
      </p:sp>
      <p:sp>
        <p:nvSpPr>
          <p:cNvPr id="4" name="Slide Number Placeholder 3"/>
          <p:cNvSpPr>
            <a:spLocks noGrp="1"/>
          </p:cNvSpPr>
          <p:nvPr>
            <p:ph type="sldNum" sz="quarter" idx="10"/>
          </p:nvPr>
        </p:nvSpPr>
        <p:spPr/>
        <p:txBody>
          <a:bodyPr/>
          <a:lstStyle/>
          <a:p>
            <a:fld id="{CAC25B20-F276-418C-8D9F-B6F65AF5D4A2}" type="slidenum">
              <a:rPr lang="en-GB" smtClean="0"/>
              <a:t>6</a:t>
            </a:fld>
            <a:endParaRPr lang="en-GB" dirty="0"/>
          </a:p>
        </p:txBody>
      </p:sp>
    </p:spTree>
    <p:extLst>
      <p:ext uri="{BB962C8B-B14F-4D97-AF65-F5344CB8AC3E}">
        <p14:creationId xmlns:p14="http://schemas.microsoft.com/office/powerpoint/2010/main" val="817255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RW</a:t>
            </a:r>
            <a:r>
              <a:rPr lang="en-GB" dirty="0" smtClean="0"/>
              <a:t> This slide is about working</a:t>
            </a:r>
            <a:r>
              <a:rPr lang="en-GB" baseline="0" dirty="0" smtClean="0"/>
              <a:t> </a:t>
            </a:r>
            <a:r>
              <a:rPr lang="en-GB" dirty="0" smtClean="0"/>
              <a:t>my way back into an ongoing</a:t>
            </a:r>
            <a:r>
              <a:rPr lang="en-GB" baseline="0" dirty="0" smtClean="0"/>
              <a:t> supervisory encounter where I struggled with a particular chapter which introduced my own ‘thinking resources’.</a:t>
            </a:r>
            <a:r>
              <a:rPr lang="en-GB" dirty="0" smtClean="0"/>
              <a:t> This </a:t>
            </a:r>
            <a:r>
              <a:rPr lang="en-GB" baseline="0" dirty="0" smtClean="0"/>
              <a:t>aimed to tell a story of ‘rights’ and where they came from using a Foucauldian genealogical approach.  Sharing and reflecting upon the writing of this chapter with Valerie became both a reflexive and political act:  the writing of ‘shame’ as an integral dynamic of our s/s/ experience (I began the chapter with an ethnographic vignette to this effect); and the responsibility I had to my ‘unknown’ reader/s to ‘make sense’ – building on the expectations of western propositional logics about words being ‘in order’. That there is no escaping this regulatory gaze.  In trying to get a balance</a:t>
            </a:r>
            <a:r>
              <a:rPr lang="en-GB" dirty="0" smtClean="0"/>
              <a:t> </a:t>
            </a:r>
            <a:r>
              <a:rPr lang="en-GB" baseline="0" dirty="0" smtClean="0"/>
              <a:t>between deconstruction and the logic of words ‘in order’, I acknowledged the shame of my ‘body’s feeling of being out of place in the everyday’ (Probyn).  Importantly, however, the way in which it could rip ‘the habitual out of its everyday stasis’ (ibid) to allow for the sharing with my supervisor the ‘emotional labour’ (Aitchison and Mowbray).</a:t>
            </a:r>
            <a:r>
              <a:rPr lang="en-GB" dirty="0" smtClean="0"/>
              <a:t> </a:t>
            </a:r>
            <a:r>
              <a:rPr lang="en-GB" baseline="0" dirty="0" smtClean="0"/>
              <a:t>I had the sense of sharing my writing in a new way with Valerie at this time:  I suspect I yearned for the reassurance of this figure ‘to hold’ me – ‘it’s okay; you’re okay’ and her reassurance in the guise of master craftswoman – ‘it’s meant to go/feel like this. But the vignette I suggest above was never as politically conscious as I may have suggested.  My exposure to these emotions in front of Valerie made me feel ‘ashamed’.  The breaching the supposed ‘borders between self and other’ (Probyn) were risky – how tiresome they might have been for a supervisor to deal with.  But, at some level I clearly judged I could risk this affect and that I needed to risk this – to write better, and to acknowledge the act of writing within supervision as that which is always co-constituted, and dialogically at stake, worried over and ‘improved’: affects play their part in urging me to do better. Aitchison and Mowbray acknowledge the place of emotional labour to motivate students through ‘the discomfort of negative emotions’.</a:t>
            </a:r>
          </a:p>
          <a:p>
            <a:endParaRPr lang="en-GB" baseline="0" dirty="0" smtClean="0"/>
          </a:p>
          <a:p>
            <a:endParaRPr lang="en-GB" baseline="0" dirty="0" smtClean="0"/>
          </a:p>
          <a:p>
            <a:r>
              <a:rPr lang="en-GB" baseline="0" dirty="0" smtClean="0"/>
              <a:t>Ranciere might illuminate tension in these 2 episodes  – through a reading of supervision as political, anti-foundational resisting practice which is always in the making – working against the logics of the hyper-rational space of a certain knowledge requirement with resultant measures and impacts.  And perhaps – like writing – as always work in progress – working against closure as MacLure suggests in evocations of the ‘baroque’ &amp; re-imaginings of the role of educational research. </a:t>
            </a:r>
          </a:p>
          <a:p>
            <a:endParaRPr lang="en-GB" baseline="0" dirty="0" smtClean="0"/>
          </a:p>
          <a:p>
            <a:r>
              <a:rPr lang="en-GB" baseline="0" dirty="0" smtClean="0"/>
              <a:t>But we might also read Valerie here as invested in me but not beyond my capability:  here she represents another of Ranciere’s idea of ‘the police order,’ albeit of the ‘good’ variety (ref?)</a:t>
            </a:r>
          </a:p>
          <a:p>
            <a:endParaRPr lang="en-GB" baseline="0" dirty="0" smtClean="0"/>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CAC25B20-F276-418C-8D9F-B6F65AF5D4A2}" type="slidenum">
              <a:rPr lang="en-GB" smtClean="0"/>
              <a:t>7</a:t>
            </a:fld>
            <a:endParaRPr lang="en-GB" dirty="0"/>
          </a:p>
        </p:txBody>
      </p:sp>
    </p:spTree>
    <p:extLst>
      <p:ext uri="{BB962C8B-B14F-4D97-AF65-F5344CB8AC3E}">
        <p14:creationId xmlns:p14="http://schemas.microsoft.com/office/powerpoint/2010/main" val="817255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a:t>
            </a:r>
            <a:r>
              <a:rPr lang="en-GB" baseline="0" dirty="0" smtClean="0"/>
              <a:t> conclusion - </a:t>
            </a:r>
            <a:r>
              <a:rPr lang="en-GB" dirty="0" smtClean="0"/>
              <a:t>I think we want to go back to our central</a:t>
            </a:r>
            <a:r>
              <a:rPr lang="en-GB" baseline="0" dirty="0" smtClean="0"/>
              <a:t> propositions of shame as productive - that which is inherent to an affective register which suffuses the head, heart, body business of ‘doing’ pg study.  ‘Shame’ just ‘is’ part of the way in which we make sense of the social world.</a:t>
            </a:r>
          </a:p>
          <a:p>
            <a:endParaRPr lang="en-GB" dirty="0"/>
          </a:p>
          <a:p>
            <a:r>
              <a:rPr lang="en-GB" baseline="0" dirty="0" smtClean="0"/>
              <a:t>And writing is social :  ‘</a:t>
            </a:r>
            <a:r>
              <a:rPr lang="en-GB" dirty="0" smtClean="0"/>
              <a:t>Perhaps </a:t>
            </a:r>
            <a:r>
              <a:rPr lang="en-GB" dirty="0"/>
              <a:t>the most crucial discovery, and this applies to the dissertation as a whole is that I cannot write without </a:t>
            </a:r>
            <a:r>
              <a:rPr lang="en-GB" i="1" dirty="0"/>
              <a:t>hearing others' voices</a:t>
            </a:r>
            <a:r>
              <a:rPr lang="en-GB" dirty="0"/>
              <a:t> -the voices that make up my entire reading history. I have a very real sense that </a:t>
            </a:r>
            <a:r>
              <a:rPr lang="en-GB" i="1" dirty="0"/>
              <a:t>these words are not my words</a:t>
            </a:r>
            <a:r>
              <a:rPr lang="en-GB" dirty="0"/>
              <a:t> and my reading of </a:t>
            </a:r>
            <a:r>
              <a:rPr lang="en-GB" dirty="0" smtClean="0"/>
              <a:t>Bakhtin </a:t>
            </a:r>
            <a:r>
              <a:rPr lang="en-GB" dirty="0"/>
              <a:t>tells me that in a sense they are not. </a:t>
            </a:r>
            <a:r>
              <a:rPr lang="en-GB" dirty="0" smtClean="0"/>
              <a:t>‘ </a:t>
            </a:r>
            <a:r>
              <a:rPr lang="en-GB" dirty="0"/>
              <a:t>(June Levinson, quoted in Miller, 1996, 274 </a:t>
            </a:r>
            <a:r>
              <a:rPr lang="en-GB" i="1" dirty="0"/>
              <a:t>emphasis added, and taken from </a:t>
            </a:r>
            <a:r>
              <a:rPr lang="en-GB" dirty="0"/>
              <a:t>Hey, 2013, p.115 )</a:t>
            </a:r>
          </a:p>
          <a:p>
            <a:endParaRPr lang="en-GB" baseline="0" dirty="0" smtClean="0"/>
          </a:p>
          <a:p>
            <a:r>
              <a:rPr lang="en-GB" baseline="0" dirty="0" smtClean="0"/>
              <a:t>But more than this we want to go a step further, to invoke affects so they become more prominence in understanding the tussles of pedagogy ; here being deconstructive can be used as a pedagogic supervisory practice that is inextricably relational, can be reflexively acknowledged not least because these encounters are  unlikely to be inconsequential to how power, learning and labour are experienced.</a:t>
            </a:r>
            <a:r>
              <a:rPr lang="en-GB" dirty="0" smtClean="0"/>
              <a:t> </a:t>
            </a:r>
          </a:p>
          <a:p>
            <a:endParaRPr lang="en-GB" dirty="0"/>
          </a:p>
        </p:txBody>
      </p:sp>
      <p:sp>
        <p:nvSpPr>
          <p:cNvPr id="4" name="Slide Number Placeholder 3"/>
          <p:cNvSpPr>
            <a:spLocks noGrp="1"/>
          </p:cNvSpPr>
          <p:nvPr>
            <p:ph type="sldNum" sz="quarter" idx="10"/>
          </p:nvPr>
        </p:nvSpPr>
        <p:spPr/>
        <p:txBody>
          <a:bodyPr/>
          <a:lstStyle/>
          <a:p>
            <a:fld id="{CAC25B20-F276-418C-8D9F-B6F65AF5D4A2}" type="slidenum">
              <a:rPr lang="en-GB" smtClean="0"/>
              <a:t>8</a:t>
            </a:fld>
            <a:endParaRPr lang="en-GB" dirty="0"/>
          </a:p>
        </p:txBody>
      </p:sp>
    </p:spTree>
    <p:extLst>
      <p:ext uri="{BB962C8B-B14F-4D97-AF65-F5344CB8AC3E}">
        <p14:creationId xmlns:p14="http://schemas.microsoft.com/office/powerpoint/2010/main" val="817255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BFECD78-3C8E-49F2-8FAB-59489D168ABB}" type="datetimeFigureOut">
              <a:rPr lang="en-US" smtClean="0"/>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3754433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GB" dirty="0" smtClean="0"/>
              <a:t>http://www.sussex.ac.uk/education/cheer</a:t>
            </a:r>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3943661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301578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BFECD78-3C8E-49F2-8FAB-59489D168ABB}" type="datetimeFigureOut">
              <a:rPr lang="en-US" smtClean="0"/>
              <a:t>4/15/2015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4280004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BFECD78-3C8E-49F2-8FAB-59489D168ABB}" type="datetimeFigureOut">
              <a:rPr lang="en-US" smtClean="0"/>
              <a:t>4/15/2015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84226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BFECD78-3C8E-49F2-8FAB-59489D168ABB}" type="datetimeFigureOut">
              <a:rPr lang="en-US" smtClean="0"/>
              <a:t>4/15/2015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922831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4/15/2015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958525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4/15/2015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971977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4/15/2015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973206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BFECD78-3C8E-49F2-8FAB-59489D168ABB}" type="datetimeFigureOut">
              <a:rPr lang="en-US" smtClean="0"/>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99247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BFECD78-3C8E-49F2-8FAB-59489D168ABB}" type="datetimeFigureOut">
              <a:rPr lang="en-US" smtClean="0"/>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21883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dirty="0" smtClean="0"/>
              <a:t>http://www.sussex.ac.uk/education/cheer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8924076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C.Webb@sussex.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hyperlink" Target="mailto:V.Hey@sussex.ac.uk"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google.com/imgres?imgurl=http://www.painting-palace.com/files/327/32644_Tete_de_femme_II_Portrait_de_Jacqueline_de_face_-1_f.jpg&amp;imgrefurl=http://www.painting-palace.com/en/paintings/32644&amp;h=300&amp;w=254&amp;tbnid=MlZWH1QjfWNMCM:&amp;zoom=1&amp;docid=wjSW0NmKDcmBpM&amp;ei=WU_8U9uhE6f07AaT4oG4DA&amp;tbm=isch&amp;ved=0CB0QMygVMBU4yAE&amp;iact=rc&amp;uact=3&amp;dur=791&amp;page=5&amp;start=205&amp;ndsp=51"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docid=B8AedFiqs4TzmM&amp;tbnid=tcOp9YoqRpjRhM:&amp;ved=0CAUQjRw&amp;url=http://www.oilpaintingonline.com/htmllarge/large-8159.html&amp;ei=zE_8U7jFJKyw7AbF04HwAg&amp;bvm=bv.73612305,d.ZGU&amp;psig=AFQjCNHnRTEvKMtzPYdeX8iRwdtlmYKH4Q&amp;ust=1409130815540140"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m/imgres?imgurl=http://www.painting-palace.com/files/327/32644_Tete_de_femme_II_Portrait_de_Jacqueline_de_face_-1_f.jpg&amp;imgrefurl=http://www.painting-palace.com/en/paintings/32644&amp;h=300&amp;w=254&amp;tbnid=MlZWH1QjfWNMCM:&amp;zoom=1&amp;docid=wjSW0NmKDcmBpM&amp;ei=WU_8U9uhE6f07AaT4oG4DA&amp;tbm=isch&amp;ved=0CB0QMygVMBU4yAE&amp;iact=rc&amp;uact=3&amp;dur=791&amp;page=5&amp;start=205&amp;ndsp=51"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imgres?imgurl=http://www.painting-palace.com/files/327/32644_Tete_de_femme_II_Portrait_de_Jacqueline_de_face_-1_f.jpg&amp;imgrefurl=http://www.painting-palace.com/en/paintings/32644&amp;h=300&amp;w=254&amp;tbnid=MlZWH1QjfWNMCM:&amp;zoom=1&amp;docid=wjSW0NmKDcmBpM&amp;ei=WU_8U9uhE6f07AaT4oG4DA&amp;tbm=isch&amp;ved=0CB0QMygVMBU4yAE&amp;iact=rc&amp;uact=3&amp;dur=791&amp;page=5&amp;start=205&amp;ndsp=51"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hyperlink" Target="http://www.google.com/imgres?imgurl=http://www.painting-palace.com/files/327/32644_Tete_de_femme_II_Portrait_de_Jacqueline_de_face_-1_f.jpg&amp;imgrefurl=http://www.painting-palace.com/en/paintings/32644&amp;h=300&amp;w=254&amp;tbnid=MlZWH1QjfWNMCM:&amp;zoom=1&amp;docid=wjSW0NmKDcmBpM&amp;ei=WU_8U9uhE6f07AaT4oG4DA&amp;tbm=isch&amp;ved=0CB0QMygVMBU4yAE&amp;iact=rc&amp;uact=3&amp;dur=791&amp;page=5&amp;start=205&amp;ndsp=51"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imgres?imgurl=http://www.painting-palace.com/files/327/32644_Tete_de_femme_II_Portrait_de_Jacqueline_de_face_-1_f.jpg&amp;imgrefurl=http://www.painting-palace.com/en/paintings/32644&amp;h=300&amp;w=254&amp;tbnid=MlZWH1QjfWNMCM:&amp;zoom=1&amp;docid=wjSW0NmKDcmBpM&amp;ei=WU_8U9uhE6f07AaT4oG4DA&amp;tbm=isch&amp;ved=0CB0QMygVMBU4yAE&amp;iact=rc&amp;uact=3&amp;dur=791&amp;page=5&amp;start=205&amp;ndsp=51"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5689"/>
            <a:ext cx="9144000"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555633" y="2879480"/>
            <a:ext cx="8168054" cy="1494692"/>
          </a:xfrm>
        </p:spPr>
        <p:txBody>
          <a:bodyPr>
            <a:noAutofit/>
          </a:bodyPr>
          <a:lstStyle/>
          <a:p>
            <a:r>
              <a:rPr lang="en-GB" sz="3200" b="1" dirty="0">
                <a:solidFill>
                  <a:srgbClr val="FF66FF"/>
                </a:solidFill>
              </a:rPr>
              <a:t>The </a:t>
            </a:r>
            <a:r>
              <a:rPr lang="en-GB" sz="3200" b="1" dirty="0" smtClean="0">
                <a:solidFill>
                  <a:srgbClr val="FF66FF"/>
                </a:solidFill>
              </a:rPr>
              <a:t>Psycho- Social </a:t>
            </a:r>
            <a:r>
              <a:rPr lang="en-GB" sz="3200" b="1" dirty="0">
                <a:solidFill>
                  <a:srgbClr val="FF66FF"/>
                </a:solidFill>
              </a:rPr>
              <a:t>Orders of Supervision: Ignorance and Ignominy </a:t>
            </a:r>
            <a:endParaRPr lang="en-US" sz="3200" b="1" dirty="0">
              <a:solidFill>
                <a:srgbClr val="FF66FF"/>
              </a:solidFill>
            </a:endParaRPr>
          </a:p>
        </p:txBody>
      </p:sp>
      <p:sp>
        <p:nvSpPr>
          <p:cNvPr id="3" name="Subtitle 2"/>
          <p:cNvSpPr>
            <a:spLocks noGrp="1"/>
          </p:cNvSpPr>
          <p:nvPr>
            <p:ph type="subTitle" idx="1"/>
          </p:nvPr>
        </p:nvSpPr>
        <p:spPr>
          <a:xfrm>
            <a:off x="1260231" y="4374172"/>
            <a:ext cx="6623538" cy="2225919"/>
          </a:xfrm>
        </p:spPr>
        <p:txBody>
          <a:bodyPr>
            <a:noAutofit/>
          </a:bodyPr>
          <a:lstStyle/>
          <a:p>
            <a:r>
              <a:rPr lang="en-GB" sz="1600" dirty="0" smtClean="0">
                <a:solidFill>
                  <a:srgbClr val="FF66FF"/>
                </a:solidFill>
              </a:rPr>
              <a:t>Rebecca Webb </a:t>
            </a:r>
            <a:r>
              <a:rPr lang="en-GB" sz="1600" dirty="0" smtClean="0">
                <a:solidFill>
                  <a:schemeClr val="tx1"/>
                </a:solidFill>
              </a:rPr>
              <a:t>and</a:t>
            </a:r>
            <a:r>
              <a:rPr lang="en-GB" sz="1600" dirty="0" smtClean="0"/>
              <a:t> </a:t>
            </a:r>
            <a:r>
              <a:rPr lang="en-GB" sz="1600" dirty="0" smtClean="0">
                <a:solidFill>
                  <a:srgbClr val="FF66FF"/>
                </a:solidFill>
              </a:rPr>
              <a:t>Valerie Hey</a:t>
            </a:r>
          </a:p>
          <a:p>
            <a:r>
              <a:rPr lang="en-GB" sz="1600" dirty="0" smtClean="0">
                <a:solidFill>
                  <a:schemeClr val="tx1"/>
                </a:solidFill>
              </a:rPr>
              <a:t>CHEER </a:t>
            </a:r>
          </a:p>
          <a:p>
            <a:r>
              <a:rPr lang="en-GB" sz="1600" dirty="0" smtClean="0">
                <a:solidFill>
                  <a:schemeClr val="tx1"/>
                </a:solidFill>
              </a:rPr>
              <a:t>Department </a:t>
            </a:r>
            <a:r>
              <a:rPr lang="en-GB" sz="1600" dirty="0">
                <a:solidFill>
                  <a:schemeClr val="tx1"/>
                </a:solidFill>
              </a:rPr>
              <a:t>of Education</a:t>
            </a:r>
          </a:p>
          <a:p>
            <a:r>
              <a:rPr lang="en-GB" sz="1600" dirty="0">
                <a:solidFill>
                  <a:schemeClr val="tx1"/>
                </a:solidFill>
              </a:rPr>
              <a:t>University of Sussex</a:t>
            </a:r>
          </a:p>
          <a:p>
            <a:r>
              <a:rPr lang="en-GB" sz="1600" dirty="0" smtClean="0">
                <a:solidFill>
                  <a:schemeClr val="tx1"/>
                </a:solidFill>
              </a:rPr>
              <a:t>April 15</a:t>
            </a:r>
            <a:r>
              <a:rPr lang="en-GB" sz="1600" baseline="30000" dirty="0" smtClean="0">
                <a:solidFill>
                  <a:schemeClr val="tx1"/>
                </a:solidFill>
              </a:rPr>
              <a:t>th</a:t>
            </a:r>
            <a:r>
              <a:rPr lang="en-GB" sz="1600" dirty="0" smtClean="0">
                <a:solidFill>
                  <a:schemeClr val="tx1"/>
                </a:solidFill>
              </a:rPr>
              <a:t> 2015</a:t>
            </a:r>
            <a:endParaRPr lang="en-GB" sz="1600" dirty="0">
              <a:solidFill>
                <a:schemeClr val="tx1"/>
              </a:solidFill>
            </a:endParaRPr>
          </a:p>
          <a:p>
            <a:r>
              <a:rPr lang="en-GB" sz="1600" dirty="0" smtClean="0">
                <a:hlinkClick r:id="rId3"/>
              </a:rPr>
              <a:t>R.C.Webb@sussex.ac.uk</a:t>
            </a:r>
            <a:r>
              <a:rPr lang="en-GB" sz="1600" dirty="0" smtClean="0"/>
              <a:t> and </a:t>
            </a:r>
            <a:r>
              <a:rPr lang="en-GB" sz="1600" dirty="0" smtClean="0">
                <a:hlinkClick r:id="rId4"/>
              </a:rPr>
              <a:t>V.Hey@sussex.ac.uk</a:t>
            </a:r>
            <a:endParaRPr lang="en-GB" sz="1600" dirty="0" smtClean="0"/>
          </a:p>
          <a:p>
            <a:endParaRPr lang="en-GB" sz="1600" dirty="0"/>
          </a:p>
          <a:p>
            <a:endParaRPr lang="en-US" sz="1600" dirty="0"/>
          </a:p>
        </p:txBody>
      </p:sp>
      <p:pic>
        <p:nvPicPr>
          <p:cNvPr id="12" name="Picture 7" descr="US_Centre_for_Higher_Ed#1E8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675080" y="164566"/>
            <a:ext cx="1943100" cy="13321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images.fineartamerica.com/images-medium-large/picasso-women-1922-granger.jpg"/>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957753" y="215184"/>
            <a:ext cx="4608659" cy="2664296"/>
          </a:xfrm>
          <a:prstGeom prst="rect">
            <a:avLst/>
          </a:prstGeom>
          <a:noFill/>
          <a:ln>
            <a:noFill/>
          </a:ln>
        </p:spPr>
      </p:pic>
    </p:spTree>
    <p:extLst>
      <p:ext uri="{BB962C8B-B14F-4D97-AF65-F5344CB8AC3E}">
        <p14:creationId xmlns:p14="http://schemas.microsoft.com/office/powerpoint/2010/main" val="29235282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97723" y="1"/>
            <a:ext cx="6738773" cy="15474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rgbClr val="EC1CCE"/>
                </a:solidFill>
              </a:rPr>
              <a:t>The Thesis Under Supervision: </a:t>
            </a:r>
          </a:p>
          <a:p>
            <a:pPr algn="ctr"/>
            <a:r>
              <a:rPr lang="en-GB" sz="2800" dirty="0" smtClean="0">
                <a:solidFill>
                  <a:srgbClr val="EC1CCE"/>
                </a:solidFill>
              </a:rPr>
              <a:t>from Action Research to Deconstruction</a:t>
            </a:r>
            <a:endParaRPr lang="en-GB" sz="2800" dirty="0"/>
          </a:p>
        </p:txBody>
      </p:sp>
      <p:pic>
        <p:nvPicPr>
          <p:cNvPr id="3" name="Content Placeholder 3" descr="https://encrypted-tbn2.gstatic.com/images?q=tbn:ANd9GcRLrYjDqNCoD4YNIwFQLvCEhyLfcQ4dn9PYq8-H844QtFsBGSvK">
            <a:hlinkClick r:id="rId3"/>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6300192" y="1547447"/>
            <a:ext cx="2736304" cy="4977897"/>
          </a:xfrm>
          <a:prstGeom prst="rect">
            <a:avLst/>
          </a:prstGeom>
          <a:noFill/>
          <a:ln>
            <a:noFill/>
          </a:ln>
        </p:spPr>
      </p:pic>
      <p:pic>
        <p:nvPicPr>
          <p:cNvPr id="5" name="Picture 4" descr="http://images.fineartamerica.com/images-medium-large/picasso-women-1922-granger.jpg"/>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0" y="1"/>
            <a:ext cx="2297723" cy="3974122"/>
          </a:xfrm>
          <a:prstGeom prst="rect">
            <a:avLst/>
          </a:prstGeom>
          <a:noFill/>
          <a:ln>
            <a:noFill/>
          </a:ln>
        </p:spPr>
      </p:pic>
      <p:sp>
        <p:nvSpPr>
          <p:cNvPr id="6" name="TextBox 5"/>
          <p:cNvSpPr txBox="1"/>
          <p:nvPr/>
        </p:nvSpPr>
        <p:spPr>
          <a:xfrm>
            <a:off x="2520462" y="2328235"/>
            <a:ext cx="3681046" cy="3693319"/>
          </a:xfrm>
          <a:prstGeom prst="rect">
            <a:avLst/>
          </a:prstGeom>
          <a:noFill/>
        </p:spPr>
        <p:txBody>
          <a:bodyPr wrap="square" rtlCol="0">
            <a:spAutoFit/>
          </a:bodyPr>
          <a:lstStyle/>
          <a:p>
            <a:pPr marL="285750" indent="-285750">
              <a:buFont typeface="Wingdings" panose="05000000000000000000" pitchFamily="2" charset="2"/>
              <a:buChar char="Ø"/>
            </a:pPr>
            <a:r>
              <a:rPr lang="en-GB" i="1" dirty="0" smtClean="0"/>
              <a:t>Shifting from</a:t>
            </a:r>
            <a:r>
              <a:rPr lang="en-GB" dirty="0" smtClean="0"/>
              <a:t>;   a critical and participatory action research project which involving working with teachers  in order to better ‘do’ ideas of ‘equality and ‘diversity’ within the curriculum</a:t>
            </a:r>
          </a:p>
          <a:p>
            <a:pPr marL="285750" indent="-285750">
              <a:buFont typeface="Wingdings" panose="05000000000000000000" pitchFamily="2" charset="2"/>
              <a:buChar char="Ø"/>
            </a:pPr>
            <a:endParaRPr lang="en-GB" dirty="0"/>
          </a:p>
          <a:p>
            <a:pPr marL="285750" indent="-285750">
              <a:buFont typeface="Wingdings" panose="05000000000000000000" pitchFamily="2" charset="2"/>
              <a:buChar char="Ø"/>
            </a:pPr>
            <a:r>
              <a:rPr lang="en-GB" i="1" dirty="0" smtClean="0"/>
              <a:t>To</a:t>
            </a:r>
            <a:r>
              <a:rPr lang="en-GB" dirty="0" smtClean="0"/>
              <a:t>:  an ethnographic and deconstructive interrogation of discourses of rights, equality and diversity as performed and practiced  in one primary school  by a range of actors</a:t>
            </a:r>
            <a:endParaRPr lang="en-GB" dirty="0"/>
          </a:p>
        </p:txBody>
      </p:sp>
      <p:sp>
        <p:nvSpPr>
          <p:cNvPr id="8" name="TextBox 7"/>
          <p:cNvSpPr txBox="1"/>
          <p:nvPr/>
        </p:nvSpPr>
        <p:spPr>
          <a:xfrm>
            <a:off x="2520462" y="1828800"/>
            <a:ext cx="3681046" cy="461665"/>
          </a:xfrm>
          <a:prstGeom prst="rect">
            <a:avLst/>
          </a:prstGeom>
          <a:noFill/>
        </p:spPr>
        <p:txBody>
          <a:bodyPr wrap="square" rtlCol="0">
            <a:spAutoFit/>
          </a:bodyPr>
          <a:lstStyle/>
          <a:p>
            <a:pPr algn="ctr"/>
            <a:r>
              <a:rPr lang="en-GB" sz="2400" dirty="0" smtClean="0"/>
              <a:t>A Distance Travelled…</a:t>
            </a:r>
            <a:endParaRPr lang="en-GB" sz="2400" dirty="0"/>
          </a:p>
        </p:txBody>
      </p:sp>
    </p:spTree>
    <p:extLst>
      <p:ext uri="{BB962C8B-B14F-4D97-AF65-F5344CB8AC3E}">
        <p14:creationId xmlns:p14="http://schemas.microsoft.com/office/powerpoint/2010/main" val="18286024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272954" cy="84632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solidFill>
                  <a:srgbClr val="EC1CCE"/>
                </a:solidFill>
              </a:rPr>
              <a:t>Resources for </a:t>
            </a:r>
            <a:r>
              <a:rPr lang="en-GB" sz="3200" dirty="0">
                <a:solidFill>
                  <a:srgbClr val="EC1CCE"/>
                </a:solidFill>
              </a:rPr>
              <a:t>T</a:t>
            </a:r>
            <a:r>
              <a:rPr lang="en-GB" sz="3200" dirty="0" smtClean="0">
                <a:solidFill>
                  <a:srgbClr val="EC1CCE"/>
                </a:solidFill>
              </a:rPr>
              <a:t>hinking </a:t>
            </a:r>
            <a:r>
              <a:rPr lang="en-GB" sz="3200" dirty="0">
                <a:solidFill>
                  <a:srgbClr val="EC1CCE"/>
                </a:solidFill>
              </a:rPr>
              <a:t>W</a:t>
            </a:r>
            <a:r>
              <a:rPr lang="en-GB" sz="3200" dirty="0" smtClean="0">
                <a:solidFill>
                  <a:srgbClr val="EC1CCE"/>
                </a:solidFill>
              </a:rPr>
              <a:t>ith…</a:t>
            </a:r>
            <a:endParaRPr lang="en-GB" sz="3200" dirty="0"/>
          </a:p>
        </p:txBody>
      </p:sp>
      <p:pic>
        <p:nvPicPr>
          <p:cNvPr id="9" name="Content Placeholder 3" descr="https://encrypted-tbn1.gstatic.com/images?q=tbn:ANd9GcS_N1c7OdhTgj85R7Oj-9mVGVLkpJ3M8ht5iubz5PFhJAjJcnxW">
            <a:hlinkClick r:id="rId3"/>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586154" y="703385"/>
            <a:ext cx="7514492" cy="1500553"/>
          </a:xfrm>
          <a:prstGeom prst="rect">
            <a:avLst/>
          </a:prstGeom>
          <a:noFill/>
          <a:ln>
            <a:noFill/>
          </a:ln>
        </p:spPr>
      </p:pic>
      <p:sp>
        <p:nvSpPr>
          <p:cNvPr id="3" name="TextBox 2"/>
          <p:cNvSpPr txBox="1"/>
          <p:nvPr/>
        </p:nvSpPr>
        <p:spPr>
          <a:xfrm>
            <a:off x="586154" y="2359379"/>
            <a:ext cx="8229600" cy="3939540"/>
          </a:xfrm>
          <a:prstGeom prst="rect">
            <a:avLst/>
          </a:prstGeom>
          <a:noFill/>
        </p:spPr>
        <p:txBody>
          <a:bodyPr wrap="square" rtlCol="0">
            <a:spAutoFit/>
          </a:bodyPr>
          <a:lstStyle/>
          <a:p>
            <a:r>
              <a:rPr lang="en-GB" b="1" dirty="0" smtClean="0">
                <a:solidFill>
                  <a:srgbClr val="FF66FF"/>
                </a:solidFill>
              </a:rPr>
              <a:t>Structures, policies and practices of HE</a:t>
            </a:r>
          </a:p>
          <a:p>
            <a:pPr marL="285750" lvl="1" indent="-285750">
              <a:buFont typeface="Wingdings" panose="05000000000000000000" pitchFamily="2" charset="2"/>
              <a:buChar char="Ø"/>
            </a:pPr>
            <a:r>
              <a:rPr lang="en-GB" sz="1600" i="1" dirty="0">
                <a:solidFill>
                  <a:schemeClr val="tx1">
                    <a:lumMod val="75000"/>
                    <a:lumOff val="25000"/>
                  </a:schemeClr>
                </a:solidFill>
              </a:rPr>
              <a:t>The changing terrain of  HE (Gornall &amp; Salisbury, (2012)</a:t>
            </a:r>
          </a:p>
          <a:p>
            <a:r>
              <a:rPr lang="en-GB" b="1" dirty="0" smtClean="0">
                <a:solidFill>
                  <a:srgbClr val="FF66FF"/>
                </a:solidFill>
              </a:rPr>
              <a:t>Morphology of internationalised HE domain</a:t>
            </a:r>
          </a:p>
          <a:p>
            <a:pPr marL="285750" lvl="1" indent="-285750">
              <a:buFont typeface="Wingdings" panose="05000000000000000000" pitchFamily="2" charset="2"/>
              <a:buChar char="Ø"/>
            </a:pPr>
            <a:r>
              <a:rPr lang="en-GB" sz="1600" i="1" dirty="0"/>
              <a:t>Constructions of </a:t>
            </a:r>
            <a:r>
              <a:rPr lang="en-GB" sz="1600" i="1" dirty="0" smtClean="0"/>
              <a:t>supervisor/supervisee </a:t>
            </a:r>
            <a:r>
              <a:rPr lang="en-GB" sz="1600" i="1" dirty="0"/>
              <a:t>relationship (Gilles &amp; Lucey, 2007; Crossouard, 2009)</a:t>
            </a:r>
          </a:p>
          <a:p>
            <a:r>
              <a:rPr lang="en-GB" b="1" dirty="0" smtClean="0">
                <a:solidFill>
                  <a:srgbClr val="FF66FF"/>
                </a:solidFill>
              </a:rPr>
              <a:t>Micro-social – doing of HE </a:t>
            </a:r>
            <a:r>
              <a:rPr lang="en-GB" b="1" dirty="0">
                <a:solidFill>
                  <a:srgbClr val="FF66FF"/>
                </a:solidFill>
              </a:rPr>
              <a:t>or The Affective Turn</a:t>
            </a:r>
          </a:p>
          <a:p>
            <a:pPr marL="285750" lvl="1" indent="-285750">
              <a:buFont typeface="Wingdings" panose="05000000000000000000" pitchFamily="2" charset="2"/>
              <a:buChar char="Ø"/>
            </a:pPr>
            <a:r>
              <a:rPr lang="en-GB" sz="1600" i="1" dirty="0" smtClean="0"/>
              <a:t>The </a:t>
            </a:r>
            <a:r>
              <a:rPr lang="en-GB" sz="1600" i="1" dirty="0"/>
              <a:t>‘emotional labour’ of supervision (Aitchison &amp; </a:t>
            </a:r>
            <a:r>
              <a:rPr lang="en-GB" sz="1600" i="1" dirty="0" smtClean="0"/>
              <a:t>Mowbray, 2013);</a:t>
            </a:r>
            <a:r>
              <a:rPr lang="en-GB" sz="1600" dirty="0"/>
              <a:t> </a:t>
            </a:r>
            <a:endParaRPr lang="en-GB" sz="1600" dirty="0" smtClean="0"/>
          </a:p>
          <a:p>
            <a:pPr marL="285750" lvl="1" indent="-285750">
              <a:buFont typeface="Wingdings" panose="05000000000000000000" pitchFamily="2" charset="2"/>
              <a:buChar char="Ø"/>
            </a:pPr>
            <a:r>
              <a:rPr lang="en-GB" sz="1600" i="1" dirty="0" smtClean="0"/>
              <a:t>Shame </a:t>
            </a:r>
            <a:r>
              <a:rPr lang="en-GB" sz="1600" i="1" dirty="0"/>
              <a:t>as potentially productive (Probyn, 2010</a:t>
            </a:r>
            <a:r>
              <a:rPr lang="en-GB" sz="1600" i="1" dirty="0" smtClean="0"/>
              <a:t>)</a:t>
            </a:r>
          </a:p>
          <a:p>
            <a:pPr marL="285750" lvl="1" indent="-285750">
              <a:buFont typeface="Wingdings" panose="05000000000000000000" pitchFamily="2" charset="2"/>
              <a:buChar char="Ø"/>
            </a:pPr>
            <a:r>
              <a:rPr lang="en-GB" sz="1600" i="1" dirty="0"/>
              <a:t>Shame as </a:t>
            </a:r>
            <a:r>
              <a:rPr lang="en-GB" sz="1600" i="1" dirty="0" err="1"/>
              <a:t>performative</a:t>
            </a:r>
            <a:r>
              <a:rPr lang="en-GB" sz="1600" i="1" dirty="0"/>
              <a:t> and interwoven with processes of subjectification (Butler, 1990, 1993)</a:t>
            </a:r>
          </a:p>
          <a:p>
            <a:pPr marL="285750" lvl="1" indent="-285750">
              <a:buFont typeface="Wingdings" panose="05000000000000000000" pitchFamily="2" charset="2"/>
              <a:buChar char="Ø"/>
            </a:pPr>
            <a:r>
              <a:rPr lang="en-GB" sz="1600" i="1" dirty="0" smtClean="0"/>
              <a:t>Ideas of privilege</a:t>
            </a:r>
            <a:r>
              <a:rPr lang="en-GB" sz="1600" i="1" dirty="0"/>
              <a:t>, agency and affect (Hey, 2013)</a:t>
            </a:r>
          </a:p>
          <a:p>
            <a:pPr marL="285750" lvl="1" indent="-285750">
              <a:buFont typeface="Wingdings" panose="05000000000000000000" pitchFamily="2" charset="2"/>
              <a:buChar char="Ø"/>
            </a:pPr>
            <a:r>
              <a:rPr lang="en-GB" sz="1600" i="1" dirty="0" smtClean="0"/>
              <a:t>‘Discourse’ as mutually constitutive of language/social life, governing the shape and affect of the social (Webb, 2014)</a:t>
            </a:r>
            <a:endParaRPr lang="en-GB" sz="1600" i="1" dirty="0"/>
          </a:p>
          <a:p>
            <a:r>
              <a:rPr lang="en-GB" b="1" dirty="0" smtClean="0">
                <a:solidFill>
                  <a:srgbClr val="FF66FF"/>
                </a:solidFill>
              </a:rPr>
              <a:t>Thinking ‘difference’ and ‘agency’ in teaching and learning</a:t>
            </a:r>
          </a:p>
          <a:p>
            <a:pPr marL="285750" lvl="1" indent="-285750">
              <a:buFont typeface="Wingdings" panose="05000000000000000000" pitchFamily="2" charset="2"/>
              <a:buChar char="Ø"/>
            </a:pPr>
            <a:r>
              <a:rPr lang="en-GB" sz="1600" i="1" dirty="0"/>
              <a:t>‘Baroque’ qualities of shame as </a:t>
            </a:r>
            <a:r>
              <a:rPr lang="en-GB" sz="1600" i="1" dirty="0" smtClean="0"/>
              <a:t>affect within Educational </a:t>
            </a:r>
            <a:r>
              <a:rPr lang="en-GB" sz="1600" i="1" dirty="0"/>
              <a:t>(MacLure, 2011)</a:t>
            </a:r>
          </a:p>
          <a:p>
            <a:pPr marL="285750" lvl="1" indent="-285750">
              <a:buFont typeface="Wingdings" panose="05000000000000000000" pitchFamily="2" charset="2"/>
              <a:buChar char="Ø"/>
            </a:pPr>
            <a:r>
              <a:rPr lang="en-GB" sz="1600" i="1" dirty="0"/>
              <a:t>Shame as the disrupting of a social ordering (Rancière, 1995)</a:t>
            </a:r>
          </a:p>
          <a:p>
            <a:endParaRPr lang="en-GB" dirty="0"/>
          </a:p>
        </p:txBody>
      </p:sp>
    </p:spTree>
    <p:extLst>
      <p:ext uri="{BB962C8B-B14F-4D97-AF65-F5344CB8AC3E}">
        <p14:creationId xmlns:p14="http://schemas.microsoft.com/office/powerpoint/2010/main" val="10499016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6178062"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rgbClr val="EC1CCE"/>
                </a:solidFill>
              </a:rPr>
              <a:t>Where Are We Coming From?</a:t>
            </a:r>
            <a:endParaRPr lang="en-GB" sz="3600" dirty="0"/>
          </a:p>
        </p:txBody>
      </p:sp>
      <p:pic>
        <p:nvPicPr>
          <p:cNvPr id="3" name="Content Placeholder 3" descr="https://encrypted-tbn2.gstatic.com/images?q=tbn:ANd9GcRLrYjDqNCoD4YNIwFQLvCEhyLfcQ4dn9PYq8-H844QtFsBGSvK">
            <a:hlinkClick r:id="rId3"/>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6300192" y="188640"/>
            <a:ext cx="2736304" cy="6336704"/>
          </a:xfrm>
          <a:prstGeom prst="rect">
            <a:avLst/>
          </a:prstGeom>
          <a:noFill/>
          <a:ln>
            <a:noFill/>
          </a:ln>
        </p:spPr>
      </p:pic>
      <p:sp>
        <p:nvSpPr>
          <p:cNvPr id="2" name="Rectangle 1"/>
          <p:cNvSpPr/>
          <p:nvPr/>
        </p:nvSpPr>
        <p:spPr>
          <a:xfrm>
            <a:off x="325314" y="2106537"/>
            <a:ext cx="5527431" cy="4154984"/>
          </a:xfrm>
          <a:prstGeom prst="rect">
            <a:avLst/>
          </a:prstGeom>
        </p:spPr>
        <p:txBody>
          <a:bodyPr wrap="square">
            <a:spAutoFit/>
          </a:bodyPr>
          <a:lstStyle/>
          <a:p>
            <a:r>
              <a:rPr lang="en-GB" sz="2400" dirty="0" smtClean="0">
                <a:solidFill>
                  <a:schemeClr val="tx1">
                    <a:lumMod val="75000"/>
                    <a:lumOff val="25000"/>
                  </a:schemeClr>
                </a:solidFill>
              </a:rPr>
              <a:t>We are both: </a:t>
            </a:r>
          </a:p>
          <a:p>
            <a:endParaRPr lang="en-GB" sz="2400" dirty="0">
              <a:solidFill>
                <a:schemeClr val="tx1">
                  <a:lumMod val="75000"/>
                  <a:lumOff val="25000"/>
                </a:schemeClr>
              </a:solidFill>
            </a:endParaRPr>
          </a:p>
          <a:p>
            <a:pPr marL="342900" indent="-342900">
              <a:buFont typeface="Wingdings" panose="05000000000000000000" pitchFamily="2" charset="2"/>
              <a:buChar char="Ø"/>
            </a:pPr>
            <a:r>
              <a:rPr lang="en-GB" sz="2400" i="1" dirty="0" smtClean="0">
                <a:solidFill>
                  <a:srgbClr val="FF66FF"/>
                </a:solidFill>
              </a:rPr>
              <a:t>Responding </a:t>
            </a:r>
            <a:r>
              <a:rPr lang="en-GB" sz="2400" i="1" dirty="0">
                <a:solidFill>
                  <a:srgbClr val="FF66FF"/>
                </a:solidFill>
              </a:rPr>
              <a:t>to </a:t>
            </a:r>
            <a:r>
              <a:rPr lang="en-GB" sz="2400" dirty="0">
                <a:solidFill>
                  <a:schemeClr val="tx1">
                    <a:lumMod val="75000"/>
                    <a:lumOff val="25000"/>
                  </a:schemeClr>
                </a:solidFill>
              </a:rPr>
              <a:t>the intersubjective dynamic of the supervisor/supervisee </a:t>
            </a:r>
            <a:r>
              <a:rPr lang="en-GB" sz="2400" dirty="0" smtClean="0">
                <a:solidFill>
                  <a:schemeClr val="tx1">
                    <a:lumMod val="75000"/>
                    <a:lumOff val="25000"/>
                  </a:schemeClr>
                </a:solidFill>
              </a:rPr>
              <a:t>relationship which concerns </a:t>
            </a:r>
            <a:r>
              <a:rPr lang="en-GB" sz="2400" i="1" dirty="0" smtClean="0">
                <a:solidFill>
                  <a:schemeClr val="tx1">
                    <a:lumMod val="75000"/>
                    <a:lumOff val="25000"/>
                  </a:schemeClr>
                </a:solidFill>
              </a:rPr>
              <a:t>processes</a:t>
            </a:r>
            <a:r>
              <a:rPr lang="en-GB" sz="2400" dirty="0" smtClean="0">
                <a:solidFill>
                  <a:schemeClr val="tx1">
                    <a:lumMod val="75000"/>
                    <a:lumOff val="25000"/>
                  </a:schemeClr>
                </a:solidFill>
              </a:rPr>
              <a:t> and </a:t>
            </a:r>
            <a:r>
              <a:rPr lang="en-GB" sz="2400" i="1" dirty="0" smtClean="0">
                <a:solidFill>
                  <a:schemeClr val="tx1">
                    <a:lumMod val="75000"/>
                    <a:lumOff val="25000"/>
                  </a:schemeClr>
                </a:solidFill>
              </a:rPr>
              <a:t>reflexivity </a:t>
            </a:r>
            <a:r>
              <a:rPr lang="en-GB" sz="2400" dirty="0" smtClean="0">
                <a:solidFill>
                  <a:schemeClr val="tx1">
                    <a:lumMod val="75000"/>
                    <a:lumOff val="25000"/>
                  </a:schemeClr>
                </a:solidFill>
              </a:rPr>
              <a:t>and</a:t>
            </a:r>
            <a:r>
              <a:rPr lang="en-GB" sz="2400" i="1" dirty="0" smtClean="0">
                <a:solidFill>
                  <a:schemeClr val="tx1">
                    <a:lumMod val="75000"/>
                    <a:lumOff val="25000"/>
                  </a:schemeClr>
                </a:solidFill>
              </a:rPr>
              <a:t> affects</a:t>
            </a:r>
          </a:p>
          <a:p>
            <a:pPr marL="342900" indent="-342900">
              <a:buFont typeface="Wingdings" panose="05000000000000000000" pitchFamily="2" charset="2"/>
              <a:buChar char="Ø"/>
            </a:pPr>
            <a:endParaRPr lang="en-GB" sz="2400" dirty="0">
              <a:solidFill>
                <a:schemeClr val="tx1">
                  <a:lumMod val="75000"/>
                  <a:lumOff val="25000"/>
                </a:schemeClr>
              </a:solidFill>
            </a:endParaRPr>
          </a:p>
          <a:p>
            <a:pPr marL="342900" indent="-342900">
              <a:buFont typeface="Wingdings" panose="05000000000000000000" pitchFamily="2" charset="2"/>
              <a:buChar char="Ø"/>
            </a:pPr>
            <a:r>
              <a:rPr lang="en-GB" sz="2400" i="1" dirty="0">
                <a:solidFill>
                  <a:srgbClr val="FF66FF"/>
                </a:solidFill>
              </a:rPr>
              <a:t>Reacting against </a:t>
            </a:r>
            <a:r>
              <a:rPr lang="en-GB" sz="2400" dirty="0">
                <a:solidFill>
                  <a:schemeClr val="tx1">
                    <a:lumMod val="75000"/>
                    <a:lumOff val="25000"/>
                  </a:schemeClr>
                </a:solidFill>
              </a:rPr>
              <a:t>the individualised and individualising management of shame in many</a:t>
            </a:r>
            <a:r>
              <a:rPr lang="en-GB" sz="2400" dirty="0" smtClean="0">
                <a:solidFill>
                  <a:schemeClr val="tx1">
                    <a:lumMod val="75000"/>
                    <a:lumOff val="25000"/>
                  </a:schemeClr>
                </a:solidFill>
              </a:rPr>
              <a:t>: </a:t>
            </a:r>
            <a:r>
              <a:rPr lang="en-GB" sz="2400" i="1" dirty="0" smtClean="0">
                <a:solidFill>
                  <a:schemeClr val="tx1">
                    <a:lumMod val="75000"/>
                    <a:lumOff val="25000"/>
                  </a:schemeClr>
                </a:solidFill>
              </a:rPr>
              <a:t>‘</a:t>
            </a:r>
            <a:r>
              <a:rPr lang="en-GB" sz="2400" i="1" dirty="0">
                <a:solidFill>
                  <a:schemeClr val="tx1">
                    <a:lumMod val="75000"/>
                    <a:lumOff val="25000"/>
                  </a:schemeClr>
                </a:solidFill>
              </a:rPr>
              <a:t>How To’ </a:t>
            </a:r>
            <a:r>
              <a:rPr lang="en-GB" sz="2400" i="1" dirty="0" smtClean="0">
                <a:solidFill>
                  <a:schemeClr val="tx1">
                    <a:lumMod val="75000"/>
                    <a:lumOff val="25000"/>
                  </a:schemeClr>
                </a:solidFill>
              </a:rPr>
              <a:t>blogs </a:t>
            </a:r>
            <a:r>
              <a:rPr lang="en-GB" sz="2400" dirty="0" smtClean="0">
                <a:solidFill>
                  <a:schemeClr val="tx1">
                    <a:lumMod val="75000"/>
                    <a:lumOff val="25000"/>
                  </a:schemeClr>
                </a:solidFill>
              </a:rPr>
              <a:t>of managing emotions in HE contexts</a:t>
            </a:r>
            <a:endParaRPr lang="en-GB" sz="2400" dirty="0">
              <a:solidFill>
                <a:schemeClr val="tx1">
                  <a:lumMod val="75000"/>
                  <a:lumOff val="25000"/>
                </a:schemeClr>
              </a:solidFill>
            </a:endParaRPr>
          </a:p>
        </p:txBody>
      </p:sp>
    </p:spTree>
    <p:extLst>
      <p:ext uri="{BB962C8B-B14F-4D97-AF65-F5344CB8AC3E}">
        <p14:creationId xmlns:p14="http://schemas.microsoft.com/office/powerpoint/2010/main" val="12981130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5689"/>
            <a:ext cx="6330462"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rgbClr val="EC1CCE"/>
                </a:solidFill>
              </a:rPr>
              <a:t>What ideas are we </a:t>
            </a:r>
            <a:r>
              <a:rPr lang="en-GB" sz="2800" dirty="0" smtClean="0">
                <a:solidFill>
                  <a:srgbClr val="EC1CCE"/>
                </a:solidFill>
              </a:rPr>
              <a:t>exploring in the vignettes we draw on?</a:t>
            </a:r>
          </a:p>
        </p:txBody>
      </p:sp>
      <p:pic>
        <p:nvPicPr>
          <p:cNvPr id="3" name="Content Placeholder 3" descr="https://encrypted-tbn2.gstatic.com/images?q=tbn:ANd9GcRLrYjDqNCoD4YNIwFQLvCEhyLfcQ4dn9PYq8-H844QtFsBGSvK">
            <a:hlinkClick r:id="rId3"/>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6541476" y="188640"/>
            <a:ext cx="2495019" cy="6336704"/>
          </a:xfrm>
          <a:prstGeom prst="rect">
            <a:avLst/>
          </a:prstGeom>
          <a:noFill/>
          <a:ln>
            <a:noFill/>
          </a:ln>
        </p:spPr>
      </p:pic>
      <p:sp>
        <p:nvSpPr>
          <p:cNvPr id="2" name="Rectangle 1"/>
          <p:cNvSpPr/>
          <p:nvPr/>
        </p:nvSpPr>
        <p:spPr>
          <a:xfrm>
            <a:off x="205154" y="1782864"/>
            <a:ext cx="5920154" cy="4585871"/>
          </a:xfrm>
          <a:prstGeom prst="rect">
            <a:avLst/>
          </a:prstGeom>
        </p:spPr>
        <p:txBody>
          <a:bodyPr wrap="square">
            <a:spAutoFit/>
          </a:bodyPr>
          <a:lstStyle/>
          <a:p>
            <a:r>
              <a:rPr lang="en-GB" sz="2400" dirty="0"/>
              <a:t>‘Moments’ of sharing writing as piquant, loaded affective/affecting episodes (engagements of the ‘</a:t>
            </a:r>
            <a:r>
              <a:rPr lang="en-GB" sz="2400" i="1" dirty="0"/>
              <a:t>opaque complexity of life and things</a:t>
            </a:r>
            <a:r>
              <a:rPr lang="en-GB" sz="2400" dirty="0" smtClean="0"/>
              <a:t>’) </a:t>
            </a:r>
            <a:r>
              <a:rPr lang="en-GB" dirty="0"/>
              <a:t>(MacLure, 2010, p. 998</a:t>
            </a:r>
            <a:r>
              <a:rPr lang="en-GB" dirty="0" smtClean="0"/>
              <a:t>)</a:t>
            </a:r>
          </a:p>
          <a:p>
            <a:r>
              <a:rPr lang="en-GB" dirty="0" smtClean="0"/>
              <a:t> </a:t>
            </a:r>
            <a:endParaRPr lang="en-GB" dirty="0"/>
          </a:p>
          <a:p>
            <a:pPr marL="285750" indent="-285750">
              <a:buFont typeface="Wingdings" panose="05000000000000000000" pitchFamily="2" charset="2"/>
              <a:buChar char="Ø"/>
            </a:pPr>
            <a:r>
              <a:rPr lang="en-GB" i="1" dirty="0">
                <a:solidFill>
                  <a:srgbClr val="FF66FF"/>
                </a:solidFill>
              </a:rPr>
              <a:t>a ‘one off’ encounter between the supervisor/supervisee outside a supervisory session early on in the relationship.  The supervisor responds to a piece of the supervisee’s writing in which the affects of  ‘shame’ are integral to the </a:t>
            </a:r>
            <a:r>
              <a:rPr lang="en-GB" i="1" dirty="0" smtClean="0">
                <a:solidFill>
                  <a:srgbClr val="FF66FF"/>
                </a:solidFill>
              </a:rPr>
              <a:t>process of writing </a:t>
            </a:r>
            <a:r>
              <a:rPr lang="en-GB" i="1" dirty="0">
                <a:solidFill>
                  <a:srgbClr val="FF66FF"/>
                </a:solidFill>
              </a:rPr>
              <a:t>itself</a:t>
            </a:r>
          </a:p>
          <a:p>
            <a:endParaRPr lang="en-GB" dirty="0">
              <a:solidFill>
                <a:schemeClr val="tx1">
                  <a:lumMod val="75000"/>
                  <a:lumOff val="25000"/>
                </a:schemeClr>
              </a:solidFill>
            </a:endParaRPr>
          </a:p>
          <a:p>
            <a:pPr marL="285750" indent="-285750">
              <a:buFont typeface="Wingdings" panose="05000000000000000000" pitchFamily="2" charset="2"/>
              <a:buChar char="Ø"/>
            </a:pPr>
            <a:r>
              <a:rPr lang="en-GB" i="1" dirty="0" smtClean="0">
                <a:solidFill>
                  <a:srgbClr val="FF66FF"/>
                </a:solidFill>
              </a:rPr>
              <a:t>ongoing </a:t>
            </a:r>
            <a:r>
              <a:rPr lang="en-GB" i="1" dirty="0">
                <a:solidFill>
                  <a:srgbClr val="FF66FF"/>
                </a:solidFill>
              </a:rPr>
              <a:t>over several months within a series of supervisory sessions in which the supervisee struggles with  the shame of not being able to shape and craft a chapter of her thesis</a:t>
            </a:r>
          </a:p>
          <a:p>
            <a:r>
              <a:rPr lang="en-GB" sz="1600" i="1" dirty="0">
                <a:solidFill>
                  <a:srgbClr val="FF66FF"/>
                </a:solidFill>
              </a:rPr>
              <a:t>  </a:t>
            </a:r>
          </a:p>
        </p:txBody>
      </p:sp>
    </p:spTree>
    <p:extLst>
      <p:ext uri="{BB962C8B-B14F-4D97-AF65-F5344CB8AC3E}">
        <p14:creationId xmlns:p14="http://schemas.microsoft.com/office/powerpoint/2010/main" val="23636579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5689"/>
            <a:ext cx="6201508"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rgbClr val="EC1CCE"/>
                </a:solidFill>
              </a:rPr>
              <a:t>Launching…</a:t>
            </a:r>
            <a:endParaRPr lang="en-GB" sz="3600" dirty="0"/>
          </a:p>
        </p:txBody>
      </p:sp>
      <p:pic>
        <p:nvPicPr>
          <p:cNvPr id="3" name="Content Placeholder 3" descr="https://encrypted-tbn2.gstatic.com/images?q=tbn:ANd9GcRLrYjDqNCoD4YNIwFQLvCEhyLfcQ4dn9PYq8-H844QtFsBGSvK">
            <a:hlinkClick r:id="rId3"/>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6553200" y="188640"/>
            <a:ext cx="2483296" cy="6336704"/>
          </a:xfrm>
          <a:prstGeom prst="rect">
            <a:avLst/>
          </a:prstGeom>
          <a:noFill/>
          <a:ln>
            <a:noFill/>
          </a:ln>
        </p:spPr>
      </p:pic>
      <p:pic>
        <p:nvPicPr>
          <p:cNvPr id="4" name="Content Placeholder 3" descr="https://encrypted-tbn2.gstatic.com/images?q=tbn:ANd9GcRLrYjDqNCoD4YNIwFQLvCEhyLfcQ4dn9PYq8-H844QtFsBGSvK">
            <a:hlinkClick r:id="rId3"/>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6300192" y="188640"/>
            <a:ext cx="2736304" cy="6336704"/>
          </a:xfrm>
          <a:prstGeom prst="rect">
            <a:avLst/>
          </a:prstGeom>
          <a:noFill/>
          <a:ln>
            <a:noFill/>
          </a:ln>
        </p:spPr>
      </p:pic>
      <p:sp>
        <p:nvSpPr>
          <p:cNvPr id="8" name="TextBox 7"/>
          <p:cNvSpPr txBox="1"/>
          <p:nvPr/>
        </p:nvSpPr>
        <p:spPr>
          <a:xfrm>
            <a:off x="123092" y="1979126"/>
            <a:ext cx="2977662" cy="4308872"/>
          </a:xfrm>
          <a:prstGeom prst="rect">
            <a:avLst/>
          </a:prstGeom>
          <a:noFill/>
        </p:spPr>
        <p:txBody>
          <a:bodyPr wrap="square" rtlCol="0">
            <a:spAutoFit/>
          </a:bodyPr>
          <a:lstStyle/>
          <a:p>
            <a:r>
              <a:rPr lang="en-GB" sz="2400" dirty="0" smtClean="0"/>
              <a:t>Rebecca – Supervisee</a:t>
            </a:r>
          </a:p>
          <a:p>
            <a:endParaRPr lang="en-GB" dirty="0"/>
          </a:p>
          <a:p>
            <a:r>
              <a:rPr lang="en-GB" sz="2400" i="1" dirty="0" smtClean="0"/>
              <a:t>‘</a:t>
            </a:r>
            <a:r>
              <a:rPr lang="en-GB" sz="2400" i="1" dirty="0" smtClean="0">
                <a:solidFill>
                  <a:schemeClr val="tx1">
                    <a:lumMod val="65000"/>
                    <a:lumOff val="35000"/>
                  </a:schemeClr>
                </a:solidFill>
              </a:rPr>
              <a:t>Valerie burst into the room:  </a:t>
            </a:r>
            <a:r>
              <a:rPr lang="en-GB" sz="2400" i="1" dirty="0" smtClean="0">
                <a:solidFill>
                  <a:srgbClr val="FF66FF"/>
                </a:solidFill>
              </a:rPr>
              <a:t>‘You can write!’ </a:t>
            </a:r>
            <a:r>
              <a:rPr lang="en-GB" sz="2400" i="1" dirty="0" smtClean="0">
                <a:solidFill>
                  <a:schemeClr val="tx1">
                    <a:lumMod val="65000"/>
                    <a:lumOff val="35000"/>
                  </a:schemeClr>
                </a:solidFill>
              </a:rPr>
              <a:t>she declared. </a:t>
            </a:r>
          </a:p>
          <a:p>
            <a:endParaRPr lang="en-GB" sz="2400" i="1" dirty="0">
              <a:solidFill>
                <a:schemeClr val="tx1">
                  <a:lumMod val="65000"/>
                  <a:lumOff val="35000"/>
                </a:schemeClr>
              </a:solidFill>
            </a:endParaRPr>
          </a:p>
          <a:p>
            <a:r>
              <a:rPr lang="en-GB" sz="2400" i="1" dirty="0" smtClean="0">
                <a:solidFill>
                  <a:schemeClr val="tx1">
                    <a:lumMod val="65000"/>
                    <a:lumOff val="35000"/>
                  </a:schemeClr>
                </a:solidFill>
              </a:rPr>
              <a:t>She broke into her ‘Cilla Black Meets Michel Foucault’ ‘gig’. </a:t>
            </a:r>
          </a:p>
          <a:p>
            <a:endParaRPr lang="en-GB" sz="2400" i="1" dirty="0">
              <a:solidFill>
                <a:schemeClr val="tx1">
                  <a:lumMod val="65000"/>
                  <a:lumOff val="35000"/>
                </a:schemeClr>
              </a:solidFill>
            </a:endParaRPr>
          </a:p>
          <a:p>
            <a:r>
              <a:rPr lang="en-GB" sz="2400" i="1" dirty="0" smtClean="0">
                <a:solidFill>
                  <a:schemeClr val="tx1">
                    <a:lumMod val="65000"/>
                    <a:lumOff val="35000"/>
                  </a:schemeClr>
                </a:solidFill>
              </a:rPr>
              <a:t> I was amazed.  </a:t>
            </a:r>
            <a:endParaRPr lang="en-GB" sz="2400" i="1" dirty="0">
              <a:solidFill>
                <a:schemeClr val="tx1">
                  <a:lumMod val="65000"/>
                  <a:lumOff val="35000"/>
                </a:schemeClr>
              </a:solidFill>
            </a:endParaRPr>
          </a:p>
          <a:p>
            <a:endParaRPr lang="en-GB" sz="1600" i="1" dirty="0"/>
          </a:p>
        </p:txBody>
      </p:sp>
      <p:sp>
        <p:nvSpPr>
          <p:cNvPr id="9" name="TextBox 8"/>
          <p:cNvSpPr txBox="1"/>
          <p:nvPr/>
        </p:nvSpPr>
        <p:spPr>
          <a:xfrm>
            <a:off x="3182816" y="1979126"/>
            <a:ext cx="3117376" cy="4708981"/>
          </a:xfrm>
          <a:prstGeom prst="rect">
            <a:avLst/>
          </a:prstGeom>
          <a:noFill/>
        </p:spPr>
        <p:txBody>
          <a:bodyPr wrap="square" rtlCol="0">
            <a:spAutoFit/>
          </a:bodyPr>
          <a:lstStyle/>
          <a:p>
            <a:r>
              <a:rPr lang="en-GB" sz="2400" dirty="0" smtClean="0"/>
              <a:t>Valerie – Supervisor</a:t>
            </a:r>
          </a:p>
          <a:p>
            <a:endParaRPr lang="en-GB" dirty="0"/>
          </a:p>
          <a:p>
            <a:r>
              <a:rPr lang="en-GB" sz="2400" i="1" dirty="0" smtClean="0">
                <a:solidFill>
                  <a:schemeClr val="tx1">
                    <a:lumMod val="75000"/>
                    <a:lumOff val="25000"/>
                  </a:schemeClr>
                </a:solidFill>
              </a:rPr>
              <a:t>‘I’m surprised – I suppose - to see just how impactful that banal, convivial moment actually was…But I’m also reminded of the power at work and the echoes of </a:t>
            </a:r>
            <a:r>
              <a:rPr lang="en-GB" sz="2400" i="1" u="sng" dirty="0" smtClean="0">
                <a:solidFill>
                  <a:schemeClr val="tx1">
                    <a:lumMod val="75000"/>
                    <a:lumOff val="25000"/>
                  </a:schemeClr>
                </a:solidFill>
              </a:rPr>
              <a:t>my</a:t>
            </a:r>
            <a:r>
              <a:rPr lang="en-GB" sz="2400" i="1" dirty="0" smtClean="0">
                <a:solidFill>
                  <a:schemeClr val="tx1">
                    <a:lumMod val="75000"/>
                    <a:lumOff val="25000"/>
                  </a:schemeClr>
                </a:solidFill>
              </a:rPr>
              <a:t> relationship with my own supervisor’. </a:t>
            </a:r>
            <a:endParaRPr lang="en-GB" sz="2400" i="1" dirty="0">
              <a:solidFill>
                <a:schemeClr val="tx1">
                  <a:lumMod val="75000"/>
                  <a:lumOff val="25000"/>
                </a:schemeClr>
              </a:solidFill>
            </a:endParaRPr>
          </a:p>
          <a:p>
            <a:endParaRPr lang="en-GB" dirty="0"/>
          </a:p>
        </p:txBody>
      </p:sp>
    </p:spTree>
    <p:extLst>
      <p:ext uri="{BB962C8B-B14F-4D97-AF65-F5344CB8AC3E}">
        <p14:creationId xmlns:p14="http://schemas.microsoft.com/office/powerpoint/2010/main" val="6381943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5689"/>
            <a:ext cx="6300192" cy="13403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rgbClr val="EC1CCE"/>
                </a:solidFill>
              </a:rPr>
              <a:t>Landing…</a:t>
            </a:r>
            <a:endParaRPr lang="en-GB" sz="3600" dirty="0"/>
          </a:p>
        </p:txBody>
      </p:sp>
      <p:pic>
        <p:nvPicPr>
          <p:cNvPr id="3" name="Content Placeholder 3" descr="https://encrypted-tbn2.gstatic.com/images?q=tbn:ANd9GcRLrYjDqNCoD4YNIwFQLvCEhyLfcQ4dn9PYq8-H844QtFsBGSvK">
            <a:hlinkClick r:id="rId3"/>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6482862" y="188640"/>
            <a:ext cx="2553634" cy="6336704"/>
          </a:xfrm>
          <a:prstGeom prst="rect">
            <a:avLst/>
          </a:prstGeom>
          <a:noFill/>
          <a:ln>
            <a:noFill/>
          </a:ln>
        </p:spPr>
      </p:pic>
      <p:sp>
        <p:nvSpPr>
          <p:cNvPr id="5" name="TextBox 4"/>
          <p:cNvSpPr txBox="1"/>
          <p:nvPr/>
        </p:nvSpPr>
        <p:spPr>
          <a:xfrm>
            <a:off x="165938" y="1607728"/>
            <a:ext cx="2984158" cy="4893647"/>
          </a:xfrm>
          <a:prstGeom prst="rect">
            <a:avLst/>
          </a:prstGeom>
          <a:noFill/>
        </p:spPr>
        <p:txBody>
          <a:bodyPr wrap="square" rtlCol="0">
            <a:spAutoFit/>
          </a:bodyPr>
          <a:lstStyle/>
          <a:p>
            <a:r>
              <a:rPr lang="en-GB" sz="2400" dirty="0" smtClean="0"/>
              <a:t>Rebecca – Supervisee</a:t>
            </a:r>
          </a:p>
          <a:p>
            <a:endParaRPr lang="en-GB" sz="2400" dirty="0" smtClean="0"/>
          </a:p>
          <a:p>
            <a:r>
              <a:rPr lang="en-GB" sz="2400" dirty="0" smtClean="0"/>
              <a:t>‘</a:t>
            </a:r>
            <a:r>
              <a:rPr lang="en-GB" sz="2400" i="1" dirty="0" smtClean="0"/>
              <a:t>I felt so stupid going in and defending my efforts and then feeling that hot, choking sensation as the tears began to well and then break loose…why couldn’t I get this piece of writing ‘right’?  </a:t>
            </a:r>
            <a:r>
              <a:rPr lang="en-GB" sz="2400" i="1" dirty="0" smtClean="0">
                <a:solidFill>
                  <a:srgbClr val="FF66FF"/>
                </a:solidFill>
              </a:rPr>
              <a:t>God, I felt ashamed…’</a:t>
            </a:r>
            <a:endParaRPr lang="en-GB" sz="2400" i="1" dirty="0">
              <a:solidFill>
                <a:srgbClr val="FF66FF"/>
              </a:solidFill>
            </a:endParaRPr>
          </a:p>
        </p:txBody>
      </p:sp>
      <p:sp>
        <p:nvSpPr>
          <p:cNvPr id="6" name="TextBox 5"/>
          <p:cNvSpPr txBox="1"/>
          <p:nvPr/>
        </p:nvSpPr>
        <p:spPr>
          <a:xfrm>
            <a:off x="3150096" y="1618618"/>
            <a:ext cx="3332766" cy="5262979"/>
          </a:xfrm>
          <a:prstGeom prst="rect">
            <a:avLst/>
          </a:prstGeom>
          <a:noFill/>
        </p:spPr>
        <p:txBody>
          <a:bodyPr wrap="square" rtlCol="0">
            <a:spAutoFit/>
          </a:bodyPr>
          <a:lstStyle/>
          <a:p>
            <a:r>
              <a:rPr lang="en-GB" sz="2400" dirty="0" smtClean="0"/>
              <a:t>Valerie – Supervisor</a:t>
            </a:r>
          </a:p>
          <a:p>
            <a:endParaRPr lang="en-GB" sz="2400" dirty="0" smtClean="0"/>
          </a:p>
          <a:p>
            <a:r>
              <a:rPr lang="en-GB" sz="2400" i="1" dirty="0" smtClean="0"/>
              <a:t>‘Oh dear – there is certainly something about the irony of overachieving deconstruction…</a:t>
            </a:r>
            <a:r>
              <a:rPr lang="en-GB" sz="2400" i="1" dirty="0" smtClean="0">
                <a:solidFill>
                  <a:srgbClr val="FF66FF"/>
                </a:solidFill>
              </a:rPr>
              <a:t>I  recognised the paradox implicit in these uncomfortable moments </a:t>
            </a:r>
            <a:r>
              <a:rPr lang="en-GB" sz="2400" i="1" dirty="0" smtClean="0"/>
              <a:t>as Rebecca grappled with some reconstitution of her deconstructed text ‘ </a:t>
            </a:r>
            <a:endParaRPr lang="en-GB" sz="2400" i="1" dirty="0"/>
          </a:p>
          <a:p>
            <a:endParaRPr lang="en-GB" sz="2400" dirty="0"/>
          </a:p>
        </p:txBody>
      </p:sp>
    </p:spTree>
    <p:extLst>
      <p:ext uri="{BB962C8B-B14F-4D97-AF65-F5344CB8AC3E}">
        <p14:creationId xmlns:p14="http://schemas.microsoft.com/office/powerpoint/2010/main" val="5821015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6013938"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rgbClr val="EC1CCE"/>
                </a:solidFill>
              </a:rPr>
              <a:t>Concluding:  </a:t>
            </a:r>
            <a:r>
              <a:rPr lang="en-GB" sz="3600" dirty="0">
                <a:solidFill>
                  <a:srgbClr val="EC1CCE"/>
                </a:solidFill>
              </a:rPr>
              <a:t>So What?</a:t>
            </a:r>
            <a:endParaRPr lang="en-GB" sz="3600" dirty="0"/>
          </a:p>
        </p:txBody>
      </p:sp>
      <p:pic>
        <p:nvPicPr>
          <p:cNvPr id="3" name="Content Placeholder 3" descr="Pablo Picasso. Woman with Chignon. 1901 year"/>
          <p:cNvPicPr>
            <a:picLocks/>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15998" y="86471"/>
            <a:ext cx="2880320" cy="6630852"/>
          </a:xfrm>
          <a:prstGeom prst="rect">
            <a:avLst/>
          </a:prstGeom>
          <a:noFill/>
          <a:ln>
            <a:noFill/>
          </a:ln>
        </p:spPr>
      </p:pic>
      <p:sp>
        <p:nvSpPr>
          <p:cNvPr id="4" name="TextBox 3"/>
          <p:cNvSpPr txBox="1"/>
          <p:nvPr/>
        </p:nvSpPr>
        <p:spPr>
          <a:xfrm>
            <a:off x="222738" y="1860920"/>
            <a:ext cx="5709138" cy="1323439"/>
          </a:xfrm>
          <a:prstGeom prst="rect">
            <a:avLst/>
          </a:prstGeom>
          <a:noFill/>
        </p:spPr>
        <p:txBody>
          <a:bodyPr wrap="square" rtlCol="0">
            <a:spAutoFit/>
          </a:bodyPr>
          <a:lstStyle/>
          <a:p>
            <a:r>
              <a:rPr lang="en-GB" sz="2000" dirty="0"/>
              <a:t>T</a:t>
            </a:r>
            <a:r>
              <a:rPr lang="en-GB" sz="2000" dirty="0" smtClean="0"/>
              <a:t>he affects of shame as ‘</a:t>
            </a:r>
            <a:r>
              <a:rPr lang="en-GB" sz="2000" i="1" dirty="0" smtClean="0"/>
              <a:t>the body’s feeling of being out-of-place in the every day</a:t>
            </a:r>
            <a:r>
              <a:rPr lang="en-GB" sz="2000" dirty="0" smtClean="0"/>
              <a:t>’ (Probyn, 2010, p.328) are intrinsic to the social  such that they can’t be disinfected away…</a:t>
            </a:r>
            <a:endParaRPr lang="en-GB" sz="2000" dirty="0"/>
          </a:p>
        </p:txBody>
      </p:sp>
      <p:sp>
        <p:nvSpPr>
          <p:cNvPr id="5" name="TextBox 4"/>
          <p:cNvSpPr txBox="1"/>
          <p:nvPr/>
        </p:nvSpPr>
        <p:spPr>
          <a:xfrm>
            <a:off x="222738" y="3281012"/>
            <a:ext cx="5709136" cy="707886"/>
          </a:xfrm>
          <a:prstGeom prst="rect">
            <a:avLst/>
          </a:prstGeom>
          <a:noFill/>
        </p:spPr>
        <p:txBody>
          <a:bodyPr wrap="square" rtlCol="0">
            <a:spAutoFit/>
          </a:bodyPr>
          <a:lstStyle/>
          <a:p>
            <a:r>
              <a:rPr lang="en-GB" sz="2000" dirty="0" smtClean="0">
                <a:solidFill>
                  <a:schemeClr val="tx1">
                    <a:lumMod val="65000"/>
                    <a:lumOff val="35000"/>
                  </a:schemeClr>
                </a:solidFill>
              </a:rPr>
              <a:t>This is especially so in the intimate confines of the HE supervisor/supervisee relationship where…</a:t>
            </a:r>
            <a:endParaRPr lang="en-GB" sz="2000" dirty="0">
              <a:solidFill>
                <a:schemeClr val="tx1">
                  <a:lumMod val="65000"/>
                  <a:lumOff val="35000"/>
                </a:schemeClr>
              </a:solidFill>
            </a:endParaRPr>
          </a:p>
        </p:txBody>
      </p:sp>
      <p:sp>
        <p:nvSpPr>
          <p:cNvPr id="2" name="TextBox 1"/>
          <p:cNvSpPr txBox="1"/>
          <p:nvPr/>
        </p:nvSpPr>
        <p:spPr>
          <a:xfrm>
            <a:off x="351691" y="4106129"/>
            <a:ext cx="5146431" cy="1908215"/>
          </a:xfrm>
          <a:prstGeom prst="rect">
            <a:avLst/>
          </a:prstGeom>
          <a:noFill/>
        </p:spPr>
        <p:txBody>
          <a:bodyPr wrap="square" rtlCol="0">
            <a:spAutoFit/>
          </a:bodyPr>
          <a:lstStyle/>
          <a:p>
            <a:r>
              <a:rPr lang="en-GB" sz="2000" i="1" dirty="0" smtClean="0">
                <a:solidFill>
                  <a:srgbClr val="FF66FF"/>
                </a:solidFill>
              </a:rPr>
              <a:t> ‘agency is affectively charged by the distribution of affects…so that power relations can better be grasped and contested if we see emotion, desire and feelings as their currency and consequence…</a:t>
            </a:r>
            <a:r>
              <a:rPr lang="en-GB" sz="2000" dirty="0" smtClean="0">
                <a:solidFill>
                  <a:srgbClr val="FF66FF"/>
                </a:solidFill>
              </a:rPr>
              <a:t>’ </a:t>
            </a:r>
          </a:p>
          <a:p>
            <a:r>
              <a:rPr lang="en-GB" dirty="0" smtClean="0">
                <a:solidFill>
                  <a:schemeClr val="tx1">
                    <a:lumMod val="50000"/>
                    <a:lumOff val="50000"/>
                  </a:schemeClr>
                </a:solidFill>
              </a:rPr>
              <a:t>(Hey, 2013, p. 121)</a:t>
            </a:r>
            <a:endParaRPr lang="en-GB" dirty="0">
              <a:solidFill>
                <a:schemeClr val="tx1">
                  <a:lumMod val="50000"/>
                  <a:lumOff val="50000"/>
                </a:schemeClr>
              </a:solidFill>
            </a:endParaRPr>
          </a:p>
        </p:txBody>
      </p:sp>
    </p:spTree>
    <p:extLst>
      <p:ext uri="{BB962C8B-B14F-4D97-AF65-F5344CB8AC3E}">
        <p14:creationId xmlns:p14="http://schemas.microsoft.com/office/powerpoint/2010/main" val="11466106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2227</Words>
  <Application>Microsoft Office PowerPoint</Application>
  <PresentationFormat>On-screen Show (4:3)</PresentationFormat>
  <Paragraphs>128</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The Psycho- Social Orders of Supervision: Ignorance and Ignominy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Univesrity of Sussex</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Pryor</dc:creator>
  <cp:lastModifiedBy>Information Services</cp:lastModifiedBy>
  <cp:revision>206</cp:revision>
  <cp:lastPrinted>2015-03-31T09:05:40Z</cp:lastPrinted>
  <dcterms:created xsi:type="dcterms:W3CDTF">2014-01-26T18:11:45Z</dcterms:created>
  <dcterms:modified xsi:type="dcterms:W3CDTF">2015-04-15T07:37:32Z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