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313" r:id="rId3"/>
    <p:sldId id="332" r:id="rId4"/>
    <p:sldId id="314" r:id="rId5"/>
    <p:sldId id="321" r:id="rId6"/>
    <p:sldId id="320" r:id="rId7"/>
    <p:sldId id="338" r:id="rId8"/>
    <p:sldId id="322" r:id="rId9"/>
    <p:sldId id="318" r:id="rId10"/>
    <p:sldId id="316" r:id="rId11"/>
    <p:sldId id="319" r:id="rId12"/>
    <p:sldId id="331" r:id="rId13"/>
    <p:sldId id="330" r:id="rId14"/>
    <p:sldId id="333" r:id="rId15"/>
    <p:sldId id="340" r:id="rId16"/>
    <p:sldId id="334" r:id="rId17"/>
    <p:sldId id="335" r:id="rId18"/>
    <p:sldId id="336" r:id="rId19"/>
    <p:sldId id="341" r:id="rId20"/>
    <p:sldId id="337" r:id="rId21"/>
    <p:sldId id="327" r:id="rId22"/>
    <p:sldId id="339" r:id="rId23"/>
    <p:sldId id="310" r:id="rId24"/>
  </p:sldIdLst>
  <p:sldSz cx="9144000" cy="5143500" type="screen16x9"/>
  <p:notesSz cx="6662738" cy="9926638"/>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2D200454-40CA-4A62-9FC3-DE9A4176ACB9}">
      <p15:notesGuideLst xmlns:p15="http://schemas.microsoft.com/office/powerpoint/2012/main" xmlns="">
        <p15:guide id="1" orient="horz" pos="3126">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DCC8"/>
    <a:srgbClr val="660066"/>
    <a:srgbClr val="CC0099"/>
    <a:srgbClr val="200029"/>
    <a:srgbClr val="1A00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525" autoAdjust="0"/>
    <p:restoredTop sz="84277" autoAdjust="0"/>
  </p:normalViewPr>
  <p:slideViewPr>
    <p:cSldViewPr>
      <p:cViewPr varScale="1">
        <p:scale>
          <a:sx n="97" d="100"/>
          <a:sy n="97" d="100"/>
        </p:scale>
        <p:origin x="-114" y="-45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406" y="-90"/>
      </p:cViewPr>
      <p:guideLst>
        <p:guide orient="horz" pos="3126"/>
        <p:guide pos="209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887663" cy="49688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46083" name="Rectangle 3"/>
          <p:cNvSpPr>
            <a:spLocks noGrp="1" noChangeArrowheads="1"/>
          </p:cNvSpPr>
          <p:nvPr>
            <p:ph type="dt" sz="quarter" idx="1"/>
          </p:nvPr>
        </p:nvSpPr>
        <p:spPr bwMode="auto">
          <a:xfrm>
            <a:off x="3773488" y="0"/>
            <a:ext cx="2887662" cy="49688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46084" name="Rectangle 4"/>
          <p:cNvSpPr>
            <a:spLocks noGrp="1" noChangeArrowheads="1"/>
          </p:cNvSpPr>
          <p:nvPr>
            <p:ph type="ftr" sz="quarter" idx="2"/>
          </p:nvPr>
        </p:nvSpPr>
        <p:spPr bwMode="auto">
          <a:xfrm>
            <a:off x="0" y="9428163"/>
            <a:ext cx="2887663" cy="496887"/>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46085" name="Rectangle 5"/>
          <p:cNvSpPr>
            <a:spLocks noGrp="1" noChangeArrowheads="1"/>
          </p:cNvSpPr>
          <p:nvPr>
            <p:ph type="sldNum" sz="quarter" idx="3"/>
          </p:nvPr>
        </p:nvSpPr>
        <p:spPr bwMode="auto">
          <a:xfrm>
            <a:off x="3773488" y="9428163"/>
            <a:ext cx="2887662" cy="496887"/>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3DFF9B02-B511-41B7-B86E-BB5F03402011}" type="slidenum">
              <a:rPr lang="en-GB"/>
              <a:pPr>
                <a:defRPr/>
              </a:pPr>
              <a:t>‹#›</a:t>
            </a:fld>
            <a:endParaRPr lang="en-GB"/>
          </a:p>
        </p:txBody>
      </p:sp>
    </p:spTree>
    <p:extLst>
      <p:ext uri="{BB962C8B-B14F-4D97-AF65-F5344CB8AC3E}">
        <p14:creationId xmlns:p14="http://schemas.microsoft.com/office/powerpoint/2010/main" val="20000521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887663" cy="49688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51203" name="Rectangle 3"/>
          <p:cNvSpPr>
            <a:spLocks noGrp="1" noChangeArrowheads="1"/>
          </p:cNvSpPr>
          <p:nvPr>
            <p:ph type="dt" idx="1"/>
          </p:nvPr>
        </p:nvSpPr>
        <p:spPr bwMode="auto">
          <a:xfrm>
            <a:off x="3773488" y="0"/>
            <a:ext cx="2887662" cy="49688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14340" name="Rectangle 4"/>
          <p:cNvSpPr>
            <a:spLocks noGrp="1" noRot="1" noChangeAspect="1" noChangeArrowheads="1" noTextEdit="1"/>
          </p:cNvSpPr>
          <p:nvPr>
            <p:ph type="sldImg" idx="2"/>
          </p:nvPr>
        </p:nvSpPr>
        <p:spPr bwMode="auto">
          <a:xfrm>
            <a:off x="23813" y="744538"/>
            <a:ext cx="6615112"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5" name="Rectangle 5"/>
          <p:cNvSpPr>
            <a:spLocks noGrp="1" noChangeArrowheads="1"/>
          </p:cNvSpPr>
          <p:nvPr>
            <p:ph type="body" sz="quarter" idx="3"/>
          </p:nvPr>
        </p:nvSpPr>
        <p:spPr bwMode="auto">
          <a:xfrm>
            <a:off x="666750" y="4714875"/>
            <a:ext cx="5329238" cy="4467225"/>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1206" name="Rectangle 6"/>
          <p:cNvSpPr>
            <a:spLocks noGrp="1" noChangeArrowheads="1"/>
          </p:cNvSpPr>
          <p:nvPr>
            <p:ph type="ftr" sz="quarter" idx="4"/>
          </p:nvPr>
        </p:nvSpPr>
        <p:spPr bwMode="auto">
          <a:xfrm>
            <a:off x="0" y="9428163"/>
            <a:ext cx="2887663" cy="496887"/>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51207" name="Rectangle 7"/>
          <p:cNvSpPr>
            <a:spLocks noGrp="1" noChangeArrowheads="1"/>
          </p:cNvSpPr>
          <p:nvPr>
            <p:ph type="sldNum" sz="quarter" idx="5"/>
          </p:nvPr>
        </p:nvSpPr>
        <p:spPr bwMode="auto">
          <a:xfrm>
            <a:off x="3773488" y="9428163"/>
            <a:ext cx="2887662" cy="496887"/>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8C91629A-89CF-4C2C-9865-CC6C32D5498C}" type="slidenum">
              <a:rPr lang="en-GB"/>
              <a:pPr>
                <a:defRPr/>
              </a:pPr>
              <a:t>‹#›</a:t>
            </a:fld>
            <a:endParaRPr lang="en-GB"/>
          </a:p>
        </p:txBody>
      </p:sp>
    </p:spTree>
    <p:extLst>
      <p:ext uri="{BB962C8B-B14F-4D97-AF65-F5344CB8AC3E}">
        <p14:creationId xmlns:p14="http://schemas.microsoft.com/office/powerpoint/2010/main" val="40788705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100B106-CA7A-462B-9E3C-E754271A2A10}" type="slidenum">
              <a:rPr lang="en-GB" smtClean="0"/>
              <a:pPr eaLnBrk="1" hangingPunct="1"/>
              <a:t>1</a:t>
            </a:fld>
            <a:endParaRPr lang="en-GB" smtClean="0"/>
          </a:p>
        </p:txBody>
      </p:sp>
      <p:sp>
        <p:nvSpPr>
          <p:cNvPr id="15363" name="Rectangle 2"/>
          <p:cNvSpPr>
            <a:spLocks noGrp="1" noRot="1" noChangeAspect="1" noChangeArrowheads="1" noTextEdit="1"/>
          </p:cNvSpPr>
          <p:nvPr>
            <p:ph type="sldImg"/>
          </p:nvPr>
        </p:nvSpPr>
        <p:spPr>
          <a:xfrm>
            <a:off x="23813" y="744538"/>
            <a:ext cx="6615112" cy="3722687"/>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dirty="0" smtClean="0"/>
          </a:p>
        </p:txBody>
      </p:sp>
    </p:spTree>
    <p:extLst>
      <p:ext uri="{BB962C8B-B14F-4D97-AF65-F5344CB8AC3E}">
        <p14:creationId xmlns:p14="http://schemas.microsoft.com/office/powerpoint/2010/main" val="1016891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813" y="744538"/>
            <a:ext cx="6615112" cy="3722687"/>
          </a:xfrm>
        </p:spPr>
      </p:sp>
      <p:sp>
        <p:nvSpPr>
          <p:cNvPr id="3" name="Notes Placeholder 2"/>
          <p:cNvSpPr>
            <a:spLocks noGrp="1"/>
          </p:cNvSpPr>
          <p:nvPr>
            <p:ph type="body" idx="1"/>
          </p:nvPr>
        </p:nvSpPr>
        <p:spPr/>
        <p:txBody>
          <a:bodyPr/>
          <a:lstStyle/>
          <a:p>
            <a:r>
              <a:rPr lang="en-GB" dirty="0" smtClean="0"/>
              <a:t>Initial participant observation with white working-class male students currently in year 10 at West Midlands Academy. Aims to build rapport and trust amongst students and teachers. Also provide rich contextual information to inform interviews</a:t>
            </a:r>
          </a:p>
          <a:p>
            <a:endParaRPr lang="en-GB" dirty="0" smtClean="0"/>
          </a:p>
          <a:p>
            <a:r>
              <a:rPr lang="en-GB" dirty="0" smtClean="0"/>
              <a:t>Semi structured interviews with teachers, students and social networks with a relationship to West Midlands Academy</a:t>
            </a:r>
          </a:p>
          <a:p>
            <a:endParaRPr lang="en-GB" dirty="0"/>
          </a:p>
        </p:txBody>
      </p:sp>
      <p:sp>
        <p:nvSpPr>
          <p:cNvPr id="4" name="Slide Number Placeholder 3"/>
          <p:cNvSpPr>
            <a:spLocks noGrp="1"/>
          </p:cNvSpPr>
          <p:nvPr>
            <p:ph type="sldNum" sz="quarter" idx="10"/>
          </p:nvPr>
        </p:nvSpPr>
        <p:spPr/>
        <p:txBody>
          <a:bodyPr/>
          <a:lstStyle/>
          <a:p>
            <a:fld id="{B30A0201-A940-4AA4-AE2C-588B790A8BBB}" type="slidenum">
              <a:rPr lang="en-GB" smtClean="0"/>
              <a:t>8</a:t>
            </a:fld>
            <a:endParaRPr lang="en-GB"/>
          </a:p>
        </p:txBody>
      </p:sp>
    </p:spTree>
    <p:extLst>
      <p:ext uri="{BB962C8B-B14F-4D97-AF65-F5344CB8AC3E}">
        <p14:creationId xmlns:p14="http://schemas.microsoft.com/office/powerpoint/2010/main" val="1502442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smtClean="0"/>
              <a:t>Shaped</a:t>
            </a:r>
            <a:r>
              <a:rPr lang="en-GB" baseline="0" dirty="0" smtClean="0"/>
              <a:t> his future pathway by breaking down his end goal in to a stage by stage process. In doing so the aspiration of being a teacher gained substance, becoming more tangible.</a:t>
            </a:r>
          </a:p>
          <a:p>
            <a:pPr marL="171450" indent="-171450">
              <a:buFontTx/>
              <a:buChar char="-"/>
            </a:pPr>
            <a:r>
              <a:rPr lang="en-GB" baseline="0" dirty="0" smtClean="0"/>
              <a:t>Perceived engagement in education as a vehicle toward a secure financial future, bought in to the narrative around deferred gratification.</a:t>
            </a:r>
          </a:p>
          <a:p>
            <a:pPr marL="171450" indent="-171450">
              <a:buFontTx/>
              <a:buChar char="-"/>
            </a:pPr>
            <a:r>
              <a:rPr lang="en-GB" baseline="0" dirty="0" smtClean="0"/>
              <a:t>Engaging in experience as a teaching assistant at the school equipped Mr D with necessary social and cultural resources after his degree to secure a place on his PGCE and allowed him to give teaching a ‘test run’. </a:t>
            </a:r>
          </a:p>
          <a:p>
            <a:pPr marL="171450" indent="-171450">
              <a:buFontTx/>
              <a:buChar char="-"/>
            </a:pPr>
            <a:r>
              <a:rPr lang="en-GB" baseline="0" dirty="0" smtClean="0"/>
              <a:t>Later also contributed to his success gaining paid employment at the school </a:t>
            </a:r>
            <a:endParaRPr lang="en-GB" dirty="0"/>
          </a:p>
        </p:txBody>
      </p:sp>
      <p:sp>
        <p:nvSpPr>
          <p:cNvPr id="4" name="Slide Number Placeholder 3"/>
          <p:cNvSpPr>
            <a:spLocks noGrp="1"/>
          </p:cNvSpPr>
          <p:nvPr>
            <p:ph type="sldNum" sz="quarter" idx="10"/>
          </p:nvPr>
        </p:nvSpPr>
        <p:spPr/>
        <p:txBody>
          <a:bodyPr/>
          <a:lstStyle/>
          <a:p>
            <a:pPr>
              <a:defRPr/>
            </a:pPr>
            <a:fld id="{8C91629A-89CF-4C2C-9865-CC6C32D5498C}" type="slidenum">
              <a:rPr lang="en-GB" smtClean="0"/>
              <a:pPr>
                <a:defRPr/>
              </a:pPr>
              <a:t>16</a:t>
            </a:fld>
            <a:endParaRPr lang="en-GB"/>
          </a:p>
        </p:txBody>
      </p:sp>
    </p:spTree>
    <p:extLst>
      <p:ext uri="{BB962C8B-B14F-4D97-AF65-F5344CB8AC3E}">
        <p14:creationId xmlns:p14="http://schemas.microsoft.com/office/powerpoint/2010/main" val="2790023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smtClean="0"/>
              <a:t>Decided to stay at</a:t>
            </a:r>
            <a:r>
              <a:rPr lang="en-GB" baseline="0" dirty="0" smtClean="0"/>
              <a:t> home to study to avoid financial burden of extra debt, as the drive was only half an hour commuting to university was convenient. Staying local also allowed Mr D to maintain pre existing relationships with friends and maintain link to the local community.</a:t>
            </a:r>
          </a:p>
          <a:p>
            <a:pPr marL="171450" indent="-171450">
              <a:buFontTx/>
              <a:buChar char="-"/>
            </a:pPr>
            <a:r>
              <a:rPr lang="en-GB" baseline="0" dirty="0" smtClean="0"/>
              <a:t>Although Mr D now lives with his wife approximately 10 miles away his immediate family still live in West Midlands Village and views the town as an important part of his life</a:t>
            </a:r>
          </a:p>
          <a:p>
            <a:pPr marL="171450" indent="-171450">
              <a:buFontTx/>
              <a:buChar char="-"/>
            </a:pPr>
            <a:r>
              <a:rPr lang="en-GB" baseline="0" dirty="0" smtClean="0"/>
              <a:t>Mr D views his links to the local area as an advantage in his role as a teacher at West Midlands High. He believes the students identify with him as a ‘local lad’ and this helps with his rapport with parents.</a:t>
            </a:r>
            <a:endParaRPr lang="en-GB" dirty="0"/>
          </a:p>
        </p:txBody>
      </p:sp>
      <p:sp>
        <p:nvSpPr>
          <p:cNvPr id="4" name="Slide Number Placeholder 3"/>
          <p:cNvSpPr>
            <a:spLocks noGrp="1"/>
          </p:cNvSpPr>
          <p:nvPr>
            <p:ph type="sldNum" sz="quarter" idx="10"/>
          </p:nvPr>
        </p:nvSpPr>
        <p:spPr/>
        <p:txBody>
          <a:bodyPr/>
          <a:lstStyle/>
          <a:p>
            <a:pPr>
              <a:defRPr/>
            </a:pPr>
            <a:fld id="{8C91629A-89CF-4C2C-9865-CC6C32D5498C}" type="slidenum">
              <a:rPr lang="en-GB" smtClean="0"/>
              <a:pPr>
                <a:defRPr/>
              </a:pPr>
              <a:t>17</a:t>
            </a:fld>
            <a:endParaRPr lang="en-GB"/>
          </a:p>
        </p:txBody>
      </p:sp>
    </p:spTree>
    <p:extLst>
      <p:ext uri="{BB962C8B-B14F-4D97-AF65-F5344CB8AC3E}">
        <p14:creationId xmlns:p14="http://schemas.microsoft.com/office/powerpoint/2010/main" val="408004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smtClean="0"/>
              <a:t>In attending university Mr D followed a very different</a:t>
            </a:r>
            <a:r>
              <a:rPr lang="en-GB" baseline="0" dirty="0" smtClean="0"/>
              <a:t> educational trajectory to his friendship group, with him being the only one who entered in to HE.</a:t>
            </a:r>
          </a:p>
          <a:p>
            <a:pPr marL="171450" indent="-171450">
              <a:buFontTx/>
              <a:buChar char="-"/>
            </a:pPr>
            <a:r>
              <a:rPr lang="en-GB" baseline="0" dirty="0" smtClean="0"/>
              <a:t>Having attended a Grammar School herself, Mr D’s mother placed a high value on Higher Education and Mr D drew on her as a resource when engaging in educational decision making</a:t>
            </a:r>
          </a:p>
          <a:p>
            <a:pPr marL="171450" indent="-171450">
              <a:buFontTx/>
              <a:buChar char="-"/>
            </a:pPr>
            <a:r>
              <a:rPr lang="en-GB" baseline="0" dirty="0" smtClean="0"/>
              <a:t>Mr D’s engagement with Mr </a:t>
            </a:r>
            <a:r>
              <a:rPr lang="en-GB" baseline="0" dirty="0" err="1" smtClean="0"/>
              <a:t>Jamerson</a:t>
            </a:r>
            <a:r>
              <a:rPr lang="en-GB" baseline="0" dirty="0" smtClean="0"/>
              <a:t> provided an informal source of knowledge about the teaching profession, and opportunities to engage in activities which equipped Mr D with the tools he needed to realise his ambitions. Mr D still engaged with Mr </a:t>
            </a:r>
            <a:r>
              <a:rPr lang="en-GB" baseline="0" dirty="0" err="1" smtClean="0"/>
              <a:t>Jamerson</a:t>
            </a:r>
            <a:r>
              <a:rPr lang="en-GB" baseline="0" dirty="0" smtClean="0"/>
              <a:t> after he left school to secure experience with teaching and coaching.</a:t>
            </a:r>
            <a:endParaRPr lang="en-GB" dirty="0"/>
          </a:p>
        </p:txBody>
      </p:sp>
      <p:sp>
        <p:nvSpPr>
          <p:cNvPr id="4" name="Slide Number Placeholder 3"/>
          <p:cNvSpPr>
            <a:spLocks noGrp="1"/>
          </p:cNvSpPr>
          <p:nvPr>
            <p:ph type="sldNum" sz="quarter" idx="10"/>
          </p:nvPr>
        </p:nvSpPr>
        <p:spPr/>
        <p:txBody>
          <a:bodyPr/>
          <a:lstStyle/>
          <a:p>
            <a:pPr>
              <a:defRPr/>
            </a:pPr>
            <a:fld id="{8C91629A-89CF-4C2C-9865-CC6C32D5498C}" type="slidenum">
              <a:rPr lang="en-GB" smtClean="0"/>
              <a:pPr>
                <a:defRPr/>
              </a:pPr>
              <a:t>18</a:t>
            </a:fld>
            <a:endParaRPr lang="en-GB"/>
          </a:p>
        </p:txBody>
      </p:sp>
    </p:spTree>
    <p:extLst>
      <p:ext uri="{BB962C8B-B14F-4D97-AF65-F5344CB8AC3E}">
        <p14:creationId xmlns:p14="http://schemas.microsoft.com/office/powerpoint/2010/main" val="1430553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813" y="744538"/>
            <a:ext cx="6615112" cy="3722687"/>
          </a:xfrm>
        </p:spPr>
      </p:sp>
      <p:sp>
        <p:nvSpPr>
          <p:cNvPr id="3" name="Notes Placeholder 2"/>
          <p:cNvSpPr>
            <a:spLocks noGrp="1"/>
          </p:cNvSpPr>
          <p:nvPr>
            <p:ph type="body" idx="1"/>
          </p:nvPr>
        </p:nvSpPr>
        <p:spPr/>
        <p:txBody>
          <a:bodyPr/>
          <a:lstStyle/>
          <a:p>
            <a:r>
              <a:rPr lang="en-GB" b="1" dirty="0">
                <a:latin typeface="+mn-lt"/>
              </a:rPr>
              <a:t>Design</a:t>
            </a:r>
            <a:endParaRPr lang="en-GB" dirty="0">
              <a:latin typeface="+mn-lt"/>
            </a:endParaRPr>
          </a:p>
          <a:p>
            <a:r>
              <a:rPr lang="en-GB" dirty="0">
                <a:latin typeface="+mn-lt"/>
              </a:rPr>
              <a:t>Why have I decided to adopt a stance that’s informed by a </a:t>
            </a:r>
            <a:r>
              <a:rPr lang="en-GB" dirty="0" err="1">
                <a:latin typeface="+mn-lt"/>
              </a:rPr>
              <a:t>Bourdieusian</a:t>
            </a:r>
            <a:r>
              <a:rPr lang="en-GB" dirty="0">
                <a:latin typeface="+mn-lt"/>
              </a:rPr>
              <a:t> model, as opposed to one that is more heavily positivist or less structural and aligned to methodology such as CDA? </a:t>
            </a:r>
          </a:p>
          <a:p>
            <a:r>
              <a:rPr lang="en-GB" dirty="0">
                <a:latin typeface="+mn-lt"/>
              </a:rPr>
              <a:t>What design frame am I adopting i.e. Case Study and Evaluation as opposed to action research or an experiment?</a:t>
            </a:r>
          </a:p>
          <a:p>
            <a:r>
              <a:rPr lang="en-GB" b="1" dirty="0">
                <a:latin typeface="+mn-lt"/>
              </a:rPr>
              <a:t>Participants</a:t>
            </a:r>
            <a:endParaRPr lang="en-GB" dirty="0">
              <a:latin typeface="+mn-lt"/>
            </a:endParaRPr>
          </a:p>
          <a:p>
            <a:r>
              <a:rPr lang="en-GB" dirty="0">
                <a:latin typeface="+mn-lt"/>
              </a:rPr>
              <a:t>Have I taken a representative sample or have I just selected these people at random? </a:t>
            </a:r>
          </a:p>
          <a:p>
            <a:r>
              <a:rPr lang="en-GB" dirty="0">
                <a:latin typeface="+mn-lt"/>
              </a:rPr>
              <a:t>How have I decided that it was white working class males in the Black Country region and those that were within their networks that would participate in the study?</a:t>
            </a:r>
          </a:p>
          <a:p>
            <a:r>
              <a:rPr lang="en-GB" b="1" dirty="0">
                <a:latin typeface="+mn-lt"/>
              </a:rPr>
              <a:t>Positionality</a:t>
            </a:r>
            <a:endParaRPr lang="en-GB" dirty="0">
              <a:latin typeface="+mn-lt"/>
            </a:endParaRPr>
          </a:p>
          <a:p>
            <a:r>
              <a:rPr lang="en-GB" dirty="0">
                <a:latin typeface="+mn-lt"/>
              </a:rPr>
              <a:t>A reflexive account of how my experiences both inside and outside of academia may have a bearing on the study:</a:t>
            </a:r>
          </a:p>
          <a:p>
            <a:pPr lvl="0"/>
            <a:r>
              <a:rPr lang="en-GB" dirty="0">
                <a:latin typeface="+mn-lt"/>
              </a:rPr>
              <a:t>Upbringing</a:t>
            </a:r>
          </a:p>
          <a:p>
            <a:pPr lvl="0"/>
            <a:r>
              <a:rPr lang="en-GB" dirty="0">
                <a:latin typeface="+mn-lt"/>
              </a:rPr>
              <a:t>Educational experience</a:t>
            </a:r>
          </a:p>
          <a:p>
            <a:pPr lvl="0"/>
            <a:r>
              <a:rPr lang="en-GB" dirty="0">
                <a:latin typeface="+mn-lt"/>
              </a:rPr>
              <a:t>Values as an outreach professional</a:t>
            </a:r>
          </a:p>
          <a:p>
            <a:pPr lvl="0"/>
            <a:r>
              <a:rPr lang="en-GB" dirty="0">
                <a:latin typeface="+mn-lt"/>
              </a:rPr>
              <a:t>Political views?</a:t>
            </a:r>
          </a:p>
          <a:p>
            <a:r>
              <a:rPr lang="en-GB" b="1" dirty="0">
                <a:latin typeface="+mn-lt"/>
              </a:rPr>
              <a:t>Ethics</a:t>
            </a:r>
            <a:endParaRPr lang="en-GB" dirty="0">
              <a:latin typeface="+mn-lt"/>
            </a:endParaRPr>
          </a:p>
          <a:p>
            <a:r>
              <a:rPr lang="en-GB" dirty="0">
                <a:latin typeface="+mn-lt"/>
              </a:rPr>
              <a:t>How have I started to address ethical issues since I started to consider them?</a:t>
            </a:r>
          </a:p>
          <a:p>
            <a:r>
              <a:rPr lang="en-GB" dirty="0">
                <a:latin typeface="+mn-lt"/>
              </a:rPr>
              <a:t>What steps am I staking to make sure that I’m working within ethical guidelines?</a:t>
            </a:r>
          </a:p>
          <a:p>
            <a:r>
              <a:rPr lang="en-GB" dirty="0">
                <a:latin typeface="+mn-lt"/>
              </a:rPr>
              <a:t> </a:t>
            </a:r>
          </a:p>
          <a:p>
            <a:r>
              <a:rPr lang="en-GB" b="1" dirty="0">
                <a:latin typeface="+mn-lt"/>
              </a:rPr>
              <a:t> </a:t>
            </a:r>
            <a:endParaRPr lang="en-GB" dirty="0">
              <a:latin typeface="+mn-lt"/>
            </a:endParaRPr>
          </a:p>
          <a:p>
            <a:r>
              <a:rPr lang="en-GB" b="1" dirty="0">
                <a:latin typeface="+mn-lt"/>
              </a:rPr>
              <a:t> </a:t>
            </a:r>
            <a:endParaRPr lang="en-GB" dirty="0">
              <a:latin typeface="+mn-lt"/>
            </a:endParaRPr>
          </a:p>
          <a:p>
            <a:r>
              <a:rPr lang="en-GB" b="1" dirty="0">
                <a:latin typeface="+mn-lt"/>
              </a:rPr>
              <a:t> </a:t>
            </a:r>
            <a:endParaRPr lang="en-GB" dirty="0">
              <a:latin typeface="+mn-lt"/>
            </a:endParaRPr>
          </a:p>
          <a:p>
            <a:r>
              <a:rPr lang="en-GB" b="1" dirty="0">
                <a:latin typeface="+mn-lt"/>
              </a:rPr>
              <a:t> </a:t>
            </a:r>
            <a:endParaRPr lang="en-GB" dirty="0">
              <a:latin typeface="+mn-lt"/>
            </a:endParaRPr>
          </a:p>
          <a:p>
            <a:r>
              <a:rPr lang="en-GB" b="1" dirty="0">
                <a:latin typeface="+mn-lt"/>
              </a:rPr>
              <a:t> </a:t>
            </a:r>
            <a:endParaRPr lang="en-GB" dirty="0">
              <a:latin typeface="+mn-lt"/>
            </a:endParaRPr>
          </a:p>
          <a:p>
            <a:r>
              <a:rPr lang="en-GB" b="1" dirty="0">
                <a:latin typeface="+mn-lt"/>
              </a:rPr>
              <a:t>Data Gathering and Materials</a:t>
            </a:r>
            <a:endParaRPr lang="en-GB" dirty="0">
              <a:latin typeface="+mn-lt"/>
            </a:endParaRPr>
          </a:p>
          <a:p>
            <a:r>
              <a:rPr lang="en-GB" dirty="0">
                <a:latin typeface="+mn-lt"/>
              </a:rPr>
              <a:t>Why am I using the tools that I am in order to gather data? </a:t>
            </a:r>
          </a:p>
          <a:p>
            <a:r>
              <a:rPr lang="en-GB" dirty="0">
                <a:latin typeface="+mn-lt"/>
              </a:rPr>
              <a:t>Am I ensuring my methods will allow for triangulation? </a:t>
            </a:r>
          </a:p>
          <a:p>
            <a:r>
              <a:rPr lang="en-GB" dirty="0">
                <a:latin typeface="+mn-lt"/>
              </a:rPr>
              <a:t>What software will I be using to analyse the data?</a:t>
            </a:r>
          </a:p>
          <a:p>
            <a:r>
              <a:rPr lang="en-GB" dirty="0">
                <a:latin typeface="+mn-lt"/>
              </a:rPr>
              <a:t>How will I operationalise Bourdieu’s tools of capital, habitus and field in order to analyse the data?</a:t>
            </a:r>
          </a:p>
          <a:p>
            <a:r>
              <a:rPr lang="en-GB" dirty="0">
                <a:latin typeface="+mn-lt"/>
              </a:rPr>
              <a:t> </a:t>
            </a:r>
          </a:p>
          <a:p>
            <a:r>
              <a:rPr lang="en-GB" b="1" dirty="0">
                <a:latin typeface="+mn-lt"/>
              </a:rPr>
              <a:t>Procedure  </a:t>
            </a:r>
            <a:endParaRPr lang="en-GB" dirty="0">
              <a:latin typeface="+mn-lt"/>
            </a:endParaRPr>
          </a:p>
          <a:p>
            <a:r>
              <a:rPr lang="en-GB" dirty="0">
                <a:latin typeface="+mn-lt"/>
              </a:rPr>
              <a:t>What is it exactly that I’m asking the participants to do?</a:t>
            </a:r>
          </a:p>
          <a:p>
            <a:r>
              <a:rPr lang="en-GB" dirty="0">
                <a:latin typeface="+mn-lt"/>
              </a:rPr>
              <a:t>How and when am I going to use my instruments for data gathering and analysis?</a:t>
            </a:r>
          </a:p>
          <a:p>
            <a:r>
              <a:rPr lang="en-GB" dirty="0">
                <a:latin typeface="+mn-lt"/>
              </a:rPr>
              <a:t>What steps am I taking, and in what order?</a:t>
            </a:r>
            <a:r>
              <a:rPr lang="en-GB" b="1" dirty="0">
                <a:latin typeface="+mn-lt"/>
              </a:rPr>
              <a:t> </a:t>
            </a:r>
            <a:endParaRPr lang="en-GB" dirty="0">
              <a:latin typeface="+mn-lt"/>
            </a:endParaRPr>
          </a:p>
          <a:p>
            <a:endParaRPr lang="en-GB" dirty="0"/>
          </a:p>
        </p:txBody>
      </p:sp>
      <p:sp>
        <p:nvSpPr>
          <p:cNvPr id="4" name="Slide Number Placeholder 3"/>
          <p:cNvSpPr>
            <a:spLocks noGrp="1"/>
          </p:cNvSpPr>
          <p:nvPr>
            <p:ph type="sldNum" sz="quarter" idx="10"/>
          </p:nvPr>
        </p:nvSpPr>
        <p:spPr/>
        <p:txBody>
          <a:bodyPr/>
          <a:lstStyle/>
          <a:p>
            <a:fld id="{B30A0201-A940-4AA4-AE2C-588B790A8BBB}" type="slidenum">
              <a:rPr lang="en-GB" smtClean="0"/>
              <a:t>21</a:t>
            </a:fld>
            <a:endParaRPr lang="en-GB"/>
          </a:p>
        </p:txBody>
      </p:sp>
    </p:spTree>
    <p:extLst>
      <p:ext uri="{BB962C8B-B14F-4D97-AF65-F5344CB8AC3E}">
        <p14:creationId xmlns:p14="http://schemas.microsoft.com/office/powerpoint/2010/main" val="4205022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100B106-CA7A-462B-9E3C-E754271A2A10}" type="slidenum">
              <a:rPr lang="en-GB" smtClean="0"/>
              <a:pPr eaLnBrk="1" hangingPunct="1"/>
              <a:t>23</a:t>
            </a:fld>
            <a:endParaRPr lang="en-GB" smtClean="0"/>
          </a:p>
        </p:txBody>
      </p:sp>
      <p:sp>
        <p:nvSpPr>
          <p:cNvPr id="15363" name="Rectangle 2"/>
          <p:cNvSpPr>
            <a:spLocks noGrp="1" noRot="1" noChangeAspect="1" noChangeArrowheads="1" noTextEdit="1"/>
          </p:cNvSpPr>
          <p:nvPr>
            <p:ph type="sldImg"/>
          </p:nvPr>
        </p:nvSpPr>
        <p:spPr>
          <a:xfrm>
            <a:off x="23813" y="744538"/>
            <a:ext cx="6615112" cy="3722687"/>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dirty="0" smtClean="0"/>
          </a:p>
        </p:txBody>
      </p:sp>
    </p:spTree>
    <p:extLst>
      <p:ext uri="{BB962C8B-B14F-4D97-AF65-F5344CB8AC3E}">
        <p14:creationId xmlns:p14="http://schemas.microsoft.com/office/powerpoint/2010/main" val="886399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95536" y="1884686"/>
            <a:ext cx="7772400" cy="1102519"/>
          </a:xfrm>
        </p:spPr>
        <p:txBody>
          <a:bodyPr/>
          <a:lstStyle>
            <a:lvl1pPr algn="l">
              <a:defRPr b="1">
                <a:solidFill>
                  <a:schemeClr val="bg1"/>
                </a:solidFill>
              </a:defRPr>
            </a:lvl1pPr>
          </a:lstStyle>
          <a:p>
            <a:pPr lvl="0"/>
            <a:r>
              <a:rPr lang="en-GB" noProof="0" dirty="0" smtClean="0"/>
              <a:t>Click to edit Master title style</a:t>
            </a:r>
          </a:p>
        </p:txBody>
      </p:sp>
      <p:sp>
        <p:nvSpPr>
          <p:cNvPr id="4099" name="Rectangle 3"/>
          <p:cNvSpPr>
            <a:spLocks noGrp="1" noChangeArrowheads="1"/>
          </p:cNvSpPr>
          <p:nvPr>
            <p:ph type="subTitle" idx="1"/>
          </p:nvPr>
        </p:nvSpPr>
        <p:spPr>
          <a:xfrm>
            <a:off x="395536" y="3201516"/>
            <a:ext cx="6400800" cy="1314450"/>
          </a:xfrm>
        </p:spPr>
        <p:txBody>
          <a:bodyPr/>
          <a:lstStyle>
            <a:lvl1pPr marL="0" indent="0" algn="l">
              <a:buFontTx/>
              <a:buNone/>
              <a:defRPr>
                <a:solidFill>
                  <a:schemeClr val="bg1"/>
                </a:solidFill>
                <a:latin typeface="Rockwell" pitchFamily="18" charset="0"/>
              </a:defRPr>
            </a:lvl1pPr>
          </a:lstStyle>
          <a:p>
            <a:pPr lvl="0"/>
            <a:r>
              <a:rPr lang="en-GB" noProof="0" dirty="0" smtClean="0"/>
              <a:t>Click to edit Master subtitle style</a:t>
            </a:r>
          </a:p>
        </p:txBody>
      </p:sp>
    </p:spTree>
    <p:extLst>
      <p:ext uri="{BB962C8B-B14F-4D97-AF65-F5344CB8AC3E}">
        <p14:creationId xmlns:p14="http://schemas.microsoft.com/office/powerpoint/2010/main" val="231582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861542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348730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53" y="1455736"/>
            <a:ext cx="8424863" cy="85725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323850" y="2139181"/>
            <a:ext cx="4135438" cy="3240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11691" y="2139181"/>
            <a:ext cx="4137025" cy="3240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391278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35435"/>
            <a:ext cx="8229600" cy="85725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2080791"/>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560612"/>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2080791"/>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560612"/>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117584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317748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5305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1196154"/>
            <a:ext cx="3008313" cy="871538"/>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1196156"/>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3" y="2067694"/>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4096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1203597"/>
            <a:ext cx="5486400" cy="23420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6653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91138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3691" y="742951"/>
            <a:ext cx="2105025" cy="4096941"/>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23850" y="742951"/>
            <a:ext cx="6167438" cy="409694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56025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23853" y="1355128"/>
            <a:ext cx="8424863"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2051" name="Rectangle 3"/>
          <p:cNvSpPr>
            <a:spLocks noGrp="1" noChangeArrowheads="1"/>
          </p:cNvSpPr>
          <p:nvPr>
            <p:ph type="body" idx="1"/>
          </p:nvPr>
        </p:nvSpPr>
        <p:spPr bwMode="auto">
          <a:xfrm>
            <a:off x="323853" y="2211189"/>
            <a:ext cx="8424863" cy="3240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sldLayoutIdLst>
    <p:sldLayoutId id="2147483983"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Rockwell" pitchFamily="18" charset="0"/>
        </a:defRPr>
      </a:lvl2pPr>
      <a:lvl3pPr algn="l" rtl="0" eaLnBrk="0" fontAlgn="base" hangingPunct="0">
        <a:spcBef>
          <a:spcPct val="0"/>
        </a:spcBef>
        <a:spcAft>
          <a:spcPct val="0"/>
        </a:spcAft>
        <a:defRPr sz="3600">
          <a:solidFill>
            <a:schemeClr val="tx2"/>
          </a:solidFill>
          <a:latin typeface="Rockwell" pitchFamily="18" charset="0"/>
        </a:defRPr>
      </a:lvl3pPr>
      <a:lvl4pPr algn="l" rtl="0" eaLnBrk="0" fontAlgn="base" hangingPunct="0">
        <a:spcBef>
          <a:spcPct val="0"/>
        </a:spcBef>
        <a:spcAft>
          <a:spcPct val="0"/>
        </a:spcAft>
        <a:defRPr sz="3600">
          <a:solidFill>
            <a:schemeClr val="tx2"/>
          </a:solidFill>
          <a:latin typeface="Rockwell" pitchFamily="18" charset="0"/>
        </a:defRPr>
      </a:lvl4pPr>
      <a:lvl5pPr algn="l" rtl="0" eaLnBrk="0" fontAlgn="base" hangingPunct="0">
        <a:spcBef>
          <a:spcPct val="0"/>
        </a:spcBef>
        <a:spcAft>
          <a:spcPct val="0"/>
        </a:spcAft>
        <a:defRPr sz="3600">
          <a:solidFill>
            <a:schemeClr val="tx2"/>
          </a:solidFill>
          <a:latin typeface="Rockwell" pitchFamily="18" charset="0"/>
        </a:defRPr>
      </a:lvl5pPr>
      <a:lvl6pPr marL="457200" algn="l" rtl="0" fontAlgn="base">
        <a:spcBef>
          <a:spcPct val="0"/>
        </a:spcBef>
        <a:spcAft>
          <a:spcPct val="0"/>
        </a:spcAft>
        <a:defRPr sz="3600">
          <a:solidFill>
            <a:schemeClr val="tx2"/>
          </a:solidFill>
          <a:latin typeface="Rockwell" pitchFamily="18" charset="0"/>
        </a:defRPr>
      </a:lvl6pPr>
      <a:lvl7pPr marL="914400" algn="l" rtl="0" fontAlgn="base">
        <a:spcBef>
          <a:spcPct val="0"/>
        </a:spcBef>
        <a:spcAft>
          <a:spcPct val="0"/>
        </a:spcAft>
        <a:defRPr sz="3600">
          <a:solidFill>
            <a:schemeClr val="tx2"/>
          </a:solidFill>
          <a:latin typeface="Rockwell" pitchFamily="18" charset="0"/>
        </a:defRPr>
      </a:lvl7pPr>
      <a:lvl8pPr marL="1371600" algn="l" rtl="0" fontAlgn="base">
        <a:spcBef>
          <a:spcPct val="0"/>
        </a:spcBef>
        <a:spcAft>
          <a:spcPct val="0"/>
        </a:spcAft>
        <a:defRPr sz="3600">
          <a:solidFill>
            <a:schemeClr val="tx2"/>
          </a:solidFill>
          <a:latin typeface="Rockwell" pitchFamily="18" charset="0"/>
        </a:defRPr>
      </a:lvl8pPr>
      <a:lvl9pPr marL="1828800" algn="l" rtl="0" fontAlgn="base">
        <a:spcBef>
          <a:spcPct val="0"/>
        </a:spcBef>
        <a:spcAft>
          <a:spcPct val="0"/>
        </a:spcAft>
        <a:defRPr sz="3600">
          <a:solidFill>
            <a:schemeClr val="tx2"/>
          </a:solidFill>
          <a:latin typeface="Rockwell"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google.com/url?sa=i&amp;rct=j&amp;q=&amp;esrc=s&amp;source=images&amp;cd=&amp;cad=rja&amp;uact=8&amp;ved=0ahUKEwjanZnapOnZAhXI1hQKHdBPDpUQjRwIBg&amp;url=https://www.bookdepository.com/Moral-Significance-Class-Andrew-Sayer/9780521850896&amp;psig=AOvVaw0MflevyENz6g76dP0EQ3lq&amp;ust=1521030064513193"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s://www.google.com/url?sa=i&amp;rct=j&amp;q=&amp;esrc=s&amp;source=images&amp;cd=&amp;cad=rja&amp;uact=8&amp;ved=0ahUKEwj3l5j2penZAhXI8RQKHfMRCyYQjRwIBg&amp;url=https://www.amazon.co.uk/Outline-Practice-Cambridge-Cultural-Anthropology/dp/052129164X&amp;psig=AOvVaw2geZmCE7Nbsmec94aIti4k&amp;ust=1521030391171694"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www.hefce.ac.uk/analysis/yp/gaps" TargetMode="External"/><Relationship Id="rId4" Type="http://schemas.openxmlformats.org/officeDocument/2006/relationships/hyperlink" Target="http://www.hefce.ac.uk/analysis/yp/gap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3"/>
          <p:cNvSpPr>
            <a:spLocks noGrp="1" noChangeArrowheads="1"/>
          </p:cNvSpPr>
          <p:nvPr>
            <p:ph type="subTitle" idx="1"/>
          </p:nvPr>
        </p:nvSpPr>
        <p:spPr>
          <a:xfrm>
            <a:off x="342981" y="987574"/>
            <a:ext cx="6400800" cy="1752600"/>
          </a:xfrm>
        </p:spPr>
        <p:txBody>
          <a:bodyPr/>
          <a:lstStyle/>
          <a:p>
            <a:pPr eaLnBrk="1" hangingPunct="1"/>
            <a:r>
              <a:rPr lang="en-GB" sz="4800" b="1" dirty="0"/>
              <a:t>Boys from the Black Country</a:t>
            </a:r>
            <a:endParaRPr lang="en-GB" sz="4800" b="1" dirty="0" smtClean="0"/>
          </a:p>
        </p:txBody>
      </p:sp>
      <p:sp>
        <p:nvSpPr>
          <p:cNvPr id="7" name="Rectangle 2"/>
          <p:cNvSpPr txBox="1">
            <a:spLocks noChangeArrowheads="1"/>
          </p:cNvSpPr>
          <p:nvPr/>
        </p:nvSpPr>
        <p:spPr bwMode="auto">
          <a:xfrm>
            <a:off x="310376" y="3075806"/>
            <a:ext cx="7772400" cy="110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chemeClr val="bg1"/>
                </a:solidFill>
                <a:latin typeface="+mj-lt"/>
                <a:ea typeface="+mj-ea"/>
                <a:cs typeface="+mj-cs"/>
              </a:defRPr>
            </a:lvl1pPr>
            <a:lvl2pPr algn="l" rtl="0" eaLnBrk="0" fontAlgn="base" hangingPunct="0">
              <a:spcBef>
                <a:spcPct val="0"/>
              </a:spcBef>
              <a:spcAft>
                <a:spcPct val="0"/>
              </a:spcAft>
              <a:defRPr sz="3600">
                <a:solidFill>
                  <a:schemeClr val="tx2"/>
                </a:solidFill>
                <a:latin typeface="Rockwell" pitchFamily="18" charset="0"/>
              </a:defRPr>
            </a:lvl2pPr>
            <a:lvl3pPr algn="l" rtl="0" eaLnBrk="0" fontAlgn="base" hangingPunct="0">
              <a:spcBef>
                <a:spcPct val="0"/>
              </a:spcBef>
              <a:spcAft>
                <a:spcPct val="0"/>
              </a:spcAft>
              <a:defRPr sz="3600">
                <a:solidFill>
                  <a:schemeClr val="tx2"/>
                </a:solidFill>
                <a:latin typeface="Rockwell" pitchFamily="18" charset="0"/>
              </a:defRPr>
            </a:lvl3pPr>
            <a:lvl4pPr algn="l" rtl="0" eaLnBrk="0" fontAlgn="base" hangingPunct="0">
              <a:spcBef>
                <a:spcPct val="0"/>
              </a:spcBef>
              <a:spcAft>
                <a:spcPct val="0"/>
              </a:spcAft>
              <a:defRPr sz="3600">
                <a:solidFill>
                  <a:schemeClr val="tx2"/>
                </a:solidFill>
                <a:latin typeface="Rockwell" pitchFamily="18" charset="0"/>
              </a:defRPr>
            </a:lvl4pPr>
            <a:lvl5pPr algn="l" rtl="0" eaLnBrk="0" fontAlgn="base" hangingPunct="0">
              <a:spcBef>
                <a:spcPct val="0"/>
              </a:spcBef>
              <a:spcAft>
                <a:spcPct val="0"/>
              </a:spcAft>
              <a:defRPr sz="3600">
                <a:solidFill>
                  <a:schemeClr val="tx2"/>
                </a:solidFill>
                <a:latin typeface="Rockwell" pitchFamily="18" charset="0"/>
              </a:defRPr>
            </a:lvl5pPr>
            <a:lvl6pPr marL="457178" algn="l" rtl="0" fontAlgn="base">
              <a:spcBef>
                <a:spcPct val="0"/>
              </a:spcBef>
              <a:spcAft>
                <a:spcPct val="0"/>
              </a:spcAft>
              <a:defRPr sz="3600">
                <a:solidFill>
                  <a:schemeClr val="tx2"/>
                </a:solidFill>
                <a:latin typeface="Rockwell" pitchFamily="18" charset="0"/>
              </a:defRPr>
            </a:lvl6pPr>
            <a:lvl7pPr marL="914355" algn="l" rtl="0" fontAlgn="base">
              <a:spcBef>
                <a:spcPct val="0"/>
              </a:spcBef>
              <a:spcAft>
                <a:spcPct val="0"/>
              </a:spcAft>
              <a:defRPr sz="3600">
                <a:solidFill>
                  <a:schemeClr val="tx2"/>
                </a:solidFill>
                <a:latin typeface="Rockwell" pitchFamily="18" charset="0"/>
              </a:defRPr>
            </a:lvl7pPr>
            <a:lvl8pPr marL="1371532" algn="l" rtl="0" fontAlgn="base">
              <a:spcBef>
                <a:spcPct val="0"/>
              </a:spcBef>
              <a:spcAft>
                <a:spcPct val="0"/>
              </a:spcAft>
              <a:defRPr sz="3600">
                <a:solidFill>
                  <a:schemeClr val="tx2"/>
                </a:solidFill>
                <a:latin typeface="Rockwell" pitchFamily="18" charset="0"/>
              </a:defRPr>
            </a:lvl8pPr>
            <a:lvl9pPr marL="1828709" algn="l" rtl="0" fontAlgn="base">
              <a:spcBef>
                <a:spcPct val="0"/>
              </a:spcBef>
              <a:spcAft>
                <a:spcPct val="0"/>
              </a:spcAft>
              <a:defRPr sz="3600">
                <a:solidFill>
                  <a:schemeClr val="tx2"/>
                </a:solidFill>
                <a:latin typeface="Rockwell" pitchFamily="18" charset="0"/>
              </a:defRPr>
            </a:lvl9pPr>
          </a:lstStyle>
          <a:p>
            <a:pPr eaLnBrk="1" hangingPunct="1"/>
            <a:r>
              <a:rPr lang="en-GB" sz="2000" b="0" kern="0" dirty="0">
                <a:solidFill>
                  <a:srgbClr val="FEE814"/>
                </a:solidFill>
              </a:rPr>
              <a:t>The educational expectations of white working-class males </a:t>
            </a:r>
            <a:endParaRPr lang="en-GB" sz="2000" b="0" kern="0" dirty="0" smtClean="0">
              <a:solidFill>
                <a:srgbClr val="FEE814"/>
              </a:solidFill>
            </a:endParaRPr>
          </a:p>
          <a:p>
            <a:pPr eaLnBrk="1" hangingPunct="1"/>
            <a:r>
              <a:rPr lang="en-GB" sz="2000" b="0" kern="0" dirty="0" smtClean="0">
                <a:solidFill>
                  <a:srgbClr val="FEE814"/>
                </a:solidFill>
              </a:rPr>
              <a:t>at a </a:t>
            </a:r>
            <a:r>
              <a:rPr lang="en-GB" sz="2000" b="0" kern="0" dirty="0">
                <a:solidFill>
                  <a:srgbClr val="FEE814"/>
                </a:solidFill>
              </a:rPr>
              <a:t>school in the West Midlands </a:t>
            </a:r>
            <a:endParaRPr lang="en-GB" sz="2000" b="0" kern="0" dirty="0" smtClean="0">
              <a:solidFill>
                <a:srgbClr val="FEE814"/>
              </a:solidFill>
            </a:endParaRPr>
          </a:p>
          <a:p>
            <a:pPr eaLnBrk="1" hangingPunct="1"/>
            <a:endParaRPr lang="en-GB" sz="2000" b="0" kern="0" dirty="0" smtClean="0">
              <a:solidFill>
                <a:srgbClr val="FEE814"/>
              </a:solidFill>
            </a:endParaRPr>
          </a:p>
          <a:p>
            <a:pPr eaLnBrk="1" hangingPunct="1"/>
            <a:r>
              <a:rPr lang="en-GB" sz="2000" b="0" kern="0" dirty="0" smtClean="0">
                <a:solidFill>
                  <a:srgbClr val="FEE814"/>
                </a:solidFill>
              </a:rPr>
              <a:t>Alex Blower, PhD student</a:t>
            </a:r>
          </a:p>
          <a:p>
            <a:pPr eaLnBrk="1" hangingPunct="1"/>
            <a:endParaRPr lang="en-GB" sz="1800" b="0" kern="0" dirty="0" smtClean="0">
              <a:solidFill>
                <a:srgbClr val="FFFF00"/>
              </a:solidFill>
            </a:endParaRPr>
          </a:p>
          <a:p>
            <a:pPr eaLnBrk="1" hangingPunct="1"/>
            <a:r>
              <a:rPr lang="en-GB" sz="1800" b="0" kern="0" dirty="0" smtClean="0">
                <a:solidFill>
                  <a:srgbClr val="FFFF00"/>
                </a:solidFill>
              </a:rPr>
              <a:t>Supervisors: Dr Maria Tsouroufli, Professor Nazira Karodia, Professor Jackie Dunne</a:t>
            </a:r>
            <a:endParaRPr lang="en-GB" sz="1800" b="0" kern="0"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900" y="1383618"/>
            <a:ext cx="8219256" cy="2613738"/>
          </a:xfrm>
          <a:ln>
            <a:noFill/>
          </a:ln>
        </p:spPr>
        <p:txBody>
          <a:bodyPr>
            <a:normAutofit fontScale="70000" lnSpcReduction="20000"/>
          </a:bodyPr>
          <a:lstStyle/>
          <a:p>
            <a:pPr marL="0" indent="0">
              <a:buNone/>
            </a:pPr>
            <a:r>
              <a:rPr lang="en-GB" i="1" dirty="0"/>
              <a:t>Only around 10% of white British men from the most disadvantaged backgrounds go into higher education; they are five times less likely to go into higher education than the most advantaged white men. Participation by this group is also significantly lower than participation by the most disadvantaged from BME backgrounds: the participation rates for men of black Caribbean heritage are over 20%; for men of Indian heritage they are nearly 50%; and for men of Chinese heritage they are over 60%. </a:t>
            </a:r>
            <a:r>
              <a:rPr lang="en-GB" i="1" dirty="0" smtClean="0"/>
              <a:t>(p.38)</a:t>
            </a:r>
            <a:endParaRPr lang="en-GB" i="1" dirty="0"/>
          </a:p>
          <a:p>
            <a:pPr marL="0" indent="0">
              <a:buNone/>
            </a:pPr>
            <a:endParaRPr lang="en-GB" dirty="0"/>
          </a:p>
        </p:txBody>
      </p:sp>
      <p:sp>
        <p:nvSpPr>
          <p:cNvPr id="6" name="TextBox 5"/>
          <p:cNvSpPr txBox="1"/>
          <p:nvPr/>
        </p:nvSpPr>
        <p:spPr>
          <a:xfrm>
            <a:off x="2051720" y="6824"/>
            <a:ext cx="5904656" cy="646331"/>
          </a:xfrm>
          <a:prstGeom prst="rect">
            <a:avLst/>
          </a:prstGeom>
          <a:noFill/>
        </p:spPr>
        <p:txBody>
          <a:bodyPr wrap="square" rtlCol="0">
            <a:spAutoFit/>
          </a:bodyPr>
          <a:lstStyle/>
          <a:p>
            <a:r>
              <a:rPr lang="en-GB" sz="3600" b="1" dirty="0" smtClean="0">
                <a:solidFill>
                  <a:schemeClr val="bg1"/>
                </a:solidFill>
                <a:latin typeface="+mj-lt"/>
              </a:rPr>
              <a:t>Background</a:t>
            </a:r>
            <a:endParaRPr lang="en-GB" sz="3600" b="1" dirty="0">
              <a:solidFill>
                <a:schemeClr val="bg1"/>
              </a:solidFill>
              <a:latin typeface="+mj-lt"/>
            </a:endParaRPr>
          </a:p>
        </p:txBody>
      </p:sp>
      <p:sp>
        <p:nvSpPr>
          <p:cNvPr id="7" name="Rectangle 6"/>
          <p:cNvSpPr/>
          <p:nvPr/>
        </p:nvSpPr>
        <p:spPr>
          <a:xfrm>
            <a:off x="8626" y="4596836"/>
            <a:ext cx="9144000" cy="560758"/>
          </a:xfrm>
          <a:prstGeom prst="rect">
            <a:avLst/>
          </a:prstGeom>
          <a:solidFill>
            <a:schemeClr val="tx2">
              <a:lumMod val="85000"/>
              <a:lumOff val="15000"/>
            </a:schemeClr>
          </a:solidFill>
          <a:ln>
            <a:solidFill>
              <a:schemeClr val="tx2">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8626" y="4707938"/>
            <a:ext cx="6311965" cy="338554"/>
          </a:xfrm>
          <a:prstGeom prst="rect">
            <a:avLst/>
          </a:prstGeom>
        </p:spPr>
        <p:txBody>
          <a:bodyPr wrap="square">
            <a:spAutoFit/>
          </a:bodyPr>
          <a:lstStyle/>
          <a:p>
            <a:r>
              <a:rPr lang="en-GB" sz="1600" dirty="0">
                <a:solidFill>
                  <a:schemeClr val="bg1"/>
                </a:solidFill>
                <a:latin typeface="+mn-lt"/>
              </a:rPr>
              <a:t>Department for Business, Innovation and skills (2015) </a:t>
            </a:r>
          </a:p>
        </p:txBody>
      </p:sp>
    </p:spTree>
    <p:extLst>
      <p:ext uri="{BB962C8B-B14F-4D97-AF65-F5344CB8AC3E}">
        <p14:creationId xmlns:p14="http://schemas.microsoft.com/office/powerpoint/2010/main" val="22609314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059832" y="0"/>
            <a:ext cx="5904656" cy="646331"/>
          </a:xfrm>
          <a:prstGeom prst="rect">
            <a:avLst/>
          </a:prstGeom>
          <a:noFill/>
        </p:spPr>
        <p:txBody>
          <a:bodyPr wrap="square" rtlCol="0">
            <a:spAutoFit/>
          </a:bodyPr>
          <a:lstStyle/>
          <a:p>
            <a:r>
              <a:rPr lang="en-GB" sz="3600" b="1" dirty="0" smtClean="0">
                <a:solidFill>
                  <a:schemeClr val="bg1"/>
                </a:solidFill>
                <a:latin typeface="+mj-lt"/>
              </a:rPr>
              <a:t>Study progress</a:t>
            </a:r>
            <a:endParaRPr lang="en-GB" sz="3600" b="1" dirty="0">
              <a:solidFill>
                <a:schemeClr val="bg1"/>
              </a:solidFill>
              <a:latin typeface="+mj-lt"/>
            </a:endParaRPr>
          </a:p>
        </p:txBody>
      </p:sp>
      <p:sp>
        <p:nvSpPr>
          <p:cNvPr id="2" name="Rectangle 1"/>
          <p:cNvSpPr/>
          <p:nvPr/>
        </p:nvSpPr>
        <p:spPr>
          <a:xfrm>
            <a:off x="8626" y="4707938"/>
            <a:ext cx="6311965" cy="338554"/>
          </a:xfrm>
          <a:prstGeom prst="rect">
            <a:avLst/>
          </a:prstGeom>
        </p:spPr>
        <p:txBody>
          <a:bodyPr wrap="square">
            <a:spAutoFit/>
          </a:bodyPr>
          <a:lstStyle/>
          <a:p>
            <a:r>
              <a:rPr lang="en-GB" sz="1600" dirty="0">
                <a:solidFill>
                  <a:schemeClr val="bg1"/>
                </a:solidFill>
                <a:latin typeface="+mn-lt"/>
              </a:rPr>
              <a:t>Department for Business, Innovation and skills (2015) </a:t>
            </a:r>
          </a:p>
        </p:txBody>
      </p:sp>
      <p:sp>
        <p:nvSpPr>
          <p:cNvPr id="4" name="Content Placeholder 3"/>
          <p:cNvSpPr>
            <a:spLocks noGrp="1"/>
          </p:cNvSpPr>
          <p:nvPr>
            <p:ph idx="1"/>
          </p:nvPr>
        </p:nvSpPr>
        <p:spPr>
          <a:xfrm>
            <a:off x="323528" y="1467057"/>
            <a:ext cx="8424863" cy="3240881"/>
          </a:xfrm>
        </p:spPr>
        <p:txBody>
          <a:bodyPr/>
          <a:lstStyle/>
          <a:p>
            <a:r>
              <a:rPr lang="en-GB" dirty="0" smtClean="0"/>
              <a:t>Data collection completed</a:t>
            </a:r>
          </a:p>
          <a:p>
            <a:r>
              <a:rPr lang="en-GB" dirty="0" smtClean="0"/>
              <a:t>Began preliminary analysis</a:t>
            </a:r>
          </a:p>
          <a:p>
            <a:r>
              <a:rPr lang="en-GB" dirty="0" smtClean="0"/>
              <a:t>Entering third and (hopefully) final year</a:t>
            </a:r>
            <a:endParaRPr lang="en-GB" dirty="0"/>
          </a:p>
        </p:txBody>
      </p:sp>
    </p:spTree>
    <p:extLst>
      <p:ext uri="{BB962C8B-B14F-4D97-AF65-F5344CB8AC3E}">
        <p14:creationId xmlns:p14="http://schemas.microsoft.com/office/powerpoint/2010/main" val="20379979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92546"/>
            <a:ext cx="8229600" cy="857250"/>
          </a:xfrm>
        </p:spPr>
        <p:txBody>
          <a:bodyPr>
            <a:normAutofit/>
          </a:bodyPr>
          <a:lstStyle/>
          <a:p>
            <a:pPr algn="l"/>
            <a:r>
              <a:rPr lang="en-GB" sz="2400" b="1" dirty="0" smtClean="0">
                <a:solidFill>
                  <a:schemeClr val="bg1"/>
                </a:solidFill>
              </a:rPr>
              <a:t>How do white working-class males </a:t>
            </a:r>
            <a:br>
              <a:rPr lang="en-GB" sz="2400" b="1" dirty="0" smtClean="0">
                <a:solidFill>
                  <a:schemeClr val="bg1"/>
                </a:solidFill>
              </a:rPr>
            </a:br>
            <a:r>
              <a:rPr lang="en-GB" sz="2400" b="1" dirty="0" smtClean="0">
                <a:solidFill>
                  <a:schemeClr val="bg1"/>
                </a:solidFill>
              </a:rPr>
              <a:t>negotiate educational success?</a:t>
            </a:r>
            <a:endParaRPr lang="en-GB" sz="2400" b="1" dirty="0">
              <a:solidFill>
                <a:schemeClr val="bg1"/>
              </a:solidFill>
            </a:endParaRPr>
          </a:p>
        </p:txBody>
      </p:sp>
      <p:sp>
        <p:nvSpPr>
          <p:cNvPr id="3" name="Content Placeholder 2"/>
          <p:cNvSpPr>
            <a:spLocks noGrp="1"/>
          </p:cNvSpPr>
          <p:nvPr>
            <p:ph idx="1"/>
          </p:nvPr>
        </p:nvSpPr>
        <p:spPr>
          <a:xfrm>
            <a:off x="601217" y="1739412"/>
            <a:ext cx="8229600" cy="3394472"/>
          </a:xfrm>
        </p:spPr>
        <p:txBody>
          <a:bodyPr>
            <a:normAutofit/>
          </a:bodyPr>
          <a:lstStyle/>
          <a:p>
            <a:pPr marL="0" indent="0">
              <a:buNone/>
            </a:pPr>
            <a:r>
              <a:rPr lang="en-GB" sz="2000" b="1" dirty="0" smtClean="0"/>
              <a:t>Willis (1977)</a:t>
            </a:r>
          </a:p>
          <a:p>
            <a:pPr marL="0" indent="0">
              <a:buNone/>
            </a:pPr>
            <a:r>
              <a:rPr lang="en-GB" sz="2000" b="1" dirty="0" smtClean="0"/>
              <a:t>Ingram (2018)</a:t>
            </a:r>
          </a:p>
          <a:p>
            <a:pPr marL="0" indent="0">
              <a:buNone/>
            </a:pPr>
            <a:r>
              <a:rPr lang="en-GB" sz="2000" b="1" dirty="0" smtClean="0"/>
              <a:t>Ball (2005)</a:t>
            </a:r>
          </a:p>
          <a:p>
            <a:pPr marL="0" indent="0">
              <a:buNone/>
            </a:pPr>
            <a:r>
              <a:rPr lang="en-GB" sz="2000" b="1" dirty="0" smtClean="0"/>
              <a:t>Archer (2014) </a:t>
            </a:r>
          </a:p>
          <a:p>
            <a:pPr marL="0" indent="0">
              <a:buNone/>
            </a:pPr>
            <a:r>
              <a:rPr lang="en-GB" sz="2000" b="1" dirty="0" err="1" smtClean="0"/>
              <a:t>Khattab</a:t>
            </a:r>
            <a:r>
              <a:rPr lang="en-GB" sz="2000" b="1" dirty="0" smtClean="0"/>
              <a:t> (2015)</a:t>
            </a:r>
          </a:p>
          <a:p>
            <a:pPr marL="0" indent="0">
              <a:buNone/>
            </a:pPr>
            <a:r>
              <a:rPr lang="en-GB" sz="2000" b="1" dirty="0" smtClean="0"/>
              <a:t>Reay (2002)</a:t>
            </a:r>
            <a:endParaRPr lang="en-GB" sz="2000" b="1" dirty="0"/>
          </a:p>
        </p:txBody>
      </p:sp>
      <p:sp>
        <p:nvSpPr>
          <p:cNvPr id="4" name="Rectangle 3"/>
          <p:cNvSpPr/>
          <p:nvPr/>
        </p:nvSpPr>
        <p:spPr>
          <a:xfrm>
            <a:off x="4716017" y="1761661"/>
            <a:ext cx="3688049" cy="700937"/>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smtClean="0"/>
              <a:t>Gender</a:t>
            </a:r>
            <a:endParaRPr lang="en-GB" sz="2800" b="1" dirty="0"/>
          </a:p>
        </p:txBody>
      </p:sp>
      <p:sp>
        <p:nvSpPr>
          <p:cNvPr id="5" name="Rectangle 4"/>
          <p:cNvSpPr/>
          <p:nvPr/>
        </p:nvSpPr>
        <p:spPr>
          <a:xfrm>
            <a:off x="4706439" y="2518659"/>
            <a:ext cx="3688049" cy="7009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smtClean="0"/>
              <a:t>Ethnicity</a:t>
            </a:r>
            <a:endParaRPr lang="en-GB" sz="2800" b="1" dirty="0"/>
          </a:p>
        </p:txBody>
      </p:sp>
      <p:sp>
        <p:nvSpPr>
          <p:cNvPr id="6" name="Rectangle 5"/>
          <p:cNvSpPr/>
          <p:nvPr/>
        </p:nvSpPr>
        <p:spPr>
          <a:xfrm>
            <a:off x="4700376" y="3275770"/>
            <a:ext cx="3688049" cy="70093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smtClean="0"/>
              <a:t>Class</a:t>
            </a:r>
            <a:endParaRPr lang="en-GB" sz="2800" b="1" dirty="0"/>
          </a:p>
        </p:txBody>
      </p:sp>
      <p:cxnSp>
        <p:nvCxnSpPr>
          <p:cNvPr id="11" name="Straight Arrow Connector 10"/>
          <p:cNvCxnSpPr>
            <a:endCxn id="6" idx="1"/>
          </p:cNvCxnSpPr>
          <p:nvPr/>
        </p:nvCxnSpPr>
        <p:spPr>
          <a:xfrm>
            <a:off x="2771800" y="2302522"/>
            <a:ext cx="1928576" cy="132371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4" idx="1"/>
          </p:cNvCxnSpPr>
          <p:nvPr/>
        </p:nvCxnSpPr>
        <p:spPr>
          <a:xfrm flipV="1">
            <a:off x="2771800" y="2112130"/>
            <a:ext cx="1944217" cy="1903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339752" y="2017249"/>
            <a:ext cx="2367864" cy="94225"/>
          </a:xfrm>
          <a:prstGeom prst="straightConnector1">
            <a:avLst/>
          </a:prstGeom>
          <a:ln w="254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5" idx="1"/>
          </p:cNvCxnSpPr>
          <p:nvPr/>
        </p:nvCxnSpPr>
        <p:spPr>
          <a:xfrm>
            <a:off x="2339752" y="2017904"/>
            <a:ext cx="2366687" cy="851224"/>
          </a:xfrm>
          <a:prstGeom prst="straightConnector1">
            <a:avLst/>
          </a:prstGeom>
          <a:ln w="254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6" idx="1"/>
          </p:cNvCxnSpPr>
          <p:nvPr/>
        </p:nvCxnSpPr>
        <p:spPr>
          <a:xfrm>
            <a:off x="2339752" y="2017904"/>
            <a:ext cx="2360624" cy="1608335"/>
          </a:xfrm>
          <a:prstGeom prst="straightConnector1">
            <a:avLst/>
          </a:prstGeom>
          <a:ln w="254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6" idx="1"/>
          </p:cNvCxnSpPr>
          <p:nvPr/>
        </p:nvCxnSpPr>
        <p:spPr>
          <a:xfrm>
            <a:off x="2483768" y="2680564"/>
            <a:ext cx="2216608" cy="945675"/>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5" idx="1"/>
          </p:cNvCxnSpPr>
          <p:nvPr/>
        </p:nvCxnSpPr>
        <p:spPr>
          <a:xfrm>
            <a:off x="2483768" y="2680564"/>
            <a:ext cx="2222671" cy="18856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4" idx="1"/>
          </p:cNvCxnSpPr>
          <p:nvPr/>
        </p:nvCxnSpPr>
        <p:spPr>
          <a:xfrm flipV="1">
            <a:off x="2627784" y="2112130"/>
            <a:ext cx="2088233" cy="945675"/>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endCxn id="6" idx="1"/>
          </p:cNvCxnSpPr>
          <p:nvPr/>
        </p:nvCxnSpPr>
        <p:spPr>
          <a:xfrm>
            <a:off x="2655969" y="3057805"/>
            <a:ext cx="2044407" cy="568434"/>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4" idx="1"/>
          </p:cNvCxnSpPr>
          <p:nvPr/>
        </p:nvCxnSpPr>
        <p:spPr>
          <a:xfrm flipV="1">
            <a:off x="2699793" y="2112130"/>
            <a:ext cx="2016224" cy="132451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2655969" y="2869127"/>
            <a:ext cx="2000581" cy="56752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2655969" y="3436648"/>
            <a:ext cx="1972398" cy="18959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6" idx="1"/>
          </p:cNvCxnSpPr>
          <p:nvPr/>
        </p:nvCxnSpPr>
        <p:spPr>
          <a:xfrm flipV="1">
            <a:off x="2411760" y="3626239"/>
            <a:ext cx="2288616" cy="188451"/>
          </a:xfrm>
          <a:prstGeom prst="straightConnector1">
            <a:avLst/>
          </a:prstGeom>
          <a:ln w="254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57200" y="1545980"/>
            <a:ext cx="8208912" cy="26462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963517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Up-Down Arrow 30"/>
          <p:cNvSpPr/>
          <p:nvPr/>
        </p:nvSpPr>
        <p:spPr>
          <a:xfrm rot="5400000">
            <a:off x="1989113" y="3557941"/>
            <a:ext cx="186389" cy="991273"/>
          </a:xfrm>
          <a:prstGeom prst="up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Up-Down Arrow 29"/>
          <p:cNvSpPr/>
          <p:nvPr/>
        </p:nvSpPr>
        <p:spPr>
          <a:xfrm rot="2753838">
            <a:off x="1308650" y="3184560"/>
            <a:ext cx="186388" cy="991273"/>
          </a:xfrm>
          <a:prstGeom prst="up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Up-Down Arrow 31"/>
          <p:cNvSpPr/>
          <p:nvPr/>
        </p:nvSpPr>
        <p:spPr>
          <a:xfrm rot="7935281">
            <a:off x="2712603" y="3194159"/>
            <a:ext cx="186388" cy="991273"/>
          </a:xfrm>
          <a:prstGeom prst="up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167484" y="-46416"/>
            <a:ext cx="8229600" cy="857250"/>
          </a:xfrm>
        </p:spPr>
        <p:txBody>
          <a:bodyPr/>
          <a:lstStyle/>
          <a:p>
            <a:r>
              <a:rPr lang="en-GB" b="1" dirty="0" smtClean="0">
                <a:solidFill>
                  <a:schemeClr val="bg1"/>
                </a:solidFill>
              </a:rPr>
              <a:t>Conceptual Framework</a:t>
            </a:r>
            <a:endParaRPr lang="en-GB" b="1" dirty="0">
              <a:solidFill>
                <a:schemeClr val="bg1"/>
              </a:solidFill>
            </a:endParaRPr>
          </a:p>
        </p:txBody>
      </p:sp>
      <p:sp>
        <p:nvSpPr>
          <p:cNvPr id="4" name="Rounded Rectangle 3"/>
          <p:cNvSpPr/>
          <p:nvPr/>
        </p:nvSpPr>
        <p:spPr>
          <a:xfrm>
            <a:off x="1390006" y="3000104"/>
            <a:ext cx="1415791" cy="5376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Habitus</a:t>
            </a:r>
            <a:endParaRPr lang="en-GB" sz="2400" b="1" dirty="0"/>
          </a:p>
        </p:txBody>
      </p:sp>
      <p:sp>
        <p:nvSpPr>
          <p:cNvPr id="6" name="Rounded Rectangle 5"/>
          <p:cNvSpPr/>
          <p:nvPr/>
        </p:nvSpPr>
        <p:spPr>
          <a:xfrm>
            <a:off x="562923" y="3786656"/>
            <a:ext cx="1415791" cy="529682"/>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solidFill>
                  <a:schemeClr val="bg1"/>
                </a:solidFill>
              </a:rPr>
              <a:t>Field</a:t>
            </a:r>
            <a:endParaRPr lang="en-GB" sz="2400" b="1" dirty="0">
              <a:solidFill>
                <a:schemeClr val="bg1"/>
              </a:solidFill>
            </a:endParaRPr>
          </a:p>
        </p:txBody>
      </p:sp>
      <p:sp>
        <p:nvSpPr>
          <p:cNvPr id="7" name="Rounded Rectangle 6"/>
          <p:cNvSpPr/>
          <p:nvPr/>
        </p:nvSpPr>
        <p:spPr>
          <a:xfrm>
            <a:off x="2239923" y="3793826"/>
            <a:ext cx="1441424" cy="555350"/>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Capital</a:t>
            </a:r>
            <a:endParaRPr lang="en-GB" sz="2400" b="1" dirty="0"/>
          </a:p>
        </p:txBody>
      </p:sp>
      <p:pic>
        <p:nvPicPr>
          <p:cNvPr id="2052" name="Picture 4" descr="Image result for sayer moral significance of clas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9152" y="1914609"/>
            <a:ext cx="2390192" cy="192927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logic theory practice bourdieu">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6027" y="897564"/>
            <a:ext cx="1703750" cy="1981685"/>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Elbow Connector 15"/>
          <p:cNvCxnSpPr>
            <a:stCxn id="4" idx="3"/>
          </p:cNvCxnSpPr>
          <p:nvPr/>
        </p:nvCxnSpPr>
        <p:spPr>
          <a:xfrm flipV="1">
            <a:off x="2805797" y="1437625"/>
            <a:ext cx="3476487" cy="1831306"/>
          </a:xfrm>
          <a:prstGeom prst="bentConnector3">
            <a:avLst/>
          </a:prstGeom>
          <a:ln w="4445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5976156" y="1124186"/>
            <a:ext cx="1656184" cy="608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t>Ethical Dispositions</a:t>
            </a:r>
            <a:endParaRPr lang="en-GB" sz="1600" b="1" dirty="0"/>
          </a:p>
        </p:txBody>
      </p:sp>
      <p:sp>
        <p:nvSpPr>
          <p:cNvPr id="15" name="Rectangle 14"/>
          <p:cNvSpPr/>
          <p:nvPr/>
        </p:nvSpPr>
        <p:spPr>
          <a:xfrm>
            <a:off x="-9821" y="4584818"/>
            <a:ext cx="9153821" cy="560758"/>
          </a:xfrm>
          <a:prstGeom prst="rect">
            <a:avLst/>
          </a:prstGeom>
          <a:solidFill>
            <a:schemeClr val="tx2">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i="1" dirty="0" smtClean="0">
                <a:solidFill>
                  <a:schemeClr val="bg1"/>
                </a:solidFill>
              </a:rPr>
              <a:t>Bourdieu (1977), Sayer (2005)</a:t>
            </a:r>
            <a:endParaRPr lang="en-GB" sz="1600" b="1" i="1" dirty="0">
              <a:solidFill>
                <a:schemeClr val="bg1"/>
              </a:solidFill>
            </a:endParaRPr>
          </a:p>
        </p:txBody>
      </p:sp>
    </p:spTree>
    <p:extLst>
      <p:ext uri="{BB962C8B-B14F-4D97-AF65-F5344CB8AC3E}">
        <p14:creationId xmlns:p14="http://schemas.microsoft.com/office/powerpoint/2010/main" val="12539258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51720" y="23719"/>
            <a:ext cx="7272808" cy="707886"/>
          </a:xfrm>
          <a:prstGeom prst="rect">
            <a:avLst/>
          </a:prstGeom>
          <a:noFill/>
        </p:spPr>
        <p:txBody>
          <a:bodyPr wrap="square" rtlCol="0">
            <a:spAutoFit/>
          </a:bodyPr>
          <a:lstStyle/>
          <a:p>
            <a:r>
              <a:rPr lang="en-GB" sz="4000" b="1" dirty="0">
                <a:solidFill>
                  <a:schemeClr val="bg1"/>
                </a:solidFill>
                <a:latin typeface="+mj-lt"/>
              </a:rPr>
              <a:t>R</a:t>
            </a:r>
            <a:r>
              <a:rPr lang="en-GB" sz="4000" b="1" dirty="0" smtClean="0">
                <a:solidFill>
                  <a:schemeClr val="bg1"/>
                </a:solidFill>
                <a:latin typeface="+mj-lt"/>
              </a:rPr>
              <a:t>esearch </a:t>
            </a:r>
            <a:r>
              <a:rPr lang="en-GB" sz="4000" b="1" dirty="0">
                <a:solidFill>
                  <a:schemeClr val="bg1"/>
                </a:solidFill>
                <a:latin typeface="+mj-lt"/>
              </a:rPr>
              <a:t>Q</a:t>
            </a:r>
            <a:r>
              <a:rPr lang="en-GB" sz="4000" b="1" dirty="0" smtClean="0">
                <a:solidFill>
                  <a:schemeClr val="bg1"/>
                </a:solidFill>
                <a:latin typeface="+mj-lt"/>
              </a:rPr>
              <a:t>uestions </a:t>
            </a:r>
            <a:endParaRPr lang="en-GB" sz="4000" b="1" dirty="0">
              <a:solidFill>
                <a:schemeClr val="bg1"/>
              </a:solidFill>
              <a:latin typeface="+mj-lt"/>
            </a:endParaRPr>
          </a:p>
        </p:txBody>
      </p:sp>
      <p:sp>
        <p:nvSpPr>
          <p:cNvPr id="5" name="Content Placeholder 2"/>
          <p:cNvSpPr>
            <a:spLocks noGrp="1"/>
          </p:cNvSpPr>
          <p:nvPr>
            <p:ph idx="1"/>
          </p:nvPr>
        </p:nvSpPr>
        <p:spPr>
          <a:xfrm>
            <a:off x="467544" y="1221600"/>
            <a:ext cx="8229600" cy="3394472"/>
          </a:xfrm>
        </p:spPr>
        <p:txBody>
          <a:bodyPr>
            <a:normAutofit fontScale="85000" lnSpcReduction="20000"/>
          </a:bodyPr>
          <a:lstStyle/>
          <a:p>
            <a:pPr marL="0" lvl="0" indent="0">
              <a:buNone/>
            </a:pPr>
            <a:r>
              <a:rPr lang="en-GB" sz="2600" dirty="0" smtClean="0"/>
              <a:t>•</a:t>
            </a:r>
            <a:r>
              <a:rPr lang="en-GB" sz="2600" dirty="0" smtClean="0">
                <a:solidFill>
                  <a:schemeClr val="bg1">
                    <a:lumMod val="50000"/>
                  </a:schemeClr>
                </a:solidFill>
              </a:rPr>
              <a:t>	How </a:t>
            </a:r>
            <a:r>
              <a:rPr lang="en-GB" sz="2600" dirty="0">
                <a:solidFill>
                  <a:schemeClr val="bg1">
                    <a:lumMod val="50000"/>
                  </a:schemeClr>
                </a:solidFill>
              </a:rPr>
              <a:t>do teaching staff at </a:t>
            </a:r>
            <a:r>
              <a:rPr lang="en-GB" sz="2600" dirty="0" smtClean="0">
                <a:solidFill>
                  <a:schemeClr val="bg1">
                    <a:lumMod val="50000"/>
                  </a:schemeClr>
                </a:solidFill>
              </a:rPr>
              <a:t>the school understand the 	expectations of white working-class </a:t>
            </a:r>
            <a:r>
              <a:rPr lang="en-GB" sz="2600" dirty="0">
                <a:solidFill>
                  <a:schemeClr val="bg1">
                    <a:lumMod val="50000"/>
                  </a:schemeClr>
                </a:solidFill>
              </a:rPr>
              <a:t>male </a:t>
            </a:r>
            <a:r>
              <a:rPr lang="en-GB" sz="2600" dirty="0" smtClean="0">
                <a:solidFill>
                  <a:schemeClr val="bg1">
                    <a:lumMod val="50000"/>
                  </a:schemeClr>
                </a:solidFill>
              </a:rPr>
              <a:t>students for     	their future in education?</a:t>
            </a:r>
            <a:endParaRPr lang="en-GB" sz="2600" dirty="0">
              <a:solidFill>
                <a:schemeClr val="bg1">
                  <a:lumMod val="50000"/>
                </a:schemeClr>
              </a:solidFill>
            </a:endParaRPr>
          </a:p>
          <a:p>
            <a:pPr marL="0" lvl="0" indent="0">
              <a:buNone/>
            </a:pPr>
            <a:endParaRPr lang="en-GB" sz="2600" dirty="0"/>
          </a:p>
          <a:p>
            <a:pPr marL="0" lvl="0" indent="0">
              <a:buNone/>
            </a:pPr>
            <a:r>
              <a:rPr lang="en-GB" sz="2600" dirty="0" smtClean="0"/>
              <a:t>•	How are the </a:t>
            </a:r>
            <a:r>
              <a:rPr lang="en-GB" sz="2600" dirty="0"/>
              <a:t>expectations of a white </a:t>
            </a:r>
            <a:r>
              <a:rPr lang="en-GB" sz="2600" dirty="0" smtClean="0"/>
              <a:t>working-class</a:t>
            </a:r>
            <a:r>
              <a:rPr lang="en-GB" sz="2600" dirty="0"/>
              <a:t> </a:t>
            </a:r>
            <a:r>
              <a:rPr lang="en-GB" sz="2600" dirty="0" smtClean="0"/>
              <a:t>male 	student </a:t>
            </a:r>
            <a:r>
              <a:rPr lang="en-GB" sz="2600" dirty="0"/>
              <a:t>about the future shaped </a:t>
            </a:r>
            <a:r>
              <a:rPr lang="en-GB" sz="2600" dirty="0" smtClean="0"/>
              <a:t>by </a:t>
            </a:r>
            <a:r>
              <a:rPr lang="en-GB" sz="2600" dirty="0"/>
              <a:t>the </a:t>
            </a:r>
            <a:r>
              <a:rPr lang="en-GB" sz="2600" dirty="0" smtClean="0"/>
              <a:t>experiences of 	their </a:t>
            </a:r>
            <a:r>
              <a:rPr lang="en-GB" sz="2600" dirty="0"/>
              <a:t>social networks?</a:t>
            </a:r>
          </a:p>
          <a:p>
            <a:pPr marL="0" lvl="0" indent="0">
              <a:buNone/>
            </a:pPr>
            <a:endParaRPr lang="en-GB" sz="2600" dirty="0"/>
          </a:p>
          <a:p>
            <a:pPr marL="0" lvl="0" indent="0">
              <a:buNone/>
            </a:pPr>
            <a:r>
              <a:rPr lang="en-GB" sz="2600" dirty="0" smtClean="0"/>
              <a:t>•	</a:t>
            </a:r>
            <a:r>
              <a:rPr lang="en-GB" sz="2600" dirty="0" smtClean="0">
                <a:solidFill>
                  <a:schemeClr val="bg1">
                    <a:lumMod val="50000"/>
                  </a:schemeClr>
                </a:solidFill>
              </a:rPr>
              <a:t>How </a:t>
            </a:r>
            <a:r>
              <a:rPr lang="en-GB" sz="2600" dirty="0">
                <a:solidFill>
                  <a:schemeClr val="bg1">
                    <a:lumMod val="50000"/>
                  </a:schemeClr>
                </a:solidFill>
              </a:rPr>
              <a:t>do white working class males </a:t>
            </a:r>
            <a:r>
              <a:rPr lang="en-GB" sz="2600" dirty="0" smtClean="0">
                <a:solidFill>
                  <a:schemeClr val="bg1">
                    <a:lumMod val="50000"/>
                  </a:schemeClr>
                </a:solidFill>
              </a:rPr>
              <a:t>negotiate 	expectations regarding their educational future within </a:t>
            </a:r>
            <a:r>
              <a:rPr lang="en-GB" sz="2600" dirty="0">
                <a:solidFill>
                  <a:schemeClr val="bg1">
                    <a:lumMod val="50000"/>
                  </a:schemeClr>
                </a:solidFill>
              </a:rPr>
              <a:t>the </a:t>
            </a:r>
            <a:r>
              <a:rPr lang="en-GB" sz="2600" dirty="0" smtClean="0">
                <a:solidFill>
                  <a:schemeClr val="bg1">
                    <a:lumMod val="50000"/>
                  </a:schemeClr>
                </a:solidFill>
              </a:rPr>
              <a:t>	institution </a:t>
            </a:r>
            <a:r>
              <a:rPr lang="en-GB" sz="2600" dirty="0">
                <a:solidFill>
                  <a:schemeClr val="bg1">
                    <a:lumMod val="50000"/>
                  </a:schemeClr>
                </a:solidFill>
              </a:rPr>
              <a:t>of </a:t>
            </a:r>
            <a:r>
              <a:rPr lang="en-GB" sz="2600" dirty="0" smtClean="0">
                <a:solidFill>
                  <a:schemeClr val="bg1">
                    <a:lumMod val="50000"/>
                  </a:schemeClr>
                </a:solidFill>
              </a:rPr>
              <a:t>the </a:t>
            </a:r>
            <a:r>
              <a:rPr lang="en-GB" sz="2600" dirty="0">
                <a:solidFill>
                  <a:schemeClr val="bg1">
                    <a:lumMod val="50000"/>
                  </a:schemeClr>
                </a:solidFill>
              </a:rPr>
              <a:t>school?</a:t>
            </a:r>
          </a:p>
          <a:p>
            <a:pPr marL="0" lvl="0" indent="0">
              <a:buNone/>
            </a:pPr>
            <a:endParaRPr lang="en-GB" dirty="0"/>
          </a:p>
          <a:p>
            <a:pPr marL="0" indent="0">
              <a:buNone/>
            </a:pPr>
            <a:endParaRPr lang="en-GB" dirty="0"/>
          </a:p>
        </p:txBody>
      </p:sp>
    </p:spTree>
    <p:extLst>
      <p:ext uri="{BB962C8B-B14F-4D97-AF65-F5344CB8AC3E}">
        <p14:creationId xmlns:p14="http://schemas.microsoft.com/office/powerpoint/2010/main" val="2784306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131840" y="-92546"/>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GB" sz="3400" b="1" dirty="0" smtClean="0">
                <a:solidFill>
                  <a:schemeClr val="bg1"/>
                </a:solidFill>
                <a:latin typeface="Calibri"/>
              </a:rPr>
              <a:t>Qualitative Method</a:t>
            </a:r>
            <a:endParaRPr lang="en-GB" sz="3400" b="1" dirty="0">
              <a:solidFill>
                <a:schemeClr val="bg1"/>
              </a:solidFill>
              <a:latin typeface="Calibri"/>
            </a:endParaRPr>
          </a:p>
        </p:txBody>
      </p:sp>
      <p:sp>
        <p:nvSpPr>
          <p:cNvPr id="7" name="Rectangle 6"/>
          <p:cNvSpPr/>
          <p:nvPr/>
        </p:nvSpPr>
        <p:spPr>
          <a:xfrm>
            <a:off x="-9821" y="4584818"/>
            <a:ext cx="9153821" cy="560758"/>
          </a:xfrm>
          <a:prstGeom prst="rect">
            <a:avLst/>
          </a:prstGeom>
          <a:solidFill>
            <a:schemeClr val="tx2">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i="1" dirty="0" smtClean="0">
                <a:solidFill>
                  <a:schemeClr val="bg1"/>
                </a:solidFill>
              </a:rPr>
              <a:t>Hammersley and Atkinson (2007),  Willis and </a:t>
            </a:r>
            <a:r>
              <a:rPr lang="en-GB" sz="1600" i="1" dirty="0" err="1" smtClean="0">
                <a:solidFill>
                  <a:schemeClr val="bg1"/>
                </a:solidFill>
              </a:rPr>
              <a:t>Trondman</a:t>
            </a:r>
            <a:r>
              <a:rPr lang="en-GB" sz="1600" i="1" dirty="0" smtClean="0">
                <a:solidFill>
                  <a:schemeClr val="bg1"/>
                </a:solidFill>
              </a:rPr>
              <a:t> (2000)</a:t>
            </a:r>
            <a:endParaRPr lang="en-GB" sz="1600" b="1" i="1" dirty="0">
              <a:solidFill>
                <a:schemeClr val="bg1"/>
              </a:solidFill>
            </a:endParaRPr>
          </a:p>
        </p:txBody>
      </p:sp>
      <p:sp>
        <p:nvSpPr>
          <p:cNvPr id="2" name="Rectangle 1"/>
          <p:cNvSpPr/>
          <p:nvPr/>
        </p:nvSpPr>
        <p:spPr>
          <a:xfrm>
            <a:off x="144016" y="994409"/>
            <a:ext cx="4572000" cy="1323439"/>
          </a:xfrm>
          <a:prstGeom prst="rect">
            <a:avLst/>
          </a:prstGeom>
        </p:spPr>
        <p:txBody>
          <a:bodyPr>
            <a:spAutoFit/>
          </a:bodyPr>
          <a:lstStyle/>
          <a:p>
            <a:r>
              <a:rPr lang="en-GB" sz="1600" i="1" dirty="0" smtClean="0">
                <a:latin typeface="Calibri" panose="020F0502020204030204" pitchFamily="34" charset="0"/>
                <a:ea typeface="SimSun" panose="02010600030101010101" pitchFamily="2" charset="-122"/>
                <a:cs typeface="Arial" panose="020B0604020202020204" pitchFamily="34" charset="0"/>
              </a:rPr>
              <a:t>The </a:t>
            </a:r>
            <a:r>
              <a:rPr lang="en-GB" sz="1600" i="1" dirty="0">
                <a:latin typeface="Calibri" panose="020F0502020204030204" pitchFamily="34" charset="0"/>
                <a:ea typeface="SimSun" panose="02010600030101010101" pitchFamily="2" charset="-122"/>
                <a:cs typeface="Arial" panose="020B0604020202020204" pitchFamily="34" charset="0"/>
              </a:rPr>
              <a:t>task is to investigate some aspect of the lives of people who are being studied, and this includes finding out how these people view the situations they face, how they regard one another, and also how they see </a:t>
            </a:r>
            <a:r>
              <a:rPr lang="en-GB" sz="1600" i="1" dirty="0" smtClean="0">
                <a:latin typeface="Calibri" panose="020F0502020204030204" pitchFamily="34" charset="0"/>
                <a:ea typeface="SimSun" panose="02010600030101010101" pitchFamily="2" charset="-122"/>
                <a:cs typeface="Arial" panose="020B0604020202020204" pitchFamily="34" charset="0"/>
              </a:rPr>
              <a:t>themselves (2007, p.3)</a:t>
            </a:r>
            <a:endParaRPr lang="en-GB" sz="1600" dirty="0"/>
          </a:p>
        </p:txBody>
      </p:sp>
      <p:sp>
        <p:nvSpPr>
          <p:cNvPr id="3" name="Rectangle 2"/>
          <p:cNvSpPr/>
          <p:nvPr/>
        </p:nvSpPr>
        <p:spPr>
          <a:xfrm>
            <a:off x="4572000" y="2139702"/>
            <a:ext cx="4572000" cy="2062103"/>
          </a:xfrm>
          <a:prstGeom prst="rect">
            <a:avLst/>
          </a:prstGeom>
        </p:spPr>
        <p:txBody>
          <a:bodyPr>
            <a:spAutoFit/>
          </a:bodyPr>
          <a:lstStyle/>
          <a:p>
            <a:r>
              <a:rPr lang="en-GB" sz="1600" i="1" dirty="0">
                <a:latin typeface="Calibri" panose="020F0502020204030204" pitchFamily="34" charset="0"/>
                <a:ea typeface="SimSun" panose="02010600030101010101" pitchFamily="2" charset="-122"/>
                <a:cs typeface="Arial" panose="020B0604020202020204" pitchFamily="34" charset="0"/>
              </a:rPr>
              <a:t>‘Pascal warns us, writes Bourdieu, against ‘two extremes: to exclude reason, to admit reason only’ (1999:72). Most basically we are interested in recording and presenting the ‘nitty gritty’ of everyday life, of how the ‘meat is cut close to the bone’ in ordinary cultural practices, and presenting them in ways which provide maximum illumination for </a:t>
            </a:r>
            <a:r>
              <a:rPr lang="en-GB" sz="1600" i="1" dirty="0" smtClean="0">
                <a:latin typeface="Calibri" panose="020F0502020204030204" pitchFamily="34" charset="0"/>
                <a:ea typeface="SimSun" panose="02010600030101010101" pitchFamily="2" charset="-122"/>
                <a:cs typeface="Arial" panose="020B0604020202020204" pitchFamily="34" charset="0"/>
              </a:rPr>
              <a:t>readers</a:t>
            </a:r>
            <a:r>
              <a:rPr lang="en-GB" sz="1600" i="1" dirty="0">
                <a:latin typeface="Calibri" panose="020F0502020204030204" pitchFamily="34" charset="0"/>
                <a:ea typeface="SimSun" panose="02010600030101010101" pitchFamily="2" charset="-122"/>
                <a:cs typeface="Arial" panose="020B0604020202020204" pitchFamily="34" charset="0"/>
              </a:rPr>
              <a:t> </a:t>
            </a:r>
            <a:r>
              <a:rPr lang="en-GB" sz="1600" i="1" dirty="0" smtClean="0">
                <a:latin typeface="Calibri" panose="020F0502020204030204" pitchFamily="34" charset="0"/>
                <a:ea typeface="SimSun" panose="02010600030101010101" pitchFamily="2" charset="-122"/>
                <a:cs typeface="Arial" panose="020B0604020202020204" pitchFamily="34" charset="0"/>
              </a:rPr>
              <a:t>(2000, p.12)</a:t>
            </a:r>
            <a:endParaRPr lang="en-GB" sz="1600" i="1" dirty="0"/>
          </a:p>
        </p:txBody>
      </p:sp>
    </p:spTree>
    <p:extLst>
      <p:ext uri="{BB962C8B-B14F-4D97-AF65-F5344CB8AC3E}">
        <p14:creationId xmlns:p14="http://schemas.microsoft.com/office/powerpoint/2010/main" val="821439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84559" y="1005576"/>
            <a:ext cx="7560840" cy="1296144"/>
          </a:xfrm>
          <a:prstGeom prst="rect">
            <a:avLst/>
          </a:prstGeom>
          <a:solidFill>
            <a:srgbClr val="008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t>Participant Observation</a:t>
            </a:r>
          </a:p>
          <a:p>
            <a:pPr algn="ctr"/>
            <a:r>
              <a:rPr lang="en-GB" sz="3200" b="1" dirty="0" smtClean="0"/>
              <a:t>(4 months)</a:t>
            </a:r>
          </a:p>
          <a:p>
            <a:pPr algn="ctr"/>
            <a:endParaRPr lang="en-GB" dirty="0"/>
          </a:p>
        </p:txBody>
      </p:sp>
      <p:sp>
        <p:nvSpPr>
          <p:cNvPr id="5" name="Rectangle 4"/>
          <p:cNvSpPr/>
          <p:nvPr/>
        </p:nvSpPr>
        <p:spPr>
          <a:xfrm>
            <a:off x="778450" y="2679762"/>
            <a:ext cx="7560840" cy="1296144"/>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t>Semi structured interviews </a:t>
            </a:r>
          </a:p>
          <a:p>
            <a:pPr algn="ctr"/>
            <a:r>
              <a:rPr lang="en-GB" sz="3200" b="1" dirty="0" smtClean="0"/>
              <a:t>(19 participants)</a:t>
            </a:r>
          </a:p>
        </p:txBody>
      </p:sp>
      <p:sp>
        <p:nvSpPr>
          <p:cNvPr id="6" name="Rectangle 5"/>
          <p:cNvSpPr/>
          <p:nvPr/>
        </p:nvSpPr>
        <p:spPr>
          <a:xfrm>
            <a:off x="-9821" y="4584818"/>
            <a:ext cx="9153821" cy="560758"/>
          </a:xfrm>
          <a:prstGeom prst="rect">
            <a:avLst/>
          </a:prstGeom>
          <a:solidFill>
            <a:schemeClr val="tx2">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i="1" dirty="0" smtClean="0">
                <a:solidFill>
                  <a:schemeClr val="bg1"/>
                </a:solidFill>
              </a:rPr>
              <a:t>Hammersley and Atkinson (2007), </a:t>
            </a:r>
            <a:r>
              <a:rPr lang="en-GB" sz="1600" i="1" dirty="0" err="1" smtClean="0">
                <a:solidFill>
                  <a:schemeClr val="bg1"/>
                </a:solidFill>
              </a:rPr>
              <a:t>Spradley</a:t>
            </a:r>
            <a:r>
              <a:rPr lang="en-GB" sz="1600" i="1" dirty="0" smtClean="0">
                <a:solidFill>
                  <a:schemeClr val="bg1"/>
                </a:solidFill>
              </a:rPr>
              <a:t> (2016</a:t>
            </a:r>
            <a:r>
              <a:rPr lang="en-GB" sz="1600" b="1" i="1" dirty="0" smtClean="0">
                <a:solidFill>
                  <a:schemeClr val="bg1"/>
                </a:solidFill>
              </a:rPr>
              <a:t>)</a:t>
            </a:r>
            <a:endParaRPr lang="en-GB" sz="1600" b="1" i="1" dirty="0">
              <a:solidFill>
                <a:schemeClr val="bg1"/>
              </a:solidFill>
            </a:endParaRPr>
          </a:p>
        </p:txBody>
      </p:sp>
    </p:spTree>
    <p:extLst>
      <p:ext uri="{BB962C8B-B14F-4D97-AF65-F5344CB8AC3E}">
        <p14:creationId xmlns:p14="http://schemas.microsoft.com/office/powerpoint/2010/main" val="476719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79712" y="-24307"/>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GB" sz="3400" b="1" dirty="0" smtClean="0">
                <a:solidFill>
                  <a:schemeClr val="bg1"/>
                </a:solidFill>
                <a:latin typeface="Calibri"/>
              </a:rPr>
              <a:t>Locating the study</a:t>
            </a:r>
            <a:endParaRPr lang="en-GB" sz="3400" b="1" dirty="0">
              <a:solidFill>
                <a:schemeClr val="bg1"/>
              </a:solidFill>
              <a:latin typeface="Calibri"/>
            </a:endParaRPr>
          </a:p>
        </p:txBody>
      </p:sp>
      <p:pic>
        <p:nvPicPr>
          <p:cNvPr id="3" name="Picture 2"/>
          <p:cNvPicPr>
            <a:picLocks noChangeAspect="1"/>
          </p:cNvPicPr>
          <p:nvPr/>
        </p:nvPicPr>
        <p:blipFill>
          <a:blip r:embed="rId2"/>
          <a:stretch>
            <a:fillRect/>
          </a:stretch>
        </p:blipFill>
        <p:spPr>
          <a:xfrm>
            <a:off x="1907704" y="942049"/>
            <a:ext cx="4608512" cy="3456384"/>
          </a:xfrm>
          <a:prstGeom prst="rect">
            <a:avLst/>
          </a:prstGeom>
          <a:ln w="31750">
            <a:solidFill>
              <a:schemeClr val="tx1"/>
            </a:solidFill>
          </a:ln>
        </p:spPr>
      </p:pic>
      <p:pic>
        <p:nvPicPr>
          <p:cNvPr id="4" name="Picture 3"/>
          <p:cNvPicPr>
            <a:picLocks noChangeAspect="1"/>
          </p:cNvPicPr>
          <p:nvPr/>
        </p:nvPicPr>
        <p:blipFill>
          <a:blip r:embed="rId3"/>
          <a:stretch>
            <a:fillRect/>
          </a:stretch>
        </p:blipFill>
        <p:spPr>
          <a:xfrm>
            <a:off x="7596336" y="1208423"/>
            <a:ext cx="1162050" cy="1493044"/>
          </a:xfrm>
          <a:prstGeom prst="rect">
            <a:avLst/>
          </a:prstGeom>
          <a:ln w="28575">
            <a:solidFill>
              <a:schemeClr val="tx1"/>
            </a:solidFill>
          </a:ln>
        </p:spPr>
      </p:pic>
      <p:sp>
        <p:nvSpPr>
          <p:cNvPr id="5" name="Rectangle 4"/>
          <p:cNvSpPr/>
          <p:nvPr/>
        </p:nvSpPr>
        <p:spPr>
          <a:xfrm>
            <a:off x="488265" y="4785996"/>
            <a:ext cx="4208716" cy="369332"/>
          </a:xfrm>
          <a:prstGeom prst="rect">
            <a:avLst/>
          </a:prstGeom>
        </p:spPr>
        <p:txBody>
          <a:bodyPr wrap="none">
            <a:spAutoFit/>
          </a:bodyPr>
          <a:lstStyle/>
          <a:p>
            <a:r>
              <a:rPr lang="en-GB" dirty="0">
                <a:solidFill>
                  <a:prstClr val="black"/>
                </a:solidFill>
                <a:latin typeface="Calibri"/>
                <a:hlinkClick r:id="rId4"/>
              </a:rPr>
              <a:t>http://www.hefce.ac.uk/analysis/yp/gaps</a:t>
            </a:r>
            <a:r>
              <a:rPr lang="en-GB" dirty="0" smtClean="0">
                <a:solidFill>
                  <a:prstClr val="black"/>
                </a:solidFill>
                <a:latin typeface="Calibri"/>
                <a:hlinkClick r:id="rId4"/>
              </a:rPr>
              <a:t>/</a:t>
            </a:r>
            <a:r>
              <a:rPr lang="en-GB" dirty="0" smtClean="0">
                <a:solidFill>
                  <a:prstClr val="black"/>
                </a:solidFill>
                <a:latin typeface="Calibri"/>
              </a:rPr>
              <a:t> </a:t>
            </a:r>
            <a:endParaRPr lang="en-GB" dirty="0">
              <a:solidFill>
                <a:prstClr val="black"/>
              </a:solidFill>
              <a:latin typeface="Calibri"/>
            </a:endParaRPr>
          </a:p>
        </p:txBody>
      </p:sp>
      <p:sp>
        <p:nvSpPr>
          <p:cNvPr id="7" name="Oval 6"/>
          <p:cNvSpPr/>
          <p:nvPr/>
        </p:nvSpPr>
        <p:spPr>
          <a:xfrm>
            <a:off x="3851920" y="1851670"/>
            <a:ext cx="1944216" cy="1404156"/>
          </a:xfrm>
          <a:prstGeom prst="ellipse">
            <a:avLst/>
          </a:pr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8" name="Rectangle 7"/>
          <p:cNvSpPr/>
          <p:nvPr/>
        </p:nvSpPr>
        <p:spPr>
          <a:xfrm>
            <a:off x="-9821" y="4584818"/>
            <a:ext cx="9153821" cy="560758"/>
          </a:xfrm>
          <a:prstGeom prst="rect">
            <a:avLst/>
          </a:prstGeom>
          <a:solidFill>
            <a:schemeClr val="tx2">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dirty="0">
              <a:solidFill>
                <a:srgbClr val="231F20">
                  <a:lumMod val="90000"/>
                  <a:lumOff val="10000"/>
                </a:srgbClr>
              </a:solidFill>
            </a:endParaRPr>
          </a:p>
        </p:txBody>
      </p:sp>
      <p:sp>
        <p:nvSpPr>
          <p:cNvPr id="6" name="TextBox 5"/>
          <p:cNvSpPr txBox="1"/>
          <p:nvPr/>
        </p:nvSpPr>
        <p:spPr>
          <a:xfrm>
            <a:off x="19287" y="4622822"/>
            <a:ext cx="4677695" cy="369332"/>
          </a:xfrm>
          <a:prstGeom prst="rect">
            <a:avLst/>
          </a:prstGeom>
          <a:noFill/>
        </p:spPr>
        <p:txBody>
          <a:bodyPr wrap="square" rtlCol="0">
            <a:spAutoFit/>
          </a:bodyPr>
          <a:lstStyle/>
          <a:p>
            <a:r>
              <a:rPr lang="en-GB" b="1" dirty="0">
                <a:solidFill>
                  <a:schemeClr val="bg1"/>
                </a:solidFill>
                <a:hlinkClick r:id="rId5"/>
              </a:rPr>
              <a:t>http://www.hefce.ac.uk/analysis/yp/gaps</a:t>
            </a:r>
            <a:endParaRPr lang="en-GB" b="1" dirty="0">
              <a:solidFill>
                <a:schemeClr val="bg1"/>
              </a:solidFill>
            </a:endParaRPr>
          </a:p>
        </p:txBody>
      </p:sp>
    </p:spTree>
    <p:extLst>
      <p:ext uri="{BB962C8B-B14F-4D97-AF65-F5344CB8AC3E}">
        <p14:creationId xmlns:p14="http://schemas.microsoft.com/office/powerpoint/2010/main" val="1589920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0"/>
            <a:ext cx="9001000" cy="857250"/>
          </a:xfrm>
        </p:spPr>
        <p:txBody>
          <a:bodyPr>
            <a:normAutofit/>
          </a:bodyPr>
          <a:lstStyle/>
          <a:p>
            <a:pPr algn="l"/>
            <a:r>
              <a:rPr lang="en-GB" sz="2200" dirty="0" smtClean="0">
                <a:solidFill>
                  <a:schemeClr val="bg1"/>
                </a:solidFill>
              </a:rPr>
              <a:t>Social Conditions of Young People in </a:t>
            </a:r>
            <a:br>
              <a:rPr lang="en-GB" sz="2200" dirty="0" smtClean="0">
                <a:solidFill>
                  <a:schemeClr val="bg1"/>
                </a:solidFill>
              </a:rPr>
            </a:br>
            <a:r>
              <a:rPr lang="en-GB" sz="2200" dirty="0" smtClean="0">
                <a:solidFill>
                  <a:schemeClr val="bg1"/>
                </a:solidFill>
              </a:rPr>
              <a:t>Wolverhampton</a:t>
            </a:r>
            <a:endParaRPr lang="en-GB" sz="2200" dirty="0">
              <a:solidFill>
                <a:schemeClr val="bg1"/>
              </a:solidFill>
            </a:endParaRPr>
          </a:p>
        </p:txBody>
      </p:sp>
      <p:sp>
        <p:nvSpPr>
          <p:cNvPr id="3" name="Content Placeholder 2"/>
          <p:cNvSpPr>
            <a:spLocks noGrp="1"/>
          </p:cNvSpPr>
          <p:nvPr>
            <p:ph idx="1"/>
          </p:nvPr>
        </p:nvSpPr>
        <p:spPr>
          <a:xfrm>
            <a:off x="323528" y="1491630"/>
            <a:ext cx="8229600" cy="3394472"/>
          </a:xfrm>
        </p:spPr>
        <p:txBody>
          <a:bodyPr>
            <a:normAutofit/>
          </a:bodyPr>
          <a:lstStyle/>
          <a:p>
            <a:pPr marL="0" indent="0">
              <a:buNone/>
            </a:pPr>
            <a:r>
              <a:rPr lang="en-GB" sz="2000" i="1" dirty="0" smtClean="0"/>
              <a:t>“It may be that in order to grapple with the ‘new social condition’ of the young unemployed we need a fundamental shift in perspective and philosophy. The really fundamental thing to recognise is that unemployment amongst young adults is a social structural condition in to which the young people are thrown, rather than an individual phenomenon which is produced by indolence or incapacity in the individual. We need to attend to the nature and needs of this collective condition” (p.235)</a:t>
            </a:r>
            <a:endParaRPr lang="en-GB" sz="2000" i="1" dirty="0"/>
          </a:p>
        </p:txBody>
      </p:sp>
      <p:sp>
        <p:nvSpPr>
          <p:cNvPr id="4" name="Rectangle 3"/>
          <p:cNvSpPr/>
          <p:nvPr/>
        </p:nvSpPr>
        <p:spPr>
          <a:xfrm>
            <a:off x="0" y="4582742"/>
            <a:ext cx="9144000" cy="560758"/>
          </a:xfrm>
          <a:prstGeom prst="rect">
            <a:avLst/>
          </a:prstGeom>
          <a:solidFill>
            <a:schemeClr val="tx2">
              <a:lumMod val="85000"/>
              <a:lumOff val="15000"/>
            </a:schemeClr>
          </a:solidFill>
          <a:ln>
            <a:solidFill>
              <a:schemeClr val="tx2">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0" y="4582742"/>
            <a:ext cx="7668344" cy="375487"/>
          </a:xfrm>
          <a:prstGeom prst="rect">
            <a:avLst/>
          </a:prstGeom>
        </p:spPr>
        <p:txBody>
          <a:bodyPr wrap="square">
            <a:spAutoFit/>
          </a:bodyPr>
          <a:lstStyle/>
          <a:p>
            <a:pPr>
              <a:lnSpc>
                <a:spcPct val="115000"/>
              </a:lnSpc>
            </a:pPr>
            <a:r>
              <a:rPr lang="en-GB" sz="1600" i="1" dirty="0" smtClean="0">
                <a:solidFill>
                  <a:schemeClr val="bg1"/>
                </a:solidFill>
                <a:latin typeface="+mn-lt"/>
                <a:ea typeface="Calibri" panose="020F0502020204030204" pitchFamily="34" charset="0"/>
                <a:cs typeface="MyriadPro-Regular"/>
              </a:rPr>
              <a:t>Willis (1984)</a:t>
            </a:r>
            <a:endParaRPr lang="en-GB" sz="1600" dirty="0">
              <a:solidFill>
                <a:schemeClr val="bg1"/>
              </a:solidFill>
              <a:effectLst/>
              <a:latin typeface="+mn-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35681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6915" y="-19823"/>
            <a:ext cx="8229600" cy="857250"/>
          </a:xfrm>
        </p:spPr>
        <p:txBody>
          <a:bodyPr/>
          <a:lstStyle/>
          <a:p>
            <a:pPr algn="l"/>
            <a:r>
              <a:rPr lang="en-GB" b="1" dirty="0" smtClean="0">
                <a:solidFill>
                  <a:schemeClr val="bg1"/>
                </a:solidFill>
              </a:rPr>
              <a:t>The School</a:t>
            </a:r>
            <a:endParaRPr lang="en-GB" b="1" dirty="0">
              <a:solidFill>
                <a:schemeClr val="bg1"/>
              </a:solidFill>
            </a:endParaRPr>
          </a:p>
        </p:txBody>
      </p:sp>
      <p:pic>
        <p:nvPicPr>
          <p:cNvPr id="4" name="Picture 3"/>
          <p:cNvPicPr>
            <a:picLocks noChangeAspect="1"/>
          </p:cNvPicPr>
          <p:nvPr/>
        </p:nvPicPr>
        <p:blipFill rotWithShape="1">
          <a:blip r:embed="rId2"/>
          <a:srcRect l="30276" t="71657" r="48694" b="12594"/>
          <a:stretch/>
        </p:blipFill>
        <p:spPr>
          <a:xfrm>
            <a:off x="539551" y="1221600"/>
            <a:ext cx="2736304" cy="864096"/>
          </a:xfrm>
          <a:prstGeom prst="rect">
            <a:avLst/>
          </a:prstGeom>
        </p:spPr>
      </p:pic>
      <p:pic>
        <p:nvPicPr>
          <p:cNvPr id="5" name="Picture 4"/>
          <p:cNvPicPr>
            <a:picLocks noChangeAspect="1"/>
          </p:cNvPicPr>
          <p:nvPr/>
        </p:nvPicPr>
        <p:blipFill>
          <a:blip r:embed="rId3"/>
          <a:stretch>
            <a:fillRect/>
          </a:stretch>
        </p:blipFill>
        <p:spPr>
          <a:xfrm>
            <a:off x="4932040" y="1185733"/>
            <a:ext cx="2419350" cy="935831"/>
          </a:xfrm>
          <a:prstGeom prst="rect">
            <a:avLst/>
          </a:prstGeom>
        </p:spPr>
      </p:pic>
      <p:pic>
        <p:nvPicPr>
          <p:cNvPr id="6" name="Picture 5"/>
          <p:cNvPicPr>
            <a:picLocks noChangeAspect="1"/>
          </p:cNvPicPr>
          <p:nvPr/>
        </p:nvPicPr>
        <p:blipFill rotWithShape="1">
          <a:blip r:embed="rId4"/>
          <a:srcRect b="47146"/>
          <a:stretch/>
        </p:blipFill>
        <p:spPr>
          <a:xfrm>
            <a:off x="370954" y="2639839"/>
            <a:ext cx="7591425" cy="471971"/>
          </a:xfrm>
          <a:prstGeom prst="rect">
            <a:avLst/>
          </a:prstGeom>
        </p:spPr>
      </p:pic>
      <p:pic>
        <p:nvPicPr>
          <p:cNvPr id="7" name="Picture 6"/>
          <p:cNvPicPr>
            <a:picLocks noChangeAspect="1"/>
          </p:cNvPicPr>
          <p:nvPr/>
        </p:nvPicPr>
        <p:blipFill>
          <a:blip r:embed="rId5"/>
          <a:stretch>
            <a:fillRect/>
          </a:stretch>
        </p:blipFill>
        <p:spPr>
          <a:xfrm>
            <a:off x="370953" y="3327834"/>
            <a:ext cx="7886700" cy="957263"/>
          </a:xfrm>
          <a:prstGeom prst="rect">
            <a:avLst/>
          </a:prstGeom>
          <a:ln w="25400">
            <a:solidFill>
              <a:schemeClr val="accent1">
                <a:shade val="50000"/>
              </a:schemeClr>
            </a:solidFill>
          </a:ln>
        </p:spPr>
      </p:pic>
      <p:sp>
        <p:nvSpPr>
          <p:cNvPr id="3" name="Rectangle 2"/>
          <p:cNvSpPr/>
          <p:nvPr/>
        </p:nvSpPr>
        <p:spPr>
          <a:xfrm>
            <a:off x="539552" y="1221600"/>
            <a:ext cx="1152129"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4499992" y="3347414"/>
            <a:ext cx="1512168" cy="918102"/>
          </a:xfrm>
          <a:prstGeom prst="rect">
            <a:avLst/>
          </a:prstGeom>
          <a:solidFill>
            <a:srgbClr val="FFFF00">
              <a:alpha val="5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p:nvPicPr>
        <p:blipFill rotWithShape="1">
          <a:blip r:embed="rId6"/>
          <a:srcRect l="6197" t="43406" r="75213" b="49359"/>
          <a:stretch/>
        </p:blipFill>
        <p:spPr>
          <a:xfrm>
            <a:off x="323527" y="1948283"/>
            <a:ext cx="216024" cy="108012"/>
          </a:xfrm>
          <a:prstGeom prst="rect">
            <a:avLst/>
          </a:prstGeom>
        </p:spPr>
      </p:pic>
    </p:spTree>
    <p:extLst>
      <p:ext uri="{BB962C8B-B14F-4D97-AF65-F5344CB8AC3E}">
        <p14:creationId xmlns:p14="http://schemas.microsoft.com/office/powerpoint/2010/main" val="39684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20929590"/>
              </p:ext>
            </p:extLst>
          </p:nvPr>
        </p:nvGraphicFramePr>
        <p:xfrm>
          <a:off x="755576" y="1275606"/>
          <a:ext cx="7704855" cy="1981200"/>
        </p:xfrm>
        <a:graphic>
          <a:graphicData uri="http://schemas.openxmlformats.org/drawingml/2006/table">
            <a:tbl>
              <a:tblPr firstRow="1" firstCol="1" bandRow="1"/>
              <a:tblGrid>
                <a:gridCol w="2723851"/>
                <a:gridCol w="2653586"/>
                <a:gridCol w="2327418"/>
              </a:tblGrid>
              <a:tr h="0">
                <a:tc>
                  <a:txBody>
                    <a:bodyPr/>
                    <a:lstStyle/>
                    <a:p>
                      <a:pPr>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Participants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effectLst/>
                          <a:latin typeface="Calibri" panose="020F0502020204030204" pitchFamily="34" charset="0"/>
                          <a:ea typeface="Calibri" panose="020F0502020204030204" pitchFamily="34" charset="0"/>
                          <a:cs typeface="Arial" panose="020B0604020202020204" pitchFamily="34" charset="0"/>
                        </a:rPr>
                        <a:t>School Roles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Method of Data Collection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Mr CJ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Head teacher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dirty="0">
                          <a:solidFill>
                            <a:srgbClr val="1F497D"/>
                          </a:solidFill>
                          <a:effectLst/>
                          <a:latin typeface="Calibri" panose="020F0502020204030204" pitchFamily="34" charset="0"/>
                          <a:ea typeface="Calibri" panose="020F0502020204030204" pitchFamily="34" charset="0"/>
                          <a:cs typeface="Arial" panose="020B0604020202020204" pitchFamily="34" charset="0"/>
                        </a:rPr>
                        <a:t>Semi structured interview</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en-GB" sz="1400" dirty="0">
                          <a:solidFill>
                            <a:srgbClr val="1F497D"/>
                          </a:solidFill>
                          <a:effectLst/>
                          <a:latin typeface="Calibri" panose="020F0502020204030204" pitchFamily="34" charset="0"/>
                          <a:ea typeface="Calibri" panose="020F0502020204030204" pitchFamily="34" charset="0"/>
                          <a:cs typeface="Arial" panose="020B0604020202020204" pitchFamily="34" charset="0"/>
                        </a:rPr>
                        <a:t>Miss B </a:t>
                      </a:r>
                      <a:r>
                        <a:rPr lang="en-GB" sz="1400" dirty="0" smtClean="0">
                          <a:solidFill>
                            <a:srgbClr val="1F497D"/>
                          </a:solidFill>
                          <a:effectLst/>
                          <a:latin typeface="Calibri" panose="020F0502020204030204" pitchFamily="34" charset="0"/>
                          <a:ea typeface="Calibri" panose="020F0502020204030204" pitchFamily="34" charset="0"/>
                          <a:cs typeface="Arial" panose="020B0604020202020204" pitchFamily="34"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Head of Sixth Form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Semi structured interview</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Miss D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dirty="0" smtClean="0">
                          <a:solidFill>
                            <a:srgbClr val="1F497D"/>
                          </a:solidFill>
                          <a:effectLst/>
                          <a:latin typeface="Calibri" panose="020F0502020204030204" pitchFamily="34" charset="0"/>
                          <a:ea typeface="Calibri" panose="020F0502020204030204" pitchFamily="34" charset="0"/>
                          <a:cs typeface="Arial" panose="020B0604020202020204" pitchFamily="34" charset="0"/>
                        </a:rPr>
                        <a:t>Teacher and Ex SLT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Semi structured interview</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Mrs DJ</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Behaviour Lead (KS3)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Semi structured interview</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Mr Jamerson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PE Teacher and ex Assistant Head</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Semi structured interview</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Mrs Pol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School careers advisor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Semi structured interview</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Mr AD</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Teacher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400" dirty="0">
                          <a:solidFill>
                            <a:srgbClr val="1F497D"/>
                          </a:solidFill>
                          <a:effectLst/>
                          <a:latin typeface="Calibri" panose="020F0502020204030204" pitchFamily="34" charset="0"/>
                          <a:ea typeface="Calibri" panose="020F0502020204030204" pitchFamily="34" charset="0"/>
                          <a:cs typeface="Arial" panose="020B0604020202020204" pitchFamily="34" charset="0"/>
                        </a:rPr>
                        <a:t>Semi structured interview</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1"/>
          <p:cNvSpPr txBox="1">
            <a:spLocks/>
          </p:cNvSpPr>
          <p:nvPr/>
        </p:nvSpPr>
        <p:spPr>
          <a:xfrm>
            <a:off x="3131840" y="-92546"/>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GB" sz="3400" b="1" dirty="0" smtClean="0">
                <a:solidFill>
                  <a:schemeClr val="bg1"/>
                </a:solidFill>
                <a:latin typeface="Calibri"/>
              </a:rPr>
              <a:t>Data Collection</a:t>
            </a:r>
            <a:endParaRPr lang="en-GB" sz="3400" b="1" dirty="0">
              <a:solidFill>
                <a:schemeClr val="bg1"/>
              </a:solidFill>
              <a:latin typeface="Calibri"/>
            </a:endParaRPr>
          </a:p>
        </p:txBody>
      </p:sp>
      <p:sp>
        <p:nvSpPr>
          <p:cNvPr id="6" name="TextBox 5"/>
          <p:cNvSpPr txBox="1"/>
          <p:nvPr/>
        </p:nvSpPr>
        <p:spPr>
          <a:xfrm>
            <a:off x="755575" y="3583042"/>
            <a:ext cx="7704856" cy="369332"/>
          </a:xfrm>
          <a:prstGeom prst="rect">
            <a:avLst/>
          </a:prstGeom>
          <a:noFill/>
        </p:spPr>
        <p:txBody>
          <a:bodyPr wrap="square" rtlCol="0">
            <a:spAutoFit/>
          </a:bodyPr>
          <a:lstStyle/>
          <a:p>
            <a:pPr marL="285750" indent="-285750">
              <a:buFont typeface="Arial" panose="020B0604020202020204" pitchFamily="34" charset="0"/>
              <a:buChar char="•"/>
            </a:pPr>
            <a:r>
              <a:rPr lang="en-GB" dirty="0" smtClean="0"/>
              <a:t> 7 interviews with teaching staff at the West Midlands High School</a:t>
            </a:r>
            <a:endParaRPr lang="en-GB" dirty="0"/>
          </a:p>
        </p:txBody>
      </p:sp>
      <p:sp>
        <p:nvSpPr>
          <p:cNvPr id="7" name="Rectangle 6"/>
          <p:cNvSpPr/>
          <p:nvPr/>
        </p:nvSpPr>
        <p:spPr>
          <a:xfrm>
            <a:off x="-9821" y="4584818"/>
            <a:ext cx="9153821" cy="560758"/>
          </a:xfrm>
          <a:prstGeom prst="rect">
            <a:avLst/>
          </a:prstGeom>
          <a:solidFill>
            <a:schemeClr val="tx2">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b="1" i="1" dirty="0">
              <a:solidFill>
                <a:schemeClr val="bg1"/>
              </a:solidFill>
            </a:endParaRPr>
          </a:p>
        </p:txBody>
      </p:sp>
    </p:spTree>
    <p:extLst>
      <p:ext uri="{BB962C8B-B14F-4D97-AF65-F5344CB8AC3E}">
        <p14:creationId xmlns:p14="http://schemas.microsoft.com/office/powerpoint/2010/main" val="16112645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9424559"/>
              </p:ext>
            </p:extLst>
          </p:nvPr>
        </p:nvGraphicFramePr>
        <p:xfrm>
          <a:off x="323528" y="1140572"/>
          <a:ext cx="7416824" cy="1828800"/>
        </p:xfrm>
        <a:graphic>
          <a:graphicData uri="http://schemas.openxmlformats.org/drawingml/2006/table">
            <a:tbl>
              <a:tblPr firstRow="1" firstCol="1" bandRow="1"/>
              <a:tblGrid>
                <a:gridCol w="2480903"/>
                <a:gridCol w="2468378"/>
                <a:gridCol w="2467543"/>
              </a:tblGrid>
              <a:tr h="391532">
                <a:tc>
                  <a:txBody>
                    <a:bodyPr/>
                    <a:lstStyle/>
                    <a:p>
                      <a:pPr algn="l">
                        <a:spcAft>
                          <a:spcPts val="0"/>
                        </a:spcAft>
                      </a:pPr>
                      <a:r>
                        <a:rPr lang="en-GB" sz="1800" b="1" dirty="0">
                          <a:effectLst/>
                          <a:latin typeface="Calibri" panose="020F0502020204030204" pitchFamily="34" charset="0"/>
                          <a:ea typeface="Calibri" panose="020F0502020204030204" pitchFamily="34" charset="0"/>
                          <a:cs typeface="Arial" panose="020B0604020202020204" pitchFamily="34" charset="0"/>
                        </a:rPr>
                        <a:t>Participants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800" b="1">
                          <a:effectLst/>
                          <a:latin typeface="Calibri" panose="020F0502020204030204" pitchFamily="34" charset="0"/>
                          <a:ea typeface="Calibri" panose="020F0502020204030204" pitchFamily="34" charset="0"/>
                          <a:cs typeface="Arial" panose="020B0604020202020204" pitchFamily="34" charset="0"/>
                        </a:rPr>
                        <a:t>Methods of Data Collection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800" b="1" dirty="0">
                          <a:effectLst/>
                          <a:latin typeface="Calibri" panose="020F0502020204030204" pitchFamily="34" charset="0"/>
                          <a:ea typeface="Calibri" panose="020F0502020204030204" pitchFamily="34" charset="0"/>
                          <a:cs typeface="Arial" panose="020B0604020202020204" pitchFamily="34" charset="0"/>
                        </a:rPr>
                        <a:t>Network Members Interviewed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028">
                <a:tc>
                  <a:txBody>
                    <a:bodyPr/>
                    <a:lstStyle/>
                    <a:p>
                      <a:pPr algn="l">
                        <a:spcAft>
                          <a:spcPts val="0"/>
                        </a:spcAft>
                      </a:pPr>
                      <a:r>
                        <a:rPr lang="en-GB" sz="1400" dirty="0">
                          <a:solidFill>
                            <a:srgbClr val="1F497D"/>
                          </a:solidFill>
                          <a:effectLst/>
                          <a:latin typeface="Calibri" panose="020F0502020204030204" pitchFamily="34" charset="0"/>
                          <a:ea typeface="Calibri" panose="020F0502020204030204" pitchFamily="34" charset="0"/>
                          <a:cs typeface="Arial" panose="020B0604020202020204" pitchFamily="34" charset="0"/>
                        </a:rPr>
                        <a:t>JC </a:t>
                      </a:r>
                      <a:r>
                        <a:rPr lang="en-GB" sz="1400" dirty="0" smtClean="0">
                          <a:solidFill>
                            <a:srgbClr val="1F497D"/>
                          </a:solidFill>
                          <a:effectLst/>
                          <a:latin typeface="Calibri" panose="020F0502020204030204" pitchFamily="34" charset="0"/>
                          <a:ea typeface="Calibri" panose="020F0502020204030204" pitchFamily="34" charset="0"/>
                          <a:cs typeface="Arial" panose="020B0604020202020204" pitchFamily="34" charset="0"/>
                        </a:rPr>
                        <a:t>( year 10/11 student</a:t>
                      </a:r>
                      <a:r>
                        <a:rPr lang="en-GB" sz="1400" dirty="0">
                          <a:solidFill>
                            <a:srgbClr val="1F497D"/>
                          </a:solidFill>
                          <a:effectLst/>
                          <a:latin typeface="Calibri" panose="020F0502020204030204" pitchFamily="34" charset="0"/>
                          <a:ea typeface="Calibri" panose="020F0502020204030204" pitchFamily="34" charset="0"/>
                          <a:cs typeface="Arial" panose="020B0604020202020204" pitchFamily="34" charset="0"/>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Participant Observation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2 interviews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Mom and Gran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028">
                <a:tc>
                  <a:txBody>
                    <a:bodyPr/>
                    <a:lstStyle/>
                    <a:p>
                      <a:pPr algn="l">
                        <a:spcAft>
                          <a:spcPts val="0"/>
                        </a:spcAft>
                      </a:pPr>
                      <a:r>
                        <a:rPr lang="en-GB" sz="1400" dirty="0">
                          <a:solidFill>
                            <a:srgbClr val="1F497D"/>
                          </a:solidFill>
                          <a:effectLst/>
                          <a:latin typeface="Calibri" panose="020F0502020204030204" pitchFamily="34" charset="0"/>
                          <a:ea typeface="Calibri" panose="020F0502020204030204" pitchFamily="34" charset="0"/>
                          <a:cs typeface="Arial" panose="020B0604020202020204" pitchFamily="34" charset="0"/>
                        </a:rPr>
                        <a:t>DV </a:t>
                      </a:r>
                      <a:r>
                        <a:rPr lang="en-GB" sz="1400" dirty="0" smtClean="0">
                          <a:solidFill>
                            <a:srgbClr val="1F497D"/>
                          </a:solidFill>
                          <a:effectLst/>
                          <a:latin typeface="Calibri" panose="020F0502020204030204" pitchFamily="34" charset="0"/>
                          <a:ea typeface="Calibri" panose="020F0502020204030204" pitchFamily="34" charset="0"/>
                          <a:cs typeface="Arial" panose="020B0604020202020204" pitchFamily="34" charset="0"/>
                        </a:rPr>
                        <a:t>(year 10/11 student</a:t>
                      </a:r>
                      <a:r>
                        <a:rPr lang="en-GB" sz="1400" dirty="0">
                          <a:solidFill>
                            <a:srgbClr val="1F497D"/>
                          </a:solidFill>
                          <a:effectLst/>
                          <a:latin typeface="Calibri" panose="020F0502020204030204" pitchFamily="34" charset="0"/>
                          <a:ea typeface="Calibri" panose="020F0502020204030204" pitchFamily="34" charset="0"/>
                          <a:cs typeface="Arial" panose="020B0604020202020204" pitchFamily="34" charset="0"/>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Participant Observation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2 interviews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Mom and 2 cousins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028">
                <a:tc>
                  <a:txBody>
                    <a:bodyPr/>
                    <a:lstStyle/>
                    <a:p>
                      <a:pPr algn="l">
                        <a:spcAft>
                          <a:spcPts val="0"/>
                        </a:spcAft>
                      </a:pPr>
                      <a:r>
                        <a:rPr lang="en-GB" sz="1400" dirty="0">
                          <a:solidFill>
                            <a:srgbClr val="1F497D"/>
                          </a:solidFill>
                          <a:effectLst/>
                          <a:latin typeface="Calibri" panose="020F0502020204030204" pitchFamily="34" charset="0"/>
                          <a:ea typeface="Calibri" panose="020F0502020204030204" pitchFamily="34" charset="0"/>
                          <a:cs typeface="Arial" panose="020B0604020202020204" pitchFamily="34" charset="0"/>
                        </a:rPr>
                        <a:t>Mr D (</a:t>
                      </a:r>
                      <a:r>
                        <a:rPr lang="en-GB" sz="1400" dirty="0" smtClean="0">
                          <a:solidFill>
                            <a:srgbClr val="1F497D"/>
                          </a:solidFill>
                          <a:effectLst/>
                          <a:latin typeface="Calibri" panose="020F0502020204030204" pitchFamily="34" charset="0"/>
                          <a:ea typeface="Calibri" panose="020F0502020204030204" pitchFamily="34" charset="0"/>
                          <a:cs typeface="Arial" panose="020B0604020202020204" pitchFamily="34" charset="0"/>
                        </a:rPr>
                        <a:t>staff</a:t>
                      </a:r>
                      <a:r>
                        <a:rPr lang="en-GB" sz="1400" baseline="0" dirty="0" smtClean="0">
                          <a:solidFill>
                            <a:srgbClr val="1F497D"/>
                          </a:solidFill>
                          <a:effectLst/>
                          <a:latin typeface="Calibri" panose="020F0502020204030204" pitchFamily="34" charset="0"/>
                          <a:ea typeface="Calibri" panose="020F0502020204030204" pitchFamily="34" charset="0"/>
                          <a:cs typeface="Arial" panose="020B0604020202020204" pitchFamily="34" charset="0"/>
                        </a:rPr>
                        <a:t> member and ex </a:t>
                      </a:r>
                      <a:r>
                        <a:rPr lang="en-GB" sz="1400" dirty="0" smtClean="0">
                          <a:solidFill>
                            <a:srgbClr val="1F497D"/>
                          </a:solidFill>
                          <a:effectLst/>
                          <a:latin typeface="Calibri" panose="020F0502020204030204" pitchFamily="34" charset="0"/>
                          <a:ea typeface="Calibri" panose="020F0502020204030204" pitchFamily="34" charset="0"/>
                          <a:cs typeface="Arial" panose="020B0604020202020204" pitchFamily="34" charset="0"/>
                        </a:rPr>
                        <a:t>student</a:t>
                      </a:r>
                      <a:r>
                        <a:rPr lang="en-GB" sz="1400" dirty="0">
                          <a:solidFill>
                            <a:srgbClr val="1F497D"/>
                          </a:solidFill>
                          <a:effectLst/>
                          <a:latin typeface="Calibri" panose="020F0502020204030204" pitchFamily="34" charset="0"/>
                          <a:ea typeface="Calibri" panose="020F0502020204030204" pitchFamily="34" charset="0"/>
                          <a:cs typeface="Arial" panose="020B0604020202020204" pitchFamily="34" charset="0"/>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a:solidFill>
                            <a:srgbClr val="1F497D"/>
                          </a:solidFill>
                          <a:effectLst/>
                          <a:latin typeface="Calibri" panose="020F0502020204030204" pitchFamily="34" charset="0"/>
                          <a:ea typeface="Calibri" panose="020F0502020204030204" pitchFamily="34" charset="0"/>
                          <a:cs typeface="Arial" panose="020B0604020202020204" pitchFamily="34" charset="0"/>
                        </a:rPr>
                        <a:t>1 Interview</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GB" sz="1400" dirty="0">
                          <a:solidFill>
                            <a:srgbClr val="1F497D"/>
                          </a:solidFill>
                          <a:effectLst/>
                          <a:latin typeface="Calibri" panose="020F0502020204030204" pitchFamily="34" charset="0"/>
                          <a:ea typeface="Calibri" panose="020F0502020204030204" pitchFamily="34" charset="0"/>
                          <a:cs typeface="Arial" panose="020B0604020202020204" pitchFamily="34" charset="0"/>
                        </a:rPr>
                        <a:t>Mom, Dad, Wife, Mentor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itle 1"/>
          <p:cNvSpPr txBox="1">
            <a:spLocks/>
          </p:cNvSpPr>
          <p:nvPr/>
        </p:nvSpPr>
        <p:spPr>
          <a:xfrm>
            <a:off x="3131840" y="-92546"/>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GB" sz="3400" b="1" dirty="0" smtClean="0">
                <a:solidFill>
                  <a:schemeClr val="bg1"/>
                </a:solidFill>
                <a:latin typeface="Calibri"/>
              </a:rPr>
              <a:t>Data Collection</a:t>
            </a:r>
            <a:endParaRPr lang="en-GB" sz="3400" b="1" dirty="0">
              <a:solidFill>
                <a:schemeClr val="bg1"/>
              </a:solidFill>
              <a:latin typeface="Calibri"/>
            </a:endParaRPr>
          </a:p>
        </p:txBody>
      </p:sp>
      <p:sp>
        <p:nvSpPr>
          <p:cNvPr id="8" name="TextBox 7"/>
          <p:cNvSpPr txBox="1"/>
          <p:nvPr/>
        </p:nvSpPr>
        <p:spPr>
          <a:xfrm>
            <a:off x="714661" y="3249581"/>
            <a:ext cx="7704856" cy="1200329"/>
          </a:xfrm>
          <a:prstGeom prst="rect">
            <a:avLst/>
          </a:prstGeom>
          <a:noFill/>
        </p:spPr>
        <p:txBody>
          <a:bodyPr wrap="square" rtlCol="0">
            <a:spAutoFit/>
          </a:bodyPr>
          <a:lstStyle/>
          <a:p>
            <a:pPr marL="285750" indent="-285750">
              <a:buFont typeface="Arial" panose="020B0604020202020204" pitchFamily="34" charset="0"/>
              <a:buChar char="•"/>
            </a:pPr>
            <a:r>
              <a:rPr lang="en-GB" dirty="0" smtClean="0"/>
              <a:t> 4 months participant observation (weekly hour long one to one sessions)</a:t>
            </a:r>
          </a:p>
          <a:p>
            <a:pPr marL="285750" indent="-285750">
              <a:buFont typeface="Arial" panose="020B0604020202020204" pitchFamily="34" charset="0"/>
              <a:buChar char="•"/>
            </a:pPr>
            <a:r>
              <a:rPr lang="en-GB" dirty="0" smtClean="0"/>
              <a:t>Semi structured interviews with core participants and members of their social network</a:t>
            </a:r>
            <a:endParaRPr lang="en-GB" dirty="0"/>
          </a:p>
        </p:txBody>
      </p:sp>
      <p:sp>
        <p:nvSpPr>
          <p:cNvPr id="9" name="Rectangle 8"/>
          <p:cNvSpPr/>
          <p:nvPr/>
        </p:nvSpPr>
        <p:spPr>
          <a:xfrm>
            <a:off x="-9821" y="4584818"/>
            <a:ext cx="9153821" cy="560758"/>
          </a:xfrm>
          <a:prstGeom prst="rect">
            <a:avLst/>
          </a:prstGeom>
          <a:solidFill>
            <a:schemeClr val="tx2">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a:t>Heath </a:t>
            </a:r>
            <a:r>
              <a:rPr lang="en-GB" sz="1600" i="1"/>
              <a:t>et al</a:t>
            </a:r>
            <a:r>
              <a:rPr lang="en-GB" sz="1600"/>
              <a:t>. (2008)</a:t>
            </a:r>
            <a:endParaRPr lang="en-GB" sz="1600" b="1" i="1" dirty="0">
              <a:solidFill>
                <a:schemeClr val="bg1"/>
              </a:solidFill>
            </a:endParaRPr>
          </a:p>
        </p:txBody>
      </p:sp>
      <p:sp>
        <p:nvSpPr>
          <p:cNvPr id="10" name="Rectangle 9"/>
          <p:cNvSpPr/>
          <p:nvPr/>
        </p:nvSpPr>
        <p:spPr>
          <a:xfrm>
            <a:off x="323528" y="2556673"/>
            <a:ext cx="7416824" cy="397622"/>
          </a:xfrm>
          <a:prstGeom prst="rect">
            <a:avLst/>
          </a:prstGeom>
          <a:solidFill>
            <a:srgbClr val="00206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78086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203598"/>
            <a:ext cx="8424863" cy="3240881"/>
          </a:xfrm>
        </p:spPr>
        <p:txBody>
          <a:bodyPr/>
          <a:lstStyle/>
          <a:p>
            <a:r>
              <a:rPr lang="en-GB" sz="2400" dirty="0" smtClean="0"/>
              <a:t>White working-class background</a:t>
            </a:r>
          </a:p>
          <a:p>
            <a:r>
              <a:rPr lang="en-GB" sz="2400" dirty="0"/>
              <a:t>First in his family to </a:t>
            </a:r>
            <a:r>
              <a:rPr lang="en-GB" sz="2400" dirty="0" smtClean="0"/>
              <a:t>enter in to HE</a:t>
            </a:r>
          </a:p>
          <a:p>
            <a:r>
              <a:rPr lang="en-GB" sz="2400" dirty="0" smtClean="0"/>
              <a:t>Ex student of West Midlands High School</a:t>
            </a:r>
          </a:p>
          <a:p>
            <a:r>
              <a:rPr lang="en-GB" sz="2400" dirty="0" smtClean="0"/>
              <a:t>Attended Midlands University and qualified as a teacher</a:t>
            </a:r>
          </a:p>
          <a:p>
            <a:r>
              <a:rPr lang="en-GB" sz="2400" dirty="0" smtClean="0"/>
              <a:t>Worked as a PE teacher at the school for the last 9 years</a:t>
            </a:r>
          </a:p>
          <a:p>
            <a:r>
              <a:rPr lang="en-GB" sz="2400" dirty="0" smtClean="0"/>
              <a:t>Interview focused on his journey in education and his reasons for making decisions about his future education and career</a:t>
            </a:r>
          </a:p>
          <a:p>
            <a:pPr marL="0" indent="0">
              <a:buNone/>
            </a:pPr>
            <a:endParaRPr lang="en-GB" dirty="0" smtClean="0"/>
          </a:p>
          <a:p>
            <a:endParaRPr lang="en-GB" dirty="0"/>
          </a:p>
        </p:txBody>
      </p:sp>
      <p:sp>
        <p:nvSpPr>
          <p:cNvPr id="6" name="Title 1"/>
          <p:cNvSpPr txBox="1">
            <a:spLocks/>
          </p:cNvSpPr>
          <p:nvPr/>
        </p:nvSpPr>
        <p:spPr>
          <a:xfrm>
            <a:off x="3131840" y="-92546"/>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GB" sz="3400" b="1" dirty="0" smtClean="0">
                <a:solidFill>
                  <a:schemeClr val="bg1"/>
                </a:solidFill>
                <a:latin typeface="Calibri"/>
              </a:rPr>
              <a:t>Mr D</a:t>
            </a:r>
            <a:endParaRPr lang="en-GB" sz="3400" b="1" dirty="0">
              <a:solidFill>
                <a:schemeClr val="bg1"/>
              </a:solidFill>
              <a:latin typeface="Calibri"/>
            </a:endParaRPr>
          </a:p>
        </p:txBody>
      </p:sp>
    </p:spTree>
    <p:extLst>
      <p:ext uri="{BB962C8B-B14F-4D97-AF65-F5344CB8AC3E}">
        <p14:creationId xmlns:p14="http://schemas.microsoft.com/office/powerpoint/2010/main" val="41328230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4171" y="1419622"/>
            <a:ext cx="7920879" cy="86409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Accruement of resources through education</a:t>
            </a:r>
            <a:endParaRPr lang="en-GB" dirty="0"/>
          </a:p>
        </p:txBody>
      </p:sp>
      <p:sp>
        <p:nvSpPr>
          <p:cNvPr id="5" name="Rectangle 4"/>
          <p:cNvSpPr/>
          <p:nvPr/>
        </p:nvSpPr>
        <p:spPr>
          <a:xfrm>
            <a:off x="611560" y="2436939"/>
            <a:ext cx="7920879" cy="86409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Relationship with the local community</a:t>
            </a:r>
            <a:endParaRPr lang="en-GB" dirty="0"/>
          </a:p>
        </p:txBody>
      </p:sp>
      <p:sp>
        <p:nvSpPr>
          <p:cNvPr id="6" name="Rectangle 5"/>
          <p:cNvSpPr/>
          <p:nvPr/>
        </p:nvSpPr>
        <p:spPr>
          <a:xfrm>
            <a:off x="611560" y="3435846"/>
            <a:ext cx="7920879" cy="86409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Negotiating expectations within social network</a:t>
            </a:r>
            <a:endParaRPr lang="en-GB" dirty="0"/>
          </a:p>
        </p:txBody>
      </p:sp>
    </p:spTree>
    <p:extLst>
      <p:ext uri="{BB962C8B-B14F-4D97-AF65-F5344CB8AC3E}">
        <p14:creationId xmlns:p14="http://schemas.microsoft.com/office/powerpoint/2010/main" val="1846933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79712" y="-92546"/>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GB" sz="2400" b="1" dirty="0" smtClean="0">
                <a:solidFill>
                  <a:schemeClr val="bg1"/>
                </a:solidFill>
                <a:latin typeface="Calibri"/>
              </a:rPr>
              <a:t>Accruement of resources through education</a:t>
            </a:r>
          </a:p>
        </p:txBody>
      </p:sp>
      <p:sp>
        <p:nvSpPr>
          <p:cNvPr id="5" name="Rectangle 4"/>
          <p:cNvSpPr/>
          <p:nvPr/>
        </p:nvSpPr>
        <p:spPr>
          <a:xfrm>
            <a:off x="539552" y="1030187"/>
            <a:ext cx="4464496" cy="2074414"/>
          </a:xfrm>
          <a:prstGeom prst="rect">
            <a:avLst/>
          </a:prstGeom>
        </p:spPr>
        <p:txBody>
          <a:bodyPr wrap="square">
            <a:spAutoFit/>
          </a:bodyPr>
          <a:lstStyle/>
          <a:p>
            <a:pPr>
              <a:lnSpc>
                <a:spcPct val="115000"/>
              </a:lnSpc>
              <a:spcAft>
                <a:spcPts val="1000"/>
              </a:spcAft>
            </a:pPr>
            <a:r>
              <a:rPr lang="en-GB" sz="1600" i="1" dirty="0" smtClean="0">
                <a:latin typeface="Calibri" panose="020F0502020204030204" pitchFamily="34" charset="0"/>
                <a:ea typeface="Calibri" panose="020F0502020204030204" pitchFamily="34" charset="0"/>
                <a:cs typeface="Arial" panose="020B0604020202020204" pitchFamily="34" charset="0"/>
              </a:rPr>
              <a:t>‘Well </a:t>
            </a:r>
            <a:r>
              <a:rPr lang="en-GB" sz="1600" i="1" dirty="0">
                <a:latin typeface="Calibri" panose="020F0502020204030204" pitchFamily="34" charset="0"/>
                <a:ea typeface="Calibri" panose="020F0502020204030204" pitchFamily="34" charset="0"/>
                <a:cs typeface="Arial" panose="020B0604020202020204" pitchFamily="34" charset="0"/>
              </a:rPr>
              <a:t>it’s a, it’s a stage by stage process isn’t it you know. Securing my degree, getting the right grades for that. Next challenge was to secure my teacher training, now that in PE is not an easy thing to do. PE is a hugely popular subject and so you really do have to set yourself apart to be able to get on to those post graduate </a:t>
            </a:r>
            <a:r>
              <a:rPr lang="en-GB" sz="1600" i="1" dirty="0" smtClean="0">
                <a:latin typeface="Calibri" panose="020F0502020204030204" pitchFamily="34" charset="0"/>
                <a:ea typeface="Calibri" panose="020F0502020204030204" pitchFamily="34" charset="0"/>
                <a:cs typeface="Arial" panose="020B0604020202020204" pitchFamily="34" charset="0"/>
              </a:rPr>
              <a:t>courses’</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4921188" y="2208971"/>
            <a:ext cx="4222812" cy="2074414"/>
          </a:xfrm>
          <a:prstGeom prst="rect">
            <a:avLst/>
          </a:prstGeom>
        </p:spPr>
        <p:txBody>
          <a:bodyPr wrap="square">
            <a:spAutoFit/>
          </a:bodyPr>
          <a:lstStyle/>
          <a:p>
            <a:pPr>
              <a:lnSpc>
                <a:spcPct val="115000"/>
              </a:lnSpc>
              <a:spcAft>
                <a:spcPts val="1000"/>
              </a:spcAft>
            </a:pPr>
            <a:r>
              <a:rPr lang="en-GB" sz="1600" i="1" dirty="0" smtClean="0">
                <a:latin typeface="Calibri" panose="020F0502020204030204" pitchFamily="34" charset="0"/>
                <a:ea typeface="Calibri" panose="020F0502020204030204" pitchFamily="34" charset="0"/>
                <a:cs typeface="Arial" panose="020B0604020202020204" pitchFamily="34" charset="0"/>
              </a:rPr>
              <a:t>‘So </a:t>
            </a:r>
            <a:r>
              <a:rPr lang="en-GB" sz="1600" i="1" dirty="0">
                <a:latin typeface="Calibri" panose="020F0502020204030204" pitchFamily="34" charset="0"/>
                <a:ea typeface="Calibri" panose="020F0502020204030204" pitchFamily="34" charset="0"/>
                <a:cs typeface="Arial" panose="020B0604020202020204" pitchFamily="34" charset="0"/>
              </a:rPr>
              <a:t>at that point then I knew if I wanted to be a teacher I needed a degree so I would have to go to university. But it was also the financial aspect as well. So you know we were constantly being told that financially in 5,10,15 years you will be better off compared to someone without a degree so there was those 2 main factors </a:t>
            </a:r>
            <a:r>
              <a:rPr lang="en-GB" sz="1600" i="1" dirty="0" smtClean="0">
                <a:latin typeface="Calibri" panose="020F0502020204030204" pitchFamily="34" charset="0"/>
                <a:ea typeface="Calibri" panose="020F0502020204030204" pitchFamily="34" charset="0"/>
                <a:cs typeface="Arial" panose="020B0604020202020204" pitchFamily="34" charset="0"/>
              </a:rPr>
              <a:t>really’</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Rectangle 6"/>
          <p:cNvSpPr/>
          <p:nvPr/>
        </p:nvSpPr>
        <p:spPr>
          <a:xfrm>
            <a:off x="251520" y="3246178"/>
            <a:ext cx="4572000" cy="1508105"/>
          </a:xfrm>
          <a:prstGeom prst="rect">
            <a:avLst/>
          </a:prstGeom>
        </p:spPr>
        <p:txBody>
          <a:bodyPr>
            <a:spAutoFit/>
          </a:bodyPr>
          <a:lstStyle/>
          <a:p>
            <a:pPr>
              <a:lnSpc>
                <a:spcPct val="115000"/>
              </a:lnSpc>
              <a:spcAft>
                <a:spcPts val="1000"/>
              </a:spcAft>
            </a:pPr>
            <a:r>
              <a:rPr lang="en-GB" sz="1600" i="1" dirty="0" smtClean="0">
                <a:latin typeface="Calibri" panose="020F0502020204030204" pitchFamily="34" charset="0"/>
                <a:ea typeface="Calibri" panose="020F0502020204030204" pitchFamily="34" charset="0"/>
                <a:cs typeface="Arial" panose="020B0604020202020204" pitchFamily="34" charset="0"/>
              </a:rPr>
              <a:t>‘yeah </a:t>
            </a:r>
            <a:r>
              <a:rPr lang="en-GB" sz="1600" i="1" dirty="0">
                <a:latin typeface="Calibri" panose="020F0502020204030204" pitchFamily="34" charset="0"/>
                <a:ea typeface="Calibri" panose="020F0502020204030204" pitchFamily="34" charset="0"/>
                <a:cs typeface="Arial" panose="020B0604020202020204" pitchFamily="34" charset="0"/>
              </a:rPr>
              <a:t>obviously that, the year here as a teaching assistant really </a:t>
            </a:r>
            <a:r>
              <a:rPr lang="en-GB" sz="1600" i="1" dirty="0" err="1">
                <a:latin typeface="Calibri" panose="020F0502020204030204" pitchFamily="34" charset="0"/>
                <a:ea typeface="Calibri" panose="020F0502020204030204" pitchFamily="34" charset="0"/>
                <a:cs typeface="Arial" panose="020B0604020202020204" pitchFamily="34" charset="0"/>
              </a:rPr>
              <a:t>really</a:t>
            </a:r>
            <a:r>
              <a:rPr lang="en-GB" sz="1600" i="1" dirty="0">
                <a:latin typeface="Calibri" panose="020F0502020204030204" pitchFamily="34" charset="0"/>
                <a:ea typeface="Calibri" panose="020F0502020204030204" pitchFamily="34" charset="0"/>
                <a:cs typeface="Arial" panose="020B0604020202020204" pitchFamily="34" charset="0"/>
              </a:rPr>
              <a:t> helped me to secure that teacher training course, </a:t>
            </a:r>
            <a:r>
              <a:rPr lang="en-GB" sz="1600" i="1" dirty="0" err="1">
                <a:latin typeface="Calibri" panose="020F0502020204030204" pitchFamily="34" charset="0"/>
                <a:ea typeface="Calibri" panose="020F0502020204030204" pitchFamily="34" charset="0"/>
                <a:cs typeface="Arial" panose="020B0604020202020204" pitchFamily="34" charset="0"/>
              </a:rPr>
              <a:t>erm</a:t>
            </a:r>
            <a:r>
              <a:rPr lang="en-GB" sz="1600" i="1" dirty="0">
                <a:latin typeface="Calibri" panose="020F0502020204030204" pitchFamily="34" charset="0"/>
                <a:ea typeface="Calibri" panose="020F0502020204030204" pitchFamily="34" charset="0"/>
                <a:cs typeface="Arial" panose="020B0604020202020204" pitchFamily="34" charset="0"/>
              </a:rPr>
              <a:t> and again sort of allowed me to decide whether or not this was the right thing for </a:t>
            </a:r>
            <a:r>
              <a:rPr lang="en-GB" sz="1600" i="1" dirty="0" smtClean="0">
                <a:latin typeface="Calibri" panose="020F0502020204030204" pitchFamily="34" charset="0"/>
                <a:ea typeface="Calibri" panose="020F0502020204030204" pitchFamily="34" charset="0"/>
                <a:cs typeface="Arial" panose="020B0604020202020204" pitchFamily="34" charset="0"/>
              </a:rPr>
              <a:t>me’</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526210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79712" y="-92546"/>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GB" sz="2400" b="1" dirty="0" smtClean="0">
                <a:solidFill>
                  <a:schemeClr val="bg1"/>
                </a:solidFill>
                <a:latin typeface="Calibri"/>
              </a:rPr>
              <a:t>Relationship with the local community</a:t>
            </a:r>
          </a:p>
        </p:txBody>
      </p:sp>
      <p:sp>
        <p:nvSpPr>
          <p:cNvPr id="5" name="Rectangle 4"/>
          <p:cNvSpPr/>
          <p:nvPr/>
        </p:nvSpPr>
        <p:spPr>
          <a:xfrm>
            <a:off x="683568" y="929620"/>
            <a:ext cx="5544616" cy="1791260"/>
          </a:xfrm>
          <a:prstGeom prst="rect">
            <a:avLst/>
          </a:prstGeom>
        </p:spPr>
        <p:txBody>
          <a:bodyPr wrap="square">
            <a:spAutoFit/>
          </a:bodyPr>
          <a:lstStyle/>
          <a:p>
            <a:pPr>
              <a:lnSpc>
                <a:spcPct val="115000"/>
              </a:lnSpc>
              <a:spcAft>
                <a:spcPts val="1000"/>
              </a:spcAft>
            </a:pPr>
            <a:r>
              <a:rPr lang="en-GB" sz="1600" i="1" dirty="0" smtClean="0">
                <a:latin typeface="Calibri" panose="020F0502020204030204" pitchFamily="34" charset="0"/>
                <a:ea typeface="Calibri" panose="020F0502020204030204" pitchFamily="34" charset="0"/>
                <a:cs typeface="Arial" panose="020B0604020202020204" pitchFamily="34" charset="0"/>
              </a:rPr>
              <a:t>‘So </a:t>
            </a:r>
            <a:r>
              <a:rPr lang="en-GB" sz="1600" i="1" dirty="0">
                <a:latin typeface="Calibri" panose="020F0502020204030204" pitchFamily="34" charset="0"/>
                <a:ea typeface="Calibri" panose="020F0502020204030204" pitchFamily="34" charset="0"/>
                <a:cs typeface="Arial" panose="020B0604020202020204" pitchFamily="34" charset="0"/>
              </a:rPr>
              <a:t>I decided not to stay on campus, decided to commute purely because it was at </a:t>
            </a:r>
            <a:r>
              <a:rPr lang="en-GB" sz="1600" i="1" dirty="0" smtClean="0">
                <a:latin typeface="Calibri" panose="020F0502020204030204" pitchFamily="34" charset="0"/>
                <a:ea typeface="Calibri" panose="020F0502020204030204" pitchFamily="34" charset="0"/>
                <a:cs typeface="Arial" panose="020B0604020202020204" pitchFamily="34" charset="0"/>
              </a:rPr>
              <a:t>Midlands University. </a:t>
            </a:r>
            <a:r>
              <a:rPr lang="en-GB" sz="1600" i="1" dirty="0">
                <a:latin typeface="Calibri" panose="020F0502020204030204" pitchFamily="34" charset="0"/>
                <a:ea typeface="Calibri" panose="020F0502020204030204" pitchFamily="34" charset="0"/>
                <a:cs typeface="Arial" panose="020B0604020202020204" pitchFamily="34" charset="0"/>
              </a:rPr>
              <a:t>If it was elsewhere further out, I would have definitely stopped on campus and secured </a:t>
            </a:r>
            <a:r>
              <a:rPr lang="en-GB" sz="1600" i="1" dirty="0" smtClean="0">
                <a:latin typeface="Calibri" panose="020F0502020204030204" pitchFamily="34" charset="0"/>
                <a:ea typeface="Calibri" panose="020F0502020204030204" pitchFamily="34" charset="0"/>
                <a:cs typeface="Arial" panose="020B0604020202020204" pitchFamily="34" charset="0"/>
              </a:rPr>
              <a:t>some </a:t>
            </a:r>
            <a:r>
              <a:rPr lang="en-GB" sz="1600" i="1" dirty="0">
                <a:latin typeface="Calibri" panose="020F0502020204030204" pitchFamily="34" charset="0"/>
                <a:ea typeface="Calibri" panose="020F0502020204030204" pitchFamily="34" charset="0"/>
                <a:cs typeface="Arial" panose="020B0604020202020204" pitchFamily="34" charset="0"/>
              </a:rPr>
              <a:t>form of accommodation, but at the time I just didn’t think it was financially worthwhile when I could commute and it would only take sort of half an hour to drive to the </a:t>
            </a:r>
            <a:r>
              <a:rPr lang="en-GB" sz="1600" i="1" dirty="0" smtClean="0">
                <a:latin typeface="Calibri" panose="020F0502020204030204" pitchFamily="34" charset="0"/>
                <a:ea typeface="Calibri" panose="020F0502020204030204" pitchFamily="34" charset="0"/>
                <a:cs typeface="Arial" panose="020B0604020202020204" pitchFamily="34" charset="0"/>
              </a:rPr>
              <a:t>campus’</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4139952" y="2859782"/>
            <a:ext cx="4756092" cy="2074414"/>
          </a:xfrm>
          <a:prstGeom prst="rect">
            <a:avLst/>
          </a:prstGeom>
        </p:spPr>
        <p:txBody>
          <a:bodyPr wrap="square">
            <a:spAutoFit/>
          </a:bodyPr>
          <a:lstStyle/>
          <a:p>
            <a:pPr>
              <a:lnSpc>
                <a:spcPct val="115000"/>
              </a:lnSpc>
              <a:spcAft>
                <a:spcPts val="1000"/>
              </a:spcAft>
            </a:pPr>
            <a:r>
              <a:rPr lang="en-GB" sz="1600" i="1" dirty="0" smtClean="0">
                <a:latin typeface="Calibri" panose="020F0502020204030204" pitchFamily="34" charset="0"/>
                <a:ea typeface="Calibri" panose="020F0502020204030204" pitchFamily="34" charset="0"/>
                <a:cs typeface="Arial" panose="020B0604020202020204" pitchFamily="34" charset="0"/>
              </a:rPr>
              <a:t>‘the </a:t>
            </a:r>
            <a:r>
              <a:rPr lang="en-GB" sz="1600" i="1" dirty="0">
                <a:latin typeface="Calibri" panose="020F0502020204030204" pitchFamily="34" charset="0"/>
                <a:ea typeface="Calibri" panose="020F0502020204030204" pitchFamily="34" charset="0"/>
                <a:cs typeface="Arial" panose="020B0604020202020204" pitchFamily="34" charset="0"/>
              </a:rPr>
              <a:t>students can identify with the way I am, the way I talk, you </a:t>
            </a:r>
            <a:r>
              <a:rPr lang="en-GB" sz="1600" i="1" dirty="0" smtClean="0">
                <a:latin typeface="Calibri" panose="020F0502020204030204" pitchFamily="34" charset="0"/>
                <a:ea typeface="Calibri" panose="020F0502020204030204" pitchFamily="34" charset="0"/>
                <a:cs typeface="Arial" panose="020B0604020202020204" pitchFamily="34" charset="0"/>
              </a:rPr>
              <a:t>know, </a:t>
            </a:r>
            <a:r>
              <a:rPr lang="en-GB" sz="1600" i="1" dirty="0">
                <a:latin typeface="Calibri" panose="020F0502020204030204" pitchFamily="34" charset="0"/>
                <a:ea typeface="Calibri" panose="020F0502020204030204" pitchFamily="34" charset="0"/>
                <a:cs typeface="Arial" panose="020B0604020202020204" pitchFamily="34" charset="0"/>
              </a:rPr>
              <a:t>my demeanour. They know, you know, they know if you’re from here or not, they </a:t>
            </a:r>
            <a:r>
              <a:rPr lang="en-GB" sz="1600" i="1" dirty="0" err="1">
                <a:latin typeface="Calibri" panose="020F0502020204030204" pitchFamily="34" charset="0"/>
                <a:ea typeface="Calibri" panose="020F0502020204030204" pitchFamily="34" charset="0"/>
                <a:cs typeface="Arial" panose="020B0604020202020204" pitchFamily="34" charset="0"/>
              </a:rPr>
              <a:t>ent</a:t>
            </a:r>
            <a:r>
              <a:rPr lang="en-GB" sz="1600" i="1" dirty="0">
                <a:latin typeface="Calibri" panose="020F0502020204030204" pitchFamily="34" charset="0"/>
                <a:ea typeface="Calibri" panose="020F0502020204030204" pitchFamily="34" charset="0"/>
                <a:cs typeface="Arial" panose="020B0604020202020204" pitchFamily="34" charset="0"/>
              </a:rPr>
              <a:t> stupid. </a:t>
            </a:r>
            <a:r>
              <a:rPr lang="en-GB" sz="1600" i="1" dirty="0" err="1">
                <a:latin typeface="Calibri" panose="020F0502020204030204" pitchFamily="34" charset="0"/>
                <a:ea typeface="Calibri" panose="020F0502020204030204" pitchFamily="34" charset="0"/>
                <a:cs typeface="Arial" panose="020B0604020202020204" pitchFamily="34" charset="0"/>
              </a:rPr>
              <a:t>Erm</a:t>
            </a:r>
            <a:r>
              <a:rPr lang="en-GB" sz="1600" i="1" dirty="0">
                <a:latin typeface="Calibri" panose="020F0502020204030204" pitchFamily="34" charset="0"/>
                <a:ea typeface="Calibri" panose="020F0502020204030204" pitchFamily="34" charset="0"/>
                <a:cs typeface="Arial" panose="020B0604020202020204" pitchFamily="34" charset="0"/>
              </a:rPr>
              <a:t> and that has helped me I think along the way, particularly in the role I’m in you know, dealing with </a:t>
            </a:r>
            <a:r>
              <a:rPr lang="en-GB" sz="1600" i="1" dirty="0" err="1">
                <a:latin typeface="Calibri" panose="020F0502020204030204" pitchFamily="34" charset="0"/>
                <a:ea typeface="Calibri" panose="020F0502020204030204" pitchFamily="34" charset="0"/>
                <a:cs typeface="Arial" panose="020B0604020202020204" pitchFamily="34" charset="0"/>
              </a:rPr>
              <a:t>erm</a:t>
            </a:r>
            <a:r>
              <a:rPr lang="en-GB" sz="1600" i="1" dirty="0">
                <a:latin typeface="Calibri" panose="020F0502020204030204" pitchFamily="34" charset="0"/>
                <a:ea typeface="Calibri" panose="020F0502020204030204" pitchFamily="34" charset="0"/>
                <a:cs typeface="Arial" panose="020B0604020202020204" pitchFamily="34" charset="0"/>
              </a:rPr>
              <a:t> behaviour, talking to parents and so on. You know you can sort of relate to </a:t>
            </a:r>
            <a:r>
              <a:rPr lang="en-GB" sz="1600" i="1" dirty="0" smtClean="0">
                <a:latin typeface="Calibri" panose="020F0502020204030204" pitchFamily="34" charset="0"/>
                <a:ea typeface="Calibri" panose="020F0502020204030204" pitchFamily="34" charset="0"/>
                <a:cs typeface="Arial" panose="020B0604020202020204" pitchFamily="34" charset="0"/>
              </a:rPr>
              <a:t>that’</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Rectangle 6"/>
          <p:cNvSpPr/>
          <p:nvPr/>
        </p:nvSpPr>
        <p:spPr>
          <a:xfrm>
            <a:off x="125760" y="3168950"/>
            <a:ext cx="3870176" cy="1815882"/>
          </a:xfrm>
          <a:prstGeom prst="rect">
            <a:avLst/>
          </a:prstGeom>
        </p:spPr>
        <p:txBody>
          <a:bodyPr wrap="square">
            <a:spAutoFit/>
          </a:bodyPr>
          <a:lstStyle/>
          <a:p>
            <a:r>
              <a:rPr lang="en-GB" sz="1600" i="1" dirty="0" smtClean="0">
                <a:latin typeface="Calibri" panose="020F0502020204030204" pitchFamily="34" charset="0"/>
                <a:ea typeface="Calibri" panose="020F0502020204030204" pitchFamily="34" charset="0"/>
                <a:cs typeface="Arial" panose="020B0604020202020204" pitchFamily="34" charset="0"/>
              </a:rPr>
              <a:t>‘You </a:t>
            </a:r>
            <a:r>
              <a:rPr lang="en-GB" sz="1600" i="1" dirty="0">
                <a:latin typeface="Calibri" panose="020F0502020204030204" pitchFamily="34" charset="0"/>
                <a:ea typeface="Calibri" panose="020F0502020204030204" pitchFamily="34" charset="0"/>
                <a:cs typeface="Arial" panose="020B0604020202020204" pitchFamily="34" charset="0"/>
              </a:rPr>
              <a:t>know parents still live near to the school, that that group of friends that I mentioned to you earlier all live in this area. Every single one of them. Brother lives across the road, </a:t>
            </a:r>
            <a:r>
              <a:rPr lang="en-GB" sz="1600" i="1" dirty="0" err="1">
                <a:latin typeface="Calibri" panose="020F0502020204030204" pitchFamily="34" charset="0"/>
                <a:ea typeface="Calibri" panose="020F0502020204030204" pitchFamily="34" charset="0"/>
                <a:cs typeface="Arial" panose="020B0604020202020204" pitchFamily="34" charset="0"/>
              </a:rPr>
              <a:t>erm</a:t>
            </a:r>
            <a:r>
              <a:rPr lang="en-GB" sz="1600" i="1" dirty="0">
                <a:latin typeface="Calibri" panose="020F0502020204030204" pitchFamily="34" charset="0"/>
                <a:ea typeface="Calibri" panose="020F0502020204030204" pitchFamily="34" charset="0"/>
                <a:cs typeface="Arial" panose="020B0604020202020204" pitchFamily="34" charset="0"/>
              </a:rPr>
              <a:t>, you know so </a:t>
            </a:r>
            <a:r>
              <a:rPr lang="en-GB" sz="1600" i="1" dirty="0" err="1">
                <a:latin typeface="Calibri" panose="020F0502020204030204" pitchFamily="34" charset="0"/>
                <a:ea typeface="Calibri" panose="020F0502020204030204" pitchFamily="34" charset="0"/>
                <a:cs typeface="Arial" panose="020B0604020202020204" pitchFamily="34" charset="0"/>
              </a:rPr>
              <a:t>so</a:t>
            </a:r>
            <a:r>
              <a:rPr lang="en-GB" sz="1600" i="1" dirty="0">
                <a:latin typeface="Calibri" panose="020F0502020204030204" pitchFamily="34" charset="0"/>
                <a:ea typeface="Calibri" panose="020F0502020204030204" pitchFamily="34" charset="0"/>
                <a:cs typeface="Arial" panose="020B0604020202020204" pitchFamily="34" charset="0"/>
              </a:rPr>
              <a:t> it is, </a:t>
            </a:r>
            <a:r>
              <a:rPr lang="en-GB" sz="1600" i="1" dirty="0" smtClean="0">
                <a:latin typeface="Calibri" panose="020F0502020204030204" pitchFamily="34" charset="0"/>
                <a:ea typeface="Calibri" panose="020F0502020204030204" pitchFamily="34" charset="0"/>
                <a:cs typeface="Arial" panose="020B0604020202020204" pitchFamily="34" charset="0"/>
              </a:rPr>
              <a:t>West Midlands Village </a:t>
            </a:r>
            <a:r>
              <a:rPr lang="en-GB" sz="1600" i="1" dirty="0">
                <a:latin typeface="Calibri" panose="020F0502020204030204" pitchFamily="34" charset="0"/>
                <a:ea typeface="Calibri" panose="020F0502020204030204" pitchFamily="34" charset="0"/>
                <a:cs typeface="Arial" panose="020B0604020202020204" pitchFamily="34" charset="0"/>
              </a:rPr>
              <a:t>is a massive part of my life, yeah </a:t>
            </a:r>
            <a:r>
              <a:rPr lang="en-GB" sz="1600" i="1" dirty="0" smtClean="0">
                <a:latin typeface="Calibri" panose="020F0502020204030204" pitchFamily="34" charset="0"/>
                <a:ea typeface="Calibri" panose="020F0502020204030204" pitchFamily="34" charset="0"/>
                <a:cs typeface="Arial" panose="020B0604020202020204" pitchFamily="34" charset="0"/>
              </a:rPr>
              <a:t>it’s </a:t>
            </a:r>
            <a:r>
              <a:rPr lang="en-GB" sz="1600" i="1" dirty="0">
                <a:latin typeface="Calibri" panose="020F0502020204030204" pitchFamily="34" charset="0"/>
                <a:ea typeface="Calibri" panose="020F0502020204030204" pitchFamily="34" charset="0"/>
                <a:cs typeface="Arial" panose="020B0604020202020204" pitchFamily="34" charset="0"/>
              </a:rPr>
              <a:t>a huge part of my </a:t>
            </a:r>
            <a:r>
              <a:rPr lang="en-GB" sz="1600" i="1" dirty="0" smtClean="0">
                <a:latin typeface="Calibri" panose="020F0502020204030204" pitchFamily="34" charset="0"/>
                <a:ea typeface="Calibri" panose="020F0502020204030204" pitchFamily="34" charset="0"/>
                <a:cs typeface="Arial" panose="020B0604020202020204" pitchFamily="34" charset="0"/>
              </a:rPr>
              <a:t>life’</a:t>
            </a:r>
            <a:endParaRPr lang="en-GB" sz="1600" dirty="0"/>
          </a:p>
        </p:txBody>
      </p:sp>
    </p:spTree>
    <p:extLst>
      <p:ext uri="{BB962C8B-B14F-4D97-AF65-F5344CB8AC3E}">
        <p14:creationId xmlns:p14="http://schemas.microsoft.com/office/powerpoint/2010/main" val="13876989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79712" y="-3290"/>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GB" sz="2400" b="1" dirty="0" smtClean="0">
                <a:solidFill>
                  <a:schemeClr val="bg1"/>
                </a:solidFill>
                <a:latin typeface="Calibri"/>
              </a:rPr>
              <a:t>Negotiating expectations within social </a:t>
            </a:r>
          </a:p>
          <a:p>
            <a:pPr algn="l">
              <a:defRPr/>
            </a:pPr>
            <a:r>
              <a:rPr lang="en-GB" sz="2400" b="1" dirty="0" smtClean="0">
                <a:solidFill>
                  <a:schemeClr val="bg1"/>
                </a:solidFill>
                <a:latin typeface="Calibri"/>
              </a:rPr>
              <a:t>network</a:t>
            </a:r>
            <a:endParaRPr lang="en-GB" sz="2400" b="1" dirty="0">
              <a:solidFill>
                <a:schemeClr val="bg1"/>
              </a:solidFill>
              <a:latin typeface="Calibri"/>
            </a:endParaRPr>
          </a:p>
        </p:txBody>
      </p:sp>
      <p:sp>
        <p:nvSpPr>
          <p:cNvPr id="5" name="Rectangle 4"/>
          <p:cNvSpPr/>
          <p:nvPr/>
        </p:nvSpPr>
        <p:spPr>
          <a:xfrm>
            <a:off x="2699792" y="3322641"/>
            <a:ext cx="5544616" cy="1791260"/>
          </a:xfrm>
          <a:prstGeom prst="rect">
            <a:avLst/>
          </a:prstGeom>
        </p:spPr>
        <p:txBody>
          <a:bodyPr wrap="square">
            <a:spAutoFit/>
          </a:bodyPr>
          <a:lstStyle/>
          <a:p>
            <a:pPr>
              <a:lnSpc>
                <a:spcPct val="115000"/>
              </a:lnSpc>
              <a:spcAft>
                <a:spcPts val="1000"/>
              </a:spcAft>
            </a:pPr>
            <a:r>
              <a:rPr lang="en-GB" sz="1600" i="1" dirty="0" smtClean="0">
                <a:latin typeface="Calibri" panose="020F0502020204030204" pitchFamily="34" charset="0"/>
                <a:ea typeface="Calibri" panose="020F0502020204030204" pitchFamily="34" charset="0"/>
                <a:cs typeface="Arial" panose="020B0604020202020204" pitchFamily="34" charset="0"/>
              </a:rPr>
              <a:t>‘Mr </a:t>
            </a:r>
            <a:r>
              <a:rPr lang="en-GB" sz="1600" i="1" dirty="0" err="1" smtClean="0">
                <a:latin typeface="Calibri" panose="020F0502020204030204" pitchFamily="34" charset="0"/>
                <a:ea typeface="Calibri" panose="020F0502020204030204" pitchFamily="34" charset="0"/>
                <a:cs typeface="Arial" panose="020B0604020202020204" pitchFamily="34" charset="0"/>
              </a:rPr>
              <a:t>Jamerson</a:t>
            </a:r>
            <a:r>
              <a:rPr lang="en-GB" sz="1600" i="1" dirty="0" smtClean="0">
                <a:latin typeface="Calibri" panose="020F0502020204030204" pitchFamily="34" charset="0"/>
                <a:ea typeface="Calibri" panose="020F0502020204030204" pitchFamily="34" charset="0"/>
                <a:cs typeface="Arial" panose="020B0604020202020204" pitchFamily="34" charset="0"/>
              </a:rPr>
              <a:t> </a:t>
            </a:r>
            <a:r>
              <a:rPr lang="en-GB" sz="1600" i="1" dirty="0">
                <a:latin typeface="Calibri" panose="020F0502020204030204" pitchFamily="34" charset="0"/>
                <a:ea typeface="Calibri" panose="020F0502020204030204" pitchFamily="34" charset="0"/>
                <a:cs typeface="Arial" panose="020B0604020202020204" pitchFamily="34" charset="0"/>
              </a:rPr>
              <a:t>was my PE teacher when I was here at school, and he was my main point of contact, so anything I needed to know, I could pop in anytime. Right what degree do I need? Where do you do your coaching qualifications? Can I come and do this? Can I come and help with this? And he was always you know, it was always there for me if I needed </a:t>
            </a:r>
            <a:r>
              <a:rPr lang="en-GB" sz="1600" i="1" dirty="0" smtClean="0">
                <a:latin typeface="Calibri" panose="020F0502020204030204" pitchFamily="34" charset="0"/>
                <a:ea typeface="Calibri" panose="020F0502020204030204" pitchFamily="34" charset="0"/>
                <a:cs typeface="Arial" panose="020B0604020202020204" pitchFamily="34" charset="0"/>
              </a:rPr>
              <a:t>it’</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4211960" y="1059582"/>
            <a:ext cx="4752528" cy="2074414"/>
          </a:xfrm>
          <a:prstGeom prst="rect">
            <a:avLst/>
          </a:prstGeom>
        </p:spPr>
        <p:txBody>
          <a:bodyPr wrap="square">
            <a:spAutoFit/>
          </a:bodyPr>
          <a:lstStyle/>
          <a:p>
            <a:pPr>
              <a:lnSpc>
                <a:spcPct val="115000"/>
              </a:lnSpc>
              <a:spcAft>
                <a:spcPts val="1000"/>
              </a:spcAft>
            </a:pPr>
            <a:r>
              <a:rPr lang="en-GB" sz="1600" i="1" dirty="0" smtClean="0">
                <a:latin typeface="Calibri" panose="020F0502020204030204" pitchFamily="34" charset="0"/>
                <a:ea typeface="Calibri" panose="020F0502020204030204" pitchFamily="34" charset="0"/>
                <a:cs typeface="Arial" panose="020B0604020202020204" pitchFamily="34" charset="0"/>
              </a:rPr>
              <a:t>‘So </a:t>
            </a:r>
            <a:r>
              <a:rPr lang="en-GB" sz="1600" i="1" dirty="0">
                <a:latin typeface="Calibri" panose="020F0502020204030204" pitchFamily="34" charset="0"/>
                <a:ea typeface="Calibri" panose="020F0502020204030204" pitchFamily="34" charset="0"/>
                <a:cs typeface="Arial" panose="020B0604020202020204" pitchFamily="34" charset="0"/>
              </a:rPr>
              <a:t>you’ve got carpenters, </a:t>
            </a:r>
            <a:r>
              <a:rPr lang="en-GB" sz="1600" i="1" dirty="0" err="1">
                <a:latin typeface="Calibri" panose="020F0502020204030204" pitchFamily="34" charset="0"/>
                <a:ea typeface="Calibri" panose="020F0502020204030204" pitchFamily="34" charset="0"/>
                <a:cs typeface="Arial" panose="020B0604020202020204" pitchFamily="34" charset="0"/>
              </a:rPr>
              <a:t>erm</a:t>
            </a:r>
            <a:r>
              <a:rPr lang="en-GB" sz="1600" i="1" dirty="0">
                <a:latin typeface="Calibri" panose="020F0502020204030204" pitchFamily="34" charset="0"/>
                <a:ea typeface="Calibri" panose="020F0502020204030204" pitchFamily="34" charset="0"/>
                <a:cs typeface="Arial" panose="020B0604020202020204" pitchFamily="34" charset="0"/>
              </a:rPr>
              <a:t> one of my friends works for an energy supplier in sales, </a:t>
            </a:r>
            <a:r>
              <a:rPr lang="en-GB" sz="1600" i="1" dirty="0" err="1">
                <a:latin typeface="Calibri" panose="020F0502020204030204" pitchFamily="34" charset="0"/>
                <a:ea typeface="Calibri" panose="020F0502020204030204" pitchFamily="34" charset="0"/>
                <a:cs typeface="Arial" panose="020B0604020202020204" pitchFamily="34" charset="0"/>
              </a:rPr>
              <a:t>erm</a:t>
            </a:r>
            <a:r>
              <a:rPr lang="en-GB" sz="1600" i="1" dirty="0">
                <a:latin typeface="Calibri" panose="020F0502020204030204" pitchFamily="34" charset="0"/>
                <a:ea typeface="Calibri" panose="020F0502020204030204" pitchFamily="34" charset="0"/>
                <a:cs typeface="Arial" panose="020B0604020202020204" pitchFamily="34" charset="0"/>
              </a:rPr>
              <a:t> one of my friends is an architect but didn’t go to university after </a:t>
            </a:r>
            <a:r>
              <a:rPr lang="en-GB" sz="1600" i="1" dirty="0" smtClean="0">
                <a:latin typeface="Calibri" panose="020F0502020204030204" pitchFamily="34" charset="0"/>
                <a:ea typeface="Calibri" panose="020F0502020204030204" pitchFamily="34" charset="0"/>
                <a:cs typeface="Arial" panose="020B0604020202020204" pitchFamily="34" charset="0"/>
              </a:rPr>
              <a:t>school……… but </a:t>
            </a:r>
            <a:r>
              <a:rPr lang="en-GB" sz="1600" i="1" dirty="0">
                <a:latin typeface="Calibri" panose="020F0502020204030204" pitchFamily="34" charset="0"/>
                <a:ea typeface="Calibri" panose="020F0502020204030204" pitchFamily="34" charset="0"/>
                <a:cs typeface="Arial" panose="020B0604020202020204" pitchFamily="34" charset="0"/>
              </a:rPr>
              <a:t>in terms of my peer group now, and my friends that I see regularly on a week to week basis, I’m literally the only one who went to university out of that </a:t>
            </a:r>
            <a:r>
              <a:rPr lang="en-GB" sz="1600" i="1" dirty="0" smtClean="0">
                <a:latin typeface="Calibri" panose="020F0502020204030204" pitchFamily="34" charset="0"/>
                <a:ea typeface="Calibri" panose="020F0502020204030204" pitchFamily="34" charset="0"/>
                <a:cs typeface="Arial" panose="020B0604020202020204" pitchFamily="34" charset="0"/>
              </a:rPr>
              <a:t>group’</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Rectangle 6"/>
          <p:cNvSpPr/>
          <p:nvPr/>
        </p:nvSpPr>
        <p:spPr>
          <a:xfrm>
            <a:off x="107504" y="1303470"/>
            <a:ext cx="3744416" cy="1815882"/>
          </a:xfrm>
          <a:prstGeom prst="rect">
            <a:avLst/>
          </a:prstGeom>
        </p:spPr>
        <p:txBody>
          <a:bodyPr wrap="square">
            <a:spAutoFit/>
          </a:bodyPr>
          <a:lstStyle/>
          <a:p>
            <a:r>
              <a:rPr lang="en-GB" sz="1600" i="1" dirty="0" smtClean="0">
                <a:latin typeface="Calibri" panose="020F0502020204030204" pitchFamily="34" charset="0"/>
                <a:ea typeface="Calibri" panose="020F0502020204030204" pitchFamily="34" charset="0"/>
                <a:cs typeface="Arial" panose="020B0604020202020204" pitchFamily="34" charset="0"/>
              </a:rPr>
              <a:t>‘my </a:t>
            </a:r>
            <a:r>
              <a:rPr lang="en-GB" sz="1600" i="1" dirty="0">
                <a:latin typeface="Calibri" panose="020F0502020204030204" pitchFamily="34" charset="0"/>
                <a:ea typeface="Calibri" panose="020F0502020204030204" pitchFamily="34" charset="0"/>
                <a:cs typeface="Arial" panose="020B0604020202020204" pitchFamily="34" charset="0"/>
              </a:rPr>
              <a:t>mom had a little more, more knowledge of it (education). Didn’t go to university herself but </a:t>
            </a:r>
            <a:r>
              <a:rPr lang="en-GB" sz="1600" i="1" dirty="0" err="1">
                <a:latin typeface="Calibri" panose="020F0502020204030204" pitchFamily="34" charset="0"/>
                <a:ea typeface="Calibri" panose="020F0502020204030204" pitchFamily="34" charset="0"/>
                <a:cs typeface="Arial" panose="020B0604020202020204" pitchFamily="34" charset="0"/>
              </a:rPr>
              <a:t>erm</a:t>
            </a:r>
            <a:r>
              <a:rPr lang="en-GB" sz="1600" i="1" dirty="0">
                <a:latin typeface="Calibri" panose="020F0502020204030204" pitchFamily="34" charset="0"/>
                <a:ea typeface="Calibri" panose="020F0502020204030204" pitchFamily="34" charset="0"/>
                <a:cs typeface="Arial" panose="020B0604020202020204" pitchFamily="34" charset="0"/>
              </a:rPr>
              <a:t>, but went to a girls high school and obviously was exposed to you know, further education a little bit more, and she was the one who </a:t>
            </a:r>
            <a:r>
              <a:rPr lang="en-GB" sz="1600" i="1" dirty="0" err="1">
                <a:latin typeface="Calibri" panose="020F0502020204030204" pitchFamily="34" charset="0"/>
                <a:ea typeface="Calibri" panose="020F0502020204030204" pitchFamily="34" charset="0"/>
                <a:cs typeface="Arial" panose="020B0604020202020204" pitchFamily="34" charset="0"/>
              </a:rPr>
              <a:t>erm</a:t>
            </a:r>
            <a:r>
              <a:rPr lang="en-GB" sz="1600" i="1" dirty="0">
                <a:latin typeface="Calibri" panose="020F0502020204030204" pitchFamily="34" charset="0"/>
                <a:ea typeface="Calibri" panose="020F0502020204030204" pitchFamily="34" charset="0"/>
                <a:cs typeface="Arial" panose="020B0604020202020204" pitchFamily="34" charset="0"/>
              </a:rPr>
              <a:t> who sort of guided </a:t>
            </a:r>
            <a:r>
              <a:rPr lang="en-GB" sz="1600" i="1" dirty="0" smtClean="0">
                <a:latin typeface="Calibri" panose="020F0502020204030204" pitchFamily="34" charset="0"/>
                <a:ea typeface="Calibri" panose="020F0502020204030204" pitchFamily="34" charset="0"/>
                <a:cs typeface="Arial" panose="020B0604020202020204" pitchFamily="34" charset="0"/>
              </a:rPr>
              <a:t>me’</a:t>
            </a:r>
            <a:endParaRPr lang="en-GB" sz="1600" dirty="0"/>
          </a:p>
        </p:txBody>
      </p:sp>
    </p:spTree>
    <p:extLst>
      <p:ext uri="{BB962C8B-B14F-4D97-AF65-F5344CB8AC3E}">
        <p14:creationId xmlns:p14="http://schemas.microsoft.com/office/powerpoint/2010/main" val="39567537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419622"/>
            <a:ext cx="8424863" cy="3240881"/>
          </a:xfrm>
        </p:spPr>
        <p:txBody>
          <a:bodyPr/>
          <a:lstStyle/>
          <a:p>
            <a:r>
              <a:rPr lang="en-GB" sz="1800" dirty="0" smtClean="0"/>
              <a:t>Through Mr D’s choices with regard to education and work he has maintained a strong ties within the local community of West Midlands Village, whilst at the same time accruing resources which have allowed him to secure a job as a teacher.</a:t>
            </a:r>
          </a:p>
          <a:p>
            <a:r>
              <a:rPr lang="en-GB" sz="1800" dirty="0" smtClean="0"/>
              <a:t>Mobilising the knowledge and networks of Mr D’s mother and his old PE teacher equipped Mr D with the resources required to strategically engage with educational opportunities in order to shape his expectations toward his future career.</a:t>
            </a:r>
          </a:p>
          <a:p>
            <a:r>
              <a:rPr lang="en-GB" sz="1800" dirty="0" smtClean="0"/>
              <a:t>Access to such resources facilitated an educational trajectory which differed from the rest of his peer group.</a:t>
            </a:r>
          </a:p>
          <a:p>
            <a:pPr marL="0" indent="0">
              <a:buNone/>
            </a:pPr>
            <a:r>
              <a:rPr lang="en-GB" dirty="0" smtClean="0"/>
              <a:t>  </a:t>
            </a:r>
            <a:endParaRPr lang="en-GB" dirty="0"/>
          </a:p>
        </p:txBody>
      </p:sp>
    </p:spTree>
    <p:extLst>
      <p:ext uri="{BB962C8B-B14F-4D97-AF65-F5344CB8AC3E}">
        <p14:creationId xmlns:p14="http://schemas.microsoft.com/office/powerpoint/2010/main" val="697300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27511"/>
            <a:ext cx="8229600" cy="857250"/>
          </a:xfrm>
        </p:spPr>
        <p:txBody>
          <a:bodyPr>
            <a:normAutofit fontScale="90000"/>
          </a:bodyPr>
          <a:lstStyle/>
          <a:p>
            <a:pPr algn="l"/>
            <a:r>
              <a:rPr lang="en-GB" b="1" dirty="0" smtClean="0">
                <a:solidFill>
                  <a:schemeClr val="bg1"/>
                </a:solidFill>
              </a:rPr>
              <a:t>Social Network Interviews </a:t>
            </a:r>
            <a:r>
              <a:rPr lang="en-GB" b="1" dirty="0" smtClean="0"/>
              <a:t/>
            </a:r>
            <a:br>
              <a:rPr lang="en-GB" b="1" dirty="0" smtClean="0"/>
            </a:br>
            <a:endParaRPr lang="en-GB" sz="1800" dirty="0"/>
          </a:p>
        </p:txBody>
      </p:sp>
      <p:sp>
        <p:nvSpPr>
          <p:cNvPr id="11" name="Rectangle 10"/>
          <p:cNvSpPr/>
          <p:nvPr/>
        </p:nvSpPr>
        <p:spPr>
          <a:xfrm>
            <a:off x="-9821" y="4584818"/>
            <a:ext cx="9153821" cy="560758"/>
          </a:xfrm>
          <a:prstGeom prst="rect">
            <a:avLst/>
          </a:prstGeom>
          <a:solidFill>
            <a:schemeClr val="tx2">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b="1" i="1" dirty="0">
              <a:solidFill>
                <a:schemeClr val="bg1"/>
              </a:solidFill>
            </a:endParaRPr>
          </a:p>
        </p:txBody>
      </p:sp>
      <p:sp>
        <p:nvSpPr>
          <p:cNvPr id="3" name="Rectangle 2"/>
          <p:cNvSpPr/>
          <p:nvPr/>
        </p:nvSpPr>
        <p:spPr>
          <a:xfrm>
            <a:off x="58067" y="1003408"/>
            <a:ext cx="2195736" cy="34563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6565" y="1040867"/>
            <a:ext cx="2247237" cy="3016210"/>
          </a:xfrm>
          <a:prstGeom prst="rect">
            <a:avLst/>
          </a:prstGeom>
          <a:noFill/>
        </p:spPr>
        <p:txBody>
          <a:bodyPr wrap="square" rtlCol="0">
            <a:spAutoFit/>
          </a:bodyPr>
          <a:lstStyle/>
          <a:p>
            <a:pPr algn="ctr"/>
            <a:r>
              <a:rPr lang="en-GB" b="1" dirty="0"/>
              <a:t>Mr D’s Mother</a:t>
            </a:r>
          </a:p>
          <a:p>
            <a:pPr algn="ctr"/>
            <a:endParaRPr lang="en-GB" dirty="0" smtClean="0"/>
          </a:p>
          <a:p>
            <a:pPr marL="285750" indent="-285750">
              <a:buFont typeface="Arial" panose="020B0604020202020204" pitchFamily="34" charset="0"/>
              <a:buChar char="•"/>
            </a:pPr>
            <a:r>
              <a:rPr lang="en-GB" sz="1400" dirty="0" smtClean="0"/>
              <a:t>From </a:t>
            </a:r>
            <a:r>
              <a:rPr lang="en-GB" sz="1400" dirty="0"/>
              <a:t>a working-class </a:t>
            </a:r>
            <a:r>
              <a:rPr lang="en-GB" sz="1400" dirty="0" smtClean="0"/>
              <a:t>background</a:t>
            </a:r>
          </a:p>
          <a:p>
            <a:pPr marL="285750" indent="-285750">
              <a:buFont typeface="Arial" panose="020B0604020202020204" pitchFamily="34" charset="0"/>
              <a:buChar char="•"/>
            </a:pPr>
            <a:r>
              <a:rPr lang="en-GB" sz="1400" dirty="0" smtClean="0"/>
              <a:t>Born in West Midlands Village</a:t>
            </a:r>
          </a:p>
          <a:p>
            <a:pPr marL="285750" indent="-285750">
              <a:buFont typeface="Arial" panose="020B0604020202020204" pitchFamily="34" charset="0"/>
              <a:buChar char="•"/>
            </a:pPr>
            <a:r>
              <a:rPr lang="en-GB" sz="1400" dirty="0" smtClean="0"/>
              <a:t>Attended </a:t>
            </a:r>
            <a:r>
              <a:rPr lang="en-GB" sz="1400" dirty="0"/>
              <a:t>a local Grammar School for girls. </a:t>
            </a:r>
            <a:endParaRPr lang="en-GB" sz="1400" dirty="0" smtClean="0"/>
          </a:p>
          <a:p>
            <a:pPr marL="285750" indent="-285750">
              <a:buFont typeface="Arial" panose="020B0604020202020204" pitchFamily="34" charset="0"/>
              <a:buChar char="•"/>
            </a:pPr>
            <a:r>
              <a:rPr lang="en-GB" sz="1400" dirty="0" smtClean="0"/>
              <a:t>Left </a:t>
            </a:r>
            <a:r>
              <a:rPr lang="en-GB" sz="1400" dirty="0"/>
              <a:t>education at 16 </a:t>
            </a:r>
            <a:r>
              <a:rPr lang="en-GB" sz="1400" dirty="0" smtClean="0"/>
              <a:t> (first year of A Levels) after </a:t>
            </a:r>
            <a:r>
              <a:rPr lang="en-GB" sz="1400" dirty="0"/>
              <a:t>securing an apprenticeship</a:t>
            </a:r>
          </a:p>
        </p:txBody>
      </p:sp>
      <p:sp>
        <p:nvSpPr>
          <p:cNvPr id="25" name="Rectangle 24"/>
          <p:cNvSpPr/>
          <p:nvPr/>
        </p:nvSpPr>
        <p:spPr>
          <a:xfrm>
            <a:off x="2311656" y="1003408"/>
            <a:ext cx="2195736" cy="34563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p:cNvSpPr txBox="1"/>
          <p:nvPr/>
        </p:nvSpPr>
        <p:spPr>
          <a:xfrm>
            <a:off x="2260154" y="1040867"/>
            <a:ext cx="2247237" cy="2800767"/>
          </a:xfrm>
          <a:prstGeom prst="rect">
            <a:avLst/>
          </a:prstGeom>
          <a:noFill/>
        </p:spPr>
        <p:txBody>
          <a:bodyPr wrap="square" rtlCol="0">
            <a:spAutoFit/>
          </a:bodyPr>
          <a:lstStyle/>
          <a:p>
            <a:pPr algn="ctr"/>
            <a:r>
              <a:rPr lang="en-GB" b="1" dirty="0"/>
              <a:t>Mr D’s </a:t>
            </a:r>
            <a:r>
              <a:rPr lang="en-GB" b="1" dirty="0" smtClean="0"/>
              <a:t>Father</a:t>
            </a:r>
            <a:endParaRPr lang="en-GB" b="1" dirty="0"/>
          </a:p>
          <a:p>
            <a:pPr algn="ctr"/>
            <a:endParaRPr lang="en-GB" dirty="0" smtClean="0"/>
          </a:p>
          <a:p>
            <a:pPr marL="285750" indent="-285750">
              <a:buFont typeface="Arial" panose="020B0604020202020204" pitchFamily="34" charset="0"/>
              <a:buChar char="•"/>
            </a:pPr>
            <a:r>
              <a:rPr lang="en-GB" sz="1400" dirty="0" smtClean="0"/>
              <a:t>From </a:t>
            </a:r>
            <a:r>
              <a:rPr lang="en-GB" sz="1400" dirty="0"/>
              <a:t>a working-class </a:t>
            </a:r>
            <a:r>
              <a:rPr lang="en-GB" sz="1400" dirty="0" smtClean="0"/>
              <a:t>background</a:t>
            </a:r>
          </a:p>
          <a:p>
            <a:pPr marL="285750" indent="-285750">
              <a:buFont typeface="Arial" panose="020B0604020202020204" pitchFamily="34" charset="0"/>
              <a:buChar char="•"/>
            </a:pPr>
            <a:r>
              <a:rPr lang="en-GB" sz="1400" dirty="0" smtClean="0"/>
              <a:t>Born in West Midlands Village</a:t>
            </a:r>
          </a:p>
          <a:p>
            <a:pPr marL="285750" indent="-285750">
              <a:buFont typeface="Arial" panose="020B0604020202020204" pitchFamily="34" charset="0"/>
              <a:buChar char="•"/>
            </a:pPr>
            <a:r>
              <a:rPr lang="en-GB" sz="1400" dirty="0" smtClean="0"/>
              <a:t>Attended </a:t>
            </a:r>
            <a:r>
              <a:rPr lang="en-GB" sz="1400" dirty="0"/>
              <a:t>a local </a:t>
            </a:r>
            <a:r>
              <a:rPr lang="en-GB" sz="1400" dirty="0" smtClean="0"/>
              <a:t>Secondary Modern </a:t>
            </a:r>
          </a:p>
          <a:p>
            <a:pPr marL="285750" indent="-285750">
              <a:buFont typeface="Arial" panose="020B0604020202020204" pitchFamily="34" charset="0"/>
              <a:buChar char="•"/>
            </a:pPr>
            <a:r>
              <a:rPr lang="en-GB" sz="1400" dirty="0" smtClean="0"/>
              <a:t>Left </a:t>
            </a:r>
            <a:r>
              <a:rPr lang="en-GB" sz="1400" dirty="0"/>
              <a:t>education at 16 after securing an </a:t>
            </a:r>
            <a:r>
              <a:rPr lang="en-GB" sz="1400" dirty="0" smtClean="0"/>
              <a:t>apprenticeship as a press tool maker</a:t>
            </a:r>
            <a:endParaRPr lang="en-GB" sz="1400" dirty="0"/>
          </a:p>
        </p:txBody>
      </p:sp>
      <p:sp>
        <p:nvSpPr>
          <p:cNvPr id="27" name="Rectangle 26"/>
          <p:cNvSpPr/>
          <p:nvPr/>
        </p:nvSpPr>
        <p:spPr>
          <a:xfrm>
            <a:off x="4596566" y="997029"/>
            <a:ext cx="2195736" cy="34563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Box 27"/>
          <p:cNvSpPr txBox="1"/>
          <p:nvPr/>
        </p:nvSpPr>
        <p:spPr>
          <a:xfrm>
            <a:off x="4545064" y="1034488"/>
            <a:ext cx="2247237" cy="3231654"/>
          </a:xfrm>
          <a:prstGeom prst="rect">
            <a:avLst/>
          </a:prstGeom>
          <a:noFill/>
        </p:spPr>
        <p:txBody>
          <a:bodyPr wrap="square" rtlCol="0">
            <a:spAutoFit/>
          </a:bodyPr>
          <a:lstStyle/>
          <a:p>
            <a:pPr algn="ctr"/>
            <a:r>
              <a:rPr lang="en-GB" b="1" dirty="0"/>
              <a:t>Mr D’s </a:t>
            </a:r>
            <a:r>
              <a:rPr lang="en-GB" b="1" dirty="0" smtClean="0"/>
              <a:t>Wife</a:t>
            </a:r>
            <a:endParaRPr lang="en-GB" b="1" dirty="0"/>
          </a:p>
          <a:p>
            <a:pPr algn="ctr"/>
            <a:endParaRPr lang="en-GB" dirty="0" smtClean="0"/>
          </a:p>
          <a:p>
            <a:pPr marL="285750" indent="-285750">
              <a:buFont typeface="Arial" panose="020B0604020202020204" pitchFamily="34" charset="0"/>
              <a:buChar char="•"/>
            </a:pPr>
            <a:r>
              <a:rPr lang="en-GB" sz="1400" dirty="0" smtClean="0"/>
              <a:t>From </a:t>
            </a:r>
            <a:r>
              <a:rPr lang="en-GB" sz="1400" dirty="0"/>
              <a:t>a working-class </a:t>
            </a:r>
            <a:r>
              <a:rPr lang="en-GB" sz="1400" dirty="0" smtClean="0"/>
              <a:t>background</a:t>
            </a:r>
          </a:p>
          <a:p>
            <a:pPr marL="285750" indent="-285750">
              <a:buFont typeface="Arial" panose="020B0604020202020204" pitchFamily="34" charset="0"/>
              <a:buChar char="•"/>
            </a:pPr>
            <a:r>
              <a:rPr lang="en-GB" sz="1400" dirty="0" smtClean="0"/>
              <a:t>Born in a town 10 miles from West Midlands Village</a:t>
            </a:r>
          </a:p>
          <a:p>
            <a:pPr marL="285750" indent="-285750">
              <a:buFont typeface="Arial" panose="020B0604020202020204" pitchFamily="34" charset="0"/>
              <a:buChar char="•"/>
            </a:pPr>
            <a:r>
              <a:rPr lang="en-GB" sz="1400" dirty="0" smtClean="0"/>
              <a:t>Attended University and qualified as a teacher</a:t>
            </a:r>
          </a:p>
          <a:p>
            <a:pPr marL="285750" indent="-285750">
              <a:buFont typeface="Arial" panose="020B0604020202020204" pitchFamily="34" charset="0"/>
              <a:buChar char="•"/>
            </a:pPr>
            <a:r>
              <a:rPr lang="en-GB" sz="1400" dirty="0" smtClean="0"/>
              <a:t>Met Mr D at West Midlands High where she was head of Sixth Form</a:t>
            </a:r>
            <a:endParaRPr lang="en-GB" sz="1400" dirty="0"/>
          </a:p>
        </p:txBody>
      </p:sp>
      <p:sp>
        <p:nvSpPr>
          <p:cNvPr id="29" name="Rectangle 28"/>
          <p:cNvSpPr/>
          <p:nvPr/>
        </p:nvSpPr>
        <p:spPr>
          <a:xfrm>
            <a:off x="6881475" y="1003408"/>
            <a:ext cx="2195736" cy="34563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TextBox 29"/>
          <p:cNvSpPr txBox="1"/>
          <p:nvPr/>
        </p:nvSpPr>
        <p:spPr>
          <a:xfrm>
            <a:off x="6829973" y="1040867"/>
            <a:ext cx="2247237" cy="3016210"/>
          </a:xfrm>
          <a:prstGeom prst="rect">
            <a:avLst/>
          </a:prstGeom>
          <a:noFill/>
        </p:spPr>
        <p:txBody>
          <a:bodyPr wrap="square" rtlCol="0">
            <a:spAutoFit/>
          </a:bodyPr>
          <a:lstStyle/>
          <a:p>
            <a:pPr algn="ctr"/>
            <a:r>
              <a:rPr lang="en-GB" b="1" dirty="0"/>
              <a:t>Mr </a:t>
            </a:r>
            <a:r>
              <a:rPr lang="en-GB" b="1" dirty="0" err="1" smtClean="0"/>
              <a:t>Jamerson</a:t>
            </a:r>
            <a:endParaRPr lang="en-GB" b="1" dirty="0"/>
          </a:p>
          <a:p>
            <a:pPr algn="ctr"/>
            <a:endParaRPr lang="en-GB" dirty="0" smtClean="0"/>
          </a:p>
          <a:p>
            <a:pPr marL="285750" indent="-285750">
              <a:buFont typeface="Arial" panose="020B0604020202020204" pitchFamily="34" charset="0"/>
              <a:buChar char="•"/>
            </a:pPr>
            <a:r>
              <a:rPr lang="en-GB" sz="1400" dirty="0" smtClean="0"/>
              <a:t>From </a:t>
            </a:r>
            <a:r>
              <a:rPr lang="en-GB" sz="1400" dirty="0"/>
              <a:t>a working-class </a:t>
            </a:r>
            <a:r>
              <a:rPr lang="en-GB" sz="1400" dirty="0" smtClean="0"/>
              <a:t>background</a:t>
            </a:r>
          </a:p>
          <a:p>
            <a:pPr marL="285750" indent="-285750">
              <a:buFont typeface="Arial" panose="020B0604020202020204" pitchFamily="34" charset="0"/>
              <a:buChar char="•"/>
            </a:pPr>
            <a:r>
              <a:rPr lang="en-GB" sz="1400" dirty="0" smtClean="0"/>
              <a:t>Attended </a:t>
            </a:r>
            <a:r>
              <a:rPr lang="en-GB" sz="1400" dirty="0"/>
              <a:t>a </a:t>
            </a:r>
            <a:r>
              <a:rPr lang="en-GB" sz="1400" dirty="0" smtClean="0"/>
              <a:t>school located 1.5 miles from West Midlands Village</a:t>
            </a:r>
          </a:p>
          <a:p>
            <a:pPr marL="285750" indent="-285750">
              <a:buFont typeface="Arial" panose="020B0604020202020204" pitchFamily="34" charset="0"/>
              <a:buChar char="•"/>
            </a:pPr>
            <a:r>
              <a:rPr lang="en-GB" sz="1400" dirty="0" smtClean="0"/>
              <a:t>Went to university</a:t>
            </a:r>
          </a:p>
          <a:p>
            <a:pPr marL="285750" indent="-285750">
              <a:buFont typeface="Arial" panose="020B0604020202020204" pitchFamily="34" charset="0"/>
              <a:buChar char="•"/>
            </a:pPr>
            <a:r>
              <a:rPr lang="en-GB" sz="1400" dirty="0" smtClean="0"/>
              <a:t>Works as a PE teacher West Midlands High and mentored Mr D when he was a student </a:t>
            </a:r>
          </a:p>
        </p:txBody>
      </p:sp>
    </p:spTree>
    <p:extLst>
      <p:ext uri="{BB962C8B-B14F-4D97-AF65-F5344CB8AC3E}">
        <p14:creationId xmlns:p14="http://schemas.microsoft.com/office/powerpoint/2010/main" val="2766117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92546"/>
            <a:ext cx="8229600" cy="857250"/>
          </a:xfrm>
        </p:spPr>
        <p:txBody>
          <a:bodyPr>
            <a:normAutofit/>
          </a:bodyPr>
          <a:lstStyle/>
          <a:p>
            <a:pPr algn="l"/>
            <a:r>
              <a:rPr lang="en-GB" b="1" dirty="0" smtClean="0">
                <a:solidFill>
                  <a:schemeClr val="bg1"/>
                </a:solidFill>
              </a:rPr>
              <a:t>Challenges</a:t>
            </a:r>
            <a:endParaRPr lang="en-GB" b="1" dirty="0">
              <a:solidFill>
                <a:schemeClr val="bg1"/>
              </a:solidFill>
            </a:endParaRPr>
          </a:p>
        </p:txBody>
      </p:sp>
      <p:sp>
        <p:nvSpPr>
          <p:cNvPr id="3" name="TextBox 2"/>
          <p:cNvSpPr txBox="1"/>
          <p:nvPr/>
        </p:nvSpPr>
        <p:spPr>
          <a:xfrm>
            <a:off x="539552" y="1131590"/>
            <a:ext cx="7560840" cy="4031873"/>
          </a:xfrm>
          <a:prstGeom prst="rect">
            <a:avLst/>
          </a:prstGeom>
          <a:noFill/>
        </p:spPr>
        <p:txBody>
          <a:bodyPr wrap="square" rtlCol="0">
            <a:spAutoFit/>
          </a:bodyPr>
          <a:lstStyle/>
          <a:p>
            <a:pPr marL="342900" indent="-342900">
              <a:buFont typeface="Arial" panose="020B0604020202020204" pitchFamily="34" charset="0"/>
              <a:buChar char="•"/>
            </a:pPr>
            <a:r>
              <a:rPr lang="en-GB" sz="2000" dirty="0" smtClean="0"/>
              <a:t>Access to a suitable location for the study</a:t>
            </a:r>
          </a:p>
          <a:p>
            <a:pPr marL="342900" indent="-342900">
              <a:buFont typeface="Arial" panose="020B0604020202020204" pitchFamily="34" charset="0"/>
              <a:buChar char="•"/>
            </a:pPr>
            <a:r>
              <a:rPr lang="en-GB" sz="2000" dirty="0" smtClean="0"/>
              <a:t>Building rapport with 14/15 year old boys</a:t>
            </a:r>
          </a:p>
          <a:p>
            <a:pPr marL="342900" indent="-342900">
              <a:buFont typeface="Arial" panose="020B0604020202020204" pitchFamily="34" charset="0"/>
              <a:buChar char="•"/>
            </a:pPr>
            <a:r>
              <a:rPr lang="en-GB" sz="2000" dirty="0" smtClean="0"/>
              <a:t>Continual evaluation of my positionality throughout data collection</a:t>
            </a:r>
          </a:p>
          <a:p>
            <a:pPr marL="342900" indent="-342900">
              <a:buFont typeface="Arial" panose="020B0604020202020204" pitchFamily="34" charset="0"/>
              <a:buChar char="•"/>
            </a:pPr>
            <a:r>
              <a:rPr lang="en-GB" sz="2000" dirty="0" smtClean="0"/>
              <a:t>Defensiveness from certain staff with regard to my role as a researcher</a:t>
            </a:r>
          </a:p>
          <a:p>
            <a:pPr marL="342900" indent="-342900">
              <a:buFont typeface="Arial" panose="020B0604020202020204" pitchFamily="34" charset="0"/>
              <a:buChar char="•"/>
            </a:pPr>
            <a:r>
              <a:rPr lang="en-GB" sz="2000" dirty="0" smtClean="0"/>
              <a:t>Being very far down the staff’s list of priorities when it came to setting up/sticking to agreed timings for meetings and interviews</a:t>
            </a:r>
          </a:p>
          <a:p>
            <a:pPr marL="342900" indent="-342900">
              <a:buFont typeface="Arial" panose="020B0604020202020204" pitchFamily="34" charset="0"/>
              <a:buChar char="•"/>
            </a:pPr>
            <a:r>
              <a:rPr lang="en-GB" sz="2000" dirty="0" smtClean="0"/>
              <a:t>Maintaining clarity on my role as a researcher within the school</a:t>
            </a:r>
          </a:p>
          <a:p>
            <a:endParaRPr lang="en-GB" dirty="0" smtClean="0"/>
          </a:p>
          <a:p>
            <a:endParaRPr lang="en-GB" dirty="0"/>
          </a:p>
        </p:txBody>
      </p:sp>
    </p:spTree>
    <p:extLst>
      <p:ext uri="{BB962C8B-B14F-4D97-AF65-F5344CB8AC3E}">
        <p14:creationId xmlns:p14="http://schemas.microsoft.com/office/powerpoint/2010/main" val="356403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613" y="1059582"/>
            <a:ext cx="8964488" cy="3877985"/>
          </a:xfrm>
          <a:prstGeom prst="rect">
            <a:avLst/>
          </a:prstGeom>
        </p:spPr>
        <p:txBody>
          <a:bodyPr wrap="square">
            <a:spAutoFit/>
          </a:bodyPr>
          <a:lstStyle/>
          <a:p>
            <a:pPr marL="171450" indent="-171450">
              <a:buFont typeface="Arial" panose="020B0604020202020204" pitchFamily="34" charset="0"/>
              <a:buChar char="•"/>
            </a:pPr>
            <a:r>
              <a:rPr lang="en-GB" sz="1200" dirty="0"/>
              <a:t>Archer, L., DeWitt, J. and Wong, B. (2014) Spheres of influence: what shapes young people's aspirations at age 12/13 and what are the implications for education policy? JOURNAL OF EDUCATION POLICY [online], 29(1), pp. 58-85 </a:t>
            </a:r>
          </a:p>
          <a:p>
            <a:pPr marL="171450" indent="-171450">
              <a:buFont typeface="Arial" panose="020B0604020202020204" pitchFamily="34" charset="0"/>
              <a:buChar char="•"/>
            </a:pPr>
            <a:r>
              <a:rPr lang="en-GB" sz="1200" dirty="0"/>
              <a:t>Ball, S.J. (2005) Education policy and social class: The selected works of Stephen J. Ball. [online] Routledge.</a:t>
            </a:r>
          </a:p>
          <a:p>
            <a:pPr marL="171450" indent="-171450">
              <a:buFont typeface="Arial" panose="020B0604020202020204" pitchFamily="34" charset="0"/>
              <a:buChar char="•"/>
            </a:pPr>
            <a:r>
              <a:rPr lang="en-GB" sz="1200" dirty="0"/>
              <a:t>Bourdieu, P. (1977) Outline of a Theory of Practice. [online] Cambridge university press.</a:t>
            </a:r>
          </a:p>
          <a:p>
            <a:pPr marL="171450" indent="-171450">
              <a:buFont typeface="Arial" panose="020B0604020202020204" pitchFamily="34" charset="0"/>
              <a:buChar char="•"/>
            </a:pPr>
            <a:r>
              <a:rPr lang="en-GB" sz="1200" dirty="0"/>
              <a:t>GREAT BRITAIN, Department for Business, Innovation and skills (2015) Fulfilling our potential: Teaching Excellence, Social Mobility and Student Choice, [online]. Cm 9141. </a:t>
            </a:r>
          </a:p>
          <a:p>
            <a:pPr marL="171450" indent="-171450">
              <a:buFont typeface="Arial" panose="020B0604020202020204" pitchFamily="34" charset="0"/>
              <a:buChar char="•"/>
            </a:pPr>
            <a:r>
              <a:rPr lang="en-GB" sz="1200" dirty="0"/>
              <a:t>Hammersley, M. and Atkinson, P. (2007) Ethnography: Principles in practice. [online] Routledge.</a:t>
            </a:r>
          </a:p>
          <a:p>
            <a:pPr marL="171450" indent="-171450">
              <a:buFont typeface="Arial" panose="020B0604020202020204" pitchFamily="34" charset="0"/>
              <a:buChar char="•"/>
            </a:pPr>
            <a:r>
              <a:rPr lang="en-GB" sz="1200" dirty="0"/>
              <a:t>Heath, S., Fuller, A. and Paton, K. (2008) Network-based ambivalence and educational decision-making: a case study of 'non-participation' in higher education. Research Papers in Education [online], 23(2), pp. 219-229 </a:t>
            </a:r>
          </a:p>
          <a:p>
            <a:pPr marL="171450" indent="-171450">
              <a:buFont typeface="Arial" panose="020B0604020202020204" pitchFamily="34" charset="0"/>
              <a:buChar char="•"/>
            </a:pPr>
            <a:r>
              <a:rPr lang="en-GB" sz="1200" dirty="0"/>
              <a:t>Ingram, N. (2018) Working-Class Boys and Educational Success : Teenage Identities, Masculinity and Urban Schooling. [online] London: Palgrave Macmillan Limited </a:t>
            </a:r>
          </a:p>
          <a:p>
            <a:pPr marL="171450" indent="-171450">
              <a:buFont typeface="Arial" panose="020B0604020202020204" pitchFamily="34" charset="0"/>
              <a:buChar char="•"/>
            </a:pPr>
            <a:r>
              <a:rPr lang="en-GB" sz="1200" dirty="0" err="1"/>
              <a:t>Khattab</a:t>
            </a:r>
            <a:r>
              <a:rPr lang="en-GB" sz="1200" dirty="0"/>
              <a:t>, N. (2015) Students’ aspirations, expectations and school achievement: what really matters? British Educational Research Journal , 41(5), pp. 731-748 .</a:t>
            </a:r>
          </a:p>
          <a:p>
            <a:pPr marL="171450" indent="-171450">
              <a:buFont typeface="Arial" panose="020B0604020202020204" pitchFamily="34" charset="0"/>
              <a:buChar char="•"/>
            </a:pPr>
            <a:r>
              <a:rPr lang="en-GB" sz="1200" dirty="0"/>
              <a:t>Reay, D. (2002) Shaun's Story: Troubling discourses of white working-class masculinities. Gender and Education , 14(3), pp. 221-234 .</a:t>
            </a:r>
          </a:p>
          <a:p>
            <a:pPr marL="171450" indent="-171450">
              <a:buFont typeface="Arial" panose="020B0604020202020204" pitchFamily="34" charset="0"/>
              <a:buChar char="•"/>
            </a:pPr>
            <a:r>
              <a:rPr lang="en-GB" sz="1200" dirty="0"/>
              <a:t>Sayer, R.A. (2005) The moral significance of class. [online] Cambridge: Cambridge University Press</a:t>
            </a:r>
          </a:p>
          <a:p>
            <a:pPr marL="171450" indent="-171450">
              <a:buFont typeface="Arial" panose="020B0604020202020204" pitchFamily="34" charset="0"/>
              <a:buChar char="•"/>
            </a:pPr>
            <a:r>
              <a:rPr lang="en-GB" sz="1200" dirty="0" err="1"/>
              <a:t>Spradley</a:t>
            </a:r>
            <a:r>
              <a:rPr lang="en-GB" sz="1200" dirty="0"/>
              <a:t>, J.P. (2016) Participant observation. [online] Waveland Press.</a:t>
            </a:r>
          </a:p>
          <a:p>
            <a:pPr marL="171450" indent="-171450">
              <a:buFont typeface="Arial" panose="020B0604020202020204" pitchFamily="34" charset="0"/>
              <a:buChar char="•"/>
            </a:pPr>
            <a:r>
              <a:rPr lang="en-GB" sz="1200" dirty="0"/>
              <a:t>Willis, P.E. (1977) Learning to </a:t>
            </a:r>
            <a:r>
              <a:rPr lang="en-GB" sz="1200" dirty="0" err="1"/>
              <a:t>labor</a:t>
            </a:r>
            <a:r>
              <a:rPr lang="en-GB" sz="1200" dirty="0"/>
              <a:t>: How working class kids get working class jobs. [online] Columbia University Press</a:t>
            </a:r>
          </a:p>
          <a:p>
            <a:pPr marL="171450" indent="-171450">
              <a:buFont typeface="Arial" panose="020B0604020202020204" pitchFamily="34" charset="0"/>
              <a:buChar char="•"/>
            </a:pPr>
            <a:r>
              <a:rPr lang="en-GB" sz="1200" dirty="0"/>
              <a:t>Willis, P. and </a:t>
            </a:r>
            <a:r>
              <a:rPr lang="en-GB" sz="1200" dirty="0" err="1"/>
              <a:t>Trondman</a:t>
            </a:r>
            <a:r>
              <a:rPr lang="en-GB" sz="1200" dirty="0"/>
              <a:t>, M. (2000) Manifesto for ethnography. Ethnography [online], 1(1), pp. 5-16 </a:t>
            </a:r>
          </a:p>
          <a:p>
            <a:r>
              <a:rPr lang="en-GB" dirty="0"/>
              <a:t> </a:t>
            </a:r>
          </a:p>
        </p:txBody>
      </p:sp>
      <p:sp>
        <p:nvSpPr>
          <p:cNvPr id="5" name="Title 1"/>
          <p:cNvSpPr>
            <a:spLocks noGrp="1"/>
          </p:cNvSpPr>
          <p:nvPr>
            <p:ph type="title"/>
          </p:nvPr>
        </p:nvSpPr>
        <p:spPr>
          <a:xfrm>
            <a:off x="3275856" y="-92546"/>
            <a:ext cx="8424863" cy="857250"/>
          </a:xfrm>
        </p:spPr>
        <p:txBody>
          <a:bodyPr>
            <a:normAutofit/>
          </a:bodyPr>
          <a:lstStyle/>
          <a:p>
            <a:pPr algn="l"/>
            <a:r>
              <a:rPr lang="en-GB" b="1" dirty="0" smtClean="0">
                <a:solidFill>
                  <a:schemeClr val="bg1"/>
                </a:solidFill>
              </a:rPr>
              <a:t>References</a:t>
            </a:r>
            <a:endParaRPr lang="en-GB" b="1" dirty="0">
              <a:solidFill>
                <a:schemeClr val="bg1"/>
              </a:solidFill>
            </a:endParaRPr>
          </a:p>
        </p:txBody>
      </p:sp>
    </p:spTree>
    <p:extLst>
      <p:ext uri="{BB962C8B-B14F-4D97-AF65-F5344CB8AC3E}">
        <p14:creationId xmlns:p14="http://schemas.microsoft.com/office/powerpoint/2010/main" val="20421185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2"/>
          <p:cNvSpPr>
            <a:spLocks noGrp="1" noChangeArrowheads="1"/>
          </p:cNvSpPr>
          <p:nvPr>
            <p:ph type="ctrTitle"/>
          </p:nvPr>
        </p:nvSpPr>
        <p:spPr>
          <a:xfrm>
            <a:off x="0" y="1923678"/>
            <a:ext cx="9144000" cy="1102519"/>
          </a:xfrm>
        </p:spPr>
        <p:txBody>
          <a:bodyPr/>
          <a:lstStyle/>
          <a:p>
            <a:pPr algn="ctr" eaLnBrk="1" hangingPunct="1"/>
            <a:r>
              <a:rPr lang="en-GB" dirty="0" smtClean="0">
                <a:solidFill>
                  <a:srgbClr val="FACB18"/>
                </a:solidFill>
              </a:rPr>
              <a:t>Questions?</a:t>
            </a:r>
          </a:p>
        </p:txBody>
      </p:sp>
    </p:spTree>
    <p:extLst>
      <p:ext uri="{BB962C8B-B14F-4D97-AF65-F5344CB8AC3E}">
        <p14:creationId xmlns:p14="http://schemas.microsoft.com/office/powerpoint/2010/main" val="2714741022"/>
      </p:ext>
    </p:extLst>
  </p:cSld>
  <p:clrMapOvr>
    <a:masterClrMapping/>
  </p:clrMapOvr>
  <p:timing>
    <p:tnLst>
      <p:par>
        <p:cTn id="1" dur="indefinite" restart="never" nodeType="tmRoot"/>
      </p:par>
    </p:tnLst>
  </p:timing>
</p:sld>
</file>

<file path=ppt/theme/theme1.xml><?xml version="1.0" encoding="utf-8"?>
<a:theme xmlns:a="http://schemas.openxmlformats.org/drawingml/2006/main" name="uow2">
  <a:themeElements>
    <a:clrScheme name="uow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uow2">
      <a:majorFont>
        <a:latin typeface="Rockwel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ow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ow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ow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ow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ow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ow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ow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ow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ow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ow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ow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ow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uow2</Template>
  <TotalTime>5654</TotalTime>
  <Words>2644</Words>
  <Application>Microsoft Office PowerPoint</Application>
  <PresentationFormat>On-screen Show (16:9)</PresentationFormat>
  <Paragraphs>223</Paragraphs>
  <Slides>23</Slides>
  <Notes>7</Notes>
  <HiddenSlides>2</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uow2</vt:lpstr>
      <vt:lpstr>PowerPoint Presentation</vt:lpstr>
      <vt:lpstr>PowerPoint Presentation</vt:lpstr>
      <vt:lpstr>PowerPoint Presentation</vt:lpstr>
      <vt:lpstr>How do white working-class males  negotiate educational success?</vt:lpstr>
      <vt:lpstr>Conceptual Framework</vt:lpstr>
      <vt:lpstr>PowerPoint Presentation</vt:lpstr>
      <vt:lpstr>PowerPoint Presentation</vt:lpstr>
      <vt:lpstr>PowerPoint Presentation</vt:lpstr>
      <vt:lpstr>PowerPoint Presentation</vt:lpstr>
      <vt:lpstr>Social Conditions of Young People in  Wolverhampton</vt:lpstr>
      <vt:lpstr>The School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Network Interviews  </vt:lpstr>
      <vt:lpstr>Challenges</vt:lpstr>
      <vt:lpstr>References</vt:lpstr>
      <vt:lpstr>Questions?</vt:lpstr>
    </vt:vector>
  </TitlesOfParts>
  <Company>University of Wolverhampton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in8055</dc:creator>
  <cp:lastModifiedBy>Blower, Alexander J.</cp:lastModifiedBy>
  <cp:revision>360</cp:revision>
  <cp:lastPrinted>2011-10-07T14:31:02Z</cp:lastPrinted>
  <dcterms:created xsi:type="dcterms:W3CDTF">2009-12-02T13:43:23Z</dcterms:created>
  <dcterms:modified xsi:type="dcterms:W3CDTF">2018-10-23T09:24:34Z</dcterms:modified>
</cp:coreProperties>
</file>