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48" r:id="rId1"/>
  </p:sldMasterIdLst>
  <p:notesMasterIdLst>
    <p:notesMasterId r:id="rId10"/>
  </p:notesMasterIdLst>
  <p:sldIdLst>
    <p:sldId id="256" r:id="rId2"/>
    <p:sldId id="294" r:id="rId3"/>
    <p:sldId id="273" r:id="rId4"/>
    <p:sldId id="295" r:id="rId5"/>
    <p:sldId id="285" r:id="rId6"/>
    <p:sldId id="290" r:id="rId7"/>
    <p:sldId id="296" r:id="rId8"/>
    <p:sldId id="29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3" autoAdjust="0"/>
    <p:restoredTop sz="96754" autoAdjust="0"/>
  </p:normalViewPr>
  <p:slideViewPr>
    <p:cSldViewPr>
      <p:cViewPr varScale="1">
        <p:scale>
          <a:sx n="128" d="100"/>
          <a:sy n="128" d="100"/>
        </p:scale>
        <p:origin x="113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gnacio\Documents\Research%20Projects\PHD%20SUSSEX-Widening%20participation%20process%20and%20the%20construction%20of%20subjectivities\DATABASE\Trendes%20in%20Access%20to%20Higher%20Educ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'Access to Higher Education'!$G$21</c:f>
              <c:strCache>
                <c:ptCount val="1"/>
                <c:pt idx="0">
                  <c:v>Municipal</c:v>
                </c:pt>
              </c:strCache>
            </c:strRef>
          </c:tx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37E-40F5-8E15-F9D7690C9FE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6460369163952202E-2"/>
                  <c:y val="3.1935813412544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37E-40F5-8E15-F9D7690C9FE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0803474484256298E-2"/>
                  <c:y val="2.7944111776447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37E-40F5-8E15-F9D7690C9FE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Garamond" panose="020204040303010108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'Access to Higher Education'!$H$20:$K$20</c:f>
              <c:strCache>
                <c:ptCount val="4"/>
                <c:pt idx="0">
                  <c:v>% Inscribed for NET</c:v>
                </c:pt>
                <c:pt idx="1">
                  <c:v>% took NET</c:v>
                </c:pt>
                <c:pt idx="2">
                  <c:v>% Applied to Univ</c:v>
                </c:pt>
                <c:pt idx="3">
                  <c:v>% Selected by Univ</c:v>
                </c:pt>
              </c:strCache>
            </c:strRef>
          </c:cat>
          <c:val>
            <c:numRef>
              <c:f>'Access to Higher Education'!$H$21:$K$21</c:f>
              <c:numCache>
                <c:formatCode>0.0</c:formatCode>
                <c:ptCount val="4"/>
                <c:pt idx="0" formatCode="General">
                  <c:v>100</c:v>
                </c:pt>
                <c:pt idx="1">
                  <c:v>81.160028498091989</c:v>
                </c:pt>
                <c:pt idx="2">
                  <c:v>29.671198383806839</c:v>
                </c:pt>
                <c:pt idx="3">
                  <c:v>22.56131481607995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37E-40F5-8E15-F9D7690C9FE9}"/>
            </c:ext>
          </c:extLst>
        </c:ser>
        <c:ser>
          <c:idx val="1"/>
          <c:order val="1"/>
          <c:tx>
            <c:strRef>
              <c:f>'Access to Higher Education'!$G$22</c:f>
              <c:strCache>
                <c:ptCount val="1"/>
                <c:pt idx="0">
                  <c:v>Subsidied Private Schools</c:v>
                </c:pt>
              </c:strCache>
            </c:strRef>
          </c:tx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37E-40F5-8E15-F9D7690C9FE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0293159609121E-2"/>
                  <c:y val="-3.9920159680638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37E-40F5-8E15-F9D7690C9FE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Garamond" panose="020204040303010108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'Access to Higher Education'!$H$20:$K$20</c:f>
              <c:strCache>
                <c:ptCount val="4"/>
                <c:pt idx="0">
                  <c:v>% Inscribed for NET</c:v>
                </c:pt>
                <c:pt idx="1">
                  <c:v>% took NET</c:v>
                </c:pt>
                <c:pt idx="2">
                  <c:v>% Applied to Univ</c:v>
                </c:pt>
                <c:pt idx="3">
                  <c:v>% Selected by Univ</c:v>
                </c:pt>
              </c:strCache>
            </c:strRef>
          </c:cat>
          <c:val>
            <c:numRef>
              <c:f>'Access to Higher Education'!$H$22:$K$22</c:f>
              <c:numCache>
                <c:formatCode>0.0</c:formatCode>
                <c:ptCount val="4"/>
                <c:pt idx="0" formatCode="General">
                  <c:v>100</c:v>
                </c:pt>
                <c:pt idx="1">
                  <c:v>87.070375278427804</c:v>
                </c:pt>
                <c:pt idx="2">
                  <c:v>41.703555417712231</c:v>
                </c:pt>
                <c:pt idx="3">
                  <c:v>33.074407195421102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37E-40F5-8E15-F9D7690C9FE9}"/>
            </c:ext>
          </c:extLst>
        </c:ser>
        <c:ser>
          <c:idx val="2"/>
          <c:order val="2"/>
          <c:tx>
            <c:strRef>
              <c:f>'Access to Higher Education'!$G$23</c:f>
              <c:strCache>
                <c:ptCount val="1"/>
                <c:pt idx="0">
                  <c:v>Private Schools</c:v>
                </c:pt>
              </c:strCache>
            </c:strRef>
          </c:tx>
          <c:dLbls>
            <c:dLbl>
              <c:idx val="0"/>
              <c:layout>
                <c:manualLayout>
                  <c:x val="-7.27102146124077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37E-40F5-8E15-F9D7690C9FE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7372421281216101E-2"/>
                  <c:y val="-2.39520958083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737E-40F5-8E15-F9D7690C9FE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372421281216101E-2"/>
                  <c:y val="-3.19361277445108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737E-40F5-8E15-F9D7690C9FE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514657980456029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737E-40F5-8E15-F9D7690C9FE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Garamond" panose="020204040303010108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'Access to Higher Education'!$H$20:$K$20</c:f>
              <c:strCache>
                <c:ptCount val="4"/>
                <c:pt idx="0">
                  <c:v>% Inscribed for NET</c:v>
                </c:pt>
                <c:pt idx="1">
                  <c:v>% took NET</c:v>
                </c:pt>
                <c:pt idx="2">
                  <c:v>% Applied to Univ</c:v>
                </c:pt>
                <c:pt idx="3">
                  <c:v>% Selected by Univ</c:v>
                </c:pt>
              </c:strCache>
            </c:strRef>
          </c:cat>
          <c:val>
            <c:numRef>
              <c:f>'Access to Higher Education'!$H$23:$K$23</c:f>
              <c:numCache>
                <c:formatCode>0.0</c:formatCode>
                <c:ptCount val="4"/>
                <c:pt idx="0" formatCode="General">
                  <c:v>100</c:v>
                </c:pt>
                <c:pt idx="1">
                  <c:v>94.663050122249388</c:v>
                </c:pt>
                <c:pt idx="2">
                  <c:v>76.623624694376545</c:v>
                </c:pt>
                <c:pt idx="3">
                  <c:v>70.102383863080675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737E-40F5-8E15-F9D7690C9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622480"/>
        <c:axId val="240622872"/>
      </c:lineChart>
      <c:catAx>
        <c:axId val="240622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Garamond" panose="02020404030301010803" pitchFamily="18" charset="0"/>
              </a:defRPr>
            </a:pPr>
            <a:endParaRPr lang="en-US"/>
          </a:p>
        </c:txPr>
        <c:crossAx val="240622872"/>
        <c:crosses val="autoZero"/>
        <c:auto val="1"/>
        <c:lblAlgn val="ctr"/>
        <c:lblOffset val="100"/>
        <c:noMultiLvlLbl val="0"/>
      </c:catAx>
      <c:valAx>
        <c:axId val="240622872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Garamond" panose="02020404030301010803" pitchFamily="18" charset="0"/>
              </a:defRPr>
            </a:pPr>
            <a:endParaRPr lang="en-US"/>
          </a:p>
        </c:txPr>
        <c:crossAx val="24062248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>
              <a:latin typeface="Garamond" panose="02020404030301010803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B0B85-2173-41A3-A699-1A94E75E5DF8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69847-2AB7-450B-9F2B-8AA131039C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261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9847-2AB7-450B-9F2B-8AA131039CB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04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9847-2AB7-450B-9F2B-8AA131039CB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885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9847-2AB7-450B-9F2B-8AA131039CB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885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9847-2AB7-450B-9F2B-8AA131039CB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362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9847-2AB7-450B-9F2B-8AA131039CB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218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3E01CBE-A08C-467E-9C70-788C3C7A48A4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C574823-33BF-49FE-B06C-B43477CE11B9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5688"/>
            <a:ext cx="9144000" cy="1253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Diversity</a:t>
            </a:r>
            <a:r>
              <a:rPr lang="en-GB" i="1" dirty="0"/>
              <a:t>, Democratisation and Difference: Theories and Methodologies</a:t>
            </a:r>
            <a:endParaRPr lang="en-GB" dirty="0"/>
          </a:p>
        </p:txBody>
      </p:sp>
      <p:pic>
        <p:nvPicPr>
          <p:cNvPr id="8" name="Picture 7" descr="US_Centre_for_Higher_Ed#1E8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71861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09348" y="2132856"/>
            <a:ext cx="42626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“What </a:t>
            </a:r>
            <a:r>
              <a:rPr lang="en-GB" sz="2800" b="1" dirty="0" smtClean="0"/>
              <a:t>We </a:t>
            </a:r>
            <a:r>
              <a:rPr lang="en-GB" sz="2800" b="1" dirty="0"/>
              <a:t>S</a:t>
            </a:r>
            <a:r>
              <a:rPr lang="en-GB" sz="2800" b="1" dirty="0" smtClean="0"/>
              <a:t>ee </a:t>
            </a:r>
            <a:r>
              <a:rPr lang="en-GB" sz="2800" b="1" dirty="0"/>
              <a:t>N</a:t>
            </a:r>
            <a:r>
              <a:rPr lang="en-GB" sz="2800" b="1" dirty="0" smtClean="0"/>
              <a:t>ever </a:t>
            </a:r>
            <a:r>
              <a:rPr lang="en-GB" sz="2800" b="1" dirty="0"/>
              <a:t>R</a:t>
            </a:r>
            <a:r>
              <a:rPr lang="en-GB" sz="2800" b="1" dirty="0" smtClean="0"/>
              <a:t>esides </a:t>
            </a:r>
            <a:r>
              <a:rPr lang="en-GB" sz="2800" b="1" dirty="0"/>
              <a:t>in </a:t>
            </a:r>
            <a:r>
              <a:rPr lang="en-GB" sz="2800" b="1" dirty="0" smtClean="0"/>
              <a:t>What it Says”:</a:t>
            </a:r>
          </a:p>
          <a:p>
            <a:pPr algn="ctr"/>
            <a:endParaRPr lang="en-GB" sz="2800" b="1" dirty="0" smtClean="0"/>
          </a:p>
          <a:p>
            <a:pPr algn="ctr"/>
            <a:r>
              <a:rPr lang="en-GB" sz="2800" b="1" dirty="0" smtClean="0"/>
              <a:t>Desirable </a:t>
            </a:r>
            <a:r>
              <a:rPr lang="en-GB" sz="2800" b="1" dirty="0"/>
              <a:t>Subjectivities in Affirmative Action Policies in Chilean Higher Education</a:t>
            </a:r>
          </a:p>
        </p:txBody>
      </p:sp>
      <p:pic>
        <p:nvPicPr>
          <p:cNvPr id="2" name="Picture 2" descr="C:\Users\Ignacio\Desktop\Presentacion CIIE\mira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679" y="3939442"/>
            <a:ext cx="3032761" cy="205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Ignacio\Dropbox\Thesis\Presentations congress\BERA presentation\this is not a pip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679" y="1312502"/>
            <a:ext cx="3391685" cy="20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33070" y="5985849"/>
            <a:ext cx="2165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“False Mirror”, Magritte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653528" y="3394235"/>
            <a:ext cx="3213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“The Treachery of Images”, Magritte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307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23"/>
    </mc:Choice>
    <mc:Fallback xmlns="">
      <p:transition spd="slow" advTm="2582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r>
              <a:rPr lang="en-GB" b="1" dirty="0" smtClean="0">
                <a:solidFill>
                  <a:srgbClr val="FFC000"/>
                </a:solidFill>
              </a:rPr>
              <a:t>Introduction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1294829"/>
            <a:ext cx="396044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b="1" dirty="0" smtClean="0"/>
              <a:t>Locus of Power: </a:t>
            </a:r>
          </a:p>
          <a:p>
            <a:endParaRPr lang="en-GB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 smtClean="0"/>
              <a:t>Sociology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 smtClean="0"/>
              <a:t>Behavioural Psychology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 smtClean="0"/>
              <a:t>Management: Ontological Coaching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55075" y="1268760"/>
            <a:ext cx="38848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b="1" dirty="0" smtClean="0"/>
              <a:t>Describe main governing rationalities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2000" dirty="0"/>
              <a:t>Assemblage of specific affirmative action programmes </a:t>
            </a:r>
            <a:endParaRPr lang="en-GB" sz="20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2000" dirty="0" smtClean="0"/>
              <a:t>Desirable </a:t>
            </a:r>
            <a:r>
              <a:rPr lang="en-GB" sz="2000" dirty="0"/>
              <a:t>subjects of higher education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GB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</p:txBody>
      </p:sp>
      <p:pic>
        <p:nvPicPr>
          <p:cNvPr id="2050" name="Picture 2" descr="C:\Users\Ignacio\Dropbox\Thesis\Presentations congress\Power point images-Poland\esche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81" y="4104747"/>
            <a:ext cx="4534726" cy="232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9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08912" cy="648072"/>
          </a:xfrm>
        </p:spPr>
        <p:txBody>
          <a:bodyPr/>
          <a:lstStyle/>
          <a:p>
            <a:pPr algn="ctr"/>
            <a:r>
              <a:rPr lang="en-GB" sz="2400" b="1" dirty="0" smtClean="0">
                <a:solidFill>
                  <a:srgbClr val="FFC000"/>
                </a:solidFill>
              </a:rPr>
              <a:t>What are said to be affirmative action policies</a:t>
            </a:r>
            <a:endParaRPr lang="en-GB" sz="2400" b="1" dirty="0">
              <a:solidFill>
                <a:srgbClr val="FFC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149862418"/>
              </p:ext>
            </p:extLst>
          </p:nvPr>
        </p:nvGraphicFramePr>
        <p:xfrm>
          <a:off x="3923928" y="2564904"/>
          <a:ext cx="5076056" cy="355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179512" y="1196752"/>
            <a:ext cx="3600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M</a:t>
            </a:r>
            <a:r>
              <a:rPr lang="en-GB" dirty="0" smtClean="0"/>
              <a:t>easures favouring groups </a:t>
            </a:r>
            <a:r>
              <a:rPr lang="en-GB" dirty="0"/>
              <a:t>recognised as harmed </a:t>
            </a:r>
            <a:r>
              <a:rPr lang="en-GB" dirty="0" smtClean="0"/>
              <a:t>by </a:t>
            </a:r>
            <a:r>
              <a:rPr lang="en-GB" dirty="0"/>
              <a:t>institutional </a:t>
            </a:r>
            <a:r>
              <a:rPr lang="en-GB" dirty="0" smtClean="0"/>
              <a:t>workings </a:t>
            </a:r>
            <a:r>
              <a:rPr lang="en-GB" dirty="0"/>
              <a:t>of the education system</a:t>
            </a:r>
            <a:r>
              <a:rPr lang="en-GB" dirty="0" smtClean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C</a:t>
            </a:r>
            <a:r>
              <a:rPr lang="en-GB" dirty="0" smtClean="0"/>
              <a:t>hallenges </a:t>
            </a:r>
            <a:r>
              <a:rPr lang="en-GB" dirty="0"/>
              <a:t>policy discourses that favoured inequality </a:t>
            </a:r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  <a:p>
            <a:pPr algn="ctr"/>
            <a:r>
              <a:rPr lang="en-GB" dirty="0" smtClean="0"/>
              <a:t>“Look</a:t>
            </a:r>
            <a:r>
              <a:rPr lang="en-GB" dirty="0"/>
              <a:t>, I've seen the figures, the charts, the evidence showing that these students do better or similar as the traditional students. But I cannot imagine those kids in this university. Can you imagine! it's </a:t>
            </a:r>
            <a:r>
              <a:rPr lang="en-GB" dirty="0" smtClean="0"/>
              <a:t>impossible” (Vice-Chancellor </a:t>
            </a:r>
            <a:r>
              <a:rPr lang="en-GB" dirty="0"/>
              <a:t>of Academic Affairs, Policy leader, Public University, my own translation)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139952" y="119250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>
                <a:latin typeface="Garamond" pitchFamily="18" charset="0"/>
                <a:ea typeface="Calibri" pitchFamily="34" charset="0"/>
                <a:cs typeface="Times New Roman" pitchFamily="18" charset="0"/>
              </a:rPr>
              <a:t>% of Students Inscribed for taking the National Entrance Test and got selected by Universities according to students' schools type. Admission Process, 2013</a:t>
            </a:r>
            <a:endParaRPr lang="en-GB" altLang="en-US" sz="105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4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527"/>
    </mc:Choice>
    <mc:Fallback xmlns="">
      <p:transition spd="slow" advTm="67527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040" y="404664"/>
            <a:ext cx="8208912" cy="648072"/>
          </a:xfrm>
        </p:spPr>
        <p:txBody>
          <a:bodyPr/>
          <a:lstStyle/>
          <a:p>
            <a:pPr algn="ctr"/>
            <a:r>
              <a:rPr lang="en-GB" sz="2400" b="1" dirty="0" smtClean="0">
                <a:solidFill>
                  <a:srgbClr val="FFC000"/>
                </a:solidFill>
              </a:rPr>
              <a:t>What are The </a:t>
            </a:r>
            <a:r>
              <a:rPr lang="en-GB" sz="2400" b="1" dirty="0">
                <a:solidFill>
                  <a:srgbClr val="FFC000"/>
                </a:solidFill>
              </a:rPr>
              <a:t>UNESCO Induction Access Programmes?</a:t>
            </a:r>
            <a:r>
              <a:rPr lang="en-GB" sz="2400" b="1" dirty="0"/>
              <a:t/>
            </a:r>
            <a:br>
              <a:rPr lang="en-GB" sz="2400" b="1" dirty="0"/>
            </a:br>
            <a:endParaRPr lang="en-GB" sz="2400" b="1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1052736"/>
            <a:ext cx="4752528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 smtClean="0"/>
              <a:t>Aim of the programmes: </a:t>
            </a:r>
          </a:p>
          <a:p>
            <a:endParaRPr lang="en-GB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i="1" dirty="0" smtClean="0"/>
              <a:t>to </a:t>
            </a:r>
            <a:r>
              <a:rPr lang="en-GB" i="1" dirty="0"/>
              <a:t>restore the right to higher education to students from vulnerable sectors</a:t>
            </a:r>
            <a:r>
              <a:rPr lang="en-GB" dirty="0"/>
              <a:t>, guaranteeing places in higher education to students who meet the requirements </a:t>
            </a:r>
            <a:r>
              <a:rPr lang="en-GB" dirty="0" smtClean="0"/>
              <a:t>of the programme (MINEDUC, 2016)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/>
              <a:t>Legitimacy: Re-engaging with meritocracy ≠ </a:t>
            </a:r>
            <a:r>
              <a:rPr lang="en-GB" dirty="0" smtClean="0"/>
              <a:t>inequality</a:t>
            </a:r>
            <a:endParaRPr lang="en-GB" dirty="0"/>
          </a:p>
          <a:p>
            <a:pPr lvl="1"/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 smtClean="0"/>
              <a:t>How?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smtClean="0"/>
              <a:t>Selecting the best students from low socioeconomic school backgrounds, according to their academic performance	</a:t>
            </a:r>
            <a:endParaRPr lang="en-GB" dirty="0"/>
          </a:p>
          <a:p>
            <a:pPr marL="742950" lvl="3" indent="-285750">
              <a:buFont typeface="Wingdings" panose="05000000000000000000" pitchFamily="2" charset="2"/>
              <a:buChar char="Ø"/>
            </a:pPr>
            <a:r>
              <a:rPr lang="en-GB" dirty="0"/>
              <a:t>Pre-entry </a:t>
            </a:r>
            <a:r>
              <a:rPr lang="en-GB" dirty="0" smtClean="0"/>
              <a:t>interventions: Maths</a:t>
            </a:r>
            <a:r>
              <a:rPr lang="en-GB" dirty="0"/>
              <a:t>, </a:t>
            </a:r>
            <a:r>
              <a:rPr lang="en-GB" dirty="0" smtClean="0"/>
              <a:t>Language, </a:t>
            </a:r>
            <a:r>
              <a:rPr lang="en-GB" dirty="0"/>
              <a:t>and Personal </a:t>
            </a:r>
            <a:r>
              <a:rPr lang="en-GB" dirty="0" smtClean="0"/>
              <a:t>Management  (Ontological Coaching)</a:t>
            </a: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600" dirty="0"/>
          </a:p>
        </p:txBody>
      </p:sp>
      <p:pic>
        <p:nvPicPr>
          <p:cNvPr id="9" name="Picture 2" descr="C:\Users\Ignacio\Dropbox\Thesis\Presentations congress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38198"/>
            <a:ext cx="2619375" cy="197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Ignacio\Dropbox\Thesis\Presentations congress\Silvia-Huenchufil-e14129804274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3212975"/>
            <a:ext cx="2619375" cy="270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7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527"/>
    </mc:Choice>
    <mc:Fallback xmlns="">
      <p:transition spd="slow" advTm="67527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4320480" cy="4330824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GB" sz="1800" b="1" dirty="0"/>
              <a:t>D</a:t>
            </a:r>
            <a:r>
              <a:rPr lang="en-GB" sz="1800" b="1" dirty="0" smtClean="0"/>
              <a:t>iscourse: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GB" sz="1800" dirty="0" smtClean="0"/>
              <a:t>Epistemological </a:t>
            </a:r>
            <a:r>
              <a:rPr lang="en-GB" sz="1800" dirty="0"/>
              <a:t>and ontological assumptions, and related social knowledges, which configure unexamined forms or regimes of truth from which policies and subjects are formed and practiced- (see, Bacchi and Goodwin, 2016</a:t>
            </a:r>
            <a:r>
              <a:rPr lang="en-GB" sz="1800" dirty="0" smtClean="0"/>
              <a:t>).</a:t>
            </a:r>
          </a:p>
          <a:p>
            <a:pPr marL="457200" lvl="1" indent="0">
              <a:buClrTx/>
              <a:buNone/>
            </a:pPr>
            <a:endParaRPr lang="en-GB" sz="1600" dirty="0" smtClean="0"/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GB" sz="1800" dirty="0"/>
              <a:t>H</a:t>
            </a:r>
            <a:r>
              <a:rPr lang="en-GB" sz="1800" dirty="0" smtClean="0"/>
              <a:t>ow </a:t>
            </a:r>
            <a:r>
              <a:rPr lang="en-GB" sz="1800" dirty="0"/>
              <a:t>a </a:t>
            </a:r>
            <a:r>
              <a:rPr lang="en-GB" sz="1800" dirty="0" smtClean="0"/>
              <a:t>subject is </a:t>
            </a:r>
            <a:r>
              <a:rPr lang="en-GB" sz="1800" dirty="0"/>
              <a:t>shaped by a discourse or multiple </a:t>
            </a:r>
            <a:r>
              <a:rPr lang="en-GB" sz="1800" dirty="0" smtClean="0"/>
              <a:t>discourses?</a:t>
            </a: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716016" y="980728"/>
            <a:ext cx="3733800" cy="4114800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GB" sz="1800" b="1" dirty="0" smtClean="0"/>
              <a:t>Desirable subjectivities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GB" sz="1800" b="1" dirty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en-GB" sz="18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620688"/>
            <a:ext cx="7924800" cy="850106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FFC000"/>
                </a:solidFill>
              </a:rPr>
              <a:t>What is a Desirable Subjectivity</a:t>
            </a:r>
            <a:r>
              <a:rPr lang="en-GB" sz="2400" b="1" dirty="0"/>
              <a:t/>
            </a:r>
            <a:br>
              <a:rPr lang="en-GB" sz="2400" b="1" dirty="0"/>
            </a:br>
            <a:r>
              <a:rPr lang="en-GB" sz="2400" b="1" dirty="0"/>
              <a:t/>
            </a:r>
            <a:br>
              <a:rPr lang="en-GB" sz="2400" b="1" dirty="0"/>
            </a:br>
            <a:endParaRPr lang="en-GB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808468"/>
              </p:ext>
            </p:extLst>
          </p:nvPr>
        </p:nvGraphicFramePr>
        <p:xfrm>
          <a:off x="5004048" y="1556792"/>
          <a:ext cx="3480048" cy="416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0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400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Desirable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Undesirable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Wanted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Valued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Attractive’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Appealing’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Useful’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Necessary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Advantageous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Profitable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Recommendable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Preferable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Rejected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Abject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Unfavourable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Foolish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 of reasonability (insane)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Imprudent</a:t>
                      </a:r>
                      <a:r>
                        <a:rPr lang="en-GB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0" name="Picture 2" descr="C:\Users\Ignacio\Dropbox\Thesis\Presentations congress\x161013181842_95489.jpg.pagespeed.ic.ufzJ4R6wsW.web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09120"/>
            <a:ext cx="486003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72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074802"/>
            <a:ext cx="7924800" cy="796950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FFC000"/>
                </a:solidFill>
              </a:rPr>
              <a:t>What is the desirable subject produced in the formation of </a:t>
            </a:r>
            <a:r>
              <a:rPr lang="en-GB" sz="2400" b="1" dirty="0" smtClean="0">
                <a:solidFill>
                  <a:srgbClr val="FFC000"/>
                </a:solidFill>
              </a:rPr>
              <a:t>this affirmative </a:t>
            </a:r>
            <a:r>
              <a:rPr lang="en-GB" sz="2400" b="1" dirty="0">
                <a:solidFill>
                  <a:srgbClr val="FFC000"/>
                </a:solidFill>
              </a:rPr>
              <a:t>action policy? 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66259" y="1083392"/>
            <a:ext cx="483778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Sociological </a:t>
            </a:r>
            <a:r>
              <a:rPr lang="en-GB" sz="2400" b="1" dirty="0" smtClean="0"/>
              <a:t>rationality</a:t>
            </a:r>
          </a:p>
          <a:p>
            <a:endParaRPr lang="en-GB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 smtClean="0"/>
              <a:t>Sociological discourse as meaningful context of desire of AAP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S</a:t>
            </a:r>
            <a:r>
              <a:rPr lang="en-GB" sz="2000" dirty="0" smtClean="0"/>
              <a:t>ocial </a:t>
            </a:r>
            <a:r>
              <a:rPr lang="en-GB" sz="2000" dirty="0"/>
              <a:t>mobility as the “rationality of inclusion</a:t>
            </a:r>
            <a:r>
              <a:rPr lang="en-GB" sz="2000" dirty="0" smtClean="0"/>
              <a:t>”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b="1" dirty="0"/>
          </a:p>
          <a:p>
            <a:pPr algn="ctr"/>
            <a:r>
              <a:rPr lang="en-GB" sz="2000" b="1" dirty="0" smtClean="0"/>
              <a:t>“Social </a:t>
            </a:r>
            <a:r>
              <a:rPr lang="en-GB" sz="2000" b="1" dirty="0"/>
              <a:t>mobility</a:t>
            </a:r>
            <a:r>
              <a:rPr lang="en-GB" sz="2000" dirty="0"/>
              <a:t> occurs when individuals from traditionally excluded socio-economic groups access </a:t>
            </a:r>
            <a:r>
              <a:rPr lang="en-GB" sz="2000" b="1" dirty="0"/>
              <a:t>high-status positions</a:t>
            </a:r>
            <a:r>
              <a:rPr lang="en-GB" sz="2000" dirty="0"/>
              <a:t> and / or manage to develop into social positions of greater well-being ... In general, social mobility is </a:t>
            </a:r>
            <a:r>
              <a:rPr lang="en-GB" sz="2000" b="1" dirty="0"/>
              <a:t>associated with merit</a:t>
            </a:r>
            <a:r>
              <a:rPr lang="en-GB" sz="2000" dirty="0"/>
              <a:t>, that is, promotion in the stratification through their </a:t>
            </a:r>
            <a:r>
              <a:rPr lang="en-GB" sz="2000" b="1" dirty="0"/>
              <a:t>own efforts</a:t>
            </a:r>
            <a:r>
              <a:rPr lang="en-GB" sz="2000" dirty="0"/>
              <a:t>. In other words, it is the </a:t>
            </a:r>
            <a:r>
              <a:rPr lang="en-GB" sz="2000" b="1" dirty="0"/>
              <a:t>opposite of</a:t>
            </a:r>
            <a:r>
              <a:rPr lang="en-GB" sz="2000" dirty="0"/>
              <a:t> concepts such as </a:t>
            </a:r>
            <a:r>
              <a:rPr lang="en-GB" sz="2000" b="1" dirty="0"/>
              <a:t>classism and social </a:t>
            </a:r>
            <a:r>
              <a:rPr lang="en-GB" sz="2000" b="1" dirty="0" smtClean="0"/>
              <a:t>exclusion”</a:t>
            </a:r>
            <a:r>
              <a:rPr lang="en-GB" sz="2000" dirty="0" smtClean="0"/>
              <a:t> </a:t>
            </a:r>
            <a:r>
              <a:rPr lang="en-GB" sz="2000" dirty="0"/>
              <a:t>(2011, my own translation</a:t>
            </a:r>
            <a:r>
              <a:rPr lang="en-GB" sz="2000" dirty="0" smtClean="0"/>
              <a:t>)”</a:t>
            </a: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b="1" dirty="0"/>
          </a:p>
        </p:txBody>
      </p:sp>
      <p:pic>
        <p:nvPicPr>
          <p:cNvPr id="7" name="Picture 3" descr="C:\Users\Ignacio\Dropbox\Thesis\Presentations congress\Presentation Japan\entrepreneurial subje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72816"/>
            <a:ext cx="302433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90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074802"/>
            <a:ext cx="7924800" cy="796950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FFC000"/>
                </a:solidFill>
              </a:rPr>
              <a:t>What is the desirable subject produced in the formation of </a:t>
            </a:r>
            <a:r>
              <a:rPr lang="en-GB" sz="2400" b="1" dirty="0" smtClean="0">
                <a:solidFill>
                  <a:srgbClr val="FFC000"/>
                </a:solidFill>
              </a:rPr>
              <a:t>this affirmative </a:t>
            </a:r>
            <a:r>
              <a:rPr lang="en-GB" sz="2400" b="1" dirty="0">
                <a:solidFill>
                  <a:srgbClr val="FFC000"/>
                </a:solidFill>
              </a:rPr>
              <a:t>action policy? 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66259" y="1124744"/>
            <a:ext cx="426172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Psychological </a:t>
            </a:r>
            <a:r>
              <a:rPr lang="en-GB" sz="2000" b="1" dirty="0"/>
              <a:t>Rationality </a:t>
            </a:r>
          </a:p>
          <a:p>
            <a:endParaRPr lang="en-GB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fabricating, visualising, and inscribing </a:t>
            </a:r>
            <a:r>
              <a:rPr lang="en-GB" dirty="0" smtClean="0"/>
              <a:t>working class as talented</a:t>
            </a:r>
            <a:r>
              <a:rPr lang="en-GB" dirty="0"/>
              <a:t>, proper subjects of </a:t>
            </a:r>
            <a:r>
              <a:rPr lang="en-GB" dirty="0" smtClean="0"/>
              <a:t>higher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 smtClean="0"/>
              <a:t> Attitudinal </a:t>
            </a:r>
            <a:r>
              <a:rPr lang="en-GB" dirty="0"/>
              <a:t>and motivations scales </a:t>
            </a:r>
            <a:endParaRPr lang="en-GB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 dirty="0" smtClean="0"/>
              <a:t>Overcoming  classism in HE by rejecting working class lives?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61336" y="1124744"/>
            <a:ext cx="4176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“Be a professional”. This constitutes a positive identity…education in the university, acquires a relevant assessment and opposes “being a worker” as this situation is associated with people who are outside the university or do not study in it. To be professional (+): In the university, good salary, with knowledge, happy, to have family, to be a contribution. Proud of myself. Being a worker (-): out of college, poor, ignorant, frustrated, unbalanced, being a burden (2013, p. 270, my own translation).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167" y="4386712"/>
            <a:ext cx="4475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... these young people are represented and presented as a different type of student. A student who stands out because his merits and gifts are not associated with the social class from which they come (2013, p. 276, my own translation).  </a:t>
            </a:r>
          </a:p>
        </p:txBody>
      </p:sp>
      <p:pic>
        <p:nvPicPr>
          <p:cNvPr id="9" name="Picture 2" descr="C:\Users\Ignacio\Dropbox\Thesis\Presentations congress\Presentation Japan\punishing the po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4105311"/>
            <a:ext cx="3053713" cy="227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15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074802"/>
            <a:ext cx="7924800" cy="796950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FFC000"/>
                </a:solidFill>
              </a:rPr>
              <a:t>What is the desirable subject produced in the formation of </a:t>
            </a:r>
            <a:r>
              <a:rPr lang="en-GB" sz="2400" b="1" dirty="0" smtClean="0">
                <a:solidFill>
                  <a:srgbClr val="FFC000"/>
                </a:solidFill>
              </a:rPr>
              <a:t>this affirmative </a:t>
            </a:r>
            <a:r>
              <a:rPr lang="en-GB" sz="2400" b="1" dirty="0">
                <a:solidFill>
                  <a:srgbClr val="FFC000"/>
                </a:solidFill>
              </a:rPr>
              <a:t>action policy? 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66258" y="1039580"/>
            <a:ext cx="4765782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Managerial </a:t>
            </a:r>
            <a:r>
              <a:rPr lang="en-GB" sz="2000" b="1" dirty="0"/>
              <a:t>Rationalities: Ontological </a:t>
            </a:r>
            <a:r>
              <a:rPr lang="en-GB" sz="2000" b="1" dirty="0" smtClean="0"/>
              <a:t>Coaching</a:t>
            </a:r>
            <a:endParaRPr lang="en-GB" sz="2000" b="1" dirty="0"/>
          </a:p>
          <a:p>
            <a:endParaRPr lang="en-GB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 smtClean="0"/>
              <a:t>Dominant technology of emotional and dispositional "activation</a:t>
            </a:r>
            <a:r>
              <a:rPr lang="en-GB" dirty="0"/>
              <a:t>" of working class </a:t>
            </a:r>
            <a:r>
              <a:rPr lang="en-GB" dirty="0" smtClean="0"/>
              <a:t>students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 smtClean="0"/>
              <a:t>From business/management  field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 smtClean="0"/>
              <a:t>Emotional capitalism/therapeutic governmentalities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 smtClean="0"/>
              <a:t>Attacks suffering and inefficiency</a:t>
            </a:r>
          </a:p>
          <a:p>
            <a:endParaRPr lang="en-GB" sz="2000" dirty="0"/>
          </a:p>
          <a:p>
            <a:r>
              <a:rPr lang="en-GB" sz="2000" dirty="0" smtClean="0"/>
              <a:t>[These </a:t>
            </a:r>
            <a:r>
              <a:rPr lang="en-GB" sz="2000" dirty="0"/>
              <a:t>world maladies are the </a:t>
            </a:r>
            <a:r>
              <a:rPr lang="en-GB" sz="2000" dirty="0" smtClean="0"/>
              <a:t>result] of </a:t>
            </a:r>
            <a:r>
              <a:rPr lang="en-GB" sz="2000" dirty="0"/>
              <a:t>our own blindness, incompetence and ignorance…and [the result of] not realizing the immense transformative potential we have. This results in a significant loss of our effectiveness and productive capacity (Echeverria 2011, p. 13).</a:t>
            </a:r>
          </a:p>
          <a:p>
            <a:r>
              <a:rPr lang="en-GB" sz="2000" dirty="0" smtClean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</p:txBody>
      </p:sp>
      <p:pic>
        <p:nvPicPr>
          <p:cNvPr id="6" name="Picture 2" descr="C:\Users\Ignacio\Dropbox\Thesis\Presentations congress\Presentacion seminario PACE-UAH\etica y coaching ontolog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039580"/>
            <a:ext cx="2880320" cy="310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10336" y="4509120"/>
            <a:ext cx="370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solution: To transform ourselves unleashing our “will to power” through ‘[</a:t>
            </a:r>
            <a:r>
              <a:rPr lang="en-GB" dirty="0"/>
              <a:t>our] own self-improvement, transforming oneself into the kind of being that each aspires to be." (Echeverria 2011, pp. 46-47).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781</Words>
  <Application>Microsoft Office PowerPoint</Application>
  <PresentationFormat>On-screen Show (4:3)</PresentationFormat>
  <Paragraphs>105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Narrow</vt:lpstr>
      <vt:lpstr>Calibri</vt:lpstr>
      <vt:lpstr>Garamond</vt:lpstr>
      <vt:lpstr>Times New Roman</vt:lpstr>
      <vt:lpstr>Wingdings</vt:lpstr>
      <vt:lpstr>Horizon</vt:lpstr>
      <vt:lpstr>PowerPoint Presentation</vt:lpstr>
      <vt:lpstr>Introduction</vt:lpstr>
      <vt:lpstr>What are said to be affirmative action policies</vt:lpstr>
      <vt:lpstr>What are The UNESCO Induction Access Programmes? </vt:lpstr>
      <vt:lpstr>What is a Desirable Subjectivity  </vt:lpstr>
      <vt:lpstr>What is the desirable subject produced in the formation of this affirmative action policy?   </vt:lpstr>
      <vt:lpstr>What is the desirable subject produced in the formation of this affirmative action policy?   </vt:lpstr>
      <vt:lpstr>What is the desirable subject produced in the formation of this affirmative action policy?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PhD research project</dc:title>
  <dc:creator>Windows User</dc:creator>
  <cp:lastModifiedBy>Heather Stanley</cp:lastModifiedBy>
  <cp:revision>439</cp:revision>
  <dcterms:created xsi:type="dcterms:W3CDTF">2014-04-21T11:46:05Z</dcterms:created>
  <dcterms:modified xsi:type="dcterms:W3CDTF">2017-09-18T07:20:21Z</dcterms:modified>
</cp:coreProperties>
</file>