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66" r:id="rId2"/>
  </p:sldMasterIdLst>
  <p:notesMasterIdLst>
    <p:notesMasterId r:id="rId12"/>
  </p:notesMasterIdLst>
  <p:sldIdLst>
    <p:sldId id="283" r:id="rId3"/>
    <p:sldId id="279" r:id="rId4"/>
    <p:sldId id="280" r:id="rId5"/>
    <p:sldId id="281" r:id="rId6"/>
    <p:sldId id="263" r:id="rId7"/>
    <p:sldId id="265" r:id="rId8"/>
    <p:sldId id="266" r:id="rId9"/>
    <p:sldId id="267" r:id="rId10"/>
    <p:sldId id="282"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0" d="100"/>
          <a:sy n="70" d="100"/>
        </p:scale>
        <p:origin x="138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AEBC0DA-F3F9-B648-85DC-65C7A4998AFB}" type="datetimeFigureOut">
              <a:rPr lang="en-US" smtClean="0"/>
              <a:t>9/13/2017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6BA1E8B-9CF3-DB44-B830-B792659096BE}" type="slidenum">
              <a:rPr lang="en-US" smtClean="0"/>
              <a:t>‹#›</a:t>
            </a:fld>
            <a:endParaRPr lang="en-US"/>
          </a:p>
        </p:txBody>
      </p:sp>
    </p:spTree>
    <p:extLst>
      <p:ext uri="{BB962C8B-B14F-4D97-AF65-F5344CB8AC3E}">
        <p14:creationId xmlns:p14="http://schemas.microsoft.com/office/powerpoint/2010/main" val="233948350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UoS cobalt">
    <p:spTree>
      <p:nvGrpSpPr>
        <p:cNvPr id="1" name=""/>
        <p:cNvGrpSpPr/>
        <p:nvPr/>
      </p:nvGrpSpPr>
      <p:grpSpPr>
        <a:xfrm>
          <a:off x="0" y="0"/>
          <a:ext cx="0" cy="0"/>
          <a:chOff x="0" y="0"/>
          <a:chExt cx="0" cy="0"/>
        </a:xfrm>
      </p:grpSpPr>
      <p:sp>
        <p:nvSpPr>
          <p:cNvPr id="5" name="Rectangle 4"/>
          <p:cNvSpPr/>
          <p:nvPr userDrawn="1"/>
        </p:nvSpPr>
        <p:spPr>
          <a:xfrm>
            <a:off x="88901" y="88900"/>
            <a:ext cx="8966199" cy="6680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sz="1350" dirty="0">
              <a:solidFill>
                <a:srgbClr val="FFFFFF"/>
              </a:solidFill>
              <a:latin typeface="Arial"/>
            </a:endParaRPr>
          </a:p>
        </p:txBody>
      </p:sp>
      <p:sp>
        <p:nvSpPr>
          <p:cNvPr id="3"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4" name="Title 1"/>
          <p:cNvSpPr>
            <a:spLocks noGrp="1"/>
          </p:cNvSpPr>
          <p:nvPr>
            <p:ph type="ctrTitle" hasCustomPrompt="1"/>
          </p:nvPr>
        </p:nvSpPr>
        <p:spPr>
          <a:xfrm>
            <a:off x="1143001"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9" y="5366612"/>
            <a:ext cx="1072823" cy="942921"/>
          </a:xfrm>
          <a:prstGeom prst="rect">
            <a:avLst/>
          </a:prstGeom>
        </p:spPr>
      </p:pic>
    </p:spTree>
    <p:extLst>
      <p:ext uri="{BB962C8B-B14F-4D97-AF65-F5344CB8AC3E}">
        <p14:creationId xmlns:p14="http://schemas.microsoft.com/office/powerpoint/2010/main" val="1774703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UoS turquoise">
    <p:spTree>
      <p:nvGrpSpPr>
        <p:cNvPr id="1" name=""/>
        <p:cNvGrpSpPr/>
        <p:nvPr/>
      </p:nvGrpSpPr>
      <p:grpSpPr>
        <a:xfrm>
          <a:off x="0" y="0"/>
          <a:ext cx="0" cy="0"/>
          <a:chOff x="0" y="0"/>
          <a:chExt cx="0" cy="0"/>
        </a:xfrm>
      </p:grpSpPr>
      <p:sp>
        <p:nvSpPr>
          <p:cNvPr id="5" name="Rectangle 4"/>
          <p:cNvSpPr/>
          <p:nvPr userDrawn="1"/>
        </p:nvSpPr>
        <p:spPr>
          <a:xfrm>
            <a:off x="88902" y="88901"/>
            <a:ext cx="8966200" cy="668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sz="1350" dirty="0">
              <a:solidFill>
                <a:srgbClr val="FFFFFF"/>
              </a:solidFill>
              <a:latin typeface="Arial"/>
            </a:endParaRPr>
          </a:p>
        </p:txBody>
      </p:sp>
      <p:pic>
        <p:nvPicPr>
          <p:cNvPr id="24" name="Picture 2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9" y="5366612"/>
            <a:ext cx="1072823" cy="942921"/>
          </a:xfrm>
          <a:prstGeom prst="rect">
            <a:avLst/>
          </a:prstGeom>
        </p:spPr>
      </p:pic>
      <p:sp>
        <p:nvSpPr>
          <p:cNvPr id="25"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6" name="Title 1"/>
          <p:cNvSpPr>
            <a:spLocks noGrp="1"/>
          </p:cNvSpPr>
          <p:nvPr>
            <p:ph type="ctrTitle" hasCustomPrompt="1"/>
          </p:nvPr>
        </p:nvSpPr>
        <p:spPr>
          <a:xfrm>
            <a:off x="1143001"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277172895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UoS orange">
    <p:spTree>
      <p:nvGrpSpPr>
        <p:cNvPr id="1" name=""/>
        <p:cNvGrpSpPr/>
        <p:nvPr/>
      </p:nvGrpSpPr>
      <p:grpSpPr>
        <a:xfrm>
          <a:off x="0" y="0"/>
          <a:ext cx="0" cy="0"/>
          <a:chOff x="0" y="0"/>
          <a:chExt cx="0" cy="0"/>
        </a:xfrm>
      </p:grpSpPr>
      <p:sp>
        <p:nvSpPr>
          <p:cNvPr id="5" name="Rectangle 4"/>
          <p:cNvSpPr/>
          <p:nvPr userDrawn="1"/>
        </p:nvSpPr>
        <p:spPr>
          <a:xfrm>
            <a:off x="88902" y="88900"/>
            <a:ext cx="8966200" cy="668017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sz="1350" dirty="0">
              <a:solidFill>
                <a:srgbClr val="FFFFFF"/>
              </a:solidFill>
              <a:latin typeface="Arial"/>
            </a:endParaRPr>
          </a:p>
        </p:txBody>
      </p:sp>
      <p:pic>
        <p:nvPicPr>
          <p:cNvPr id="24" name="Picture 2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9" y="5366612"/>
            <a:ext cx="1072823" cy="942921"/>
          </a:xfrm>
          <a:prstGeom prst="rect">
            <a:avLst/>
          </a:prstGeom>
        </p:spPr>
      </p:pic>
      <p:sp>
        <p:nvSpPr>
          <p:cNvPr id="25"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6" name="Title 1"/>
          <p:cNvSpPr>
            <a:spLocks noGrp="1"/>
          </p:cNvSpPr>
          <p:nvPr>
            <p:ph type="ctrTitle" hasCustomPrompt="1"/>
          </p:nvPr>
        </p:nvSpPr>
        <p:spPr>
          <a:xfrm>
            <a:off x="1143001"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242144941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UoS powder blue">
    <p:spTree>
      <p:nvGrpSpPr>
        <p:cNvPr id="1" name=""/>
        <p:cNvGrpSpPr/>
        <p:nvPr/>
      </p:nvGrpSpPr>
      <p:grpSpPr>
        <a:xfrm>
          <a:off x="0" y="0"/>
          <a:ext cx="0" cy="0"/>
          <a:chOff x="0" y="0"/>
          <a:chExt cx="0" cy="0"/>
        </a:xfrm>
      </p:grpSpPr>
      <p:sp>
        <p:nvSpPr>
          <p:cNvPr id="5" name="Rectangle 4"/>
          <p:cNvSpPr/>
          <p:nvPr userDrawn="1"/>
        </p:nvSpPr>
        <p:spPr>
          <a:xfrm>
            <a:off x="88901" y="88900"/>
            <a:ext cx="8966199" cy="668017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sz="1350" dirty="0">
              <a:solidFill>
                <a:srgbClr val="FFFFFF"/>
              </a:solidFill>
              <a:latin typeface="Arial"/>
            </a:endParaRP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5279" y="5366612"/>
            <a:ext cx="1072823" cy="942921"/>
          </a:xfrm>
          <a:prstGeom prst="rect">
            <a:avLst/>
          </a:prstGeom>
        </p:spPr>
      </p:pic>
      <p:sp>
        <p:nvSpPr>
          <p:cNvPr id="19"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20" name="Title 1"/>
          <p:cNvSpPr>
            <a:spLocks noGrp="1"/>
          </p:cNvSpPr>
          <p:nvPr>
            <p:ph type="ctrTitle" hasCustomPrompt="1"/>
          </p:nvPr>
        </p:nvSpPr>
        <p:spPr>
          <a:xfrm>
            <a:off x="1143001"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101241498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UoS grape">
    <p:spTree>
      <p:nvGrpSpPr>
        <p:cNvPr id="1" name=""/>
        <p:cNvGrpSpPr/>
        <p:nvPr/>
      </p:nvGrpSpPr>
      <p:grpSpPr>
        <a:xfrm>
          <a:off x="0" y="0"/>
          <a:ext cx="0" cy="0"/>
          <a:chOff x="0" y="0"/>
          <a:chExt cx="0" cy="0"/>
        </a:xfrm>
      </p:grpSpPr>
      <p:sp>
        <p:nvSpPr>
          <p:cNvPr id="5" name="Rectangle 4"/>
          <p:cNvSpPr/>
          <p:nvPr userDrawn="1"/>
        </p:nvSpPr>
        <p:spPr>
          <a:xfrm>
            <a:off x="88901" y="88900"/>
            <a:ext cx="8966199" cy="66802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sz="1350" dirty="0">
              <a:solidFill>
                <a:srgbClr val="FFFFFF"/>
              </a:solidFill>
              <a:latin typeface="Arial"/>
            </a:endParaRPr>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95189" y="538189"/>
            <a:ext cx="1072823" cy="942921"/>
          </a:xfrm>
          <a:prstGeom prst="rect">
            <a:avLst/>
          </a:prstGeom>
        </p:spPr>
      </p:pic>
      <p:sp>
        <p:nvSpPr>
          <p:cNvPr id="18"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19" name="Title 1"/>
          <p:cNvSpPr>
            <a:spLocks noGrp="1"/>
          </p:cNvSpPr>
          <p:nvPr>
            <p:ph type="ctrTitle" hasCustomPrompt="1"/>
          </p:nvPr>
        </p:nvSpPr>
        <p:spPr>
          <a:xfrm>
            <a:off x="1143001"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854045986"/>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UoS staircase">
    <p:spTree>
      <p:nvGrpSpPr>
        <p:cNvPr id="1" name=""/>
        <p:cNvGrpSpPr/>
        <p:nvPr/>
      </p:nvGrpSpPr>
      <p:grpSpPr>
        <a:xfrm>
          <a:off x="0" y="0"/>
          <a:ext cx="0" cy="0"/>
          <a:chOff x="0" y="0"/>
          <a:chExt cx="0" cy="0"/>
        </a:xfrm>
      </p:grpSpPr>
      <p:pic>
        <p:nvPicPr>
          <p:cNvPr id="29" name="Picture 28"/>
          <p:cNvPicPr>
            <a:picLocks noChangeAspect="1"/>
          </p:cNvPicPr>
          <p:nvPr userDrawn="1"/>
        </p:nvPicPr>
        <p:blipFill rotWithShape="1">
          <a:blip r:embed="rId2" cstate="print">
            <a:extLst>
              <a:ext uri="{28A0092B-C50C-407E-A947-70E740481C1C}">
                <a14:useLocalDpi xmlns:a14="http://schemas.microsoft.com/office/drawing/2010/main" val="0"/>
              </a:ext>
            </a:extLst>
          </a:blip>
          <a:srcRect l="11616" r="13634"/>
          <a:stretch/>
        </p:blipFill>
        <p:spPr>
          <a:xfrm>
            <a:off x="9525" y="20093"/>
            <a:ext cx="9086850" cy="6799807"/>
          </a:xfrm>
          <a:prstGeom prst="rect">
            <a:avLst/>
          </a:prstGeom>
        </p:spPr>
      </p:pic>
      <p:grpSp>
        <p:nvGrpSpPr>
          <p:cNvPr id="22" name="Group 21"/>
          <p:cNvGrpSpPr/>
          <p:nvPr userDrawn="1"/>
        </p:nvGrpSpPr>
        <p:grpSpPr>
          <a:xfrm>
            <a:off x="-7145" y="-84667"/>
            <a:ext cx="9236869" cy="7032702"/>
            <a:chOff x="-9526" y="-84667"/>
            <a:chExt cx="12315824" cy="7032702"/>
          </a:xfrm>
        </p:grpSpPr>
        <p:sp>
          <p:nvSpPr>
            <p:cNvPr id="23" name="Rectangle 22"/>
            <p:cNvSpPr/>
            <p:nvPr/>
          </p:nvSpPr>
          <p:spPr>
            <a:xfrm>
              <a:off x="-9526" y="-84667"/>
              <a:ext cx="12192000" cy="17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4" name="Rectangle 23"/>
            <p:cNvSpPr/>
            <p:nvPr/>
          </p:nvSpPr>
          <p:spPr>
            <a:xfrm>
              <a:off x="9525" y="6769077"/>
              <a:ext cx="12192000" cy="1789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5" name="Rectangle 24"/>
            <p:cNvSpPr/>
            <p:nvPr/>
          </p:nvSpPr>
          <p:spPr>
            <a:xfrm rot="5400000">
              <a:off x="-3380268" y="3359199"/>
              <a:ext cx="6869544" cy="1280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26" name="Rectangle 25"/>
            <p:cNvSpPr/>
            <p:nvPr/>
          </p:nvSpPr>
          <p:spPr>
            <a:xfrm rot="5400000">
              <a:off x="8754571" y="3306274"/>
              <a:ext cx="6870621" cy="2328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grpSp>
      <p:pic>
        <p:nvPicPr>
          <p:cNvPr id="28" name="Picture 2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277" y="5366608"/>
            <a:ext cx="1072823" cy="942921"/>
          </a:xfrm>
          <a:prstGeom prst="rect">
            <a:avLst/>
          </a:prstGeom>
        </p:spPr>
      </p:pic>
      <p:sp>
        <p:nvSpPr>
          <p:cNvPr id="30" name="Subtitle 2"/>
          <p:cNvSpPr>
            <a:spLocks noGrp="1"/>
          </p:cNvSpPr>
          <p:nvPr>
            <p:ph type="subTitle" idx="1" hasCustomPrompt="1"/>
          </p:nvPr>
        </p:nvSpPr>
        <p:spPr>
          <a:xfrm>
            <a:off x="1143000" y="3588832"/>
            <a:ext cx="6858000" cy="315118"/>
          </a:xfrm>
          <a:prstGeom prst="rect">
            <a:avLst/>
          </a:prstGeom>
        </p:spPr>
        <p:txBody>
          <a:bodyPr anchor="t"/>
          <a:lstStyle>
            <a:lvl1pPr marL="0" indent="0" algn="ctr">
              <a:buNone/>
              <a:defRPr sz="12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SUBTITLE</a:t>
            </a:r>
            <a:endParaRPr lang="en-GB" dirty="0"/>
          </a:p>
        </p:txBody>
      </p:sp>
      <p:sp>
        <p:nvSpPr>
          <p:cNvPr id="31" name="Title 1"/>
          <p:cNvSpPr>
            <a:spLocks noGrp="1"/>
          </p:cNvSpPr>
          <p:nvPr>
            <p:ph type="ctrTitle" hasCustomPrompt="1"/>
          </p:nvPr>
        </p:nvSpPr>
        <p:spPr>
          <a:xfrm>
            <a:off x="1142999" y="1009650"/>
            <a:ext cx="6858001" cy="2419350"/>
          </a:xfrm>
          <a:prstGeom prst="rect">
            <a:avLst/>
          </a:prstGeom>
        </p:spPr>
        <p:txBody>
          <a:bodyPr anchor="b">
            <a:normAutofit/>
          </a:bodyPr>
          <a:lstStyle>
            <a:lvl1pPr algn="ctr">
              <a:defRPr sz="6000" baseline="0">
                <a:solidFill>
                  <a:schemeClr val="bg1"/>
                </a:solidFill>
              </a:defRPr>
            </a:lvl1pPr>
          </a:lstStyle>
          <a:p>
            <a:r>
              <a:rPr lang="en-US" dirty="0" smtClean="0"/>
              <a:t>Presentation title</a:t>
            </a:r>
            <a:endParaRPr lang="en-GB" dirty="0"/>
          </a:p>
        </p:txBody>
      </p:sp>
    </p:spTree>
    <p:extLst>
      <p:ext uri="{BB962C8B-B14F-4D97-AF65-F5344CB8AC3E}">
        <p14:creationId xmlns:p14="http://schemas.microsoft.com/office/powerpoint/2010/main" val="279695563"/>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Statement and photo block">
    <p:spTree>
      <p:nvGrpSpPr>
        <p:cNvPr id="1" name=""/>
        <p:cNvGrpSpPr/>
        <p:nvPr/>
      </p:nvGrpSpPr>
      <p:grpSpPr>
        <a:xfrm>
          <a:off x="0" y="0"/>
          <a:ext cx="0" cy="0"/>
          <a:chOff x="0" y="0"/>
          <a:chExt cx="0" cy="0"/>
        </a:xfrm>
      </p:grpSpPr>
      <p:sp>
        <p:nvSpPr>
          <p:cNvPr id="19" name="Rectangle 18"/>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p:cNvSpPr/>
          <p:nvPr userDrawn="1"/>
        </p:nvSpPr>
        <p:spPr>
          <a:xfrm>
            <a:off x="88898" y="1436276"/>
            <a:ext cx="4442208" cy="532525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592543" y="4918978"/>
            <a:ext cx="3524250" cy="461706"/>
          </a:xfrm>
          <a:prstGeom prst="rect">
            <a:avLst/>
          </a:prstGeom>
        </p:spPr>
        <p:txBody>
          <a:bodyPr anchor="ctr"/>
          <a:lstStyle>
            <a:lvl1pPr marL="0" indent="0" algn="ctr">
              <a:buNone/>
              <a:defRPr sz="9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smtClean="0"/>
              <a:t>CLICK TO ADD TEXT</a:t>
            </a:r>
          </a:p>
        </p:txBody>
      </p:sp>
      <p:sp>
        <p:nvSpPr>
          <p:cNvPr id="16" name="Picture Placeholder 3"/>
          <p:cNvSpPr>
            <a:spLocks noGrp="1"/>
          </p:cNvSpPr>
          <p:nvPr>
            <p:ph type="pic" sz="quarter" idx="10"/>
          </p:nvPr>
        </p:nvSpPr>
        <p:spPr>
          <a:xfrm>
            <a:off x="4620435" y="1436275"/>
            <a:ext cx="4434668" cy="5325257"/>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10" name="Title 1"/>
          <p:cNvSpPr>
            <a:spLocks noGrp="1"/>
          </p:cNvSpPr>
          <p:nvPr>
            <p:ph type="ctrTitle" hasCustomPrompt="1"/>
          </p:nvPr>
        </p:nvSpPr>
        <p:spPr>
          <a:xfrm>
            <a:off x="585399" y="2171700"/>
            <a:ext cx="3524250" cy="2618434"/>
          </a:xfrm>
          <a:prstGeom prst="rect">
            <a:avLst/>
          </a:prstGeom>
        </p:spPr>
        <p:txBody>
          <a:bodyPr anchor="ctr">
            <a:normAutofit/>
          </a:bodyPr>
          <a:lstStyle>
            <a:lvl1pPr algn="ctr">
              <a:defRPr sz="4800">
                <a:solidFill>
                  <a:schemeClr val="bg1"/>
                </a:solidFill>
              </a:defRPr>
            </a:lvl1pPr>
          </a:lstStyle>
          <a:p>
            <a:r>
              <a:rPr lang="en-US" dirty="0" smtClean="0"/>
              <a:t>Statement/</a:t>
            </a:r>
            <a:br>
              <a:rPr lang="en-US" dirty="0" smtClean="0"/>
            </a:br>
            <a:r>
              <a:rPr lang="en-US" dirty="0" smtClean="0"/>
              <a:t>quote</a:t>
            </a:r>
            <a:endParaRPr lang="en-GB" dirty="0"/>
          </a:p>
        </p:txBody>
      </p:sp>
      <p:sp>
        <p:nvSpPr>
          <p:cNvPr id="12"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1817" y="5773180"/>
            <a:ext cx="845701" cy="743301"/>
          </a:xfrm>
          <a:prstGeom prst="rect">
            <a:avLst/>
          </a:prstGeom>
        </p:spPr>
      </p:pic>
    </p:spTree>
    <p:extLst>
      <p:ext uri="{BB962C8B-B14F-4D97-AF65-F5344CB8AC3E}">
        <p14:creationId xmlns:p14="http://schemas.microsoft.com/office/powerpoint/2010/main" val="2730852143"/>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Photo wide">
    <p:spTree>
      <p:nvGrpSpPr>
        <p:cNvPr id="1" name=""/>
        <p:cNvGrpSpPr/>
        <p:nvPr/>
      </p:nvGrpSpPr>
      <p:grpSpPr>
        <a:xfrm>
          <a:off x="0" y="0"/>
          <a:ext cx="0" cy="0"/>
          <a:chOff x="0" y="0"/>
          <a:chExt cx="0" cy="0"/>
        </a:xfrm>
      </p:grpSpPr>
      <p:sp>
        <p:nvSpPr>
          <p:cNvPr id="22" name="Rectangle 21"/>
          <p:cNvSpPr/>
          <p:nvPr userDrawn="1"/>
        </p:nvSpPr>
        <p:spPr>
          <a:xfrm>
            <a:off x="88898" y="88900"/>
            <a:ext cx="8966204" cy="1257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p:nvPr>
        </p:nvSpPr>
        <p:spPr>
          <a:xfrm>
            <a:off x="498336" y="1771651"/>
            <a:ext cx="8144921" cy="3729684"/>
          </a:xfrm>
          <a:prstGeom prst="rect">
            <a:avLst/>
          </a:prstGeom>
        </p:spPr>
        <p:txBody>
          <a:bodyPr anchor="ctr"/>
          <a:lstStyle>
            <a:lvl1pPr marL="0" indent="0" algn="ctr">
              <a:buNone/>
              <a:defRPr>
                <a:solidFill>
                  <a:schemeClr val="bg2"/>
                </a:solidFill>
              </a:defRPr>
            </a:lvl1pPr>
          </a:lstStyle>
          <a:p>
            <a:endParaRPr lang="en-GB" dirty="0" smtClean="0"/>
          </a:p>
          <a:p>
            <a:endParaRPr lang="en-GB" dirty="0" smtClean="0"/>
          </a:p>
          <a:p>
            <a:r>
              <a:rPr lang="en-GB" dirty="0" smtClean="0"/>
              <a:t>Photo</a:t>
            </a:r>
            <a:endParaRPr lang="en-GB" dirty="0"/>
          </a:p>
        </p:txBody>
      </p:sp>
      <p:sp>
        <p:nvSpPr>
          <p:cNvPr id="20" name="Subtitle 2"/>
          <p:cNvSpPr>
            <a:spLocks noGrp="1"/>
          </p:cNvSpPr>
          <p:nvPr>
            <p:ph type="subTitle" idx="1" hasCustomPrompt="1"/>
          </p:nvPr>
        </p:nvSpPr>
        <p:spPr>
          <a:xfrm>
            <a:off x="585399" y="337213"/>
            <a:ext cx="7958526" cy="806302"/>
          </a:xfrm>
          <a:prstGeom prst="rect">
            <a:avLst/>
          </a:prstGeom>
        </p:spPr>
        <p:txBody>
          <a:bodyPr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chemeClr val="bg1"/>
                </a:solidFill>
                <a:latin typeface="+mj-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Title</a:t>
            </a:r>
            <a:endParaRPr lang="en-GB" dirty="0"/>
          </a:p>
        </p:txBody>
      </p:sp>
    </p:spTree>
    <p:extLst>
      <p:ext uri="{BB962C8B-B14F-4D97-AF65-F5344CB8AC3E}">
        <p14:creationId xmlns:p14="http://schemas.microsoft.com/office/powerpoint/2010/main" val="178966650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6ABB78AA-DAA4-4694-A0F6-8D4A5BF0BA17}" type="datetimeFigureOut">
              <a:rPr lang="en-GB" smtClean="0">
                <a:solidFill>
                  <a:prstClr val="black">
                    <a:tint val="75000"/>
                  </a:prstClr>
                </a:solidFill>
                <a:latin typeface="Calibri"/>
              </a:rPr>
              <a:pPr/>
              <a:t>13/09/2017</a:t>
            </a:fld>
            <a:endParaRPr lang="en-GB">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GB">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57DACF76-D8A0-42DE-86F9-90B094EB51CD}" type="slidenum">
              <a:rPr lang="en-GB" smtClean="0">
                <a:solidFill>
                  <a:prstClr val="black">
                    <a:tint val="75000"/>
                  </a:prstClr>
                </a:solidFill>
                <a:latin typeface="Calibri"/>
              </a:rPr>
              <a:pPr/>
              <a:t>‹#›</a:t>
            </a:fld>
            <a:endParaRPr lang="en-GB">
              <a:solidFill>
                <a:prstClr val="black">
                  <a:tint val="75000"/>
                </a:prstClr>
              </a:solidFill>
              <a:latin typeface="Calibri"/>
            </a:endParaRPr>
          </a:p>
        </p:txBody>
      </p:sp>
    </p:spTree>
    <p:extLst>
      <p:ext uri="{BB962C8B-B14F-4D97-AF65-F5344CB8AC3E}">
        <p14:creationId xmlns:p14="http://schemas.microsoft.com/office/powerpoint/2010/main" val="1337936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ABB78AA-DAA4-4694-A0F6-8D4A5BF0BA17}" type="datetimeFigureOut">
              <a:rPr lang="en-GB" smtClean="0">
                <a:solidFill>
                  <a:prstClr val="black">
                    <a:tint val="75000"/>
                  </a:prstClr>
                </a:solidFill>
                <a:latin typeface="Calibri"/>
              </a:rPr>
              <a:pPr/>
              <a:t>13/09/2017</a:t>
            </a:fld>
            <a:endParaRPr lang="en-GB">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GB">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57DACF76-D8A0-42DE-86F9-90B094EB51CD}" type="slidenum">
              <a:rPr lang="en-GB" smtClean="0">
                <a:solidFill>
                  <a:prstClr val="black">
                    <a:tint val="75000"/>
                  </a:prstClr>
                </a:solidFill>
                <a:latin typeface="Calibri"/>
              </a:rPr>
              <a:pPr/>
              <a:t>‹#›</a:t>
            </a:fld>
            <a:endParaRPr lang="en-GB">
              <a:solidFill>
                <a:prstClr val="black">
                  <a:tint val="75000"/>
                </a:prstClr>
              </a:solidFill>
              <a:latin typeface="Calibri"/>
            </a:endParaRPr>
          </a:p>
        </p:txBody>
      </p:sp>
    </p:spTree>
    <p:extLst>
      <p:ext uri="{BB962C8B-B14F-4D97-AF65-F5344CB8AC3E}">
        <p14:creationId xmlns:p14="http://schemas.microsoft.com/office/powerpoint/2010/main" val="15232578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1"/>
            <a:ext cx="78867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623888" y="4589466"/>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ABB78AA-DAA4-4694-A0F6-8D4A5BF0BA17}" type="datetimeFigureOut">
              <a:rPr lang="en-GB" smtClean="0">
                <a:solidFill>
                  <a:prstClr val="black">
                    <a:tint val="75000"/>
                  </a:prstClr>
                </a:solidFill>
                <a:latin typeface="Calibri"/>
              </a:rPr>
              <a:pPr/>
              <a:t>13/09/2017</a:t>
            </a:fld>
            <a:endParaRPr lang="en-GB">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GB">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57DACF76-D8A0-42DE-86F9-90B094EB51CD}" type="slidenum">
              <a:rPr lang="en-GB" smtClean="0">
                <a:solidFill>
                  <a:prstClr val="black">
                    <a:tint val="75000"/>
                  </a:prstClr>
                </a:solidFill>
                <a:latin typeface="Calibri"/>
              </a:rPr>
              <a:pPr/>
              <a:t>‹#›</a:t>
            </a:fld>
            <a:endParaRPr lang="en-GB">
              <a:solidFill>
                <a:prstClr val="black">
                  <a:tint val="75000"/>
                </a:prstClr>
              </a:solidFill>
              <a:latin typeface="Calibri"/>
            </a:endParaRPr>
          </a:p>
        </p:txBody>
      </p:sp>
    </p:spTree>
    <p:extLst>
      <p:ext uri="{BB962C8B-B14F-4D97-AF65-F5344CB8AC3E}">
        <p14:creationId xmlns:p14="http://schemas.microsoft.com/office/powerpoint/2010/main" val="8008429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6ABB78AA-DAA4-4694-A0F6-8D4A5BF0BA17}" type="datetimeFigureOut">
              <a:rPr lang="en-GB" smtClean="0">
                <a:solidFill>
                  <a:prstClr val="black">
                    <a:tint val="75000"/>
                  </a:prstClr>
                </a:solidFill>
                <a:latin typeface="Calibri"/>
              </a:rPr>
              <a:pPr/>
              <a:t>13/09/2017</a:t>
            </a:fld>
            <a:endParaRPr lang="en-GB">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GB">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57DACF76-D8A0-42DE-86F9-90B094EB51CD}" type="slidenum">
              <a:rPr lang="en-GB" smtClean="0">
                <a:solidFill>
                  <a:prstClr val="black">
                    <a:tint val="75000"/>
                  </a:prstClr>
                </a:solidFill>
                <a:latin typeface="Calibri"/>
              </a:rPr>
              <a:pPr/>
              <a:t>‹#›</a:t>
            </a:fld>
            <a:endParaRPr lang="en-GB">
              <a:solidFill>
                <a:prstClr val="black">
                  <a:tint val="75000"/>
                </a:prstClr>
              </a:solidFill>
              <a:latin typeface="Calibri"/>
            </a:endParaRPr>
          </a:p>
        </p:txBody>
      </p:sp>
    </p:spTree>
    <p:extLst>
      <p:ext uri="{BB962C8B-B14F-4D97-AF65-F5344CB8AC3E}">
        <p14:creationId xmlns:p14="http://schemas.microsoft.com/office/powerpoint/2010/main" val="31032991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8"/>
            <a:ext cx="78867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29151"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1"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6ABB78AA-DAA4-4694-A0F6-8D4A5BF0BA17}" type="datetimeFigureOut">
              <a:rPr lang="en-GB" smtClean="0">
                <a:solidFill>
                  <a:prstClr val="black">
                    <a:tint val="75000"/>
                  </a:prstClr>
                </a:solidFill>
                <a:latin typeface="Calibri"/>
              </a:rPr>
              <a:pPr/>
              <a:t>13/09/2017</a:t>
            </a:fld>
            <a:endParaRPr lang="en-GB">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GB">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57DACF76-D8A0-42DE-86F9-90B094EB51CD}" type="slidenum">
              <a:rPr lang="en-GB" smtClean="0">
                <a:solidFill>
                  <a:prstClr val="black">
                    <a:tint val="75000"/>
                  </a:prstClr>
                </a:solidFill>
                <a:latin typeface="Calibri"/>
              </a:rPr>
              <a:pPr/>
              <a:t>‹#›</a:t>
            </a:fld>
            <a:endParaRPr lang="en-GB">
              <a:solidFill>
                <a:prstClr val="black">
                  <a:tint val="75000"/>
                </a:prstClr>
              </a:solidFill>
              <a:latin typeface="Calibri"/>
            </a:endParaRPr>
          </a:p>
        </p:txBody>
      </p:sp>
    </p:spTree>
    <p:extLst>
      <p:ext uri="{BB962C8B-B14F-4D97-AF65-F5344CB8AC3E}">
        <p14:creationId xmlns:p14="http://schemas.microsoft.com/office/powerpoint/2010/main" val="4355610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6ABB78AA-DAA4-4694-A0F6-8D4A5BF0BA17}" type="datetimeFigureOut">
              <a:rPr lang="en-GB" smtClean="0">
                <a:solidFill>
                  <a:prstClr val="black">
                    <a:tint val="75000"/>
                  </a:prstClr>
                </a:solidFill>
                <a:latin typeface="Calibri"/>
              </a:rPr>
              <a:pPr/>
              <a:t>13/09/2017</a:t>
            </a:fld>
            <a:endParaRPr lang="en-GB">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GB">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57DACF76-D8A0-42DE-86F9-90B094EB51CD}" type="slidenum">
              <a:rPr lang="en-GB" smtClean="0">
                <a:solidFill>
                  <a:prstClr val="black">
                    <a:tint val="75000"/>
                  </a:prstClr>
                </a:solidFill>
                <a:latin typeface="Calibri"/>
              </a:rPr>
              <a:pPr/>
              <a:t>‹#›</a:t>
            </a:fld>
            <a:endParaRPr lang="en-GB">
              <a:solidFill>
                <a:prstClr val="black">
                  <a:tint val="75000"/>
                </a:prstClr>
              </a:solidFill>
              <a:latin typeface="Calibri"/>
            </a:endParaRPr>
          </a:p>
        </p:txBody>
      </p:sp>
    </p:spTree>
    <p:extLst>
      <p:ext uri="{BB962C8B-B14F-4D97-AF65-F5344CB8AC3E}">
        <p14:creationId xmlns:p14="http://schemas.microsoft.com/office/powerpoint/2010/main" val="24012219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BB78AA-DAA4-4694-A0F6-8D4A5BF0BA17}" type="datetimeFigureOut">
              <a:rPr lang="en-GB" smtClean="0">
                <a:solidFill>
                  <a:prstClr val="black">
                    <a:tint val="75000"/>
                  </a:prstClr>
                </a:solidFill>
                <a:latin typeface="Calibri"/>
              </a:rPr>
              <a:pPr/>
              <a:t>13/09/2017</a:t>
            </a:fld>
            <a:endParaRPr lang="en-GB">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GB">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57DACF76-D8A0-42DE-86F9-90B094EB51CD}" type="slidenum">
              <a:rPr lang="en-GB" smtClean="0">
                <a:solidFill>
                  <a:prstClr val="black">
                    <a:tint val="75000"/>
                  </a:prstClr>
                </a:solidFill>
                <a:latin typeface="Calibri"/>
              </a:rPr>
              <a:pPr/>
              <a:t>‹#›</a:t>
            </a:fld>
            <a:endParaRPr lang="en-GB">
              <a:solidFill>
                <a:prstClr val="black">
                  <a:tint val="75000"/>
                </a:prstClr>
              </a:solidFill>
              <a:latin typeface="Calibri"/>
            </a:endParaRPr>
          </a:p>
        </p:txBody>
      </p:sp>
    </p:spTree>
    <p:extLst>
      <p:ext uri="{BB962C8B-B14F-4D97-AF65-F5344CB8AC3E}">
        <p14:creationId xmlns:p14="http://schemas.microsoft.com/office/powerpoint/2010/main" val="32216177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3887391" y="987428"/>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ABB78AA-DAA4-4694-A0F6-8D4A5BF0BA17}" type="datetimeFigureOut">
              <a:rPr lang="en-GB" smtClean="0">
                <a:solidFill>
                  <a:prstClr val="black">
                    <a:tint val="75000"/>
                  </a:prstClr>
                </a:solidFill>
                <a:latin typeface="Calibri"/>
              </a:rPr>
              <a:pPr/>
              <a:t>13/09/2017</a:t>
            </a:fld>
            <a:endParaRPr lang="en-GB">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GB">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57DACF76-D8A0-42DE-86F9-90B094EB51CD}" type="slidenum">
              <a:rPr lang="en-GB" smtClean="0">
                <a:solidFill>
                  <a:prstClr val="black">
                    <a:tint val="75000"/>
                  </a:prstClr>
                </a:solidFill>
                <a:latin typeface="Calibri"/>
              </a:rPr>
              <a:pPr/>
              <a:t>‹#›</a:t>
            </a:fld>
            <a:endParaRPr lang="en-GB">
              <a:solidFill>
                <a:prstClr val="black">
                  <a:tint val="75000"/>
                </a:prstClr>
              </a:solidFill>
              <a:latin typeface="Calibri"/>
            </a:endParaRPr>
          </a:p>
        </p:txBody>
      </p:sp>
    </p:spTree>
    <p:extLst>
      <p:ext uri="{BB962C8B-B14F-4D97-AF65-F5344CB8AC3E}">
        <p14:creationId xmlns:p14="http://schemas.microsoft.com/office/powerpoint/2010/main" val="41080438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3887391" y="987428"/>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ABB78AA-DAA4-4694-A0F6-8D4A5BF0BA17}" type="datetimeFigureOut">
              <a:rPr lang="en-GB" smtClean="0">
                <a:solidFill>
                  <a:prstClr val="black">
                    <a:tint val="75000"/>
                  </a:prstClr>
                </a:solidFill>
                <a:latin typeface="Calibri"/>
              </a:rPr>
              <a:pPr/>
              <a:t>13/09/2017</a:t>
            </a:fld>
            <a:endParaRPr lang="en-GB">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GB">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57DACF76-D8A0-42DE-86F9-90B094EB51CD}" type="slidenum">
              <a:rPr lang="en-GB" smtClean="0">
                <a:solidFill>
                  <a:prstClr val="black">
                    <a:tint val="75000"/>
                  </a:prstClr>
                </a:solidFill>
                <a:latin typeface="Calibri"/>
              </a:rPr>
              <a:pPr/>
              <a:t>‹#›</a:t>
            </a:fld>
            <a:endParaRPr lang="en-GB">
              <a:solidFill>
                <a:prstClr val="black">
                  <a:tint val="75000"/>
                </a:prstClr>
              </a:solidFill>
              <a:latin typeface="Calibri"/>
            </a:endParaRPr>
          </a:p>
        </p:txBody>
      </p:sp>
    </p:spTree>
    <p:extLst>
      <p:ext uri="{BB962C8B-B14F-4D97-AF65-F5344CB8AC3E}">
        <p14:creationId xmlns:p14="http://schemas.microsoft.com/office/powerpoint/2010/main" val="5463309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ABB78AA-DAA4-4694-A0F6-8D4A5BF0BA17}" type="datetimeFigureOut">
              <a:rPr lang="en-GB" smtClean="0">
                <a:solidFill>
                  <a:prstClr val="black">
                    <a:tint val="75000"/>
                  </a:prstClr>
                </a:solidFill>
                <a:latin typeface="Calibri"/>
              </a:rPr>
              <a:pPr/>
              <a:t>13/09/2017</a:t>
            </a:fld>
            <a:endParaRPr lang="en-GB">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GB">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57DACF76-D8A0-42DE-86F9-90B094EB51CD}" type="slidenum">
              <a:rPr lang="en-GB" smtClean="0">
                <a:solidFill>
                  <a:prstClr val="black">
                    <a:tint val="75000"/>
                  </a:prstClr>
                </a:solidFill>
                <a:latin typeface="Calibri"/>
              </a:rPr>
              <a:pPr/>
              <a:t>‹#›</a:t>
            </a:fld>
            <a:endParaRPr lang="en-GB">
              <a:solidFill>
                <a:prstClr val="black">
                  <a:tint val="75000"/>
                </a:prstClr>
              </a:solidFill>
              <a:latin typeface="Calibri"/>
            </a:endParaRPr>
          </a:p>
        </p:txBody>
      </p:sp>
    </p:spTree>
    <p:extLst>
      <p:ext uri="{BB962C8B-B14F-4D97-AF65-F5344CB8AC3E}">
        <p14:creationId xmlns:p14="http://schemas.microsoft.com/office/powerpoint/2010/main" val="25541287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28651"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ABB78AA-DAA4-4694-A0F6-8D4A5BF0BA17}" type="datetimeFigureOut">
              <a:rPr lang="en-GB" smtClean="0">
                <a:solidFill>
                  <a:prstClr val="black">
                    <a:tint val="75000"/>
                  </a:prstClr>
                </a:solidFill>
                <a:latin typeface="Calibri"/>
              </a:rPr>
              <a:pPr/>
              <a:t>13/09/2017</a:t>
            </a:fld>
            <a:endParaRPr lang="en-GB">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GB">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57DACF76-D8A0-42DE-86F9-90B094EB51CD}" type="slidenum">
              <a:rPr lang="en-GB" smtClean="0">
                <a:solidFill>
                  <a:prstClr val="black">
                    <a:tint val="75000"/>
                  </a:prstClr>
                </a:solidFill>
                <a:latin typeface="Calibri"/>
              </a:rPr>
              <a:pPr/>
              <a:t>‹#›</a:t>
            </a:fld>
            <a:endParaRPr lang="en-GB">
              <a:solidFill>
                <a:prstClr val="black">
                  <a:tint val="75000"/>
                </a:prstClr>
              </a:solidFill>
              <a:latin typeface="Calibri"/>
            </a:endParaRPr>
          </a:p>
        </p:txBody>
      </p:sp>
    </p:spTree>
    <p:extLst>
      <p:ext uri="{BB962C8B-B14F-4D97-AF65-F5344CB8AC3E}">
        <p14:creationId xmlns:p14="http://schemas.microsoft.com/office/powerpoint/2010/main" val="11388572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251037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79" r:id="rId6"/>
    <p:sldLayoutId id="2147483680" r:id="rId7"/>
    <p:sldLayoutId id="2147483681" r:id="rId8"/>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8"/>
            <a:ext cx="78867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628650" y="6356353"/>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a:fld id="{6ABB78AA-DAA4-4694-A0F6-8D4A5BF0BA17}" type="datetimeFigureOut">
              <a:rPr lang="en-GB" smtClean="0">
                <a:solidFill>
                  <a:prstClr val="black">
                    <a:tint val="75000"/>
                  </a:prstClr>
                </a:solidFill>
                <a:latin typeface="Calibri"/>
              </a:rPr>
              <a:pPr defTabSz="914400"/>
              <a:t>13/09/2017</a:t>
            </a:fld>
            <a:endParaRPr lang="en-GB">
              <a:solidFill>
                <a:prstClr val="black">
                  <a:tint val="75000"/>
                </a:prstClr>
              </a:solidFill>
              <a:latin typeface="Calibri"/>
            </a:endParaRPr>
          </a:p>
        </p:txBody>
      </p:sp>
      <p:sp>
        <p:nvSpPr>
          <p:cNvPr id="5" name="Footer Placeholder 4"/>
          <p:cNvSpPr>
            <a:spLocks noGrp="1"/>
          </p:cNvSpPr>
          <p:nvPr>
            <p:ph type="ftr" sz="quarter" idx="3"/>
          </p:nvPr>
        </p:nvSpPr>
        <p:spPr>
          <a:xfrm>
            <a:off x="3028950" y="6356353"/>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a:endParaRPr lang="en-GB">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3"/>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a:fld id="{57DACF76-D8A0-42DE-86F9-90B094EB51CD}" type="slidenum">
              <a:rPr lang="en-GB" smtClean="0">
                <a:solidFill>
                  <a:prstClr val="black">
                    <a:tint val="75000"/>
                  </a:prstClr>
                </a:solidFill>
                <a:latin typeface="Calibri"/>
              </a:rPr>
              <a:pPr defTabSz="914400"/>
              <a:t>‹#›</a:t>
            </a:fld>
            <a:endParaRPr lang="en-GB">
              <a:solidFill>
                <a:prstClr val="black">
                  <a:tint val="75000"/>
                </a:prstClr>
              </a:solidFill>
              <a:latin typeface="Calibri"/>
            </a:endParaRPr>
          </a:p>
        </p:txBody>
      </p:sp>
    </p:spTree>
    <p:extLst>
      <p:ext uri="{BB962C8B-B14F-4D97-AF65-F5344CB8AC3E}">
        <p14:creationId xmlns:p14="http://schemas.microsoft.com/office/powerpoint/2010/main" val="2385844444"/>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hyperlink" Target="mailto:e.danvers@sussex.ac.uk" TargetMode="Externa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r>
              <a:rPr lang="en-US" dirty="0" smtClean="0">
                <a:solidFill>
                  <a:srgbClr val="FFFFFF"/>
                </a:solidFill>
                <a:latin typeface="Calibri"/>
                <a:cs typeface="Calibri"/>
              </a:rPr>
              <a:t>BERA 2017 - DISRUPTING AND DISTURBING DOMINANT DISCOURSES IN HIGHER EDUCATION</a:t>
            </a:r>
            <a:endParaRPr lang="en-US" dirty="0" smtClean="0"/>
          </a:p>
          <a:p>
            <a:r>
              <a:rPr lang="en-US" dirty="0" smtClean="0"/>
              <a:t>DR EMILY DANVERS </a:t>
            </a:r>
          </a:p>
          <a:p>
            <a:r>
              <a:rPr lang="en-US" dirty="0" smtClean="0">
                <a:hlinkClick r:id="rId2"/>
              </a:rPr>
              <a:t>e.danvers@sussex.ac.uk</a:t>
            </a:r>
            <a:r>
              <a:rPr lang="en-US" dirty="0" smtClean="0"/>
              <a:t>  </a:t>
            </a:r>
            <a:endParaRPr lang="en-US" dirty="0"/>
          </a:p>
        </p:txBody>
      </p:sp>
      <p:sp>
        <p:nvSpPr>
          <p:cNvPr id="3" name="Title 2"/>
          <p:cNvSpPr>
            <a:spLocks noGrp="1"/>
          </p:cNvSpPr>
          <p:nvPr>
            <p:ph type="ctrTitle"/>
          </p:nvPr>
        </p:nvSpPr>
        <p:spPr/>
        <p:txBody>
          <a:bodyPr>
            <a:normAutofit fontScale="90000"/>
          </a:bodyPr>
          <a:lstStyle/>
          <a:p>
            <a:r>
              <a:rPr lang="en-US" dirty="0"/>
              <a:t>Embodying Critically - Who Gets to be a Critical Thinker in Higher Education?</a:t>
            </a:r>
          </a:p>
        </p:txBody>
      </p:sp>
      <p:pic>
        <p:nvPicPr>
          <p:cNvPr id="5" name="Picture 4"/>
          <p:cNvPicPr>
            <a:picLocks noChangeAspect="1"/>
          </p:cNvPicPr>
          <p:nvPr/>
        </p:nvPicPr>
        <p:blipFill rotWithShape="1">
          <a:blip r:embed="rId3">
            <a:duotone>
              <a:schemeClr val="accent4">
                <a:shade val="45000"/>
                <a:satMod val="135000"/>
              </a:schemeClr>
              <a:prstClr val="white"/>
            </a:duotone>
            <a:extLst>
              <a:ext uri="{28A0092B-C50C-407E-A947-70E740481C1C}">
                <a14:useLocalDpi xmlns:a14="http://schemas.microsoft.com/office/drawing/2010/main" val="0"/>
              </a:ext>
            </a:extLst>
          </a:blip>
          <a:srcRect l="13672" t="62409" r="11718"/>
          <a:stretch/>
        </p:blipFill>
        <p:spPr>
          <a:xfrm>
            <a:off x="132283" y="4655769"/>
            <a:ext cx="8884723" cy="2116258"/>
          </a:xfrm>
          <a:prstGeom prst="rect">
            <a:avLst/>
          </a:prstGeom>
        </p:spPr>
      </p:pic>
    </p:spTree>
    <p:extLst>
      <p:ext uri="{BB962C8B-B14F-4D97-AF65-F5344CB8AC3E}">
        <p14:creationId xmlns:p14="http://schemas.microsoft.com/office/powerpoint/2010/main" val="40077700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264564" y="2380791"/>
            <a:ext cx="4127202" cy="3017768"/>
          </a:xfrm>
        </p:spPr>
        <p:txBody>
          <a:bodyPr>
            <a:noAutofit/>
          </a:bodyPr>
          <a:lstStyle/>
          <a:p>
            <a:pPr defTabSz="914400"/>
            <a:r>
              <a:rPr lang="en-US" sz="1800" dirty="0">
                <a:latin typeface="Calibri"/>
              </a:rPr>
              <a:t>‘The melancholic migrant holds onto the unhappy objects of differences, such as the turban, or at least the memory of being teased about the turban, which ties it to a history of racism. Such differences become sore points or blockage points, where the smooth passage of communication stops. The melancholic migrant is the one who is not only stubbornly attached to difference, but who insists on speaking about racism, where such speech is heard as laboring over sore points’. </a:t>
            </a:r>
            <a:br>
              <a:rPr lang="en-US" sz="1800" dirty="0">
                <a:latin typeface="Calibri"/>
              </a:rPr>
            </a:br>
            <a:r>
              <a:rPr lang="en-US" sz="1800" dirty="0">
                <a:latin typeface="Calibri"/>
              </a:rPr>
              <a:t>(Ahmed, 2010, p. 48)</a:t>
            </a:r>
            <a:r>
              <a:rPr lang="en-GB" sz="1800" dirty="0">
                <a:latin typeface="Calibri"/>
              </a:rPr>
              <a:t/>
            </a:r>
            <a:br>
              <a:rPr lang="en-GB" sz="1800" dirty="0">
                <a:latin typeface="Calibri"/>
              </a:rPr>
            </a:br>
            <a:endParaRPr lang="en-GB" sz="1800" dirty="0"/>
          </a:p>
        </p:txBody>
      </p:sp>
      <p:sp>
        <p:nvSpPr>
          <p:cNvPr id="5" name="Subtitle 4"/>
          <p:cNvSpPr>
            <a:spLocks noGrp="1"/>
          </p:cNvSpPr>
          <p:nvPr>
            <p:ph type="subTitle" idx="1"/>
          </p:nvPr>
        </p:nvSpPr>
        <p:spPr>
          <a:xfrm>
            <a:off x="585399" y="652071"/>
            <a:ext cx="7958526" cy="491443"/>
          </a:xfrm>
        </p:spPr>
        <p:txBody>
          <a:bodyPr>
            <a:normAutofit fontScale="70000" lnSpcReduction="20000"/>
          </a:bodyPr>
          <a:lstStyle/>
          <a:p>
            <a:r>
              <a:rPr lang="en-GB" dirty="0" smtClean="0"/>
              <a:t>The Contingency of Criticality?</a:t>
            </a:r>
            <a:endParaRPr lang="en-GB" dirty="0"/>
          </a:p>
        </p:txBody>
      </p:sp>
      <p:sp>
        <p:nvSpPr>
          <p:cNvPr id="8" name="Subtitle 4"/>
          <p:cNvSpPr txBox="1">
            <a:spLocks/>
          </p:cNvSpPr>
          <p:nvPr/>
        </p:nvSpPr>
        <p:spPr>
          <a:xfrm>
            <a:off x="1142999" y="253521"/>
            <a:ext cx="6858000" cy="315118"/>
          </a:xfrm>
          <a:prstGeom prst="rect">
            <a:avLst/>
          </a:prstGeom>
        </p:spPr>
        <p:txBody>
          <a:bodyPr anchor="t"/>
          <a:lstStyle>
            <a:lvl1pPr marL="0" indent="0" algn="ctr" defTabSz="685800" rtl="0" eaLnBrk="1" latinLnBrk="0" hangingPunct="1">
              <a:lnSpc>
                <a:spcPct val="90000"/>
              </a:lnSpc>
              <a:spcBef>
                <a:spcPts val="750"/>
              </a:spcBef>
              <a:buFont typeface="Arial" panose="020B0604020202020204" pitchFamily="34" charset="0"/>
              <a:buNone/>
              <a:defRPr sz="1200" kern="1200" spc="83" baseline="0">
                <a:solidFill>
                  <a:schemeClr val="bg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GB" dirty="0" smtClean="0"/>
              <a:t>CENTRE FOR HIGHER EDUCATION AND EQUITY RESEARCH</a:t>
            </a:r>
            <a:endParaRPr lang="en-GB" dirty="0"/>
          </a:p>
        </p:txBody>
      </p:sp>
      <p:pic>
        <p:nvPicPr>
          <p:cNvPr id="9" name="Content Placeholder 2"/>
          <p:cNvPicPr>
            <a:picLocks noGrp="1" noChangeAspect="1"/>
          </p:cNvPicPr>
          <p:nvPr>
            <p:ph type="pic" sz="quarter" idx="10"/>
          </p:nvPr>
        </p:nvPicPr>
        <p:blipFill>
          <a:blip r:embed="rId2"/>
          <a:srcRect t="5418" b="5418"/>
          <a:stretch>
            <a:fillRect/>
          </a:stretch>
        </p:blipFill>
        <p:spPr/>
      </p:pic>
    </p:spTree>
    <p:extLst>
      <p:ext uri="{BB962C8B-B14F-4D97-AF65-F5344CB8AC3E}">
        <p14:creationId xmlns:p14="http://schemas.microsoft.com/office/powerpoint/2010/main" val="21843883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585399" y="607101"/>
            <a:ext cx="7958526" cy="536413"/>
          </a:xfrm>
        </p:spPr>
        <p:txBody>
          <a:bodyPr>
            <a:noAutofit/>
          </a:bodyPr>
          <a:lstStyle/>
          <a:p>
            <a:r>
              <a:rPr lang="en-GB" sz="3600" dirty="0"/>
              <a:t>Dominant Discourses of Criticality</a:t>
            </a:r>
          </a:p>
        </p:txBody>
      </p:sp>
      <p:sp>
        <p:nvSpPr>
          <p:cNvPr id="6" name="Subtitle 4"/>
          <p:cNvSpPr txBox="1">
            <a:spLocks/>
          </p:cNvSpPr>
          <p:nvPr/>
        </p:nvSpPr>
        <p:spPr>
          <a:xfrm>
            <a:off x="1142999" y="253521"/>
            <a:ext cx="6858000" cy="315118"/>
          </a:xfrm>
          <a:prstGeom prst="rect">
            <a:avLst/>
          </a:prstGeom>
        </p:spPr>
        <p:txBody>
          <a:bodyPr anchor="t"/>
          <a:lstStyle>
            <a:lvl1pPr marL="0" indent="0" algn="ctr" defTabSz="685800" rtl="0" eaLnBrk="1" latinLnBrk="0" hangingPunct="1">
              <a:lnSpc>
                <a:spcPct val="90000"/>
              </a:lnSpc>
              <a:spcBef>
                <a:spcPts val="750"/>
              </a:spcBef>
              <a:buFont typeface="Arial" panose="020B0604020202020204" pitchFamily="34" charset="0"/>
              <a:buNone/>
              <a:defRPr sz="1200" kern="1200" spc="83" baseline="0">
                <a:solidFill>
                  <a:schemeClr val="bg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GB" dirty="0" smtClean="0"/>
              <a:t>CENTRE FOR HIGHER EDUCATION AND EQUITY RESEARCH</a:t>
            </a:r>
            <a:endParaRPr lang="en-GB" dirty="0"/>
          </a:p>
        </p:txBody>
      </p:sp>
      <p:sp>
        <p:nvSpPr>
          <p:cNvPr id="2" name="TextBox 1"/>
          <p:cNvSpPr txBox="1"/>
          <p:nvPr/>
        </p:nvSpPr>
        <p:spPr>
          <a:xfrm>
            <a:off x="343932" y="1719460"/>
            <a:ext cx="8466055" cy="4893647"/>
          </a:xfrm>
          <a:prstGeom prst="rect">
            <a:avLst/>
          </a:prstGeom>
          <a:noFill/>
        </p:spPr>
        <p:txBody>
          <a:bodyPr wrap="square" rtlCol="0">
            <a:spAutoFit/>
          </a:bodyPr>
          <a:lstStyle/>
          <a:p>
            <a:pPr marL="285750" indent="-285750">
              <a:buFont typeface="Arial"/>
              <a:buChar char="•"/>
            </a:pPr>
            <a:r>
              <a:rPr lang="en-GB" sz="2400" dirty="0"/>
              <a:t>C</a:t>
            </a:r>
            <a:r>
              <a:rPr lang="en-GB" sz="2400" dirty="0" smtClean="0"/>
              <a:t>ritical </a:t>
            </a:r>
            <a:r>
              <a:rPr lang="en-GB" sz="2400" dirty="0"/>
              <a:t>thinking as a desirable graduate outcome e.g.</a:t>
            </a:r>
          </a:p>
          <a:p>
            <a:pPr lvl="2"/>
            <a:r>
              <a:rPr lang="en-GB" dirty="0" smtClean="0"/>
              <a:t>‘The skills that great higher education provides – the ability to think critically and to assess and present evidence – last a lifetime and will be increasingly in demand’(Department for Business, Innovation and Skills, 2016, p. 5). </a:t>
            </a:r>
          </a:p>
          <a:p>
            <a:pPr marL="285750" indent="-285750">
              <a:buFont typeface="Arial"/>
              <a:buChar char="•"/>
            </a:pPr>
            <a:r>
              <a:rPr lang="en-GB" sz="2400" dirty="0" smtClean="0"/>
              <a:t>Critical ‘beings’ (Barnett, 1997) predominantly conceptualised as unspecified bodies in policy, pedagogical practice and in ‘rationalist’ theorisations of CT (e.g. Halpern, 2003; Bailin and Siegel, 2003; Paul and Elder, 2006).   </a:t>
            </a:r>
          </a:p>
          <a:p>
            <a:pPr marL="285750" indent="-285750">
              <a:buFont typeface="Arial"/>
              <a:buChar char="•"/>
            </a:pPr>
            <a:r>
              <a:rPr lang="en-GB" sz="2400" dirty="0" smtClean="0"/>
              <a:t>CT as embodied, contextual and contingent (Danvers, 2016) - a negotiated process sustained by ‘multifarious capillaries of associations and action’ of texts, materials and bodies’ (Fenwick and Edwards, 2013, p.37).</a:t>
            </a:r>
            <a:endParaRPr lang="en-US" sz="2400" dirty="0"/>
          </a:p>
        </p:txBody>
      </p:sp>
    </p:spTree>
    <p:extLst>
      <p:ext uri="{BB962C8B-B14F-4D97-AF65-F5344CB8AC3E}">
        <p14:creationId xmlns:p14="http://schemas.microsoft.com/office/powerpoint/2010/main" val="42186583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585399" y="607101"/>
            <a:ext cx="7958526" cy="536413"/>
          </a:xfrm>
        </p:spPr>
        <p:txBody>
          <a:bodyPr>
            <a:normAutofit fontScale="77500" lnSpcReduction="20000"/>
          </a:bodyPr>
          <a:lstStyle/>
          <a:p>
            <a:r>
              <a:rPr lang="en-GB" dirty="0"/>
              <a:t>Critical, feminist analysis</a:t>
            </a:r>
          </a:p>
        </p:txBody>
      </p:sp>
      <p:sp>
        <p:nvSpPr>
          <p:cNvPr id="6" name="Subtitle 4"/>
          <p:cNvSpPr txBox="1">
            <a:spLocks/>
          </p:cNvSpPr>
          <p:nvPr/>
        </p:nvSpPr>
        <p:spPr>
          <a:xfrm>
            <a:off x="1142999" y="253521"/>
            <a:ext cx="6858000" cy="315118"/>
          </a:xfrm>
          <a:prstGeom prst="rect">
            <a:avLst/>
          </a:prstGeom>
        </p:spPr>
        <p:txBody>
          <a:bodyPr anchor="t"/>
          <a:lstStyle>
            <a:lvl1pPr marL="0" indent="0" algn="ctr" defTabSz="685800" rtl="0" eaLnBrk="1" latinLnBrk="0" hangingPunct="1">
              <a:lnSpc>
                <a:spcPct val="90000"/>
              </a:lnSpc>
              <a:spcBef>
                <a:spcPts val="750"/>
              </a:spcBef>
              <a:buFont typeface="Arial" panose="020B0604020202020204" pitchFamily="34" charset="0"/>
              <a:buNone/>
              <a:defRPr sz="1200" kern="1200" spc="83" baseline="0">
                <a:solidFill>
                  <a:schemeClr val="bg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GB" dirty="0" smtClean="0"/>
              <a:t>CENTRE FOR HIGHER EDUCATION AND EQUITY RESEARCH</a:t>
            </a:r>
            <a:endParaRPr lang="en-GB" dirty="0"/>
          </a:p>
        </p:txBody>
      </p:sp>
      <p:sp>
        <p:nvSpPr>
          <p:cNvPr id="2" name="TextBox 1"/>
          <p:cNvSpPr txBox="1"/>
          <p:nvPr/>
        </p:nvSpPr>
        <p:spPr>
          <a:xfrm>
            <a:off x="343932" y="1719460"/>
            <a:ext cx="8466055" cy="3046988"/>
          </a:xfrm>
          <a:prstGeom prst="rect">
            <a:avLst/>
          </a:prstGeom>
          <a:noFill/>
        </p:spPr>
        <p:txBody>
          <a:bodyPr wrap="square" rtlCol="0">
            <a:spAutoFit/>
          </a:bodyPr>
          <a:lstStyle/>
          <a:p>
            <a:pPr marL="285750" indent="-285750">
              <a:buFont typeface="Arial"/>
              <a:buChar char="•"/>
            </a:pPr>
            <a:r>
              <a:rPr lang="en-GB" sz="2400" dirty="0"/>
              <a:t>Research with 1st year UK social science students (15 interviews, a focus group with 4 students, 3 months of participantish classroom observations). </a:t>
            </a:r>
          </a:p>
          <a:p>
            <a:pPr marL="285750" indent="-285750">
              <a:buFont typeface="Arial"/>
              <a:buChar char="•"/>
            </a:pPr>
            <a:r>
              <a:rPr lang="en-GB" sz="2400" i="1" dirty="0"/>
              <a:t>Following around </a:t>
            </a:r>
            <a:r>
              <a:rPr lang="en-GB" sz="2400" dirty="0"/>
              <a:t>critical thinking, interrogating how it is conceptualised, embodied and regulated.</a:t>
            </a:r>
          </a:p>
          <a:p>
            <a:pPr marL="285750" indent="-285750">
              <a:buFont typeface="Arial"/>
              <a:buChar char="•"/>
            </a:pPr>
            <a:r>
              <a:rPr lang="en-GB" sz="2400" dirty="0"/>
              <a:t>Using Sara Ahmed’s (2010, 2012) and Karen Barad’s (2007) feminist theorisations to explore how criticality legitimates itself through/with structures of power</a:t>
            </a:r>
            <a:endParaRPr lang="en-US" sz="2400" dirty="0"/>
          </a:p>
        </p:txBody>
      </p:sp>
      <p:pic>
        <p:nvPicPr>
          <p:cNvPr id="5" name="Content Placeholder 4"/>
          <p:cNvPicPr>
            <a:picLocks noChangeAspect="1"/>
          </p:cNvPicPr>
          <p:nvPr/>
        </p:nvPicPr>
        <p:blipFill>
          <a:blip r:embed="rId2">
            <a:extLst>
              <a:ext uri="{BEBA8EAE-BF5A-486C-A8C5-ECC9F3942E4B}">
                <a14:imgProps xmlns:a14="http://schemas.microsoft.com/office/drawing/2010/main">
                  <a14:imgLayer r:embed="rId3">
                    <a14:imgEffect>
                      <a14:saturation sat="66000"/>
                    </a14:imgEffect>
                  </a14:imgLayer>
                </a14:imgProps>
              </a:ext>
            </a:extLst>
          </a:blip>
          <a:srcRect t="20101" b="20101"/>
          <a:stretch>
            <a:fillRect/>
          </a:stretch>
        </p:blipFill>
        <p:spPr>
          <a:xfrm>
            <a:off x="0" y="5184832"/>
            <a:ext cx="9144000" cy="1692411"/>
          </a:xfrm>
          <a:prstGeom prst="rect">
            <a:avLst/>
          </a:prstGeom>
        </p:spPr>
      </p:pic>
    </p:spTree>
    <p:extLst>
      <p:ext uri="{BB962C8B-B14F-4D97-AF65-F5344CB8AC3E}">
        <p14:creationId xmlns:p14="http://schemas.microsoft.com/office/powerpoint/2010/main" val="39838821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825625"/>
            <a:ext cx="7886700" cy="4655416"/>
          </a:xfrm>
        </p:spPr>
        <p:txBody>
          <a:bodyPr>
            <a:normAutofit fontScale="77500" lnSpcReduction="20000"/>
          </a:bodyPr>
          <a:lstStyle/>
          <a:p>
            <a:pPr marL="0" lvl="0" indent="0">
              <a:buNone/>
            </a:pPr>
            <a:r>
              <a:rPr lang="en-GB" sz="3100" dirty="0" smtClean="0">
                <a:solidFill>
                  <a:prstClr val="black"/>
                </a:solidFill>
                <a:latin typeface="Arial"/>
                <a:cs typeface="Arial"/>
              </a:rPr>
              <a:t>90% students associated criticality with masculinity. Students reproducing traditional </a:t>
            </a:r>
            <a:r>
              <a:rPr lang="en-GB" sz="3100" dirty="0" smtClean="0">
                <a:latin typeface="Arial"/>
                <a:cs typeface="Arial"/>
              </a:rPr>
              <a:t>gendered </a:t>
            </a:r>
            <a:r>
              <a:rPr lang="en-GB" sz="3100" dirty="0">
                <a:latin typeface="Arial"/>
                <a:cs typeface="Arial"/>
              </a:rPr>
              <a:t>discourses about knowledge and </a:t>
            </a:r>
            <a:r>
              <a:rPr lang="en-GB" sz="3100" dirty="0" smtClean="0">
                <a:latin typeface="Arial"/>
                <a:cs typeface="Arial"/>
              </a:rPr>
              <a:t>authority e.g. the association of rationality and masculinity:</a:t>
            </a:r>
            <a:endParaRPr lang="en-GB" sz="3100" dirty="0">
              <a:solidFill>
                <a:prstClr val="black"/>
              </a:solidFill>
              <a:latin typeface="Arial"/>
              <a:cs typeface="Arial"/>
            </a:endParaRPr>
          </a:p>
          <a:p>
            <a:pPr marL="0" indent="0" algn="r">
              <a:buNone/>
            </a:pPr>
            <a:endParaRPr lang="en-GB" sz="2600" i="1" dirty="0" smtClean="0">
              <a:solidFill>
                <a:srgbClr val="5D3754"/>
              </a:solidFill>
              <a:latin typeface="Arial"/>
              <a:cs typeface="Arial"/>
            </a:endParaRPr>
          </a:p>
          <a:p>
            <a:pPr marL="0" indent="0" algn="r">
              <a:buNone/>
            </a:pPr>
            <a:r>
              <a:rPr lang="en-GB" sz="2600" i="1" dirty="0" smtClean="0">
                <a:solidFill>
                  <a:schemeClr val="accent5">
                    <a:lumMod val="75000"/>
                  </a:schemeClr>
                </a:solidFill>
                <a:latin typeface="Arial"/>
                <a:cs typeface="Arial"/>
              </a:rPr>
              <a:t>‘He’s </a:t>
            </a:r>
            <a:r>
              <a:rPr lang="en-GB" sz="2600" i="1" dirty="0">
                <a:solidFill>
                  <a:schemeClr val="accent5">
                    <a:lumMod val="75000"/>
                  </a:schemeClr>
                </a:solidFill>
                <a:latin typeface="Arial"/>
                <a:cs typeface="Arial"/>
              </a:rPr>
              <a:t>a huge reflector, he’ll always sit quietly, take everything in, churn it over, think about it and then he’ll come back to you, several days later when you’ve completely forgotten about the conversation and he’ll suddenly want to talk to you about it and he’s been thinking about it. And he’ll come out with more points and ask you what your feelings are on it. I think he’s naturally a critical thinker – if there is such a thing - I think if anyone is, it’s my Dad. </a:t>
            </a:r>
            <a:endParaRPr lang="en-GB" sz="2600" dirty="0">
              <a:solidFill>
                <a:schemeClr val="accent5">
                  <a:lumMod val="75000"/>
                </a:schemeClr>
              </a:solidFill>
              <a:latin typeface="Arial"/>
              <a:cs typeface="Arial"/>
            </a:endParaRPr>
          </a:p>
          <a:p>
            <a:pPr marL="0" indent="0" algn="r">
              <a:buNone/>
            </a:pPr>
            <a:r>
              <a:rPr lang="en-GB" sz="2600" i="1" dirty="0">
                <a:solidFill>
                  <a:schemeClr val="accent5">
                    <a:lumMod val="75000"/>
                  </a:schemeClr>
                </a:solidFill>
                <a:latin typeface="Arial"/>
                <a:cs typeface="Arial"/>
              </a:rPr>
              <a:t>… My sister has noticed that my vocabulary has already changed; she said you already sound like a professional, coming out with more theories and ideas and questioning things…I don’t want to come across as the sister who is at university who is telling her what to do. [Laughs]. Know it all Kate again</a:t>
            </a:r>
            <a:r>
              <a:rPr lang="en-GB" sz="2600" i="1" dirty="0" smtClean="0">
                <a:solidFill>
                  <a:schemeClr val="accent5">
                    <a:lumMod val="75000"/>
                  </a:schemeClr>
                </a:solidFill>
                <a:latin typeface="Arial"/>
                <a:cs typeface="Arial"/>
              </a:rPr>
              <a:t>!’</a:t>
            </a:r>
            <a:r>
              <a:rPr lang="en-GB" sz="2600" dirty="0" smtClean="0">
                <a:solidFill>
                  <a:schemeClr val="accent5">
                    <a:lumMod val="75000"/>
                  </a:schemeClr>
                </a:solidFill>
                <a:latin typeface="Arial"/>
                <a:cs typeface="Arial"/>
              </a:rPr>
              <a:t> </a:t>
            </a:r>
          </a:p>
          <a:p>
            <a:pPr marL="0" indent="0" algn="r">
              <a:buNone/>
            </a:pPr>
            <a:r>
              <a:rPr lang="en-GB" sz="2600" dirty="0" smtClean="0">
                <a:latin typeface="Arial"/>
                <a:cs typeface="Arial"/>
              </a:rPr>
              <a:t>Kate</a:t>
            </a:r>
            <a:r>
              <a:rPr lang="en-GB" sz="2600" dirty="0">
                <a:latin typeface="Arial"/>
                <a:cs typeface="Arial"/>
              </a:rPr>
              <a:t>, </a:t>
            </a:r>
            <a:r>
              <a:rPr lang="en-GB" sz="2600" dirty="0" smtClean="0">
                <a:latin typeface="Arial"/>
                <a:cs typeface="Arial"/>
              </a:rPr>
              <a:t>Interview</a:t>
            </a:r>
            <a:endParaRPr lang="en-GB" sz="2600" dirty="0">
              <a:latin typeface="Arial"/>
              <a:cs typeface="Arial"/>
            </a:endParaRPr>
          </a:p>
          <a:p>
            <a:endParaRPr lang="en-GB" dirty="0"/>
          </a:p>
        </p:txBody>
      </p:sp>
      <p:sp>
        <p:nvSpPr>
          <p:cNvPr id="5" name="Rectangle 4"/>
          <p:cNvSpPr/>
          <p:nvPr/>
        </p:nvSpPr>
        <p:spPr>
          <a:xfrm>
            <a:off x="88898" y="156110"/>
            <a:ext cx="8966204" cy="1257300"/>
          </a:xfrm>
          <a:prstGeom prst="rect">
            <a:avLst/>
          </a:prstGeom>
          <a:solidFill>
            <a:srgbClr val="7DA1C4"/>
          </a:solidFill>
          <a:ln w="12700" cap="flat" cmpd="sng" algn="ctr">
            <a:noFill/>
            <a:prstDash val="solid"/>
            <a:miter lim="800000"/>
          </a:ln>
          <a:effectLst/>
        </p:spPr>
        <p:txBody>
          <a:bodyPr rtlCol="0" anchor="ctr"/>
          <a:lstStyle/>
          <a:p>
            <a:pPr lvl="0" algn="ctr" defTabSz="685800">
              <a:lnSpc>
                <a:spcPct val="90000"/>
              </a:lnSpc>
              <a:spcBef>
                <a:spcPts val="750"/>
              </a:spcBef>
            </a:pPr>
            <a:r>
              <a:rPr lang="en-GB" sz="3600" spc="83" dirty="0">
                <a:solidFill>
                  <a:srgbClr val="FFFFFF"/>
                </a:solidFill>
                <a:latin typeface="Georgia"/>
              </a:rPr>
              <a:t>1. Critical beings as gendered beings</a:t>
            </a:r>
          </a:p>
        </p:txBody>
      </p:sp>
    </p:spTree>
    <p:extLst>
      <p:ext uri="{BB962C8B-B14F-4D97-AF65-F5344CB8AC3E}">
        <p14:creationId xmlns:p14="http://schemas.microsoft.com/office/powerpoint/2010/main" val="35068766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614620"/>
            <a:ext cx="7886700" cy="4835611"/>
          </a:xfrm>
        </p:spPr>
        <p:txBody>
          <a:bodyPr>
            <a:normAutofit fontScale="92500" lnSpcReduction="10000"/>
          </a:bodyPr>
          <a:lstStyle/>
          <a:p>
            <a:pPr marL="0" indent="0">
              <a:buNone/>
            </a:pPr>
            <a:r>
              <a:rPr lang="en-GB" sz="2600" dirty="0" smtClean="0">
                <a:latin typeface="Arial"/>
                <a:cs typeface="Arial"/>
              </a:rPr>
              <a:t>Becoming critical as a polished performance, reliant on the intersection of classed, gendered and racialised norms about what constitutes a legitimate critical voice:</a:t>
            </a:r>
          </a:p>
          <a:p>
            <a:pPr marL="0" indent="0">
              <a:buNone/>
            </a:pPr>
            <a:endParaRPr lang="en-GB" sz="2000" dirty="0" smtClean="0">
              <a:latin typeface="Arial"/>
              <a:cs typeface="Arial"/>
            </a:endParaRPr>
          </a:p>
          <a:p>
            <a:pPr marL="0" indent="0" algn="r">
              <a:buNone/>
            </a:pPr>
            <a:r>
              <a:rPr lang="en-GB" sz="2200" i="1" dirty="0" smtClean="0">
                <a:solidFill>
                  <a:srgbClr val="2F5597"/>
                </a:solidFill>
                <a:latin typeface="Arial"/>
                <a:cs typeface="Arial"/>
              </a:rPr>
              <a:t>‘I </a:t>
            </a:r>
            <a:r>
              <a:rPr lang="en-GB" sz="2200" i="1" dirty="0">
                <a:solidFill>
                  <a:srgbClr val="2F5597"/>
                </a:solidFill>
                <a:latin typeface="Arial"/>
                <a:cs typeface="Arial"/>
              </a:rPr>
              <a:t>think you are more likely to offend…if you go in like a bull in a china shop and say ‘I think this’ and ‘I think that’. So instead of just throwing your opinions out without any sort of education, you are learning how to say things, when to say them and where to get the information from to support you…and the whole sort of, your body language, the way that you talk, what you wear. Because everyone judges everyone, you can’t help it. Whether you discriminate against them or not, you do judge people. So if I walked in here wearing a headscarf you'd think a different thing than if I was wearing a mini-skirt and a crop top. It’s just different. To know in different situations how to dress, how to speak, how to maintain eye contact</a:t>
            </a:r>
            <a:r>
              <a:rPr lang="en-GB" sz="2200" i="1" dirty="0" smtClean="0">
                <a:solidFill>
                  <a:srgbClr val="2F5597"/>
                </a:solidFill>
                <a:latin typeface="Arial"/>
                <a:cs typeface="Arial"/>
              </a:rPr>
              <a:t>.’</a:t>
            </a:r>
            <a:r>
              <a:rPr lang="en-GB" sz="2200" dirty="0" smtClean="0">
                <a:solidFill>
                  <a:srgbClr val="2F5597"/>
                </a:solidFill>
                <a:latin typeface="Arial"/>
                <a:cs typeface="Arial"/>
              </a:rPr>
              <a:t> </a:t>
            </a:r>
          </a:p>
          <a:p>
            <a:pPr marL="0" indent="0" algn="r">
              <a:buNone/>
            </a:pPr>
            <a:r>
              <a:rPr lang="en-GB" sz="2200" dirty="0" smtClean="0">
                <a:latin typeface="Arial"/>
                <a:cs typeface="Arial"/>
              </a:rPr>
              <a:t>Carly</a:t>
            </a:r>
            <a:r>
              <a:rPr lang="en-GB" sz="2200" dirty="0">
                <a:latin typeface="Arial"/>
                <a:cs typeface="Arial"/>
              </a:rPr>
              <a:t>, </a:t>
            </a:r>
            <a:r>
              <a:rPr lang="en-GB" sz="2200" dirty="0" smtClean="0">
                <a:latin typeface="Arial"/>
                <a:cs typeface="Arial"/>
              </a:rPr>
              <a:t>Interview</a:t>
            </a:r>
            <a:endParaRPr lang="en-GB" sz="2200" dirty="0">
              <a:latin typeface="Arial"/>
              <a:cs typeface="Arial"/>
            </a:endParaRPr>
          </a:p>
        </p:txBody>
      </p:sp>
      <p:sp>
        <p:nvSpPr>
          <p:cNvPr id="4" name="Rectangle 3"/>
          <p:cNvSpPr/>
          <p:nvPr/>
        </p:nvSpPr>
        <p:spPr>
          <a:xfrm>
            <a:off x="88898" y="156110"/>
            <a:ext cx="8966204" cy="1257300"/>
          </a:xfrm>
          <a:prstGeom prst="rect">
            <a:avLst/>
          </a:prstGeom>
          <a:solidFill>
            <a:srgbClr val="7DA1C4"/>
          </a:solidFill>
          <a:ln w="12700" cap="flat" cmpd="sng" algn="ctr">
            <a:noFill/>
            <a:prstDash val="solid"/>
            <a:miter lim="800000"/>
          </a:ln>
          <a:effectLst/>
        </p:spPr>
        <p:txBody>
          <a:bodyPr rtlCol="0" anchor="ctr"/>
          <a:lstStyle/>
          <a:p>
            <a:pPr lvl="0" algn="ctr" defTabSz="685800">
              <a:lnSpc>
                <a:spcPct val="90000"/>
              </a:lnSpc>
              <a:spcBef>
                <a:spcPts val="750"/>
              </a:spcBef>
            </a:pPr>
            <a:r>
              <a:rPr lang="en-GB" sz="3600" spc="83" dirty="0" smtClean="0">
                <a:solidFill>
                  <a:srgbClr val="FFFFFF"/>
                </a:solidFill>
                <a:latin typeface="Georgia"/>
              </a:rPr>
              <a:t>2</a:t>
            </a:r>
            <a:r>
              <a:rPr lang="en-GB" sz="3600" spc="83" dirty="0">
                <a:solidFill>
                  <a:srgbClr val="FFFFFF"/>
                </a:solidFill>
                <a:latin typeface="Georgia"/>
              </a:rPr>
              <a:t>. A polished </a:t>
            </a:r>
            <a:r>
              <a:rPr lang="en-GB" sz="3600" spc="83" dirty="0" smtClean="0">
                <a:solidFill>
                  <a:srgbClr val="FFFFFF"/>
                </a:solidFill>
                <a:latin typeface="Georgia"/>
              </a:rPr>
              <a:t>performance</a:t>
            </a:r>
            <a:endParaRPr lang="en-GB" sz="3600" spc="83" dirty="0">
              <a:solidFill>
                <a:srgbClr val="FFFFFF"/>
              </a:solidFill>
              <a:latin typeface="Georgia"/>
            </a:endParaRPr>
          </a:p>
        </p:txBody>
      </p:sp>
    </p:spTree>
    <p:extLst>
      <p:ext uri="{BB962C8B-B14F-4D97-AF65-F5344CB8AC3E}">
        <p14:creationId xmlns:p14="http://schemas.microsoft.com/office/powerpoint/2010/main" val="11885211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825629"/>
            <a:ext cx="7886700" cy="4575175"/>
          </a:xfrm>
        </p:spPr>
        <p:txBody>
          <a:bodyPr>
            <a:normAutofit fontScale="92500" lnSpcReduction="10000"/>
          </a:bodyPr>
          <a:lstStyle/>
          <a:p>
            <a:pPr marL="0" indent="0">
              <a:buNone/>
            </a:pPr>
            <a:r>
              <a:rPr lang="en-GB" sz="2600" dirty="0" smtClean="0">
                <a:latin typeface="Arial"/>
                <a:cs typeface="Arial"/>
              </a:rPr>
              <a:t>Bodies marked as ‘Others’ have </a:t>
            </a:r>
            <a:r>
              <a:rPr lang="en-GB" sz="2600" dirty="0">
                <a:latin typeface="Arial"/>
                <a:cs typeface="Arial"/>
              </a:rPr>
              <a:t>to work harder to construct themselves as </a:t>
            </a:r>
            <a:r>
              <a:rPr lang="en-GB" sz="2600" dirty="0" smtClean="0">
                <a:latin typeface="Arial"/>
                <a:cs typeface="Arial"/>
              </a:rPr>
              <a:t>confidently </a:t>
            </a:r>
            <a:r>
              <a:rPr lang="en-GB" sz="2600" dirty="0">
                <a:latin typeface="Arial"/>
                <a:cs typeface="Arial"/>
              </a:rPr>
              <a:t>critical </a:t>
            </a:r>
            <a:r>
              <a:rPr lang="en-GB" sz="2600" dirty="0" smtClean="0">
                <a:latin typeface="Arial"/>
                <a:cs typeface="Arial"/>
              </a:rPr>
              <a:t>voices:</a:t>
            </a:r>
          </a:p>
          <a:p>
            <a:pPr marL="0" indent="0">
              <a:buNone/>
            </a:pPr>
            <a:endParaRPr lang="en-GB" sz="2400" dirty="0" smtClean="0">
              <a:latin typeface="Arial"/>
              <a:cs typeface="Arial"/>
            </a:endParaRPr>
          </a:p>
          <a:p>
            <a:pPr marL="0" indent="0" algn="r">
              <a:buNone/>
            </a:pPr>
            <a:r>
              <a:rPr lang="en-GB" sz="2200" i="1" dirty="0" smtClean="0">
                <a:solidFill>
                  <a:schemeClr val="accent5">
                    <a:lumMod val="75000"/>
                  </a:schemeClr>
                </a:solidFill>
                <a:latin typeface="Arial"/>
                <a:cs typeface="Arial"/>
              </a:rPr>
              <a:t>‘Well</a:t>
            </a:r>
            <a:r>
              <a:rPr lang="en-GB" sz="2200" i="1" dirty="0">
                <a:solidFill>
                  <a:schemeClr val="accent5">
                    <a:lumMod val="75000"/>
                  </a:schemeClr>
                </a:solidFill>
                <a:latin typeface="Arial"/>
                <a:cs typeface="Arial"/>
              </a:rPr>
              <a:t>, I’d want to know my facts because it concerns me when I sit in things like seminars, I think I’m not confident with my answer, I don’t want to say…I’m very aware of that I think. So I think I’d want to be sure that I really had looked into it and I was confident in what I was saying. Because otherwise it is going to show and it feels rubbish when you don’t feel confident. So I think in the story, because I wasn’t familiar with it…I can honestly tell you that I’d been completely unaware of who is on the bank notes. So I’m really uninformed of this, so it is kind of a bit hard to put an opinion when I actually don’t have the knowledge behind it…It does force you to really know your stuff doesn’t it</a:t>
            </a:r>
            <a:r>
              <a:rPr lang="en-GB" sz="2200" dirty="0" smtClean="0">
                <a:solidFill>
                  <a:schemeClr val="accent5">
                    <a:lumMod val="75000"/>
                  </a:schemeClr>
                </a:solidFill>
                <a:latin typeface="Arial"/>
                <a:cs typeface="Arial"/>
              </a:rPr>
              <a:t>?’</a:t>
            </a:r>
          </a:p>
          <a:p>
            <a:pPr marL="0" indent="0" algn="r">
              <a:buNone/>
            </a:pPr>
            <a:r>
              <a:rPr lang="en-GB" sz="2200" dirty="0" smtClean="0">
                <a:latin typeface="Arial"/>
                <a:cs typeface="Arial"/>
              </a:rPr>
              <a:t>Bronwyn, Focus Group</a:t>
            </a:r>
            <a:endParaRPr lang="en-GB" sz="2200" dirty="0">
              <a:latin typeface="Arial"/>
              <a:cs typeface="Arial"/>
            </a:endParaRPr>
          </a:p>
        </p:txBody>
      </p:sp>
      <p:sp>
        <p:nvSpPr>
          <p:cNvPr id="4" name="Rectangle 3"/>
          <p:cNvSpPr/>
          <p:nvPr/>
        </p:nvSpPr>
        <p:spPr>
          <a:xfrm>
            <a:off x="88898" y="156110"/>
            <a:ext cx="8966204" cy="1257300"/>
          </a:xfrm>
          <a:prstGeom prst="rect">
            <a:avLst/>
          </a:prstGeom>
          <a:solidFill>
            <a:srgbClr val="7DA1C4"/>
          </a:solidFill>
          <a:ln w="12700" cap="flat" cmpd="sng" algn="ctr">
            <a:noFill/>
            <a:prstDash val="solid"/>
            <a:miter lim="800000"/>
          </a:ln>
          <a:effectLst/>
        </p:spPr>
        <p:txBody>
          <a:bodyPr rtlCol="0" anchor="ctr"/>
          <a:lstStyle/>
          <a:p>
            <a:pPr lvl="0" algn="ctr" defTabSz="685800">
              <a:lnSpc>
                <a:spcPct val="90000"/>
              </a:lnSpc>
              <a:spcBef>
                <a:spcPts val="750"/>
              </a:spcBef>
            </a:pPr>
            <a:r>
              <a:rPr lang="en-GB" sz="3600" spc="83" dirty="0">
                <a:solidFill>
                  <a:srgbClr val="FFFFFF"/>
                </a:solidFill>
                <a:latin typeface="Georgia"/>
              </a:rPr>
              <a:t>3. Working harder to become ‘confidently’ critical</a:t>
            </a:r>
          </a:p>
        </p:txBody>
      </p:sp>
    </p:spTree>
    <p:extLst>
      <p:ext uri="{BB962C8B-B14F-4D97-AF65-F5344CB8AC3E}">
        <p14:creationId xmlns:p14="http://schemas.microsoft.com/office/powerpoint/2010/main" val="15344027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690688"/>
            <a:ext cx="7886700" cy="4684541"/>
          </a:xfrm>
        </p:spPr>
        <p:txBody>
          <a:bodyPr>
            <a:normAutofit fontScale="77500" lnSpcReduction="20000"/>
          </a:bodyPr>
          <a:lstStyle/>
          <a:p>
            <a:pPr marL="514350" indent="-514350">
              <a:buFont typeface="+mj-lt"/>
              <a:buAutoNum type="arabicPeriod"/>
            </a:pPr>
            <a:r>
              <a:rPr lang="en-GB" sz="3100" dirty="0">
                <a:latin typeface="Arial"/>
                <a:cs typeface="Arial"/>
              </a:rPr>
              <a:t>Critical thinking is not undertaken by generic critical </a:t>
            </a:r>
            <a:r>
              <a:rPr lang="en-GB" sz="3100" dirty="0" smtClean="0">
                <a:latin typeface="Arial"/>
                <a:cs typeface="Arial"/>
              </a:rPr>
              <a:t>beings) </a:t>
            </a:r>
            <a:r>
              <a:rPr lang="en-GB" sz="3100" dirty="0">
                <a:latin typeface="Arial"/>
                <a:cs typeface="Arial"/>
              </a:rPr>
              <a:t>but critical bodies located in the particularities of their social characteristics and the multiple intersecting impacts of these differences upon their own </a:t>
            </a:r>
            <a:r>
              <a:rPr lang="en-GB" sz="3100" dirty="0" smtClean="0">
                <a:latin typeface="Arial"/>
                <a:cs typeface="Arial"/>
              </a:rPr>
              <a:t>experiences (Danvers, forthcoming). </a:t>
            </a:r>
          </a:p>
          <a:p>
            <a:pPr marL="514350" indent="-514350">
              <a:buFont typeface="+mj-lt"/>
              <a:buAutoNum type="arabicPeriod"/>
            </a:pPr>
            <a:r>
              <a:rPr lang="en-GB" sz="3100" dirty="0" smtClean="0">
                <a:latin typeface="Arial"/>
                <a:cs typeface="Arial"/>
              </a:rPr>
              <a:t>What </a:t>
            </a:r>
            <a:r>
              <a:rPr lang="en-GB" sz="3100" dirty="0">
                <a:latin typeface="Arial"/>
                <a:cs typeface="Arial"/>
              </a:rPr>
              <a:t>a critical thinker is </a:t>
            </a:r>
            <a:r>
              <a:rPr lang="en-GB" sz="3100" i="1" dirty="0">
                <a:latin typeface="Arial"/>
                <a:cs typeface="Arial"/>
              </a:rPr>
              <a:t>like</a:t>
            </a:r>
            <a:r>
              <a:rPr lang="en-GB" sz="3100" dirty="0">
                <a:latin typeface="Arial"/>
                <a:cs typeface="Arial"/>
              </a:rPr>
              <a:t> </a:t>
            </a:r>
            <a:r>
              <a:rPr lang="en-GB" sz="3100" dirty="0" smtClean="0">
                <a:latin typeface="Arial"/>
                <a:cs typeface="Arial"/>
              </a:rPr>
              <a:t>circulates and gets reproduced along </a:t>
            </a:r>
            <a:r>
              <a:rPr lang="en-GB" sz="3100" dirty="0">
                <a:latin typeface="Arial"/>
                <a:cs typeface="Arial"/>
              </a:rPr>
              <a:t>normative lines through </a:t>
            </a:r>
            <a:r>
              <a:rPr lang="en-GB" sz="3100" dirty="0" smtClean="0">
                <a:latin typeface="Arial"/>
                <a:cs typeface="Arial"/>
              </a:rPr>
              <a:t>powerful discourses of what and whose knowledge counts (</a:t>
            </a:r>
            <a:r>
              <a:rPr lang="en-GB" sz="3100" dirty="0">
                <a:latin typeface="Arial"/>
                <a:cs typeface="Arial"/>
              </a:rPr>
              <a:t>Barad, 2007) </a:t>
            </a:r>
          </a:p>
          <a:p>
            <a:pPr marL="514350" indent="-514350">
              <a:buFont typeface="+mj-lt"/>
              <a:buAutoNum type="arabicPeriod"/>
            </a:pPr>
            <a:r>
              <a:rPr lang="en-GB" sz="3100" dirty="0" smtClean="0">
                <a:latin typeface="Arial"/>
                <a:cs typeface="Arial"/>
              </a:rPr>
              <a:t>Becoming </a:t>
            </a:r>
            <a:r>
              <a:rPr lang="en-GB" sz="3100" dirty="0">
                <a:latin typeface="Arial"/>
                <a:cs typeface="Arial"/>
              </a:rPr>
              <a:t>and feeling legitimate as a </a:t>
            </a:r>
            <a:r>
              <a:rPr lang="en-GB" sz="3100" dirty="0" smtClean="0">
                <a:latin typeface="Arial"/>
                <a:cs typeface="Arial"/>
              </a:rPr>
              <a:t>critical </a:t>
            </a:r>
            <a:r>
              <a:rPr lang="en-GB" sz="3100" dirty="0">
                <a:latin typeface="Arial"/>
                <a:cs typeface="Arial"/>
              </a:rPr>
              <a:t>thinker in higher </a:t>
            </a:r>
            <a:r>
              <a:rPr lang="en-GB" sz="3100" dirty="0" smtClean="0">
                <a:latin typeface="Arial"/>
                <a:cs typeface="Arial"/>
              </a:rPr>
              <a:t>education is more </a:t>
            </a:r>
            <a:r>
              <a:rPr lang="en-GB" sz="3100" dirty="0">
                <a:latin typeface="Arial"/>
                <a:cs typeface="Arial"/>
              </a:rPr>
              <a:t>problematic for marginalised students than those traditionally at home in the </a:t>
            </a:r>
            <a:r>
              <a:rPr lang="en-GB" sz="3100" dirty="0" smtClean="0">
                <a:latin typeface="Arial"/>
                <a:cs typeface="Arial"/>
              </a:rPr>
              <a:t>academy (‘ideal’ theorised by Leathwood </a:t>
            </a:r>
            <a:r>
              <a:rPr lang="en-GB" sz="3100" dirty="0">
                <a:latin typeface="Arial"/>
                <a:cs typeface="Arial"/>
              </a:rPr>
              <a:t>and </a:t>
            </a:r>
            <a:r>
              <a:rPr lang="en-GB" sz="3100" dirty="0" smtClean="0">
                <a:latin typeface="Arial"/>
                <a:cs typeface="Arial"/>
              </a:rPr>
              <a:t>O'Connell, 2003</a:t>
            </a:r>
            <a:r>
              <a:rPr lang="en-GB" sz="3100" dirty="0">
                <a:latin typeface="Arial"/>
                <a:cs typeface="Arial"/>
              </a:rPr>
              <a:t>). </a:t>
            </a:r>
            <a:r>
              <a:rPr lang="en-GB" sz="3100" dirty="0" smtClean="0">
                <a:latin typeface="Arial"/>
                <a:cs typeface="Arial"/>
              </a:rPr>
              <a:t> </a:t>
            </a:r>
          </a:p>
          <a:p>
            <a:pPr marL="514350" indent="-514350">
              <a:buFont typeface="+mj-lt"/>
              <a:buAutoNum type="arabicPeriod"/>
            </a:pPr>
            <a:r>
              <a:rPr lang="en-GB" sz="3100" b="1" dirty="0" smtClean="0">
                <a:latin typeface="Arial"/>
                <a:cs typeface="Arial"/>
              </a:rPr>
              <a:t>Access to higher education’s intellectual premiums as inequitable!</a:t>
            </a:r>
            <a:endParaRPr lang="en-GB" sz="3100" b="1" dirty="0">
              <a:latin typeface="Arial"/>
              <a:cs typeface="Arial"/>
            </a:endParaRPr>
          </a:p>
          <a:p>
            <a:pPr marL="514350" indent="-514350">
              <a:buFont typeface="+mj-lt"/>
              <a:buAutoNum type="arabicPeriod"/>
            </a:pPr>
            <a:endParaRPr lang="en-GB" dirty="0" smtClean="0"/>
          </a:p>
        </p:txBody>
      </p:sp>
      <p:sp>
        <p:nvSpPr>
          <p:cNvPr id="4" name="Rectangle 3"/>
          <p:cNvSpPr/>
          <p:nvPr/>
        </p:nvSpPr>
        <p:spPr>
          <a:xfrm>
            <a:off x="105824" y="129948"/>
            <a:ext cx="8966204" cy="1257300"/>
          </a:xfrm>
          <a:prstGeom prst="rect">
            <a:avLst/>
          </a:prstGeom>
          <a:solidFill>
            <a:srgbClr val="7DA1C4"/>
          </a:solidFill>
          <a:ln w="12700" cap="flat" cmpd="sng" algn="ctr">
            <a:noFill/>
            <a:prstDash val="solid"/>
            <a:miter lim="800000"/>
          </a:ln>
          <a:effectLst/>
        </p:spPr>
        <p:txBody>
          <a:bodyPr rtlCol="0" anchor="ctr"/>
          <a:lstStyle/>
          <a:p>
            <a:pPr lvl="0" algn="ctr" defTabSz="685800">
              <a:lnSpc>
                <a:spcPct val="90000"/>
              </a:lnSpc>
              <a:spcBef>
                <a:spcPts val="750"/>
              </a:spcBef>
            </a:pPr>
            <a:r>
              <a:rPr lang="en-GB" sz="3600" spc="83" dirty="0">
                <a:solidFill>
                  <a:srgbClr val="FFFFFF"/>
                </a:solidFill>
                <a:latin typeface="Georgia"/>
              </a:rPr>
              <a:t>Disrupting/Disturbing Criticality</a:t>
            </a:r>
          </a:p>
        </p:txBody>
      </p:sp>
      <p:sp>
        <p:nvSpPr>
          <p:cNvPr id="5" name="Subtitle 4"/>
          <p:cNvSpPr txBox="1">
            <a:spLocks/>
          </p:cNvSpPr>
          <p:nvPr/>
        </p:nvSpPr>
        <p:spPr>
          <a:xfrm>
            <a:off x="1142999" y="253521"/>
            <a:ext cx="6858000" cy="315118"/>
          </a:xfrm>
          <a:prstGeom prst="rect">
            <a:avLst/>
          </a:prstGeom>
        </p:spPr>
        <p:txBody>
          <a:bodyPr anchor="t"/>
          <a:lstStyle>
            <a:lvl1pPr marL="0" indent="0" algn="ctr" defTabSz="685800" rtl="0" eaLnBrk="1" latinLnBrk="0" hangingPunct="1">
              <a:lnSpc>
                <a:spcPct val="90000"/>
              </a:lnSpc>
              <a:spcBef>
                <a:spcPts val="750"/>
              </a:spcBef>
              <a:buFont typeface="Arial" panose="020B0604020202020204" pitchFamily="34" charset="0"/>
              <a:buNone/>
              <a:defRPr sz="1200" kern="1200" spc="83" baseline="0">
                <a:solidFill>
                  <a:schemeClr val="bg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GB" dirty="0" smtClean="0"/>
              <a:t>CENTRE FOR HIGHER EDUCATION AND EQUITY RESEARCH</a:t>
            </a:r>
            <a:endParaRPr lang="en-GB" dirty="0"/>
          </a:p>
        </p:txBody>
      </p:sp>
    </p:spTree>
    <p:extLst>
      <p:ext uri="{BB962C8B-B14F-4D97-AF65-F5344CB8AC3E}">
        <p14:creationId xmlns:p14="http://schemas.microsoft.com/office/powerpoint/2010/main" val="37092117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690688"/>
            <a:ext cx="7886700" cy="4684541"/>
          </a:xfrm>
        </p:spPr>
        <p:txBody>
          <a:bodyPr>
            <a:normAutofit fontScale="47500" lnSpcReduction="20000"/>
          </a:bodyPr>
          <a:lstStyle/>
          <a:p>
            <a:r>
              <a:rPr lang="en-US" dirty="0">
                <a:latin typeface="Arial"/>
                <a:cs typeface="Arial"/>
              </a:rPr>
              <a:t>Ahmed, S. (2012). </a:t>
            </a:r>
            <a:r>
              <a:rPr lang="en-US" i="1" dirty="0">
                <a:latin typeface="Arial"/>
                <a:cs typeface="Arial"/>
              </a:rPr>
              <a:t>On Being Included: Racism and Diversity in Institutional Life</a:t>
            </a:r>
            <a:r>
              <a:rPr lang="en-US" dirty="0">
                <a:latin typeface="Arial"/>
                <a:cs typeface="Arial"/>
              </a:rPr>
              <a:t>. Durham [N.C]: Duke University Press. </a:t>
            </a:r>
            <a:endParaRPr lang="en-GB" dirty="0">
              <a:latin typeface="Arial"/>
              <a:cs typeface="Arial"/>
            </a:endParaRPr>
          </a:p>
          <a:p>
            <a:r>
              <a:rPr lang="en-GB" dirty="0">
                <a:latin typeface="Arial"/>
                <a:cs typeface="Arial"/>
              </a:rPr>
              <a:t>Bailin, S. and Siegel, H. (2003) Critical Thinking. </a:t>
            </a:r>
            <a:r>
              <a:rPr lang="en-GB" i="1" dirty="0">
                <a:latin typeface="Arial"/>
                <a:cs typeface="Arial"/>
              </a:rPr>
              <a:t>In</a:t>
            </a:r>
            <a:r>
              <a:rPr lang="en-GB" dirty="0">
                <a:latin typeface="Arial"/>
                <a:cs typeface="Arial"/>
              </a:rPr>
              <a:t> N. Blake, P. </a:t>
            </a:r>
            <a:r>
              <a:rPr lang="en-GB" dirty="0" err="1">
                <a:latin typeface="Arial"/>
                <a:cs typeface="Arial"/>
              </a:rPr>
              <a:t>Smeyers</a:t>
            </a:r>
            <a:r>
              <a:rPr lang="en-GB" dirty="0">
                <a:latin typeface="Arial"/>
                <a:cs typeface="Arial"/>
              </a:rPr>
              <a:t>, R. Smith and P. Standish (eds.) </a:t>
            </a:r>
            <a:r>
              <a:rPr lang="en-GB" i="1" dirty="0">
                <a:latin typeface="Arial"/>
                <a:cs typeface="Arial"/>
              </a:rPr>
              <a:t>The Blackwell Guide to the Philosophy of Education. </a:t>
            </a:r>
            <a:r>
              <a:rPr lang="en-GB" dirty="0">
                <a:latin typeface="Arial"/>
                <a:cs typeface="Arial"/>
              </a:rPr>
              <a:t>Oxford: Blackwell, pp. 181-193.</a:t>
            </a:r>
          </a:p>
          <a:p>
            <a:r>
              <a:rPr lang="en-GB" dirty="0">
                <a:latin typeface="Arial"/>
                <a:cs typeface="Arial"/>
              </a:rPr>
              <a:t>Barad, K. (2007) </a:t>
            </a:r>
            <a:r>
              <a:rPr lang="en-GB" i="1" dirty="0">
                <a:latin typeface="Arial"/>
                <a:cs typeface="Arial"/>
              </a:rPr>
              <a:t>Meeting the Universe Halfway: Quantum Physics and the Entanglement of Matter and Meaning.</a:t>
            </a:r>
            <a:r>
              <a:rPr lang="en-GB" dirty="0">
                <a:latin typeface="Arial"/>
                <a:cs typeface="Arial"/>
              </a:rPr>
              <a:t> Durham, NC: Duke University Press.</a:t>
            </a:r>
          </a:p>
          <a:p>
            <a:r>
              <a:rPr lang="en-GB" dirty="0">
                <a:latin typeface="Arial"/>
                <a:cs typeface="Arial"/>
              </a:rPr>
              <a:t>Barnett, R. (1997) </a:t>
            </a:r>
            <a:r>
              <a:rPr lang="en-GB" i="1" dirty="0">
                <a:latin typeface="Arial"/>
                <a:cs typeface="Arial"/>
              </a:rPr>
              <a:t>Higher Education: A Critical Business.</a:t>
            </a:r>
            <a:r>
              <a:rPr lang="en-GB" dirty="0">
                <a:latin typeface="Arial"/>
                <a:cs typeface="Arial"/>
              </a:rPr>
              <a:t> Buckingham: SRHE.</a:t>
            </a:r>
          </a:p>
          <a:p>
            <a:r>
              <a:rPr lang="en-GB" dirty="0">
                <a:latin typeface="Arial"/>
                <a:cs typeface="Arial"/>
              </a:rPr>
              <a:t>Danvers, E. (2018) Re-thinking pedagogies of critical thinking</a:t>
            </a:r>
            <a:r>
              <a:rPr lang="en-GB" i="1" u="sng" dirty="0">
                <a:latin typeface="Arial"/>
                <a:cs typeface="Arial"/>
              </a:rPr>
              <a:t>.</a:t>
            </a:r>
            <a:r>
              <a:rPr lang="en-GB" dirty="0">
                <a:latin typeface="Arial"/>
                <a:cs typeface="Arial"/>
              </a:rPr>
              <a:t> In: </a:t>
            </a:r>
            <a:r>
              <a:rPr lang="en-GB" dirty="0" err="1">
                <a:latin typeface="Arial"/>
                <a:cs typeface="Arial"/>
              </a:rPr>
              <a:t>Scantlebury</a:t>
            </a:r>
            <a:r>
              <a:rPr lang="en-GB" dirty="0">
                <a:latin typeface="Arial"/>
                <a:cs typeface="Arial"/>
              </a:rPr>
              <a:t>, K. &amp; Taylor, C. (eds</a:t>
            </a:r>
            <a:r>
              <a:rPr lang="en-GB" i="1" dirty="0">
                <a:latin typeface="Arial"/>
                <a:cs typeface="Arial"/>
              </a:rPr>
              <a:t>.) Turning feminist theory into practice: enacting material change in education</a:t>
            </a:r>
            <a:r>
              <a:rPr lang="en-GB" dirty="0">
                <a:latin typeface="Arial"/>
                <a:cs typeface="Arial"/>
              </a:rPr>
              <a:t>. Sense Publishers, Rotterdam. </a:t>
            </a:r>
          </a:p>
          <a:p>
            <a:r>
              <a:rPr lang="en-GB" dirty="0">
                <a:latin typeface="Arial"/>
                <a:cs typeface="Arial"/>
              </a:rPr>
              <a:t>Danvers, E. (Forthcoming) Who Occupies a Desirable Subjectivity as a Critical Thinking Student? </a:t>
            </a:r>
            <a:r>
              <a:rPr lang="en-GB" i="1" dirty="0">
                <a:latin typeface="Arial"/>
                <a:cs typeface="Arial"/>
              </a:rPr>
              <a:t>Teaching in Higher Education – </a:t>
            </a:r>
            <a:r>
              <a:rPr lang="en-GB" dirty="0">
                <a:latin typeface="Arial"/>
                <a:cs typeface="Arial"/>
              </a:rPr>
              <a:t>(Under Review)</a:t>
            </a:r>
          </a:p>
          <a:p>
            <a:r>
              <a:rPr lang="en-GB" dirty="0">
                <a:latin typeface="Arial"/>
                <a:cs typeface="Arial"/>
              </a:rPr>
              <a:t>Department for Business Innovation and Skills (BIS) (2016). </a:t>
            </a:r>
            <a:r>
              <a:rPr lang="en-GB" i="1" dirty="0">
                <a:latin typeface="Arial"/>
                <a:cs typeface="Arial"/>
              </a:rPr>
              <a:t>Success as a Knowledge Economy: Teaching Excellence, Social Mobility and Student Choice</a:t>
            </a:r>
            <a:r>
              <a:rPr lang="en-GB" dirty="0">
                <a:latin typeface="Arial"/>
                <a:cs typeface="Arial"/>
              </a:rPr>
              <a:t>. London: BIS. </a:t>
            </a:r>
          </a:p>
          <a:p>
            <a:r>
              <a:rPr lang="en-GB" dirty="0">
                <a:latin typeface="Arial"/>
                <a:cs typeface="Arial"/>
              </a:rPr>
              <a:t>Fenwick, T. and Edwards, R. (2013) Networks of Knowledge, Matters of Learning and Criticality in Higher Education. </a:t>
            </a:r>
            <a:r>
              <a:rPr lang="en-GB" i="1" dirty="0">
                <a:latin typeface="Arial"/>
                <a:cs typeface="Arial"/>
              </a:rPr>
              <a:t>Higher Education, </a:t>
            </a:r>
            <a:r>
              <a:rPr lang="en-GB" dirty="0">
                <a:latin typeface="Arial"/>
                <a:cs typeface="Arial"/>
              </a:rPr>
              <a:t>67</a:t>
            </a:r>
            <a:r>
              <a:rPr lang="en-GB" b="1" dirty="0">
                <a:latin typeface="Arial"/>
                <a:cs typeface="Arial"/>
              </a:rPr>
              <a:t>,</a:t>
            </a:r>
            <a:r>
              <a:rPr lang="en-GB" dirty="0">
                <a:latin typeface="Arial"/>
                <a:cs typeface="Arial"/>
              </a:rPr>
              <a:t> pp. 35-50.</a:t>
            </a:r>
          </a:p>
          <a:p>
            <a:r>
              <a:rPr lang="en-GB" dirty="0">
                <a:latin typeface="Arial"/>
                <a:cs typeface="Arial"/>
              </a:rPr>
              <a:t>Halpern, D.F. (2003) </a:t>
            </a:r>
            <a:r>
              <a:rPr lang="en-GB" i="1" dirty="0">
                <a:latin typeface="Arial"/>
                <a:cs typeface="Arial"/>
              </a:rPr>
              <a:t>Though and Language: An Introduction to Critical Thinking.</a:t>
            </a:r>
            <a:r>
              <a:rPr lang="en-GB" dirty="0">
                <a:latin typeface="Arial"/>
                <a:cs typeface="Arial"/>
              </a:rPr>
              <a:t> Mahwah, NJ: Lawrence Erlbaum.</a:t>
            </a:r>
          </a:p>
          <a:p>
            <a:r>
              <a:rPr lang="en-GB" dirty="0">
                <a:latin typeface="Arial"/>
                <a:cs typeface="Arial"/>
              </a:rPr>
              <a:t>Leathwood, C. &amp; O'Connell, P. (2003) ‘It's a Struggle’: The Construction of the ‘New Student’ in Higher Education. </a:t>
            </a:r>
            <a:r>
              <a:rPr lang="en-GB" i="1" dirty="0">
                <a:latin typeface="Arial"/>
                <a:cs typeface="Arial"/>
              </a:rPr>
              <a:t>Journal of Education Policy, </a:t>
            </a:r>
            <a:r>
              <a:rPr lang="en-GB" dirty="0">
                <a:latin typeface="Arial"/>
                <a:cs typeface="Arial"/>
              </a:rPr>
              <a:t>18 (6)</a:t>
            </a:r>
            <a:r>
              <a:rPr lang="en-GB" b="1" dirty="0">
                <a:latin typeface="Arial"/>
                <a:cs typeface="Arial"/>
              </a:rPr>
              <a:t>,</a:t>
            </a:r>
            <a:r>
              <a:rPr lang="en-GB" dirty="0">
                <a:latin typeface="Arial"/>
                <a:cs typeface="Arial"/>
              </a:rPr>
              <a:t> 597-615.</a:t>
            </a:r>
          </a:p>
          <a:p>
            <a:r>
              <a:rPr lang="en-GB" dirty="0">
                <a:latin typeface="Arial"/>
                <a:cs typeface="Arial"/>
              </a:rPr>
              <a:t>Paul, R. &amp; Elder, L. (2006) </a:t>
            </a:r>
            <a:r>
              <a:rPr lang="en-GB" i="1" dirty="0">
                <a:latin typeface="Arial"/>
                <a:cs typeface="Arial"/>
              </a:rPr>
              <a:t>The Miniature Guide to Critical Thinking: Concepts and Tools. </a:t>
            </a:r>
            <a:r>
              <a:rPr lang="en-GB" dirty="0" err="1">
                <a:latin typeface="Arial"/>
                <a:cs typeface="Arial"/>
              </a:rPr>
              <a:t>Tomales</a:t>
            </a:r>
            <a:r>
              <a:rPr lang="en-GB" dirty="0">
                <a:latin typeface="Arial"/>
                <a:cs typeface="Arial"/>
              </a:rPr>
              <a:t>, CA: Foundation for Critical Thinking</a:t>
            </a:r>
            <a:r>
              <a:rPr lang="en-GB" dirty="0" smtClean="0">
                <a:latin typeface="Arial"/>
                <a:cs typeface="Arial"/>
              </a:rPr>
              <a:t>.</a:t>
            </a:r>
            <a:endParaRPr lang="en-GB" dirty="0">
              <a:latin typeface="Arial"/>
              <a:cs typeface="Arial"/>
            </a:endParaRPr>
          </a:p>
        </p:txBody>
      </p:sp>
      <p:sp>
        <p:nvSpPr>
          <p:cNvPr id="4" name="Rectangle 3"/>
          <p:cNvSpPr/>
          <p:nvPr/>
        </p:nvSpPr>
        <p:spPr>
          <a:xfrm>
            <a:off x="105824" y="129948"/>
            <a:ext cx="8966204" cy="1257300"/>
          </a:xfrm>
          <a:prstGeom prst="rect">
            <a:avLst/>
          </a:prstGeom>
          <a:solidFill>
            <a:srgbClr val="7DA1C4"/>
          </a:solidFill>
          <a:ln w="12700" cap="flat" cmpd="sng" algn="ctr">
            <a:noFill/>
            <a:prstDash val="solid"/>
            <a:miter lim="800000"/>
          </a:ln>
          <a:effectLst/>
        </p:spPr>
        <p:txBody>
          <a:bodyPr rtlCol="0" anchor="ctr"/>
          <a:lstStyle/>
          <a:p>
            <a:pPr lvl="0" algn="ctr" defTabSz="685800">
              <a:lnSpc>
                <a:spcPct val="90000"/>
              </a:lnSpc>
              <a:spcBef>
                <a:spcPts val="750"/>
              </a:spcBef>
            </a:pPr>
            <a:r>
              <a:rPr lang="en-GB" sz="3600" spc="83" dirty="0" smtClean="0">
                <a:solidFill>
                  <a:srgbClr val="FFFFFF"/>
                </a:solidFill>
                <a:latin typeface="Georgia"/>
              </a:rPr>
              <a:t>References</a:t>
            </a:r>
            <a:endParaRPr lang="en-GB" sz="3600" spc="83" dirty="0">
              <a:solidFill>
                <a:srgbClr val="FFFFFF"/>
              </a:solidFill>
              <a:latin typeface="Georgia"/>
            </a:endParaRPr>
          </a:p>
        </p:txBody>
      </p:sp>
      <p:sp>
        <p:nvSpPr>
          <p:cNvPr id="5" name="Subtitle 4"/>
          <p:cNvSpPr txBox="1">
            <a:spLocks/>
          </p:cNvSpPr>
          <p:nvPr/>
        </p:nvSpPr>
        <p:spPr>
          <a:xfrm>
            <a:off x="1142999" y="253521"/>
            <a:ext cx="6858000" cy="315118"/>
          </a:xfrm>
          <a:prstGeom prst="rect">
            <a:avLst/>
          </a:prstGeom>
        </p:spPr>
        <p:txBody>
          <a:bodyPr anchor="t"/>
          <a:lstStyle>
            <a:lvl1pPr marL="0" indent="0" algn="ctr" defTabSz="685800" rtl="0" eaLnBrk="1" latinLnBrk="0" hangingPunct="1">
              <a:lnSpc>
                <a:spcPct val="90000"/>
              </a:lnSpc>
              <a:spcBef>
                <a:spcPts val="750"/>
              </a:spcBef>
              <a:buFont typeface="Arial" panose="020B0604020202020204" pitchFamily="34" charset="0"/>
              <a:buNone/>
              <a:defRPr sz="1200" kern="1200" spc="83" baseline="0">
                <a:solidFill>
                  <a:schemeClr val="bg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GB" dirty="0" smtClean="0"/>
              <a:t>CENTRE FOR HIGHER EDUCATION AND EQUITY RESEARCH</a:t>
            </a:r>
            <a:endParaRPr lang="en-GB" dirty="0"/>
          </a:p>
        </p:txBody>
      </p:sp>
    </p:spTree>
    <p:extLst>
      <p:ext uri="{BB962C8B-B14F-4D97-AF65-F5344CB8AC3E}">
        <p14:creationId xmlns:p14="http://schemas.microsoft.com/office/powerpoint/2010/main" val="1583302358"/>
      </p:ext>
    </p:extLst>
  </p:cSld>
  <p:clrMapOvr>
    <a:masterClrMapping/>
  </p:clrMapOvr>
</p:sld>
</file>

<file path=ppt/theme/theme1.xml><?xml version="1.0" encoding="utf-8"?>
<a:theme xmlns:a="http://schemas.openxmlformats.org/drawingml/2006/main" name="UoS Title 1">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 PowerPoint template - Standard.potx" id="{263A44CD-C9DD-4D6C-91D8-1B593EE87F80}" vid="{8003EDE2-31AE-4B85-BBFF-9D099B6B1E5C}"/>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99</TotalTime>
  <Words>1418</Words>
  <Application>Microsoft Office PowerPoint</Application>
  <PresentationFormat>On-screen Show (4:3)</PresentationFormat>
  <Paragraphs>53</Paragraphs>
  <Slides>9</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9</vt:i4>
      </vt:variant>
    </vt:vector>
  </HeadingPairs>
  <TitlesOfParts>
    <vt:vector size="15" baseType="lpstr">
      <vt:lpstr>Arial</vt:lpstr>
      <vt:lpstr>Calibri</vt:lpstr>
      <vt:lpstr>Calibri Light</vt:lpstr>
      <vt:lpstr>Georgia</vt:lpstr>
      <vt:lpstr>UoS Title 1</vt:lpstr>
      <vt:lpstr>1_Office Theme</vt:lpstr>
      <vt:lpstr>Embodying Critically - Who Gets to be a Critical Thinker in Higher Education?</vt:lpstr>
      <vt:lpstr>‘The melancholic migrant holds onto the unhappy objects of differences, such as the turban, or at least the memory of being teased about the turban, which ties it to a history of racism. Such differences become sore points or blockage points, where the smooth passage of communication stops. The melancholic migrant is the one who is not only stubbornly attached to difference, but who insists on speaking about racism, where such speech is heard as laboring over sore points’.  (Ahmed, 2010, p. 48) </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Who is the Critical Thinker in Higher Education?</dc:title>
  <dc:creator>Emily Danvers</dc:creator>
  <cp:lastModifiedBy>Charlotte Morris</cp:lastModifiedBy>
  <cp:revision>30</cp:revision>
  <dcterms:created xsi:type="dcterms:W3CDTF">2017-07-26T12:40:06Z</dcterms:created>
  <dcterms:modified xsi:type="dcterms:W3CDTF">2017-09-13T09:22:16Z</dcterms:modified>
</cp:coreProperties>
</file>