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7" r:id="rId2"/>
    <p:sldId id="259" r:id="rId3"/>
    <p:sldId id="268" r:id="rId4"/>
    <p:sldId id="274" r:id="rId5"/>
    <p:sldId id="269" r:id="rId6"/>
    <p:sldId id="273" r:id="rId7"/>
    <p:sldId id="266" r:id="rId8"/>
    <p:sldId id="271" r:id="rId9"/>
    <p:sldId id="275" r:id="rId10"/>
    <p:sldId id="265" r:id="rId11"/>
    <p:sldId id="267" r:id="rId12"/>
    <p:sldId id="27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5" autoAdjust="0"/>
    <p:restoredTop sz="45133" autoAdjust="0"/>
  </p:normalViewPr>
  <p:slideViewPr>
    <p:cSldViewPr snapToGrid="0" snapToObjects="1">
      <p:cViewPr>
        <p:scale>
          <a:sx n="63" d="100"/>
          <a:sy n="63" d="100"/>
        </p:scale>
        <p:origin x="-2352" y="-80"/>
      </p:cViewPr>
      <p:guideLst>
        <p:guide orient="horz" pos="2160"/>
        <p:guide pos="2880"/>
      </p:guideLst>
    </p:cSldViewPr>
  </p:slideViewPr>
  <p:outlineViewPr>
    <p:cViewPr>
      <p:scale>
        <a:sx n="33" d="100"/>
        <a:sy n="33" d="100"/>
      </p:scale>
      <p:origin x="0" y="926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0A0A1-62EB-D944-BA7F-7BEA2233D0CE}" type="datetimeFigureOut">
              <a:rPr lang="en-US" smtClean="0"/>
              <a:t>01/10/2014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85EAC2-86F3-4040-B163-438EA559764F}" type="slidenum">
              <a:rPr lang="en-US" smtClean="0"/>
              <a:t>‹#›</a:t>
            </a:fld>
            <a:endParaRPr lang="en-US"/>
          </a:p>
        </p:txBody>
      </p:sp>
    </p:spTree>
    <p:extLst>
      <p:ext uri="{BB962C8B-B14F-4D97-AF65-F5344CB8AC3E}">
        <p14:creationId xmlns:p14="http://schemas.microsoft.com/office/powerpoint/2010/main" val="24169822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2FEED11F-9837-4E22-9799-2B3D7BB7932F}" type="slidenum">
              <a:rPr lang="en-GB" smtClean="0">
                <a:solidFill>
                  <a:prstClr val="black"/>
                </a:solidFill>
                <a:latin typeface="Calibri"/>
              </a:rPr>
              <a:pPr/>
              <a:t>1</a:t>
            </a:fld>
            <a:endParaRPr lang="en-GB">
              <a:solidFill>
                <a:prstClr val="black"/>
              </a:solidFill>
              <a:latin typeface="Calibri"/>
            </a:endParaRPr>
          </a:p>
        </p:txBody>
      </p:sp>
    </p:spTree>
    <p:extLst>
      <p:ext uri="{BB962C8B-B14F-4D97-AF65-F5344CB8AC3E}">
        <p14:creationId xmlns:p14="http://schemas.microsoft.com/office/powerpoint/2010/main" val="2576330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5EAC2-86F3-4040-B163-438EA559764F}" type="slidenum">
              <a:rPr lang="en-US" smtClean="0"/>
              <a:t>2</a:t>
            </a:fld>
            <a:endParaRPr lang="en-US"/>
          </a:p>
        </p:txBody>
      </p:sp>
    </p:spTree>
    <p:extLst>
      <p:ext uri="{BB962C8B-B14F-4D97-AF65-F5344CB8AC3E}">
        <p14:creationId xmlns:p14="http://schemas.microsoft.com/office/powerpoint/2010/main" val="380612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85EAC2-86F3-4040-B163-438EA559764F}" type="slidenum">
              <a:rPr lang="en-US" smtClean="0"/>
              <a:t>3</a:t>
            </a:fld>
            <a:endParaRPr lang="en-US"/>
          </a:p>
        </p:txBody>
      </p:sp>
    </p:spTree>
    <p:extLst>
      <p:ext uri="{BB962C8B-B14F-4D97-AF65-F5344CB8AC3E}">
        <p14:creationId xmlns:p14="http://schemas.microsoft.com/office/powerpoint/2010/main" val="997943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5EAC2-86F3-4040-B163-438EA559764F}" type="slidenum">
              <a:rPr lang="en-US" smtClean="0"/>
              <a:t>4</a:t>
            </a:fld>
            <a:endParaRPr lang="en-US"/>
          </a:p>
        </p:txBody>
      </p:sp>
    </p:spTree>
    <p:extLst>
      <p:ext uri="{BB962C8B-B14F-4D97-AF65-F5344CB8AC3E}">
        <p14:creationId xmlns:p14="http://schemas.microsoft.com/office/powerpoint/2010/main" val="775041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185EAC2-86F3-4040-B163-438EA559764F}" type="slidenum">
              <a:rPr lang="en-US" smtClean="0"/>
              <a:t>5</a:t>
            </a:fld>
            <a:endParaRPr lang="en-US"/>
          </a:p>
        </p:txBody>
      </p:sp>
    </p:spTree>
    <p:extLst>
      <p:ext uri="{BB962C8B-B14F-4D97-AF65-F5344CB8AC3E}">
        <p14:creationId xmlns:p14="http://schemas.microsoft.com/office/powerpoint/2010/main" val="1631843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5EAC2-86F3-4040-B163-438EA559764F}" type="slidenum">
              <a:rPr lang="en-US" smtClean="0"/>
              <a:t>6</a:t>
            </a:fld>
            <a:endParaRPr lang="en-US"/>
          </a:p>
        </p:txBody>
      </p:sp>
    </p:spTree>
    <p:extLst>
      <p:ext uri="{BB962C8B-B14F-4D97-AF65-F5344CB8AC3E}">
        <p14:creationId xmlns:p14="http://schemas.microsoft.com/office/powerpoint/2010/main" val="67583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5EAC2-86F3-4040-B163-438EA559764F}" type="slidenum">
              <a:rPr lang="en-US" smtClean="0"/>
              <a:t>7</a:t>
            </a:fld>
            <a:endParaRPr lang="en-US"/>
          </a:p>
        </p:txBody>
      </p:sp>
    </p:spTree>
    <p:extLst>
      <p:ext uri="{BB962C8B-B14F-4D97-AF65-F5344CB8AC3E}">
        <p14:creationId xmlns:p14="http://schemas.microsoft.com/office/powerpoint/2010/main" val="603271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85EAC2-86F3-4040-B163-438EA559764F}" type="slidenum">
              <a:rPr lang="en-US" smtClean="0"/>
              <a:t>8</a:t>
            </a:fld>
            <a:endParaRPr lang="en-US"/>
          </a:p>
        </p:txBody>
      </p:sp>
    </p:spTree>
    <p:extLst>
      <p:ext uri="{BB962C8B-B14F-4D97-AF65-F5344CB8AC3E}">
        <p14:creationId xmlns:p14="http://schemas.microsoft.com/office/powerpoint/2010/main" val="233286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D185EAC2-86F3-4040-B163-438EA559764F}" type="slidenum">
              <a:rPr lang="en-US" smtClean="0"/>
              <a:t>9</a:t>
            </a:fld>
            <a:endParaRPr lang="en-US"/>
          </a:p>
        </p:txBody>
      </p:sp>
    </p:spTree>
    <p:extLst>
      <p:ext uri="{BB962C8B-B14F-4D97-AF65-F5344CB8AC3E}">
        <p14:creationId xmlns:p14="http://schemas.microsoft.com/office/powerpoint/2010/main" val="1098042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85EAC2-86F3-4040-B163-438EA559764F}" type="slidenum">
              <a:rPr lang="en-US" smtClean="0"/>
              <a:t>10</a:t>
            </a:fld>
            <a:endParaRPr lang="en-US"/>
          </a:p>
        </p:txBody>
      </p:sp>
    </p:spTree>
    <p:extLst>
      <p:ext uri="{BB962C8B-B14F-4D97-AF65-F5344CB8AC3E}">
        <p14:creationId xmlns:p14="http://schemas.microsoft.com/office/powerpoint/2010/main" val="1188911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5EAC2-86F3-4040-B163-438EA559764F}" type="slidenum">
              <a:rPr lang="en-US" smtClean="0"/>
              <a:t>11</a:t>
            </a:fld>
            <a:endParaRPr lang="en-US"/>
          </a:p>
        </p:txBody>
      </p:sp>
    </p:spTree>
    <p:extLst>
      <p:ext uri="{BB962C8B-B14F-4D97-AF65-F5344CB8AC3E}">
        <p14:creationId xmlns:p14="http://schemas.microsoft.com/office/powerpoint/2010/main" val="2821966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FF"/>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77838018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latin typeface="Candara" panose="020E0502030303020204" pitchFamily="34" charset="0"/>
              </a:defRPr>
            </a:lvl1pPr>
          </a:lstStyle>
          <a:p>
            <a:r>
              <a:rPr lang="en-GB" dirty="0" smtClean="0"/>
              <a:t>Click to edit Master title style</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vl4pPr>
              <a:defRPr sz="1800"/>
            </a:lvl4pPr>
            <a:lvl5pPr>
              <a:defRPr sz="1600"/>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p>
            <a:endParaRPr lang="en-US" dirty="0">
              <a:solidFill>
                <a:prstClr val="white">
                  <a:tint val="75000"/>
                </a:prstClr>
              </a:solidFill>
              <a:latin typeface="Calibri"/>
            </a:endParaRPr>
          </a:p>
        </p:txBody>
      </p:sp>
      <p:sp>
        <p:nvSpPr>
          <p:cNvPr id="5" name="Footer Placeholder 4"/>
          <p:cNvSpPr>
            <a:spLocks noGrp="1"/>
          </p:cNvSpPr>
          <p:nvPr>
            <p:ph type="ftr" sz="quarter" idx="11"/>
          </p:nvPr>
        </p:nvSpPr>
        <p:spPr/>
        <p:txBody>
          <a:bodyPr/>
          <a:lstStyle>
            <a:lvl1pPr>
              <a:defRPr sz="1200" b="1"/>
            </a:lvl1pPr>
          </a:lstStyle>
          <a:p>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554070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027182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435922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a:latin typeface="Calibri"/>
            </a:endParaRPr>
          </a:p>
        </p:txBody>
      </p:sp>
      <p:sp>
        <p:nvSpPr>
          <p:cNvPr id="9" name="Slide Number Placeholder 8"/>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27793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a:latin typeface="Calibri"/>
            </a:endParaRPr>
          </a:p>
        </p:txBody>
      </p:sp>
      <p:sp>
        <p:nvSpPr>
          <p:cNvPr id="5" name="Slide Number Placeholder 4"/>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415170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a:latin typeface="Calibri"/>
            </a:endParaRPr>
          </a:p>
        </p:txBody>
      </p:sp>
      <p:sp>
        <p:nvSpPr>
          <p:cNvPr id="4" name="Slide Number Placeholder 3"/>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1700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36381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latin typeface="Calibri"/>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892882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26505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solidFill>
                  <a:prstClr val="white">
                    <a:tint val="75000"/>
                  </a:prstClr>
                </a:solidFill>
                <a:latin typeface="Calibri"/>
              </a:rPr>
              <a:pPr/>
              <a:t>01/10/2014</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2212622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endParaRPr lang="en-US" dirty="0">
              <a:solidFill>
                <a:prstClr val="white">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rgbClr val="FF66FF"/>
                </a:solidFill>
              </a:defRPr>
            </a:lvl1pPr>
          </a:lstStyle>
          <a:p>
            <a:pPr defTabSz="914400"/>
            <a:r>
              <a:rPr lang="en-GB" dirty="0" smtClean="0">
                <a:latin typeface="Calibri"/>
              </a:rPr>
              <a:t>http://www.sussex.ac.uk/education/cheer</a:t>
            </a:r>
            <a:endParaRPr lang="en-US" dirty="0">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FB56013-B943-42BA-886F-6F9D4EB85E9D}" type="slidenum">
              <a:rPr lang="en-US" smtClean="0">
                <a:solidFill>
                  <a:prstClr val="white">
                    <a:tint val="75000"/>
                  </a:prstClr>
                </a:solidFill>
                <a:latin typeface="Calibri"/>
              </a:rPr>
              <a:pPr defTabSz="914400"/>
              <a:t>‹#›</a:t>
            </a:fld>
            <a:endParaRPr lang="en-US">
              <a:solidFill>
                <a:prstClr val="white">
                  <a:tint val="75000"/>
                </a:prstClr>
              </a:solidFill>
              <a:latin typeface="Calibri"/>
            </a:endParaRPr>
          </a:p>
        </p:txBody>
      </p:sp>
    </p:spTree>
    <p:extLst>
      <p:ext uri="{BB962C8B-B14F-4D97-AF65-F5344CB8AC3E}">
        <p14:creationId xmlns:p14="http://schemas.microsoft.com/office/powerpoint/2010/main" val="34362893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b="0" i="0" kern="1200">
          <a:solidFill>
            <a:srgbClr val="FF66FF"/>
          </a:solidFill>
          <a:latin typeface="American Typewriter"/>
          <a:ea typeface="+mj-ea"/>
          <a:cs typeface="American Typewriter"/>
        </a:defRPr>
      </a:lvl1pPr>
    </p:titleStyle>
    <p:bodyStyle>
      <a:lvl1pPr marL="342900" indent="-342900" algn="l" defTabSz="914400" rtl="0" eaLnBrk="1" latinLnBrk="0" hangingPunct="1">
        <a:spcBef>
          <a:spcPct val="20000"/>
        </a:spcBef>
        <a:buFont typeface="Arial" pitchFamily="34" charset="0"/>
        <a:buChar char="•"/>
        <a:defRPr sz="2800" b="0" i="0" kern="1200">
          <a:solidFill>
            <a:schemeClr val="tx1"/>
          </a:solidFill>
          <a:latin typeface="American Typewriter"/>
          <a:ea typeface="+mn-ea"/>
          <a:cs typeface="American Typewriter"/>
        </a:defRPr>
      </a:lvl1pPr>
      <a:lvl2pPr marL="742950" indent="-285750" algn="l" defTabSz="914400" rtl="0" eaLnBrk="1" latinLnBrk="0" hangingPunct="1">
        <a:spcBef>
          <a:spcPct val="20000"/>
        </a:spcBef>
        <a:buFont typeface="Arial" pitchFamily="34" charset="0"/>
        <a:buChar char="–"/>
        <a:defRPr sz="2400" b="0" i="0" kern="1200">
          <a:solidFill>
            <a:schemeClr val="tx1"/>
          </a:solidFill>
          <a:latin typeface="American Typewriter"/>
          <a:ea typeface="+mn-ea"/>
          <a:cs typeface="American Typewriter"/>
        </a:defRPr>
      </a:lvl2pPr>
      <a:lvl3pPr marL="1143000" indent="-228600" algn="l" defTabSz="914400" rtl="0" eaLnBrk="1" latinLnBrk="0" hangingPunct="1">
        <a:spcBef>
          <a:spcPct val="20000"/>
        </a:spcBef>
        <a:buFont typeface="Arial" pitchFamily="34" charset="0"/>
        <a:buChar char="•"/>
        <a:defRPr sz="2000" b="0" i="0" kern="1200">
          <a:solidFill>
            <a:schemeClr val="tx1"/>
          </a:solidFill>
          <a:latin typeface="American Typewriter"/>
          <a:ea typeface="+mn-ea"/>
          <a:cs typeface="American Typewriter"/>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erican Typewriter"/>
          <a:ea typeface="+mn-ea"/>
          <a:cs typeface="American Typewriter"/>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erican Typewriter"/>
          <a:ea typeface="+mn-ea"/>
          <a:cs typeface="American Typewriter"/>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6926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GB" i="1" dirty="0">
                <a:solidFill>
                  <a:prstClr val="white"/>
                </a:solidFill>
                <a:latin typeface="Calibri"/>
              </a:rPr>
              <a:t>Diversity, Democratisation and Difference: Theories and Methodologies</a:t>
            </a:r>
            <a:endParaRPr lang="en-GB" dirty="0">
              <a:solidFill>
                <a:prstClr val="white"/>
              </a:solidFill>
              <a:latin typeface="Calibri"/>
            </a:endParaRPr>
          </a:p>
        </p:txBody>
      </p:sp>
      <p:sp>
        <p:nvSpPr>
          <p:cNvPr id="2" name="Title 1"/>
          <p:cNvSpPr>
            <a:spLocks noGrp="1"/>
          </p:cNvSpPr>
          <p:nvPr>
            <p:ph type="ctrTitle"/>
          </p:nvPr>
        </p:nvSpPr>
        <p:spPr>
          <a:xfrm>
            <a:off x="555633" y="1997648"/>
            <a:ext cx="8168054" cy="2683071"/>
          </a:xfrm>
        </p:spPr>
        <p:txBody>
          <a:bodyPr>
            <a:noAutofit/>
          </a:bodyPr>
          <a:lstStyle/>
          <a:p>
            <a:r>
              <a:rPr lang="en-US" sz="4000" dirty="0">
                <a:latin typeface="American Typewriter"/>
                <a:cs typeface="American Typewriter"/>
              </a:rPr>
              <a:t>Can critical thinking and sexism co-exist? </a:t>
            </a:r>
            <a:r>
              <a:rPr lang="en-US" sz="4000" dirty="0" smtClean="0"/>
              <a:t/>
            </a:r>
            <a:br>
              <a:rPr lang="en-US" sz="4000" dirty="0" smtClean="0"/>
            </a:br>
            <a:r>
              <a:rPr lang="en-US" sz="2400" dirty="0" smtClean="0">
                <a:latin typeface="American Typewriter"/>
                <a:cs typeface="American Typewriter"/>
              </a:rPr>
              <a:t>Exploring the moral </a:t>
            </a:r>
            <a:r>
              <a:rPr lang="en-US" sz="2400" dirty="0">
                <a:latin typeface="American Typewriter"/>
                <a:cs typeface="American Typewriter"/>
              </a:rPr>
              <a:t>and political discourses surrounding student critically in higher education </a:t>
            </a:r>
            <a:endParaRPr lang="en-US" sz="6600" dirty="0">
              <a:latin typeface="American Typewriter"/>
              <a:cs typeface="American Typewriter"/>
            </a:endParaRPr>
          </a:p>
        </p:txBody>
      </p:sp>
      <p:sp>
        <p:nvSpPr>
          <p:cNvPr id="3" name="Subtitle 2"/>
          <p:cNvSpPr>
            <a:spLocks noGrp="1"/>
          </p:cNvSpPr>
          <p:nvPr>
            <p:ph type="subTitle" idx="1"/>
          </p:nvPr>
        </p:nvSpPr>
        <p:spPr>
          <a:xfrm>
            <a:off x="1893004" y="4739687"/>
            <a:ext cx="5128218" cy="1730314"/>
          </a:xfrm>
        </p:spPr>
        <p:txBody>
          <a:bodyPr>
            <a:normAutofit fontScale="47500" lnSpcReduction="20000"/>
          </a:bodyPr>
          <a:lstStyle/>
          <a:p>
            <a:endParaRPr lang="en-US" sz="2800" dirty="0" smtClean="0"/>
          </a:p>
          <a:p>
            <a:r>
              <a:rPr lang="en-US" sz="3700" dirty="0" smtClean="0"/>
              <a:t>Emily Danvers</a:t>
            </a:r>
          </a:p>
          <a:p>
            <a:r>
              <a:rPr lang="en-US" sz="3700" dirty="0" smtClean="0"/>
              <a:t>University of Sussex</a:t>
            </a:r>
          </a:p>
          <a:p>
            <a:r>
              <a:rPr lang="en-US" sz="3700" dirty="0" smtClean="0"/>
              <a:t>Centre for Higher Education &amp; Equity Research (CHEER)</a:t>
            </a:r>
          </a:p>
          <a:p>
            <a:r>
              <a:rPr lang="en-US" sz="3700" u="sng" dirty="0" smtClean="0">
                <a:solidFill>
                  <a:srgbClr val="CCC1DA"/>
                </a:solidFill>
              </a:rPr>
              <a:t>e.danvers@sussex.ac.uk </a:t>
            </a:r>
          </a:p>
          <a:p>
            <a:endParaRPr lang="en-US" sz="3700" dirty="0" smtClean="0"/>
          </a:p>
        </p:txBody>
      </p:sp>
      <p:pic>
        <p:nvPicPr>
          <p:cNvPr id="12" name="Picture 7" descr="US_Centre_for_Higher_Ed#1E8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80587" y="193385"/>
            <a:ext cx="1943100" cy="11493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encrypted-tbn0.gstatic.com/images?q=tbn:ANd9GcQ6-p7GvSch2HVPe8Z3Jt4bS4LWFpqVME4FVum0Gx8JJ_aaEIoSkiQLD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47" y="87973"/>
            <a:ext cx="1811856" cy="1516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26377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47660" cy="1143000"/>
          </a:xfrm>
        </p:spPr>
        <p:txBody>
          <a:bodyPr>
            <a:normAutofit/>
          </a:bodyPr>
          <a:lstStyle/>
          <a:p>
            <a:r>
              <a:rPr lang="en-US" dirty="0" smtClean="0"/>
              <a:t>Provocations – critical thinking and sexism</a:t>
            </a:r>
            <a:endParaRPr lang="en-US" dirty="0"/>
          </a:p>
        </p:txBody>
      </p:sp>
      <p:sp>
        <p:nvSpPr>
          <p:cNvPr id="3" name="Content Placeholder 2"/>
          <p:cNvSpPr>
            <a:spLocks noGrp="1"/>
          </p:cNvSpPr>
          <p:nvPr>
            <p:ph idx="1"/>
          </p:nvPr>
        </p:nvSpPr>
        <p:spPr>
          <a:xfrm>
            <a:off x="199791" y="1417638"/>
            <a:ext cx="5444342" cy="4907123"/>
          </a:xfrm>
        </p:spPr>
        <p:txBody>
          <a:bodyPr>
            <a:noAutofit/>
          </a:bodyPr>
          <a:lstStyle/>
          <a:p>
            <a:r>
              <a:rPr lang="en-US" sz="2400" dirty="0" smtClean="0"/>
              <a:t>What can accounts of academic sexism(e.g. lad cultures</a:t>
            </a:r>
            <a:r>
              <a:rPr lang="en-US" sz="2400" baseline="30000" dirty="0" smtClean="0"/>
              <a:t>1)</a:t>
            </a:r>
            <a:r>
              <a:rPr lang="en-US" sz="2400" dirty="0" smtClean="0"/>
              <a:t> tell us about the ‘critical’ space of higher education? </a:t>
            </a:r>
          </a:p>
          <a:p>
            <a:pPr marL="0" indent="0">
              <a:buNone/>
            </a:pPr>
            <a:endParaRPr lang="en-US" sz="900" dirty="0" smtClean="0"/>
          </a:p>
          <a:p>
            <a:pPr marL="0" indent="0">
              <a:buNone/>
            </a:pPr>
            <a:r>
              <a:rPr lang="en-US" sz="2400" dirty="0" smtClean="0"/>
              <a:t>ALSO</a:t>
            </a:r>
          </a:p>
          <a:p>
            <a:r>
              <a:rPr lang="en-US" sz="2400" dirty="0" smtClean="0"/>
              <a:t>Is criticality always counter- hegemonic</a:t>
            </a:r>
            <a:r>
              <a:rPr lang="en-US" sz="2400" dirty="0"/>
              <a:t>/</a:t>
            </a:r>
            <a:r>
              <a:rPr lang="en-US" sz="2400" dirty="0" smtClean="0"/>
              <a:t>always about the ‘other’?</a:t>
            </a:r>
          </a:p>
          <a:p>
            <a:r>
              <a:rPr lang="en-US" sz="2400" dirty="0" smtClean="0"/>
              <a:t>How does critical thinking interact with ugly feelings of disagreement, dislike and distance?</a:t>
            </a:r>
            <a:endParaRPr lang="en-US" sz="2400" dirty="0"/>
          </a:p>
        </p:txBody>
      </p:sp>
      <p:pic>
        <p:nvPicPr>
          <p:cNvPr id="5" name="Picture 4"/>
          <p:cNvPicPr>
            <a:picLocks noChangeAspect="1"/>
          </p:cNvPicPr>
          <p:nvPr/>
        </p:nvPicPr>
        <p:blipFill>
          <a:blip r:embed="rId3"/>
          <a:stretch>
            <a:fillRect/>
          </a:stretch>
        </p:blipFill>
        <p:spPr>
          <a:xfrm>
            <a:off x="5482873" y="1417638"/>
            <a:ext cx="3521988" cy="4266289"/>
          </a:xfrm>
          <a:prstGeom prst="rect">
            <a:avLst/>
          </a:prstGeom>
          <a:ln>
            <a:noFill/>
          </a:ln>
          <a:effectLst>
            <a:softEdge rad="112500"/>
          </a:effectLst>
        </p:spPr>
      </p:pic>
      <p:sp>
        <p:nvSpPr>
          <p:cNvPr id="7" name="Rectangle 6"/>
          <p:cNvSpPr/>
          <p:nvPr/>
        </p:nvSpPr>
        <p:spPr>
          <a:xfrm>
            <a:off x="5908460" y="5955429"/>
            <a:ext cx="2600855" cy="369332"/>
          </a:xfrm>
          <a:prstGeom prst="rect">
            <a:avLst/>
          </a:prstGeom>
        </p:spPr>
        <p:txBody>
          <a:bodyPr wrap="none">
            <a:spAutoFit/>
          </a:bodyPr>
          <a:lstStyle/>
          <a:p>
            <a:r>
              <a:rPr lang="en-US" baseline="30000" dirty="0" smtClean="0"/>
              <a:t>1</a:t>
            </a:r>
            <a:r>
              <a:rPr lang="en-US" dirty="0" smtClean="0"/>
              <a:t> Phipps and Young, 2013</a:t>
            </a:r>
          </a:p>
        </p:txBody>
      </p:sp>
    </p:spTree>
    <p:extLst>
      <p:ext uri="{BB962C8B-B14F-4D97-AF65-F5344CB8AC3E}">
        <p14:creationId xmlns:p14="http://schemas.microsoft.com/office/powerpoint/2010/main" val="354064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390681" cy="1143000"/>
          </a:xfrm>
        </p:spPr>
        <p:txBody>
          <a:bodyPr>
            <a:normAutofit/>
          </a:bodyPr>
          <a:lstStyle/>
          <a:p>
            <a:r>
              <a:rPr lang="en-US" dirty="0" smtClean="0"/>
              <a:t>Feminist/new materialist critical thinking</a:t>
            </a:r>
            <a:endParaRPr lang="en-US" dirty="0"/>
          </a:p>
        </p:txBody>
      </p:sp>
      <p:sp>
        <p:nvSpPr>
          <p:cNvPr id="3" name="Content Placeholder 2"/>
          <p:cNvSpPr>
            <a:spLocks noGrp="1"/>
          </p:cNvSpPr>
          <p:nvPr>
            <p:ph idx="1"/>
          </p:nvPr>
        </p:nvSpPr>
        <p:spPr>
          <a:xfrm>
            <a:off x="457200" y="1417638"/>
            <a:ext cx="8390680" cy="5218648"/>
          </a:xfrm>
        </p:spPr>
        <p:txBody>
          <a:bodyPr>
            <a:normAutofit fontScale="85000" lnSpcReduction="20000"/>
          </a:bodyPr>
          <a:lstStyle/>
          <a:p>
            <a:r>
              <a:rPr lang="en-US" dirty="0"/>
              <a:t>R</a:t>
            </a:r>
            <a:r>
              <a:rPr lang="en-US" dirty="0" smtClean="0"/>
              <a:t>esearch with 1</a:t>
            </a:r>
            <a:r>
              <a:rPr lang="en-US" baseline="30000" dirty="0" smtClean="0"/>
              <a:t>st</a:t>
            </a:r>
            <a:r>
              <a:rPr lang="en-US" dirty="0" smtClean="0"/>
              <a:t> year UK social science students (15 interviews, a focus group, 3 month classroom observations). </a:t>
            </a:r>
            <a:r>
              <a:rPr lang="en-US" dirty="0" smtClean="0">
                <a:solidFill>
                  <a:schemeClr val="accent4">
                    <a:lumMod val="40000"/>
                    <a:lumOff val="60000"/>
                  </a:schemeClr>
                </a:solidFill>
              </a:rPr>
              <a:t>Following </a:t>
            </a:r>
            <a:r>
              <a:rPr lang="en-US" dirty="0">
                <a:solidFill>
                  <a:schemeClr val="accent4">
                    <a:lumMod val="40000"/>
                    <a:lumOff val="60000"/>
                  </a:schemeClr>
                </a:solidFill>
              </a:rPr>
              <a:t>around </a:t>
            </a:r>
            <a:r>
              <a:rPr lang="en-US" dirty="0" smtClean="0"/>
              <a:t>critical </a:t>
            </a:r>
            <a:r>
              <a:rPr lang="en-US" dirty="0"/>
              <a:t>thinking, interrogating how it is conceptualised, </a:t>
            </a:r>
            <a:r>
              <a:rPr lang="en-US" dirty="0" smtClean="0"/>
              <a:t>embodied </a:t>
            </a:r>
            <a:r>
              <a:rPr lang="en-US" dirty="0"/>
              <a:t>and </a:t>
            </a:r>
            <a:r>
              <a:rPr lang="en-US" dirty="0" smtClean="0"/>
              <a:t>regulated</a:t>
            </a:r>
          </a:p>
          <a:p>
            <a:endParaRPr lang="en-US" dirty="0" smtClean="0"/>
          </a:p>
          <a:p>
            <a:r>
              <a:rPr lang="en-US" dirty="0" smtClean="0"/>
              <a:t>Using </a:t>
            </a:r>
            <a:r>
              <a:rPr lang="en-US" dirty="0" smtClean="0">
                <a:solidFill>
                  <a:schemeClr val="accent4">
                    <a:lumMod val="40000"/>
                    <a:lumOff val="60000"/>
                  </a:schemeClr>
                </a:solidFill>
              </a:rPr>
              <a:t>Sara Ahmed’s (2010, 2013) </a:t>
            </a:r>
            <a:r>
              <a:rPr lang="en-US" dirty="0" smtClean="0"/>
              <a:t>work to help me negotiate critical thinking’s affective territories/consequences </a:t>
            </a:r>
          </a:p>
          <a:p>
            <a:r>
              <a:rPr lang="en-US" dirty="0" smtClean="0"/>
              <a:t>Using </a:t>
            </a:r>
            <a:r>
              <a:rPr lang="en-US" dirty="0">
                <a:solidFill>
                  <a:schemeClr val="accent4">
                    <a:lumMod val="40000"/>
                    <a:lumOff val="60000"/>
                  </a:schemeClr>
                </a:solidFill>
              </a:rPr>
              <a:t>Karen </a:t>
            </a:r>
            <a:r>
              <a:rPr lang="en-US" dirty="0" err="1">
                <a:solidFill>
                  <a:schemeClr val="accent4">
                    <a:lumMod val="40000"/>
                    <a:lumOff val="60000"/>
                  </a:schemeClr>
                </a:solidFill>
              </a:rPr>
              <a:t>Barad’s</a:t>
            </a:r>
            <a:r>
              <a:rPr lang="en-US" dirty="0">
                <a:solidFill>
                  <a:schemeClr val="accent4">
                    <a:lumMod val="40000"/>
                    <a:lumOff val="60000"/>
                  </a:schemeClr>
                </a:solidFill>
              </a:rPr>
              <a:t> (2007) </a:t>
            </a:r>
            <a:r>
              <a:rPr lang="en-US" dirty="0" smtClean="0"/>
              <a:t>work to think beyond critical thinking as a textual discourse to its material interactions with people and place</a:t>
            </a:r>
          </a:p>
          <a:p>
            <a:r>
              <a:rPr lang="en-US" dirty="0" smtClean="0"/>
              <a:t>Reading the space between these two theorists to explore forms of feminist critical thinking that address inequality both in the abstract and the everyday </a:t>
            </a:r>
          </a:p>
        </p:txBody>
      </p:sp>
    </p:spTree>
    <p:extLst>
      <p:ext uri="{BB962C8B-B14F-4D97-AF65-F5344CB8AC3E}">
        <p14:creationId xmlns:p14="http://schemas.microsoft.com/office/powerpoint/2010/main" val="76348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example, debates on critique</a:t>
            </a:r>
            <a:endParaRPr lang="en-US" dirty="0"/>
          </a:p>
        </p:txBody>
      </p:sp>
      <p:sp>
        <p:nvSpPr>
          <p:cNvPr id="3" name="Content Placeholder 2"/>
          <p:cNvSpPr>
            <a:spLocks noGrp="1"/>
          </p:cNvSpPr>
          <p:nvPr>
            <p:ph idx="1"/>
          </p:nvPr>
        </p:nvSpPr>
        <p:spPr>
          <a:xfrm>
            <a:off x="457200" y="1600200"/>
            <a:ext cx="8229600" cy="4910113"/>
          </a:xfrm>
        </p:spPr>
        <p:txBody>
          <a:bodyPr>
            <a:normAutofit/>
          </a:bodyPr>
          <a:lstStyle/>
          <a:p>
            <a:r>
              <a:rPr lang="en-GB" dirty="0" smtClean="0"/>
              <a:t>Barad (2012</a:t>
            </a:r>
            <a:r>
              <a:rPr lang="en-GB" dirty="0"/>
              <a:t>) claims </a:t>
            </a:r>
            <a:r>
              <a:rPr lang="en-GB" dirty="0" smtClean="0"/>
              <a:t>that </a:t>
            </a:r>
            <a:r>
              <a:rPr lang="en-GB" dirty="0"/>
              <a:t>because critique </a:t>
            </a:r>
            <a:r>
              <a:rPr lang="en-GB" dirty="0" smtClean="0"/>
              <a:t>has become </a:t>
            </a:r>
            <a:r>
              <a:rPr lang="en-GB" dirty="0">
                <a:solidFill>
                  <a:schemeClr val="accent4">
                    <a:lumMod val="40000"/>
                    <a:lumOff val="60000"/>
                  </a:schemeClr>
                </a:solidFill>
              </a:rPr>
              <a:t>‘</a:t>
            </a:r>
            <a:r>
              <a:rPr lang="en-GB" i="1" dirty="0">
                <a:solidFill>
                  <a:schemeClr val="accent4">
                    <a:lumMod val="40000"/>
                    <a:lumOff val="60000"/>
                  </a:schemeClr>
                </a:solidFill>
              </a:rPr>
              <a:t>a practice of negativity…distancing and othering</a:t>
            </a:r>
            <a:r>
              <a:rPr lang="en-GB" dirty="0">
                <a:solidFill>
                  <a:schemeClr val="accent4">
                    <a:lumMod val="40000"/>
                    <a:lumOff val="60000"/>
                  </a:schemeClr>
                </a:solidFill>
              </a:rPr>
              <a:t>’ </a:t>
            </a:r>
            <a:r>
              <a:rPr lang="en-GB" dirty="0" smtClean="0"/>
              <a:t>her </a:t>
            </a:r>
            <a:r>
              <a:rPr lang="en-GB" dirty="0"/>
              <a:t>students </a:t>
            </a:r>
            <a:r>
              <a:rPr lang="en-GB" dirty="0" smtClean="0"/>
              <a:t>can ‘</a:t>
            </a:r>
            <a:r>
              <a:rPr lang="en-GB" i="1" dirty="0">
                <a:solidFill>
                  <a:schemeClr val="accent4">
                    <a:lumMod val="40000"/>
                    <a:lumOff val="60000"/>
                  </a:schemeClr>
                </a:solidFill>
              </a:rPr>
              <a:t>spit out a critique with the push of a button’ </a:t>
            </a:r>
            <a:endParaRPr lang="en-GB" i="1" dirty="0" smtClean="0">
              <a:solidFill>
                <a:schemeClr val="accent4">
                  <a:lumMod val="40000"/>
                  <a:lumOff val="60000"/>
                </a:schemeClr>
              </a:solidFill>
            </a:endParaRPr>
          </a:p>
          <a:p>
            <a:pPr marL="0" indent="0">
              <a:buNone/>
            </a:pPr>
            <a:endParaRPr lang="en-GB" i="1" dirty="0">
              <a:solidFill>
                <a:schemeClr val="accent4">
                  <a:lumMod val="40000"/>
                  <a:lumOff val="60000"/>
                </a:schemeClr>
              </a:solidFill>
            </a:endParaRPr>
          </a:p>
          <a:p>
            <a:r>
              <a:rPr lang="en-US" dirty="0" smtClean="0"/>
              <a:t>Ahmed (2014) </a:t>
            </a:r>
            <a:r>
              <a:rPr lang="en-US" dirty="0"/>
              <a:t>‘</a:t>
            </a:r>
            <a:r>
              <a:rPr lang="en-US" i="1" dirty="0">
                <a:solidFill>
                  <a:schemeClr val="accent4">
                    <a:lumMod val="40000"/>
                    <a:lumOff val="60000"/>
                  </a:schemeClr>
                </a:solidFill>
              </a:rPr>
              <a:t>I doubt very much that critiquing whiteness is something students have learnt to spit out. In fact, much of what needs critiquing still seems to go unnoticed in our academic worlds’. </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86288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Complex (and contradictory) locations</a:t>
            </a:r>
            <a:endParaRPr lang="en-US" dirty="0"/>
          </a:p>
        </p:txBody>
      </p:sp>
      <p:sp>
        <p:nvSpPr>
          <p:cNvPr id="3" name="Content Placeholder 2"/>
          <p:cNvSpPr>
            <a:spLocks noGrp="1"/>
          </p:cNvSpPr>
          <p:nvPr>
            <p:ph sz="half" idx="1"/>
          </p:nvPr>
        </p:nvSpPr>
        <p:spPr>
          <a:xfrm>
            <a:off x="295939" y="1814018"/>
            <a:ext cx="4038600" cy="2955005"/>
          </a:xfrm>
          <a:ln>
            <a:noFill/>
          </a:ln>
        </p:spPr>
        <p:txBody>
          <a:bodyPr>
            <a:normAutofit fontScale="85000" lnSpcReduction="20000"/>
          </a:bodyPr>
          <a:lstStyle/>
          <a:p>
            <a:pPr marL="0" indent="0">
              <a:buNone/>
            </a:pPr>
            <a:r>
              <a:rPr lang="en-US" dirty="0" smtClean="0">
                <a:solidFill>
                  <a:srgbClr val="CCC1DA"/>
                </a:solidFill>
              </a:rPr>
              <a:t>Rationality </a:t>
            </a:r>
            <a:endParaRPr lang="en-US" sz="1600" dirty="0" smtClean="0"/>
          </a:p>
          <a:p>
            <a:pPr marL="0" indent="0">
              <a:buNone/>
            </a:pPr>
            <a:r>
              <a:rPr lang="en-GB" dirty="0" smtClean="0"/>
              <a:t>‘</a:t>
            </a:r>
            <a:r>
              <a:rPr lang="en-GB" dirty="0"/>
              <a:t>I’ve basically finished…I’ve just got to put the critical bit in…but we’ve only got 200 words for that’ </a:t>
            </a:r>
            <a:endParaRPr lang="en-GB" dirty="0" smtClean="0"/>
          </a:p>
        </p:txBody>
      </p:sp>
      <p:sp>
        <p:nvSpPr>
          <p:cNvPr id="7" name="TextBox 6"/>
          <p:cNvSpPr txBox="1"/>
          <p:nvPr/>
        </p:nvSpPr>
        <p:spPr>
          <a:xfrm>
            <a:off x="4958774" y="2317913"/>
            <a:ext cx="184666" cy="369332"/>
          </a:xfrm>
          <a:prstGeom prst="rect">
            <a:avLst/>
          </a:prstGeom>
          <a:noFill/>
        </p:spPr>
        <p:txBody>
          <a:bodyPr wrap="none" rtlCol="0">
            <a:spAutoFit/>
          </a:bodyPr>
          <a:lstStyle/>
          <a:p>
            <a:endParaRPr lang="en-US" dirty="0"/>
          </a:p>
        </p:txBody>
      </p:sp>
      <p:sp>
        <p:nvSpPr>
          <p:cNvPr id="10" name="Content Placeholder 9"/>
          <p:cNvSpPr>
            <a:spLocks noGrp="1"/>
          </p:cNvSpPr>
          <p:nvPr>
            <p:ph sz="half" idx="2"/>
          </p:nvPr>
        </p:nvSpPr>
        <p:spPr>
          <a:xfrm>
            <a:off x="4648200" y="1814018"/>
            <a:ext cx="4038600" cy="2955005"/>
          </a:xfrm>
          <a:ln>
            <a:noFill/>
          </a:ln>
        </p:spPr>
        <p:txBody>
          <a:bodyPr>
            <a:normAutofit fontScale="85000" lnSpcReduction="20000"/>
          </a:bodyPr>
          <a:lstStyle/>
          <a:p>
            <a:pPr marL="0" indent="0">
              <a:buNone/>
            </a:pPr>
            <a:r>
              <a:rPr lang="en-US" dirty="0">
                <a:solidFill>
                  <a:srgbClr val="CCC1DA"/>
                </a:solidFill>
              </a:rPr>
              <a:t>Contextual/ </a:t>
            </a:r>
            <a:r>
              <a:rPr lang="en-US" dirty="0" smtClean="0">
                <a:solidFill>
                  <a:srgbClr val="CCC1DA"/>
                </a:solidFill>
              </a:rPr>
              <a:t>embodied</a:t>
            </a:r>
            <a:endParaRPr lang="en-US" dirty="0">
              <a:solidFill>
                <a:srgbClr val="CCC1DA"/>
              </a:solidFill>
            </a:endParaRPr>
          </a:p>
          <a:p>
            <a:pPr marL="0" indent="0">
              <a:buNone/>
            </a:pPr>
            <a:r>
              <a:rPr lang="en-US" dirty="0" smtClean="0"/>
              <a:t>‘If you get too critical of everything…you’ll get a bit paranoid or grumpy. So you have to be careful not to just assume the worst in everything. To think about it, to not just let it consume you.’</a:t>
            </a:r>
          </a:p>
          <a:p>
            <a:pPr marL="0" indent="0">
              <a:buNone/>
            </a:pPr>
            <a:endParaRPr lang="en-US" dirty="0"/>
          </a:p>
          <a:p>
            <a:pPr marL="0" indent="0">
              <a:buNone/>
            </a:pPr>
            <a:endParaRPr lang="en-US" dirty="0"/>
          </a:p>
        </p:txBody>
      </p:sp>
      <p:pic>
        <p:nvPicPr>
          <p:cNvPr id="9" name="Picture 6" descr="http://cdn0.lostateminor.com/wp-content/uploads/2013/08/Circus-3.jpg"/>
          <p:cNvPicPr>
            <a:picLocks noChangeAspect="1" noChangeArrowheads="1"/>
          </p:cNvPicPr>
          <p:nvPr/>
        </p:nvPicPr>
        <p:blipFill rotWithShape="1">
          <a:blip r:embed="rId3">
            <a:extLst>
              <a:ext uri="{28A0092B-C50C-407E-A947-70E740481C1C}">
                <a14:useLocalDpi xmlns:a14="http://schemas.microsoft.com/office/drawing/2010/main" val="0"/>
              </a:ext>
            </a:extLst>
          </a:blip>
          <a:srcRect t="14992" b="19988"/>
          <a:stretch/>
        </p:blipFill>
        <p:spPr bwMode="auto">
          <a:xfrm>
            <a:off x="41370" y="4769023"/>
            <a:ext cx="9102630" cy="2088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8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472625" cy="1325562"/>
          </a:xfrm>
        </p:spPr>
        <p:txBody>
          <a:bodyPr>
            <a:normAutofit/>
          </a:bodyPr>
          <a:lstStyle/>
          <a:p>
            <a:r>
              <a:rPr lang="en-US" dirty="0" smtClean="0"/>
              <a:t>Can you be a critical thinker and be sexist?</a:t>
            </a:r>
            <a:endParaRPr lang="en-US" dirty="0"/>
          </a:p>
        </p:txBody>
      </p:sp>
      <p:sp>
        <p:nvSpPr>
          <p:cNvPr id="3" name="Content Placeholder 2"/>
          <p:cNvSpPr>
            <a:spLocks noGrp="1"/>
          </p:cNvSpPr>
          <p:nvPr>
            <p:ph idx="1"/>
          </p:nvPr>
        </p:nvSpPr>
        <p:spPr>
          <a:xfrm>
            <a:off x="262049" y="1600200"/>
            <a:ext cx="8667775" cy="4525963"/>
          </a:xfrm>
        </p:spPr>
        <p:txBody>
          <a:bodyPr>
            <a:normAutofit/>
          </a:bodyPr>
          <a:lstStyle/>
          <a:p>
            <a:pPr marL="0" indent="0">
              <a:buNone/>
            </a:pPr>
            <a:r>
              <a:rPr lang="en-US" dirty="0" smtClean="0"/>
              <a:t>Some Possible responses:</a:t>
            </a:r>
          </a:p>
          <a:p>
            <a:pPr marL="0" indent="0">
              <a:buNone/>
            </a:pPr>
            <a:endParaRPr lang="en-US" dirty="0" smtClean="0"/>
          </a:p>
          <a:p>
            <a:r>
              <a:rPr lang="en-US" sz="2400" dirty="0" smtClean="0"/>
              <a:t>We all choose what we think critically about</a:t>
            </a:r>
          </a:p>
          <a:p>
            <a:r>
              <a:rPr lang="en-US" sz="2400" dirty="0"/>
              <a:t>Aren’t we all entitled to disagree</a:t>
            </a:r>
            <a:r>
              <a:rPr lang="en-US" sz="2400" dirty="0" smtClean="0"/>
              <a:t>?</a:t>
            </a:r>
          </a:p>
          <a:p>
            <a:r>
              <a:rPr lang="en-US" sz="2400" dirty="0" smtClean="0"/>
              <a:t>We can’t always be critical of everything </a:t>
            </a:r>
          </a:p>
          <a:p>
            <a:r>
              <a:rPr lang="en-US" sz="2400" dirty="0"/>
              <a:t>It’s a joke - that’s not how I </a:t>
            </a:r>
            <a:r>
              <a:rPr lang="en-US" sz="2400" i="1" dirty="0"/>
              <a:t>really </a:t>
            </a:r>
            <a:r>
              <a:rPr lang="en-US" sz="2400" dirty="0"/>
              <a:t>think</a:t>
            </a:r>
          </a:p>
          <a:p>
            <a:r>
              <a:rPr lang="en-US" sz="2400" dirty="0">
                <a:solidFill>
                  <a:srgbClr val="CCC1DA"/>
                </a:solidFill>
              </a:rPr>
              <a:t>Of course I’m a critical thinker, I’m an academic</a:t>
            </a:r>
          </a:p>
          <a:p>
            <a:r>
              <a:rPr lang="en-US" sz="2400" dirty="0">
                <a:solidFill>
                  <a:srgbClr val="CCC1DA"/>
                </a:solidFill>
              </a:rPr>
              <a:t>Criticality is about pedagogy not politics</a:t>
            </a:r>
          </a:p>
          <a:p>
            <a:r>
              <a:rPr lang="en-US" sz="2400" dirty="0" smtClean="0">
                <a:solidFill>
                  <a:srgbClr val="CCC1DA"/>
                </a:solidFill>
              </a:rPr>
              <a:t>Critical thinking is difficult/negative</a:t>
            </a:r>
          </a:p>
          <a:p>
            <a:endParaRPr lang="en-US" dirty="0" smtClean="0"/>
          </a:p>
          <a:p>
            <a:endParaRPr lang="en-US" dirty="0" smtClean="0"/>
          </a:p>
        </p:txBody>
      </p:sp>
    </p:spTree>
    <p:extLst>
      <p:ext uri="{BB962C8B-B14F-4D97-AF65-F5344CB8AC3E}">
        <p14:creationId xmlns:p14="http://schemas.microsoft.com/office/powerpoint/2010/main" val="395214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solidFill>
                  <a:srgbClr val="FFFFFF"/>
                </a:solidFill>
              </a:rPr>
              <a:t>Superiority of highly educated other</a:t>
            </a:r>
            <a:endParaRPr lang="en-US" i="1" dirty="0">
              <a:solidFill>
                <a:srgbClr val="FFFFFF"/>
              </a:solidFill>
            </a:endParaRPr>
          </a:p>
        </p:txBody>
      </p:sp>
      <p:sp>
        <p:nvSpPr>
          <p:cNvPr id="3" name="Content Placeholder 2"/>
          <p:cNvSpPr>
            <a:spLocks noGrp="1"/>
          </p:cNvSpPr>
          <p:nvPr>
            <p:ph idx="1"/>
          </p:nvPr>
        </p:nvSpPr>
        <p:spPr>
          <a:xfrm>
            <a:off x="457200" y="1417638"/>
            <a:ext cx="8229600" cy="5257800"/>
          </a:xfrm>
        </p:spPr>
        <p:txBody>
          <a:bodyPr>
            <a:normAutofit lnSpcReduction="10000"/>
          </a:bodyPr>
          <a:lstStyle/>
          <a:p>
            <a:pPr marL="0" indent="0" algn="ctr">
              <a:buNone/>
            </a:pPr>
            <a:r>
              <a:rPr lang="en-GB" dirty="0" smtClean="0">
                <a:solidFill>
                  <a:srgbClr val="CCC1DA"/>
                </a:solidFill>
              </a:rPr>
              <a:t>‘Y</a:t>
            </a:r>
            <a:r>
              <a:rPr lang="en-GB" i="1" dirty="0" smtClean="0">
                <a:solidFill>
                  <a:srgbClr val="CCC1DA"/>
                </a:solidFill>
              </a:rPr>
              <a:t>ou </a:t>
            </a:r>
            <a:r>
              <a:rPr lang="en-GB" i="1" dirty="0">
                <a:solidFill>
                  <a:srgbClr val="CCC1DA"/>
                </a:solidFill>
              </a:rPr>
              <a:t>are at university. You’d liked to think that people are fairly informed and you know, bright enough to </a:t>
            </a:r>
            <a:r>
              <a:rPr lang="en-GB" i="1" dirty="0" smtClean="0">
                <a:solidFill>
                  <a:srgbClr val="CCC1DA"/>
                </a:solidFill>
              </a:rPr>
              <a:t>think, </a:t>
            </a:r>
            <a:r>
              <a:rPr lang="en-GB" i="1" dirty="0">
                <a:solidFill>
                  <a:srgbClr val="CCC1DA"/>
                </a:solidFill>
              </a:rPr>
              <a:t>well that kind of thing is not acceptable</a:t>
            </a:r>
            <a:r>
              <a:rPr lang="en-GB" dirty="0">
                <a:solidFill>
                  <a:srgbClr val="CCC1DA"/>
                </a:solidFill>
              </a:rPr>
              <a:t>’. </a:t>
            </a:r>
          </a:p>
          <a:p>
            <a:pPr marL="0" indent="0" algn="ctr">
              <a:buNone/>
            </a:pPr>
            <a:r>
              <a:rPr lang="en-US" sz="1900" dirty="0" smtClean="0"/>
              <a:t>(Bronwyn, professional cohort, focus group discussion)</a:t>
            </a:r>
          </a:p>
          <a:p>
            <a:pPr marL="0" indent="0">
              <a:buNone/>
            </a:pPr>
            <a:endParaRPr lang="en-US" sz="1900" i="1" dirty="0" smtClean="0"/>
          </a:p>
          <a:p>
            <a:r>
              <a:rPr lang="en-GB" sz="2400" dirty="0" smtClean="0"/>
              <a:t>The (uninformed) critical </a:t>
            </a:r>
            <a:r>
              <a:rPr lang="en-GB" sz="2400" dirty="0"/>
              <a:t>thinking sexist </a:t>
            </a:r>
            <a:r>
              <a:rPr lang="en-GB" sz="2400" dirty="0" smtClean="0"/>
              <a:t>can </a:t>
            </a:r>
            <a:r>
              <a:rPr lang="en-GB" sz="2400" dirty="0"/>
              <a:t>be educated to </a:t>
            </a:r>
            <a:r>
              <a:rPr lang="en-GB" sz="2400" i="1" dirty="0"/>
              <a:t>think differently</a:t>
            </a:r>
            <a:r>
              <a:rPr lang="en-GB" sz="2400" dirty="0"/>
              <a:t> </a:t>
            </a:r>
            <a:r>
              <a:rPr lang="en-GB" sz="2400" dirty="0" smtClean="0"/>
              <a:t>–creates privileged intellectual capital</a:t>
            </a:r>
          </a:p>
          <a:p>
            <a:pPr marL="0" indent="0">
              <a:buNone/>
            </a:pPr>
            <a:endParaRPr lang="en-GB" sz="2400" dirty="0" smtClean="0"/>
          </a:p>
          <a:p>
            <a:r>
              <a:rPr lang="en-GB" sz="2400" dirty="0" smtClean="0"/>
              <a:t>Critical thinking becomes a non-performative (Ahmed, 2012), a discursive stand-in amongst a community that feels it already </a:t>
            </a:r>
            <a:r>
              <a:rPr lang="en-GB" sz="2400" i="1" dirty="0" smtClean="0"/>
              <a:t>is</a:t>
            </a:r>
            <a:r>
              <a:rPr lang="en-GB" sz="2400" dirty="0" smtClean="0"/>
              <a:t> critical </a:t>
            </a:r>
          </a:p>
          <a:p>
            <a:pPr marL="0" indent="0">
              <a:buNone/>
            </a:pPr>
            <a:endParaRPr lang="en-GB" sz="2400" dirty="0" smtClean="0"/>
          </a:p>
        </p:txBody>
      </p:sp>
    </p:spTree>
    <p:extLst>
      <p:ext uri="{BB962C8B-B14F-4D97-AF65-F5344CB8AC3E}">
        <p14:creationId xmlns:p14="http://schemas.microsoft.com/office/powerpoint/2010/main" val="37879439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FFFFFF"/>
                </a:solidFill>
              </a:rPr>
              <a:t>Neo-liberal critical thinking</a:t>
            </a:r>
            <a:endParaRPr lang="en-US" i="1" dirty="0">
              <a:solidFill>
                <a:srgbClr val="FFFFFF"/>
              </a:solidFill>
            </a:endParaRPr>
          </a:p>
        </p:txBody>
      </p:sp>
      <p:sp>
        <p:nvSpPr>
          <p:cNvPr id="3" name="Content Placeholder 2"/>
          <p:cNvSpPr>
            <a:spLocks noGrp="1"/>
          </p:cNvSpPr>
          <p:nvPr>
            <p:ph idx="1"/>
          </p:nvPr>
        </p:nvSpPr>
        <p:spPr>
          <a:xfrm>
            <a:off x="457200" y="1249658"/>
            <a:ext cx="8229600" cy="5260655"/>
          </a:xfrm>
        </p:spPr>
        <p:txBody>
          <a:bodyPr>
            <a:normAutofit fontScale="92500" lnSpcReduction="10000"/>
          </a:bodyPr>
          <a:lstStyle/>
          <a:p>
            <a:pPr marL="0" indent="0" algn="ctr">
              <a:buNone/>
            </a:pPr>
            <a:r>
              <a:rPr lang="en-US" sz="3000" dirty="0" smtClean="0">
                <a:solidFill>
                  <a:srgbClr val="CCC1DA"/>
                </a:solidFill>
              </a:rPr>
              <a:t>Moment of a protest interrupting a lesson on critical thinking – </a:t>
            </a:r>
            <a:r>
              <a:rPr lang="en-US" sz="3000" i="1" dirty="0" smtClean="0">
                <a:solidFill>
                  <a:srgbClr val="CCC1DA"/>
                </a:solidFill>
              </a:rPr>
              <a:t>cerebral vs. lived activism</a:t>
            </a:r>
          </a:p>
          <a:p>
            <a:pPr marL="0" indent="0" algn="ctr">
              <a:buNone/>
            </a:pPr>
            <a:endParaRPr lang="en-US" sz="2600" i="1" dirty="0" smtClean="0">
              <a:solidFill>
                <a:srgbClr val="CCC1DA"/>
              </a:solidFill>
            </a:endParaRPr>
          </a:p>
          <a:p>
            <a:pPr marL="0" indent="0" algn="ctr">
              <a:buNone/>
            </a:pPr>
            <a:endParaRPr lang="en-US" sz="600" i="1" dirty="0" smtClean="0">
              <a:solidFill>
                <a:srgbClr val="CCC1DA"/>
              </a:solidFill>
            </a:endParaRPr>
          </a:p>
          <a:p>
            <a:pPr marL="342900" lvl="1" indent="-342900">
              <a:buFont typeface="Arial" pitchFamily="34" charset="0"/>
              <a:buChar char="•"/>
            </a:pPr>
            <a:r>
              <a:rPr lang="en-GB" sz="2600" dirty="0"/>
              <a:t>Evans (2004) </a:t>
            </a:r>
            <a:r>
              <a:rPr lang="en-GB" sz="2600" dirty="0" smtClean="0"/>
              <a:t>neo</a:t>
            </a:r>
            <a:r>
              <a:rPr lang="en-GB" sz="2600" dirty="0"/>
              <a:t>-liberal higher education </a:t>
            </a:r>
            <a:r>
              <a:rPr lang="en-GB" sz="2600" dirty="0" smtClean="0"/>
              <a:t>is ‘killing </a:t>
            </a:r>
            <a:r>
              <a:rPr lang="en-GB" sz="2600" dirty="0"/>
              <a:t>thinking’ by fostering </a:t>
            </a:r>
            <a:r>
              <a:rPr lang="en-GB" sz="2600" dirty="0" smtClean="0"/>
              <a:t>anti</a:t>
            </a:r>
            <a:r>
              <a:rPr lang="en-GB" sz="2600" dirty="0"/>
              <a:t>-intellectual and anti-</a:t>
            </a:r>
            <a:r>
              <a:rPr lang="en-GB" sz="2600" dirty="0" smtClean="0"/>
              <a:t>democratic cultures</a:t>
            </a:r>
          </a:p>
          <a:p>
            <a:pPr marL="342900" lvl="1" indent="-342900">
              <a:buFont typeface="Arial" pitchFamily="34" charset="0"/>
              <a:buChar char="•"/>
            </a:pPr>
            <a:endParaRPr lang="en-US" sz="2600" i="1" dirty="0" smtClean="0"/>
          </a:p>
          <a:p>
            <a:r>
              <a:rPr lang="en-US" sz="2600" dirty="0" smtClean="0"/>
              <a:t>Critical thinking becoming instrumentalised </a:t>
            </a:r>
          </a:p>
          <a:p>
            <a:pPr lvl="1"/>
            <a:r>
              <a:rPr lang="en-US" sz="2600" dirty="0" smtClean="0"/>
              <a:t>as part of a purification ritual of work on the self</a:t>
            </a:r>
          </a:p>
          <a:p>
            <a:pPr lvl="1"/>
            <a:r>
              <a:rPr lang="en-US" sz="2600" dirty="0" smtClean="0"/>
              <a:t>linked to commodification and consumerism</a:t>
            </a:r>
          </a:p>
          <a:p>
            <a:pPr lvl="1"/>
            <a:r>
              <a:rPr lang="en-GB" sz="2600" dirty="0" smtClean="0"/>
              <a:t>certain </a:t>
            </a:r>
            <a:r>
              <a:rPr lang="en-GB" sz="2600" dirty="0"/>
              <a:t>forms of criticality are the </a:t>
            </a:r>
            <a:r>
              <a:rPr lang="en-GB" sz="2600" dirty="0" smtClean="0"/>
              <a:t>norm (assessment) </a:t>
            </a:r>
            <a:r>
              <a:rPr lang="en-GB" sz="2600" dirty="0"/>
              <a:t>others are more </a:t>
            </a:r>
            <a:r>
              <a:rPr lang="en-GB" sz="2600" dirty="0" smtClean="0"/>
              <a:t>transgressive (protest)</a:t>
            </a:r>
            <a:endParaRPr lang="en-GB" sz="2600" dirty="0"/>
          </a:p>
        </p:txBody>
      </p:sp>
    </p:spTree>
    <p:extLst>
      <p:ext uri="{BB962C8B-B14F-4D97-AF65-F5344CB8AC3E}">
        <p14:creationId xmlns:p14="http://schemas.microsoft.com/office/powerpoint/2010/main" val="388871703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5359" y="0"/>
            <a:ext cx="7780841" cy="6858000"/>
          </a:xfrm>
          <a:prstGeom prst="rect">
            <a:avLst/>
          </a:prstGeom>
        </p:spPr>
      </p:pic>
    </p:spTree>
    <p:extLst>
      <p:ext uri="{BB962C8B-B14F-4D97-AF65-F5344CB8AC3E}">
        <p14:creationId xmlns:p14="http://schemas.microsoft.com/office/powerpoint/2010/main" val="1328284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rgbClr val="FFFFFF"/>
                </a:solidFill>
              </a:rPr>
              <a:t>Resistance at level of affect</a:t>
            </a:r>
          </a:p>
        </p:txBody>
      </p:sp>
      <p:sp>
        <p:nvSpPr>
          <p:cNvPr id="3" name="Content Placeholder 2"/>
          <p:cNvSpPr>
            <a:spLocks noGrp="1"/>
          </p:cNvSpPr>
          <p:nvPr>
            <p:ph idx="1"/>
          </p:nvPr>
        </p:nvSpPr>
        <p:spPr>
          <a:xfrm>
            <a:off x="302364" y="1417638"/>
            <a:ext cx="8667777" cy="5052363"/>
          </a:xfrm>
        </p:spPr>
        <p:txBody>
          <a:bodyPr>
            <a:normAutofit fontScale="92500" lnSpcReduction="20000"/>
          </a:bodyPr>
          <a:lstStyle/>
          <a:p>
            <a:pPr marL="0" indent="0" algn="ctr">
              <a:buNone/>
            </a:pPr>
            <a:r>
              <a:rPr lang="en-GB" sz="3000" dirty="0" smtClean="0">
                <a:solidFill>
                  <a:srgbClr val="CCC1DA"/>
                </a:solidFill>
              </a:rPr>
              <a:t>‘</a:t>
            </a:r>
            <a:r>
              <a:rPr lang="en-GB" sz="3000" dirty="0">
                <a:solidFill>
                  <a:srgbClr val="CCC1DA"/>
                </a:solidFill>
              </a:rPr>
              <a:t>Y</a:t>
            </a:r>
            <a:r>
              <a:rPr lang="en-GB" sz="3000" dirty="0" smtClean="0">
                <a:solidFill>
                  <a:srgbClr val="CCC1DA"/>
                </a:solidFill>
              </a:rPr>
              <a:t>ou </a:t>
            </a:r>
            <a:r>
              <a:rPr lang="en-GB" sz="3000" dirty="0">
                <a:solidFill>
                  <a:srgbClr val="CCC1DA"/>
                </a:solidFill>
              </a:rPr>
              <a:t>can do it as a choice …you can think about anything critically if you wanted to but sometimes people might think it's too much effort to think through, it might bring up bad emotions…Like child poverty in Africa, if you started thinking about that all the time it'd be awful</a:t>
            </a:r>
            <a:r>
              <a:rPr lang="en-GB" sz="3000" dirty="0" smtClean="0">
                <a:solidFill>
                  <a:srgbClr val="CCC1DA"/>
                </a:solidFill>
              </a:rPr>
              <a:t>’</a:t>
            </a:r>
          </a:p>
          <a:p>
            <a:pPr marL="0" indent="0" algn="ctr">
              <a:buNone/>
            </a:pPr>
            <a:r>
              <a:rPr lang="en-GB" sz="1600" dirty="0" smtClean="0"/>
              <a:t>(</a:t>
            </a:r>
            <a:r>
              <a:rPr lang="en-GB" sz="1600" dirty="0"/>
              <a:t>Jodie</a:t>
            </a:r>
            <a:r>
              <a:rPr lang="en-GB" sz="1600" dirty="0" smtClean="0"/>
              <a:t>, </a:t>
            </a:r>
            <a:r>
              <a:rPr lang="en-GB" sz="1600" dirty="0"/>
              <a:t>p</a:t>
            </a:r>
            <a:r>
              <a:rPr lang="en-GB" sz="1600" dirty="0" smtClean="0"/>
              <a:t>rofessional cohort, </a:t>
            </a:r>
            <a:r>
              <a:rPr lang="en-GB" sz="1600" dirty="0"/>
              <a:t>i</a:t>
            </a:r>
            <a:r>
              <a:rPr lang="en-GB" sz="1600" dirty="0" smtClean="0"/>
              <a:t>nterview)</a:t>
            </a:r>
          </a:p>
          <a:p>
            <a:pPr marL="0" indent="0">
              <a:buNone/>
            </a:pPr>
            <a:endParaRPr lang="en-US" sz="1600" i="1" dirty="0" smtClean="0"/>
          </a:p>
          <a:p>
            <a:pPr marL="0" indent="0">
              <a:buNone/>
            </a:pPr>
            <a:endParaRPr lang="en-US" sz="2600" dirty="0" smtClean="0"/>
          </a:p>
          <a:p>
            <a:r>
              <a:rPr lang="en-US" sz="2600" dirty="0" smtClean="0"/>
              <a:t>Affective tightrope between criticality and sociability’–</a:t>
            </a:r>
            <a:r>
              <a:rPr lang="en-US" sz="2600" dirty="0"/>
              <a:t> </a:t>
            </a:r>
            <a:r>
              <a:rPr lang="en-US" sz="2600" dirty="0" smtClean="0"/>
              <a:t> fear of being a feminist killjoy (Ahmed, 2010)</a:t>
            </a:r>
          </a:p>
          <a:p>
            <a:pPr marL="0" indent="0">
              <a:buNone/>
            </a:pPr>
            <a:endParaRPr lang="en-US" sz="2600" dirty="0" smtClean="0"/>
          </a:p>
          <a:p>
            <a:r>
              <a:rPr lang="en-US" sz="2600" dirty="0"/>
              <a:t>C</a:t>
            </a:r>
            <a:r>
              <a:rPr lang="en-US" sz="2600" dirty="0" smtClean="0"/>
              <a:t>ritical thinking appearing unarticulated at the level of affect, through such ‘ugly feelings’ (</a:t>
            </a:r>
            <a:r>
              <a:rPr lang="en-US" sz="2600" dirty="0" err="1" smtClean="0"/>
              <a:t>Ngai</a:t>
            </a:r>
            <a:r>
              <a:rPr lang="en-US" sz="2600" dirty="0" smtClean="0"/>
              <a:t>, 2011)</a:t>
            </a:r>
            <a:endParaRPr lang="en-US" sz="2600" dirty="0"/>
          </a:p>
        </p:txBody>
      </p:sp>
    </p:spTree>
    <p:extLst>
      <p:ext uri="{BB962C8B-B14F-4D97-AF65-F5344CB8AC3E}">
        <p14:creationId xmlns:p14="http://schemas.microsoft.com/office/powerpoint/2010/main" val="31656298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a:bodyPr>
          <a:lstStyle/>
          <a:p>
            <a:r>
              <a:rPr lang="en-US" sz="2400" dirty="0"/>
              <a:t>Unpacking the discourse of critical thinking to look at the affective and contextual (as well as the cognitive) helps us explore what critique </a:t>
            </a:r>
            <a:r>
              <a:rPr lang="en-US" sz="2400" i="1" dirty="0"/>
              <a:t>is</a:t>
            </a:r>
            <a:r>
              <a:rPr lang="en-US" sz="2400" dirty="0"/>
              <a:t> and should be </a:t>
            </a:r>
            <a:r>
              <a:rPr lang="en-US" sz="2400" i="1" dirty="0" smtClean="0"/>
              <a:t>for</a:t>
            </a:r>
          </a:p>
          <a:p>
            <a:pPr marL="0" indent="0">
              <a:buNone/>
            </a:pPr>
            <a:endParaRPr lang="en-US" sz="2400" i="1" dirty="0"/>
          </a:p>
          <a:p>
            <a:r>
              <a:rPr lang="en-GB" sz="2400" dirty="0" smtClean="0"/>
              <a:t>An embodied</a:t>
            </a:r>
            <a:r>
              <a:rPr lang="en-GB" sz="2400" dirty="0"/>
              <a:t>, power-sensitive approach to </a:t>
            </a:r>
            <a:r>
              <a:rPr lang="en-GB" sz="2400" dirty="0" smtClean="0"/>
              <a:t>critique (though imperfect </a:t>
            </a:r>
            <a:r>
              <a:rPr lang="en-GB" sz="2400" dirty="0"/>
              <a:t>and </a:t>
            </a:r>
            <a:r>
              <a:rPr lang="en-GB" sz="2400" dirty="0" smtClean="0"/>
              <a:t>partial) would problematise </a:t>
            </a:r>
            <a:r>
              <a:rPr lang="en-GB" sz="2400" dirty="0"/>
              <a:t>whether criticality and sexism can (and should) co-exist </a:t>
            </a:r>
            <a:r>
              <a:rPr lang="en-GB" sz="2400" dirty="0" smtClean="0"/>
              <a:t>in ways more rationalist approaches would not.</a:t>
            </a:r>
            <a:endParaRPr lang="en-US" sz="2400" dirty="0" smtClean="0"/>
          </a:p>
        </p:txBody>
      </p:sp>
    </p:spTree>
    <p:extLst>
      <p:ext uri="{BB962C8B-B14F-4D97-AF65-F5344CB8AC3E}">
        <p14:creationId xmlns:p14="http://schemas.microsoft.com/office/powerpoint/2010/main" val="9891780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209346"/>
            <a:ext cx="8229600" cy="3426481"/>
          </a:xfrm>
        </p:spPr>
        <p:txBody>
          <a:bodyPr>
            <a:noAutofit/>
          </a:bodyPr>
          <a:lstStyle/>
          <a:p>
            <a:r>
              <a:rPr lang="en-US" sz="1500" dirty="0">
                <a:solidFill>
                  <a:srgbClr val="FFFFFF"/>
                </a:solidFill>
              </a:rPr>
              <a:t>Ahmed, S. (2010). </a:t>
            </a:r>
            <a:r>
              <a:rPr lang="en-US" sz="1500" i="1" dirty="0">
                <a:solidFill>
                  <a:srgbClr val="FFFFFF"/>
                </a:solidFill>
              </a:rPr>
              <a:t>The Promise of Happiness</a:t>
            </a:r>
            <a:r>
              <a:rPr lang="en-US" sz="1500" dirty="0">
                <a:solidFill>
                  <a:srgbClr val="FFFFFF"/>
                </a:solidFill>
              </a:rPr>
              <a:t>. </a:t>
            </a:r>
            <a:r>
              <a:rPr lang="en-GB" sz="1500" dirty="0"/>
              <a:t>North Carolina, USA</a:t>
            </a:r>
            <a:r>
              <a:rPr lang="en-US" sz="1500" dirty="0">
                <a:solidFill>
                  <a:srgbClr val="FFFFFF"/>
                </a:solidFill>
              </a:rPr>
              <a:t>: Duke University </a:t>
            </a:r>
            <a:r>
              <a:rPr lang="en-US" sz="1500" dirty="0" smtClean="0">
                <a:solidFill>
                  <a:srgbClr val="FFFFFF"/>
                </a:solidFill>
              </a:rPr>
              <a:t>Press.</a:t>
            </a:r>
          </a:p>
          <a:p>
            <a:r>
              <a:rPr lang="en-US" sz="1500" dirty="0"/>
              <a:t>Ahmed, S. (2012</a:t>
            </a:r>
            <a:r>
              <a:rPr lang="en-US" sz="1500" dirty="0" smtClean="0"/>
              <a:t>). </a:t>
            </a:r>
            <a:r>
              <a:rPr lang="en-US" sz="1500" i="1" dirty="0"/>
              <a:t>On being included: racism and diversity in institutional life.</a:t>
            </a:r>
            <a:r>
              <a:rPr lang="en-US" sz="1500" dirty="0"/>
              <a:t> Durham, USA &amp; London: Duke University </a:t>
            </a:r>
            <a:r>
              <a:rPr lang="en-US" sz="1500" dirty="0" smtClean="0"/>
              <a:t>Press.</a:t>
            </a:r>
          </a:p>
          <a:p>
            <a:r>
              <a:rPr lang="en-US" sz="1500" dirty="0" smtClean="0"/>
              <a:t>Ahmed</a:t>
            </a:r>
            <a:r>
              <a:rPr lang="en-US" sz="1500" dirty="0"/>
              <a:t>, S., (2014) </a:t>
            </a:r>
            <a:r>
              <a:rPr lang="en-US" sz="1500" i="1" dirty="0"/>
              <a:t>Feminist Critique </a:t>
            </a:r>
            <a:r>
              <a:rPr lang="en-US" sz="1500" dirty="0"/>
              <a:t>[online]. </a:t>
            </a:r>
            <a:r>
              <a:rPr lang="en-US" sz="1500" dirty="0">
                <a:solidFill>
                  <a:schemeClr val="accent4">
                    <a:lumMod val="40000"/>
                    <a:lumOff val="60000"/>
                  </a:schemeClr>
                </a:solidFill>
              </a:rPr>
              <a:t>http://feministkilljoys.com/2014/05/26/feminist-critique/ </a:t>
            </a:r>
            <a:r>
              <a:rPr lang="en-US" sz="1500" dirty="0"/>
              <a:t>[Accessed 26.08.14] </a:t>
            </a:r>
            <a:endParaRPr lang="en-GB" sz="1500" dirty="0"/>
          </a:p>
          <a:p>
            <a:r>
              <a:rPr lang="en-US" sz="1500" dirty="0"/>
              <a:t>Barad, K. (2007). </a:t>
            </a:r>
            <a:r>
              <a:rPr lang="en-US" sz="1500" i="1" dirty="0"/>
              <a:t>Meeting the Universe Halfway</a:t>
            </a:r>
            <a:r>
              <a:rPr lang="en-US" sz="1500" dirty="0"/>
              <a:t>: </a:t>
            </a:r>
            <a:r>
              <a:rPr lang="en-US" sz="1500" i="1" dirty="0"/>
              <a:t>Quantum Physics and the Entanglement of Matter. </a:t>
            </a:r>
            <a:r>
              <a:rPr lang="en-GB" sz="1500" dirty="0"/>
              <a:t>North Carolina, USA</a:t>
            </a:r>
            <a:r>
              <a:rPr lang="en-US" sz="1500" dirty="0">
                <a:solidFill>
                  <a:srgbClr val="FFFFFF"/>
                </a:solidFill>
              </a:rPr>
              <a:t>: Duke University Press.</a:t>
            </a:r>
          </a:p>
          <a:p>
            <a:r>
              <a:rPr lang="en-US" sz="1500" dirty="0" smtClean="0"/>
              <a:t>Barad</a:t>
            </a:r>
            <a:r>
              <a:rPr lang="en-US" sz="1500" dirty="0"/>
              <a:t>, K., (2012) Matter feels, converses, suffers, desires, yearns and remembers: Interview with Karen Barad. </a:t>
            </a:r>
            <a:r>
              <a:rPr lang="en-US" sz="1500" i="1" dirty="0"/>
              <a:t>In</a:t>
            </a:r>
            <a:r>
              <a:rPr lang="en-US" sz="1500" dirty="0"/>
              <a:t> R. </a:t>
            </a:r>
            <a:r>
              <a:rPr lang="en-US" sz="1500" dirty="0" err="1"/>
              <a:t>Dolphijn</a:t>
            </a:r>
            <a:r>
              <a:rPr lang="en-US" sz="1500" dirty="0"/>
              <a:t> &amp; I. Van Der </a:t>
            </a:r>
            <a:r>
              <a:rPr lang="en-US" sz="1500" dirty="0" err="1"/>
              <a:t>Tuin</a:t>
            </a:r>
            <a:r>
              <a:rPr lang="en-US" sz="1500" dirty="0"/>
              <a:t> (</a:t>
            </a:r>
            <a:r>
              <a:rPr lang="en-US" sz="1500" dirty="0" err="1"/>
              <a:t>eds</a:t>
            </a:r>
            <a:r>
              <a:rPr lang="en-US" sz="1500" dirty="0"/>
              <a:t>).  </a:t>
            </a:r>
            <a:r>
              <a:rPr lang="en-US" sz="1500" i="1" dirty="0"/>
              <a:t>New Materialism: Interviews &amp; Cartographies. </a:t>
            </a:r>
            <a:r>
              <a:rPr lang="en-US" sz="1500" dirty="0"/>
              <a:t>University of Michigan: Open Humanities Press [online]. </a:t>
            </a:r>
            <a:r>
              <a:rPr lang="en-US" sz="1500" dirty="0">
                <a:solidFill>
                  <a:srgbClr val="CCC1DA"/>
                </a:solidFill>
              </a:rPr>
              <a:t>http://quod.lib.umich.edu/o/ohp/11515701.0001.001/1:4.3/--new-materialism-interviews-cartographies?rgn=div2;view=fulltext </a:t>
            </a:r>
            <a:r>
              <a:rPr lang="en-US" sz="1500" dirty="0"/>
              <a:t>[Accessed 26.08.14</a:t>
            </a:r>
            <a:r>
              <a:rPr lang="en-US" sz="1500" dirty="0" smtClean="0"/>
              <a:t>]</a:t>
            </a:r>
          </a:p>
          <a:p>
            <a:r>
              <a:rPr lang="en-US" sz="1500" dirty="0"/>
              <a:t>Evans, M. (2004) </a:t>
            </a:r>
            <a:r>
              <a:rPr lang="en-US" sz="1500" i="1" dirty="0"/>
              <a:t>Killing Thinking: The Death of the University.</a:t>
            </a:r>
            <a:r>
              <a:rPr lang="en-US" sz="1500" dirty="0"/>
              <a:t> London: Continuum.</a:t>
            </a:r>
            <a:endParaRPr lang="en-GB" sz="1500" dirty="0"/>
          </a:p>
          <a:p>
            <a:r>
              <a:rPr lang="en-US" sz="1500" dirty="0" err="1" smtClean="0"/>
              <a:t>Ngai</a:t>
            </a:r>
            <a:r>
              <a:rPr lang="en-US" sz="1500" dirty="0"/>
              <a:t>, S. &amp; Jasper, A. (2011) Our Aesthetic Categories: An Interview with </a:t>
            </a:r>
            <a:r>
              <a:rPr lang="en-US" sz="1500" dirty="0" err="1"/>
              <a:t>Sianne</a:t>
            </a:r>
            <a:r>
              <a:rPr lang="en-US" sz="1500" dirty="0"/>
              <a:t> </a:t>
            </a:r>
            <a:r>
              <a:rPr lang="en-US" sz="1500" dirty="0" err="1"/>
              <a:t>Ngai</a:t>
            </a:r>
            <a:r>
              <a:rPr lang="en-US" sz="1500" dirty="0"/>
              <a:t>. </a:t>
            </a:r>
            <a:r>
              <a:rPr lang="en-US" sz="1500" i="1" dirty="0"/>
              <a:t>Forensics, </a:t>
            </a:r>
            <a:r>
              <a:rPr lang="en-US" sz="1500" dirty="0"/>
              <a:t>43. [online] </a:t>
            </a:r>
            <a:r>
              <a:rPr lang="en-US" sz="1500" dirty="0">
                <a:solidFill>
                  <a:srgbClr val="CCC1DA"/>
                </a:solidFill>
              </a:rPr>
              <a:t>http://www.cabinetmagazine.org/issues/43/jasper_ngai.php </a:t>
            </a:r>
            <a:r>
              <a:rPr lang="en-US" sz="1500" dirty="0"/>
              <a:t>[Accessed 26.08.14</a:t>
            </a:r>
            <a:r>
              <a:rPr lang="en-US" sz="1500" dirty="0" smtClean="0"/>
              <a:t>]\</a:t>
            </a:r>
          </a:p>
          <a:p>
            <a:r>
              <a:rPr lang="en-US" sz="1500" dirty="0"/>
              <a:t>Phipps, A. &amp; Young, I. (2013) </a:t>
            </a:r>
            <a:r>
              <a:rPr lang="en-US" sz="1500" i="1" dirty="0"/>
              <a:t>That's what she said: women students' experiences of 'lad culture' in higher education.</a:t>
            </a:r>
            <a:r>
              <a:rPr lang="en-US" sz="1500" dirty="0"/>
              <a:t> London: National Union of Students.</a:t>
            </a:r>
            <a:endParaRPr lang="en-GB" sz="1500" dirty="0"/>
          </a:p>
          <a:p>
            <a:pPr marL="0" indent="0">
              <a:buNone/>
            </a:pPr>
            <a:endParaRPr lang="en-GB" sz="1600" dirty="0"/>
          </a:p>
        </p:txBody>
      </p:sp>
    </p:spTree>
    <p:extLst>
      <p:ext uri="{BB962C8B-B14F-4D97-AF65-F5344CB8AC3E}">
        <p14:creationId xmlns:p14="http://schemas.microsoft.com/office/powerpoint/2010/main" val="17973391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1147</TotalTime>
  <Words>1105</Words>
  <Application>Microsoft Macintosh PowerPoint</Application>
  <PresentationFormat>On-screen Show (4:3)</PresentationFormat>
  <Paragraphs>89</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 Black </vt:lpstr>
      <vt:lpstr>Can critical thinking and sexism co-exist?  Exploring the moral and political discourses surrounding student critically in higher education </vt:lpstr>
      <vt:lpstr>Provocations – critical thinking and sexism</vt:lpstr>
      <vt:lpstr>Feminist/new materialist critical thinking</vt:lpstr>
      <vt:lpstr>For example, debates on critique</vt:lpstr>
      <vt:lpstr>Complex (and contradictory) locations</vt:lpstr>
      <vt:lpstr>Can you be a critical thinker and be sexist?</vt:lpstr>
      <vt:lpstr>Superiority of highly educated other</vt:lpstr>
      <vt:lpstr>Neo-liberal critical thinking</vt:lpstr>
      <vt:lpstr>PowerPoint Presentation</vt:lpstr>
      <vt:lpstr>Resistance at level of affect</vt:lpstr>
      <vt:lpstr>Conclusions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critical thinking and sexism co-exist?  Exploring moral and political discourses surrounding student critically in higher education </dc:title>
  <dc:creator>Emily Danvers</dc:creator>
  <cp:lastModifiedBy>Louise Morley</cp:lastModifiedBy>
  <cp:revision>50</cp:revision>
  <dcterms:created xsi:type="dcterms:W3CDTF">2014-09-04T07:11:17Z</dcterms:created>
  <dcterms:modified xsi:type="dcterms:W3CDTF">2014-10-01T08:38:33Z</dcterms:modified>
</cp:coreProperties>
</file>