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8"/>
  </p:notesMasterIdLst>
  <p:handoutMasterIdLst>
    <p:handoutMasterId r:id="rId29"/>
  </p:handoutMasterIdLst>
  <p:sldIdLst>
    <p:sldId id="256" r:id="rId10"/>
    <p:sldId id="321" r:id="rId11"/>
    <p:sldId id="324" r:id="rId12"/>
    <p:sldId id="325" r:id="rId13"/>
    <p:sldId id="276" r:id="rId14"/>
    <p:sldId id="336" r:id="rId15"/>
    <p:sldId id="306" r:id="rId16"/>
    <p:sldId id="258" r:id="rId17"/>
    <p:sldId id="320" r:id="rId18"/>
    <p:sldId id="334" r:id="rId19"/>
    <p:sldId id="329" r:id="rId20"/>
    <p:sldId id="291" r:id="rId21"/>
    <p:sldId id="292" r:id="rId22"/>
    <p:sldId id="327" r:id="rId23"/>
    <p:sldId id="317" r:id="rId24"/>
    <p:sldId id="318" r:id="rId25"/>
    <p:sldId id="304" r:id="rId26"/>
    <p:sldId id="33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6754" autoAdjust="0"/>
  </p:normalViewPr>
  <p:slideViewPr>
    <p:cSldViewPr snapToGrid="0" showGuides="1"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10/05/2018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10/05/2018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49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3777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1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  <p:sldLayoutId id="2147484063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2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4.jpeg"/><Relationship Id="rId5" Type="http://schemas.openxmlformats.org/officeDocument/2006/relationships/hyperlink" Target="http://4.bp.blogspot.com/-RThFyMAJxI4/UWoht6_Hy3I/AAAAAAAAGG8/MAwOjFxIDJ8/s1600/storymaker-women-leaders-merkel-cleopatra-1108250-515x388.jpg" TargetMode="External"/><Relationship Id="rId4" Type="http://schemas.openxmlformats.org/officeDocument/2006/relationships/image" Target="../media/image1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0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624580"/>
          </a:xfrm>
        </p:spPr>
        <p:txBody>
          <a:bodyPr/>
          <a:lstStyle/>
          <a:p>
            <a:r>
              <a:rPr lang="en-GB" sz="2400" b="1" dirty="0"/>
              <a:t>Professor Louise Morley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81891" y="893271"/>
            <a:ext cx="8146473" cy="2024495"/>
          </a:xfrm>
        </p:spPr>
        <p:txBody>
          <a:bodyPr>
            <a:noAutofit/>
          </a:bodyPr>
          <a:lstStyle/>
          <a:p>
            <a:r>
              <a:rPr lang="en-GB" sz="3200" b="1" dirty="0"/>
              <a:t>Women and Higher Education Leadership: </a:t>
            </a:r>
            <a:r>
              <a:rPr lang="en-GB" sz="3200" b="1" dirty="0" smtClean="0"/>
              <a:t/>
            </a:r>
            <a:br>
              <a:rPr lang="en-GB" sz="3200" b="1" dirty="0" smtClean="0"/>
            </a:br>
            <a:r>
              <a:rPr lang="en-GB" sz="3200" dirty="0" smtClean="0"/>
              <a:t>An </a:t>
            </a:r>
            <a:r>
              <a:rPr lang="en-GB" sz="3200" dirty="0"/>
              <a:t>Object of Desire 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dirty="0" smtClean="0"/>
              <a:t>or </a:t>
            </a:r>
            <a:r>
              <a:rPr lang="en-GB" sz="3200" dirty="0"/>
              <a:t>Something to be Avoided?</a:t>
            </a:r>
            <a:endParaRPr lang="sv-SE" sz="3200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49902" y="1679171"/>
            <a:ext cx="4364948" cy="3956859"/>
          </a:xfrm>
        </p:spPr>
        <p:txBody>
          <a:bodyPr>
            <a:normAutofit/>
          </a:bodyPr>
          <a:lstStyle/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Why so few?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en-US" sz="2400" b="1" dirty="0"/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What is it that people don’t see?</a:t>
            </a:r>
          </a:p>
          <a:p>
            <a:pPr algn="l">
              <a:buClr>
                <a:srgbClr val="0000FF"/>
              </a:buClr>
              <a:defRPr/>
            </a:pPr>
            <a:endParaRPr lang="en-US" sz="2400" b="1" dirty="0"/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Why don’t they see it?</a:t>
            </a:r>
          </a:p>
          <a:p>
            <a:pPr algn="l">
              <a:buClr>
                <a:srgbClr val="0000FF"/>
              </a:buClr>
              <a:defRPr/>
            </a:pPr>
            <a:endParaRPr lang="en-US" sz="2400" b="1" dirty="0"/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What do current practices reveal and obscure</a:t>
            </a:r>
            <a:r>
              <a:rPr lang="en-US" sz="2400" b="1" dirty="0" smtClean="0"/>
              <a:t>?</a:t>
            </a:r>
            <a:endParaRPr lang="en-US" sz="28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b="1" dirty="0"/>
          </a:p>
          <a:p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9902" y="134911"/>
            <a:ext cx="8806721" cy="1135010"/>
          </a:xfrm>
        </p:spPr>
        <p:txBody>
          <a:bodyPr>
            <a:normAutofit/>
          </a:bodyPr>
          <a:lstStyle/>
          <a:p>
            <a:r>
              <a:rPr lang="en-US" sz="3000" b="1" dirty="0"/>
              <a:t>Making Women Intelligible as Leaders?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EE855C95-C685-7642-87B1-26769BAF8094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672" r="42714" b="4672"/>
          <a:stretch/>
        </p:blipFill>
        <p:spPr bwMode="auto">
          <a:xfrm>
            <a:off x="4574534" y="1465242"/>
            <a:ext cx="2484000" cy="267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5391517F-4BDC-1A4C-8105-CC75567BF99F}"/>
              </a:ext>
            </a:extLst>
          </p:cNvPr>
          <p:cNvPicPr>
            <a:picLocks noGrp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2" r="18432"/>
          <a:stretch>
            <a:fillRect/>
          </a:stretch>
        </p:blipFill>
        <p:spPr>
          <a:xfrm>
            <a:off x="4620434" y="4210051"/>
            <a:ext cx="2438100" cy="2551483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09AB8E-E2C7-E149-9616-5DB193087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218" y="1860390"/>
            <a:ext cx="1934341" cy="1694083"/>
          </a:xfrm>
          <a:prstGeom prst="rect">
            <a:avLst/>
          </a:prstGeom>
        </p:spPr>
      </p:pic>
      <p:pic>
        <p:nvPicPr>
          <p:cNvPr id="15" name="Picture 14">
            <a:hlinkClick r:id="rId5"/>
            <a:extLst>
              <a:ext uri="{FF2B5EF4-FFF2-40B4-BE49-F238E27FC236}">
                <a16:creationId xmlns:a16="http://schemas.microsoft.com/office/drawing/2014/main" id="{CC5B4B71-5D3D-7D4F-8336-FB67075A0BDD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000" r="10757"/>
          <a:stretch/>
        </p:blipFill>
        <p:spPr bwMode="auto">
          <a:xfrm>
            <a:off x="6680430" y="4605251"/>
            <a:ext cx="2372129" cy="1574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597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188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Women Vice-Chancellors: </a:t>
            </a:r>
            <a:br>
              <a:rPr lang="en-US" b="1" dirty="0">
                <a:solidFill>
                  <a:srgbClr val="0000FF"/>
                </a:solidFill>
              </a:rPr>
            </a:br>
            <a:r>
              <a:rPr lang="en-US" dirty="0">
                <a:solidFill>
                  <a:srgbClr val="0000FF"/>
                </a:solidFill>
              </a:rPr>
              <a:t>Leading or Being Led?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7873" y="2103976"/>
            <a:ext cx="7687007" cy="4263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457201" y="1600200"/>
          <a:ext cx="8229601" cy="4602162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349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5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79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36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180">
                <a:tc>
                  <a:txBody>
                    <a:bodyPr/>
                    <a:lstStyle/>
                    <a:p>
                      <a:r>
                        <a:rPr lang="en-US" sz="3200" dirty="0"/>
                        <a:t> SWD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 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HK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JAP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USA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29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  50%</a:t>
                      </a:r>
                    </a:p>
                    <a:p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15.5%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  </a:t>
                      </a:r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 </a:t>
                      </a:r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 </a:t>
                      </a:r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80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70778" y="1495779"/>
            <a:ext cx="4233333" cy="4261554"/>
          </a:xfrm>
        </p:spPr>
        <p:txBody>
          <a:bodyPr>
            <a:normAutofit lnSpcReduction="10000"/>
          </a:bodyPr>
          <a:lstStyle/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endParaRPr lang="en-US" sz="3200" b="1" dirty="0">
              <a:solidFill>
                <a:srgbClr val="FFFFFF"/>
              </a:solidFill>
              <a:latin typeface="+mj-lt"/>
            </a:endParaRP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Observable</a:t>
            </a: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Separate </a:t>
            </a: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Static structure?</a:t>
            </a:r>
          </a:p>
          <a:p>
            <a:pPr algn="l">
              <a:buClr>
                <a:srgbClr val="0000FF"/>
              </a:buClr>
              <a:defRPr/>
            </a:pPr>
            <a:r>
              <a:rPr lang="en-US" sz="3200" b="1" dirty="0">
                <a:solidFill>
                  <a:srgbClr val="E74CFF"/>
                </a:solidFill>
              </a:rPr>
              <a:t>           </a:t>
            </a:r>
            <a:r>
              <a:rPr lang="en-US" sz="3200" b="1" dirty="0">
                <a:solidFill>
                  <a:srgbClr val="0000FF"/>
                </a:solidFill>
              </a:rPr>
              <a:t>OR</a:t>
            </a: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Contingent</a:t>
            </a: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Contextual</a:t>
            </a: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Co-produced?</a:t>
            </a: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Leadership Potential</a:t>
            </a:r>
          </a:p>
        </p:txBody>
      </p:sp>
      <p:pic>
        <p:nvPicPr>
          <p:cNvPr id="5" name="Content Placeholder 4"/>
          <p:cNvPicPr>
            <a:picLocks noGrp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5" r="2221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385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32512" y="1037532"/>
            <a:ext cx="4263760" cy="4633120"/>
          </a:xfrm>
        </p:spPr>
        <p:txBody>
          <a:bodyPr>
            <a:normAutofit/>
          </a:bodyPr>
          <a:lstStyle/>
          <a:p>
            <a:pPr algn="l"/>
            <a:r>
              <a:rPr lang="en-US" sz="1600" b="1" dirty="0">
                <a:latin typeface="+mn-lt"/>
              </a:rPr>
              <a:t/>
            </a:r>
            <a:br>
              <a:rPr lang="en-US" sz="1600" b="1" dirty="0">
                <a:latin typeface="+mn-lt"/>
              </a:rPr>
            </a:br>
            <a:r>
              <a:rPr lang="en-US" sz="1600" b="1" dirty="0">
                <a:latin typeface="+mn-lt"/>
              </a:rPr>
              <a:t/>
            </a:r>
            <a:br>
              <a:rPr lang="en-US" sz="1600" b="1" dirty="0">
                <a:latin typeface="+mn-lt"/>
              </a:rPr>
            </a:br>
            <a:r>
              <a:rPr lang="en-US" sz="1600" b="1" dirty="0"/>
              <a:t/>
            </a:r>
            <a:br>
              <a:rPr lang="en-US" sz="1600" b="1" dirty="0"/>
            </a:br>
            <a:endParaRPr lang="en-US" sz="1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65021" y="169333"/>
            <a:ext cx="8311413" cy="1143408"/>
          </a:xfrm>
        </p:spPr>
        <p:txBody>
          <a:bodyPr>
            <a:noAutofit/>
          </a:bodyPr>
          <a:lstStyle/>
          <a:p>
            <a:r>
              <a:rPr lang="en-US" sz="3000" b="1" dirty="0"/>
              <a:t>G</a:t>
            </a:r>
            <a:r>
              <a:rPr lang="en-GB" sz="3000" b="1" dirty="0"/>
              <a:t>endered Pathways: Prestige Economy</a:t>
            </a:r>
            <a:endParaRPr lang="en-US" sz="3000" dirty="0"/>
          </a:p>
        </p:txBody>
      </p:sp>
      <p:sp>
        <p:nvSpPr>
          <p:cNvPr id="3" name="Rectangle 2"/>
          <p:cNvSpPr/>
          <p:nvPr/>
        </p:nvSpPr>
        <p:spPr>
          <a:xfrm>
            <a:off x="268111" y="1453444"/>
            <a:ext cx="417669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FF"/>
              </a:buClr>
              <a:buFontTx/>
              <a:buNone/>
              <a:defRPr/>
            </a:pPr>
            <a:r>
              <a:rPr lang="en-GB" sz="2000" b="1" dirty="0">
                <a:solidFill>
                  <a:srgbClr val="0000FF"/>
                </a:solidFill>
              </a:rPr>
              <a:t>Women less likely to be: </a:t>
            </a:r>
          </a:p>
          <a:p>
            <a:pPr>
              <a:buClr>
                <a:srgbClr val="0000FF"/>
              </a:buClr>
              <a:buFontTx/>
              <a:buNone/>
              <a:defRPr/>
            </a:pPr>
            <a:endParaRPr lang="en-GB" sz="1600" b="1" dirty="0">
              <a:solidFill>
                <a:srgbClr val="FF66FF"/>
              </a:solidFill>
            </a:endParaRPr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solidFill>
                  <a:srgbClr val="FFFFFF"/>
                </a:solidFill>
              </a:rPr>
              <a:t>Journal editors/cited in top journals</a:t>
            </a:r>
          </a:p>
          <a:p>
            <a:pPr>
              <a:buClr>
                <a:srgbClr val="0000FF"/>
              </a:buClr>
              <a:defRPr/>
            </a:pPr>
            <a:endParaRPr lang="en-GB" sz="1600" b="1" dirty="0">
              <a:solidFill>
                <a:srgbClr val="0000FF"/>
              </a:solidFill>
            </a:endParaRPr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solidFill>
                  <a:srgbClr val="FFFFFF"/>
                </a:solidFill>
              </a:rPr>
              <a:t>Principal investigators</a:t>
            </a:r>
          </a:p>
          <a:p>
            <a:pPr>
              <a:buClr>
                <a:srgbClr val="0000FF"/>
              </a:buClr>
              <a:defRPr/>
            </a:pPr>
            <a:r>
              <a:rPr lang="en-GB" sz="1600" b="1" dirty="0">
                <a:solidFill>
                  <a:srgbClr val="FFFFFF"/>
                </a:solidFill>
              </a:rPr>
              <a:t> </a:t>
            </a:r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solidFill>
                  <a:srgbClr val="FFFFFF"/>
                </a:solidFill>
              </a:rPr>
              <a:t>On research boards</a:t>
            </a:r>
          </a:p>
          <a:p>
            <a:pPr>
              <a:buClr>
                <a:srgbClr val="0000FF"/>
              </a:buClr>
              <a:defRPr/>
            </a:pPr>
            <a:endParaRPr lang="en-GB" sz="1600" b="1" dirty="0">
              <a:solidFill>
                <a:srgbClr val="00FFFF"/>
              </a:solidFill>
            </a:endParaRPr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solidFill>
                  <a:srgbClr val="FFFFFF"/>
                </a:solidFill>
              </a:rPr>
              <a:t>Awarded large grants</a:t>
            </a:r>
          </a:p>
          <a:p>
            <a:pPr>
              <a:buClr>
                <a:srgbClr val="0000FF"/>
              </a:buClr>
              <a:defRPr/>
            </a:pPr>
            <a:endParaRPr lang="en-GB" sz="1600" b="1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solidFill>
                  <a:srgbClr val="FFFFFF"/>
                </a:solidFill>
              </a:rPr>
              <a:t>Awarded research prizes</a:t>
            </a:r>
          </a:p>
          <a:p>
            <a:pPr>
              <a:buClr>
                <a:srgbClr val="0000FF"/>
              </a:buClr>
              <a:defRPr/>
            </a:pPr>
            <a:endParaRPr lang="en-GB" sz="1600" b="1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solidFill>
                  <a:schemeClr val="bg1"/>
                </a:solidFill>
              </a:rPr>
              <a:t>Conference keynote speakers</a:t>
            </a:r>
          </a:p>
          <a:p>
            <a:pPr>
              <a:buClr>
                <a:srgbClr val="0000FF"/>
              </a:buClr>
              <a:defRPr/>
            </a:pPr>
            <a:endParaRPr lang="en-GB" sz="1600" b="1" dirty="0">
              <a:solidFill>
                <a:schemeClr val="bg1"/>
              </a:solidFill>
            </a:endParaRPr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solidFill>
                  <a:schemeClr val="bg1"/>
                </a:solidFill>
              </a:rPr>
              <a:t>High earners e.g. </a:t>
            </a:r>
            <a:r>
              <a:rPr lang="sv-SE" sz="1600" b="1" dirty="0">
                <a:solidFill>
                  <a:srgbClr val="0000FF"/>
                </a:solidFill>
              </a:rPr>
              <a:t>16.5% </a:t>
            </a:r>
            <a:r>
              <a:rPr lang="sv-SE" sz="1600" b="1" dirty="0">
                <a:solidFill>
                  <a:schemeClr val="bg1"/>
                </a:solidFill>
              </a:rPr>
              <a:t>Gender Pay Gap in UK universities </a:t>
            </a:r>
            <a:r>
              <a:rPr lang="sv-SE" sz="1600" b="1" dirty="0" smtClean="0">
                <a:solidFill>
                  <a:schemeClr val="bg1"/>
                </a:solidFill>
              </a:rPr>
              <a:t/>
            </a:r>
            <a:br>
              <a:rPr lang="sv-SE" sz="1600" b="1" dirty="0" smtClean="0">
                <a:solidFill>
                  <a:schemeClr val="bg1"/>
                </a:solidFill>
              </a:rPr>
            </a:br>
            <a:r>
              <a:rPr lang="sv-SE" sz="1600" b="1" dirty="0" smtClean="0">
                <a:solidFill>
                  <a:schemeClr val="bg1"/>
                </a:solidFill>
              </a:rPr>
              <a:t>(</a:t>
            </a:r>
            <a:r>
              <a:rPr lang="sv-SE" sz="1600" b="1" dirty="0">
                <a:solidFill>
                  <a:schemeClr val="bg1"/>
                </a:solidFill>
              </a:rPr>
              <a:t>compared to </a:t>
            </a:r>
            <a:r>
              <a:rPr lang="sv-SE" b="1" dirty="0">
                <a:solidFill>
                  <a:srgbClr val="0000FF"/>
                </a:solidFill>
              </a:rPr>
              <a:t>9.7% </a:t>
            </a:r>
            <a:r>
              <a:rPr lang="sv-SE" b="1" dirty="0">
                <a:solidFill>
                  <a:schemeClr val="bg1"/>
                </a:solidFill>
              </a:rPr>
              <a:t>for all sectors).</a:t>
            </a:r>
            <a:r>
              <a:rPr lang="sv-SE" sz="1600" b="1" dirty="0">
                <a:solidFill>
                  <a:schemeClr val="bg1"/>
                </a:solidFill>
              </a:rPr>
              <a:t> </a:t>
            </a:r>
            <a:endParaRPr lang="en-GB" sz="1600" b="1" dirty="0">
              <a:solidFill>
                <a:schemeClr val="bg1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b="1" dirty="0"/>
          </a:p>
        </p:txBody>
      </p:sp>
      <p:pic>
        <p:nvPicPr>
          <p:cNvPr id="9" name="Content Placeholder 8"/>
          <p:cNvPicPr>
            <a:picLocks noGrp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4" b="1010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553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85399" y="0"/>
            <a:ext cx="7958526" cy="1313583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rgbClr val="0000FF"/>
                </a:solidFill>
              </a:rPr>
              <a:t>Consequences of Absences? 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6" name="Content Placeholder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4" r="20144"/>
          <a:stretch>
            <a:fillRect/>
          </a:stretch>
        </p:blipFill>
        <p:spPr bwMode="auto">
          <a:xfrm>
            <a:off x="4600074" y="1363081"/>
            <a:ext cx="4414210" cy="53748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212481" y="1436275"/>
            <a:ext cx="42566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FF"/>
              </a:buClr>
              <a:buFontTx/>
              <a:buNone/>
              <a:defRPr/>
            </a:pPr>
            <a:r>
              <a:rPr lang="en-GB" b="1" dirty="0">
                <a:solidFill>
                  <a:srgbClr val="0000FF"/>
                </a:solidFill>
              </a:rPr>
              <a:t>Employment / Opportunity Structures </a:t>
            </a:r>
          </a:p>
          <a:p>
            <a:pPr>
              <a:buClr>
                <a:srgbClr val="0000FF"/>
              </a:buClr>
              <a:buFontTx/>
              <a:buNone/>
              <a:defRPr/>
            </a:pPr>
            <a:endParaRPr lang="en-GB" b="1" dirty="0">
              <a:solidFill>
                <a:srgbClr val="FF66FF"/>
              </a:solidFill>
            </a:endParaRP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>
                <a:solidFill>
                  <a:srgbClr val="FFFFFF"/>
                </a:solidFill>
              </a:rPr>
              <a:t>Misrecognition of Leadership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>
                <a:solidFill>
                  <a:srgbClr val="FFFFFF"/>
                </a:solidFill>
              </a:rPr>
              <a:t>Potential / Wasted Talent</a:t>
            </a:r>
            <a:endParaRPr lang="en-GB" b="1" dirty="0">
              <a:solidFill>
                <a:srgbClr val="FF66FF"/>
              </a:solidFill>
            </a:endParaRP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>
                <a:solidFill>
                  <a:srgbClr val="FFFFFF"/>
                </a:solidFill>
              </a:rPr>
              <a:t>Distributive Injustice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>
                <a:solidFill>
                  <a:srgbClr val="FFFFFF"/>
                </a:solidFill>
              </a:rPr>
              <a:t>Gender Pay Gap</a:t>
            </a:r>
            <a:endParaRPr lang="en-GB" b="1" dirty="0">
              <a:solidFill>
                <a:srgbClr val="0000FF"/>
              </a:solidFill>
            </a:endParaRP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>
                <a:solidFill>
                  <a:srgbClr val="FFFFFF"/>
                </a:solidFill>
              </a:rPr>
              <a:t>Depressed Career Opportunities</a:t>
            </a:r>
            <a:endParaRPr lang="en-GB" b="1" dirty="0">
              <a:solidFill>
                <a:srgbClr val="00FFFF"/>
              </a:solidFill>
            </a:endParaRPr>
          </a:p>
          <a:p>
            <a:pPr>
              <a:buClr>
                <a:srgbClr val="0000FF"/>
              </a:buClr>
              <a:defRPr/>
            </a:pPr>
            <a:endParaRPr lang="en-GB" b="1" dirty="0">
              <a:solidFill>
                <a:srgbClr val="0000FF"/>
              </a:solidFill>
            </a:endParaRPr>
          </a:p>
          <a:p>
            <a:pPr>
              <a:buClr>
                <a:srgbClr val="0000FF"/>
              </a:buClr>
              <a:defRPr/>
            </a:pPr>
            <a:r>
              <a:rPr lang="en-GB" b="1" dirty="0">
                <a:solidFill>
                  <a:srgbClr val="0000FF"/>
                </a:solidFill>
              </a:rPr>
              <a:t>Service Delivery</a:t>
            </a:r>
          </a:p>
          <a:p>
            <a:pPr>
              <a:buClr>
                <a:srgbClr val="0000FF"/>
              </a:buClr>
              <a:defRPr/>
            </a:pPr>
            <a:endParaRPr lang="en-GB" b="1" dirty="0">
              <a:solidFill>
                <a:srgbClr val="0000FF"/>
              </a:solidFill>
            </a:endParaRP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>
                <a:solidFill>
                  <a:srgbClr val="FFFFFF"/>
                </a:solidFill>
              </a:rPr>
              <a:t>Knowledge Distortions</a:t>
            </a:r>
            <a:r>
              <a:rPr lang="en-GB" b="1" dirty="0">
                <a:solidFill>
                  <a:srgbClr val="0000FF"/>
                </a:solidFill>
              </a:rPr>
              <a:t> 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>
                <a:solidFill>
                  <a:schemeClr val="bg1"/>
                </a:solidFill>
              </a:rPr>
              <a:t>Cognitive / Epistemic Injustice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>
                <a:solidFill>
                  <a:schemeClr val="bg1"/>
                </a:solidFill>
              </a:rPr>
              <a:t>Reproduction of Institutional Norms and Practices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1172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29150" y="1341552"/>
            <a:ext cx="4514850" cy="4842077"/>
          </a:xfrm>
        </p:spPr>
        <p:txBody>
          <a:bodyPr>
            <a:no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1" dirty="0"/>
              <a:t>Poor assessment practices of merit/leadership suitability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Gender Bias/ Misrecognition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Management &amp; Masculinity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Institutional Practices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Greedy </a:t>
            </a:r>
            <a:r>
              <a:rPr lang="en-US" sz="1600" b="1" dirty="0" err="1"/>
              <a:t>Organisations</a:t>
            </a:r>
            <a:endParaRPr lang="en-US" sz="16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1" dirty="0"/>
              <a:t>Socio-cultural messages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Gendered Divisions of </a:t>
            </a:r>
            <a:r>
              <a:rPr lang="en-US" sz="1600" b="1" dirty="0" err="1"/>
              <a:t>Labour</a:t>
            </a:r>
            <a:endParaRPr lang="en-GB" sz="16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Women’s Missing Agency/ Deficit Internal Conversations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en-GB" sz="1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solidFill>
                  <a:srgbClr val="FFFFFF"/>
                </a:solidFill>
              </a:rPr>
              <a:t>Counting more women into existing systems, structures and cultures   </a:t>
            </a:r>
            <a:r>
              <a:rPr lang="en-GB" sz="1600" b="1" dirty="0">
                <a:solidFill>
                  <a:srgbClr val="0000FF"/>
                </a:solidFill>
              </a:rPr>
              <a:t>=</a:t>
            </a:r>
            <a:r>
              <a:rPr lang="en-GB" sz="1600" b="1" dirty="0">
                <a:solidFill>
                  <a:srgbClr val="FFFFFF"/>
                </a:solidFill>
              </a:rPr>
              <a:t>   an unquestioned good/ transformative?</a:t>
            </a:r>
          </a:p>
          <a:p>
            <a:pPr algn="l">
              <a:buClr>
                <a:srgbClr val="0000FF"/>
              </a:buClr>
            </a:pPr>
            <a:endParaRPr lang="en-US" sz="1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endParaRPr lang="en-GB" b="1" dirty="0"/>
          </a:p>
          <a:p>
            <a:pPr>
              <a:buClr>
                <a:srgbClr val="FF66FF"/>
              </a:buClr>
            </a:pPr>
            <a:endParaRPr lang="en-GB" b="1" dirty="0"/>
          </a:p>
          <a:p>
            <a:pPr>
              <a:buClr>
                <a:srgbClr val="FF66FF"/>
              </a:buClr>
            </a:pPr>
            <a:endParaRPr lang="en-US" b="1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2347" y="238194"/>
            <a:ext cx="8444629" cy="100434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GB" sz="4400" b="1" dirty="0">
                <a:solidFill>
                  <a:srgbClr val="0000FF"/>
                </a:solidFill>
              </a:rPr>
              <a:t>Explaining the Absences</a:t>
            </a:r>
            <a:endParaRPr lang="en-US" sz="4400" b="1" dirty="0">
              <a:solidFill>
                <a:srgbClr val="0000FF"/>
              </a:solidFill>
            </a:endParaRP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9EB43D3B-B58E-9A41-A892-3B80765167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6355" r="635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8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6567" y="1538410"/>
            <a:ext cx="3573082" cy="3251724"/>
          </a:xfrm>
        </p:spPr>
        <p:txBody>
          <a:bodyPr>
            <a:normAutofit/>
          </a:bodyPr>
          <a:lstStyle/>
          <a:p>
            <a:pPr algn="l"/>
            <a:r>
              <a:rPr lang="en-GB" sz="3100" b="1" i="1" dirty="0">
                <a:latin typeface="+mn-lt"/>
              </a:rPr>
              <a:t/>
            </a:r>
            <a:br>
              <a:rPr lang="en-GB" sz="3100" b="1" i="1" dirty="0">
                <a:latin typeface="+mn-lt"/>
              </a:rPr>
            </a:br>
            <a:r>
              <a:rPr lang="en-GB" sz="3100" b="1" i="1" dirty="0">
                <a:latin typeface="+mn-lt"/>
              </a:rPr>
              <a:t/>
            </a:r>
            <a:br>
              <a:rPr lang="en-GB" sz="3100" b="1" i="1" dirty="0">
                <a:latin typeface="+mn-lt"/>
              </a:rPr>
            </a:br>
            <a:r>
              <a:rPr lang="en-GB" sz="3100" b="1" i="1" dirty="0">
                <a:latin typeface="+mn-lt"/>
              </a:rPr>
              <a:t/>
            </a:r>
            <a:br>
              <a:rPr lang="en-GB" sz="3100" b="1" i="1" dirty="0">
                <a:latin typeface="+mn-lt"/>
              </a:rPr>
            </a:br>
            <a:r>
              <a:rPr lang="en-GB" sz="3100" b="1" i="1" dirty="0">
                <a:latin typeface="+mn-lt"/>
              </a:rPr>
              <a:t/>
            </a:r>
            <a:br>
              <a:rPr lang="en-GB" sz="3100" b="1" i="1" dirty="0">
                <a:latin typeface="+mn-lt"/>
              </a:rPr>
            </a:br>
            <a:endParaRPr lang="en-US" sz="2200" dirty="0">
              <a:solidFill>
                <a:srgbClr val="3366FF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sz="16000" b="1" dirty="0"/>
              <a:t/>
            </a:r>
            <a:br>
              <a:rPr lang="en-GB" sz="16000" b="1" dirty="0"/>
            </a:br>
            <a:endParaRPr lang="en-US" sz="16000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143085" y="1502633"/>
            <a:ext cx="438075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00FF"/>
              </a:buClr>
              <a:buFont typeface="Arial"/>
              <a:buChar char="•"/>
              <a:defRPr/>
            </a:pPr>
            <a:r>
              <a:rPr lang="en-US" sz="2000" b="1" dirty="0">
                <a:solidFill>
                  <a:srgbClr val="FFFFFF"/>
                </a:solidFill>
              </a:rPr>
              <a:t>How are women being seen </a:t>
            </a:r>
            <a:r>
              <a:rPr lang="en-US" sz="2000" b="1" i="1" dirty="0">
                <a:solidFill>
                  <a:srgbClr val="FFFFFF"/>
                </a:solidFill>
              </a:rPr>
              <a:t>e.g</a:t>
            </a:r>
            <a:r>
              <a:rPr lang="en-US" sz="2000" b="1" dirty="0">
                <a:solidFill>
                  <a:srgbClr val="FFFFFF"/>
                </a:solidFill>
              </a:rPr>
              <a:t>. as deficit men?</a:t>
            </a:r>
          </a:p>
          <a:p>
            <a:pPr>
              <a:buClr>
                <a:srgbClr val="0000FF"/>
              </a:buClr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0000FF"/>
              </a:buClr>
              <a:buFont typeface="Arial"/>
              <a:buChar char="•"/>
              <a:defRPr/>
            </a:pPr>
            <a:r>
              <a:rPr lang="en-US" sz="2000" b="1" dirty="0">
                <a:solidFill>
                  <a:srgbClr val="FFFFFF"/>
                </a:solidFill>
              </a:rPr>
              <a:t>How are women viewing leadership </a:t>
            </a:r>
            <a:r>
              <a:rPr lang="en-US" sz="2000" b="1" i="1" dirty="0">
                <a:solidFill>
                  <a:srgbClr val="FFFFFF"/>
                </a:solidFill>
              </a:rPr>
              <a:t>e.g. </a:t>
            </a:r>
            <a:r>
              <a:rPr lang="en-US" sz="2000" b="1" dirty="0">
                <a:solidFill>
                  <a:srgbClr val="FFFFFF"/>
                </a:solidFill>
              </a:rPr>
              <a:t>unliveable lives?</a:t>
            </a:r>
          </a:p>
          <a:p>
            <a:pPr>
              <a:buClr>
                <a:srgbClr val="0000FF"/>
              </a:buClr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0000FF"/>
              </a:buClr>
              <a:buFont typeface="Arial"/>
              <a:buChar char="•"/>
              <a:defRPr/>
            </a:pPr>
            <a:r>
              <a:rPr lang="en-US" sz="2000" b="1" dirty="0">
                <a:solidFill>
                  <a:srgbClr val="FFFFFF"/>
                </a:solidFill>
              </a:rPr>
              <a:t>What narratives circulate about:</a:t>
            </a:r>
          </a:p>
          <a:p>
            <a:pPr>
              <a:buClr>
                <a:srgbClr val="0000FF"/>
              </a:buClr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Wingdings" charset="2"/>
              <a:buChar char="ü"/>
              <a:defRPr/>
            </a:pPr>
            <a:r>
              <a:rPr lang="en-US" sz="2000" b="1" dirty="0">
                <a:solidFill>
                  <a:srgbClr val="FFFFFF"/>
                </a:solidFill>
              </a:rPr>
              <a:t>  Women’s Capabilities?</a:t>
            </a:r>
          </a:p>
          <a:p>
            <a:pPr>
              <a:buClr>
                <a:srgbClr val="0000FF"/>
              </a:buClr>
              <a:buFont typeface="Wingdings" charset="2"/>
              <a:buChar char="ü"/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Wingdings" charset="2"/>
              <a:buChar char="ü"/>
              <a:defRPr/>
            </a:pPr>
            <a:r>
              <a:rPr lang="en-US" sz="2000" b="1" dirty="0">
                <a:solidFill>
                  <a:srgbClr val="FFFFFF"/>
                </a:solidFill>
              </a:rPr>
              <a:t>   Leadership?</a:t>
            </a:r>
          </a:p>
          <a:p>
            <a:r>
              <a:rPr lang="en-GB" sz="1600" b="1" dirty="0">
                <a:solidFill>
                  <a:srgbClr val="3366FF"/>
                </a:solidFill>
              </a:rPr>
              <a:t/>
            </a:r>
            <a:br>
              <a:rPr lang="en-GB" sz="1600" b="1" dirty="0">
                <a:solidFill>
                  <a:srgbClr val="3366FF"/>
                </a:solidFill>
              </a:rPr>
            </a:b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61765" y="465101"/>
            <a:ext cx="8102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00FF"/>
                </a:solidFill>
              </a:rPr>
              <a:t>A Two-Way Gaze?</a:t>
            </a:r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10" name="Content Placeholder 5"/>
          <p:cNvPicPr>
            <a:picLocks noGrp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2" r="22242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431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41332" y="1058334"/>
            <a:ext cx="4233335" cy="5122334"/>
          </a:xfrm>
        </p:spPr>
        <p:txBody>
          <a:bodyPr>
            <a:normAutofit fontScale="92500"/>
          </a:bodyPr>
          <a:lstStyle/>
          <a:p>
            <a:pPr algn="l">
              <a:lnSpc>
                <a:spcPct val="105000"/>
              </a:lnSpc>
              <a:buClr>
                <a:srgbClr val="FF66FF"/>
              </a:buClr>
              <a:defRPr/>
            </a:pPr>
            <a:endParaRPr lang="en-GB" sz="2800" b="1" dirty="0">
              <a:solidFill>
                <a:srgbClr val="0000FF"/>
              </a:solidFill>
            </a:endParaRPr>
          </a:p>
          <a:p>
            <a:pPr algn="l"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2800" b="1" dirty="0">
                <a:solidFill>
                  <a:srgbClr val="0000FF"/>
                </a:solidFill>
              </a:rPr>
              <a:t>Gender:</a:t>
            </a:r>
            <a:r>
              <a:rPr lang="en-GB" sz="2800" b="1" dirty="0">
                <a:solidFill>
                  <a:srgbClr val="FFFFFF"/>
                </a:solidFill>
              </a:rPr>
              <a:t> </a:t>
            </a:r>
            <a:r>
              <a:rPr lang="en-GB" sz="2800" b="1" dirty="0"/>
              <a:t> </a:t>
            </a:r>
          </a:p>
          <a:p>
            <a:pPr marL="342900" indent="-3429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GB" sz="2800" b="1" dirty="0"/>
              <a:t>Not just a </a:t>
            </a:r>
            <a:r>
              <a:rPr lang="en-GB" sz="2800" b="1" dirty="0">
                <a:solidFill>
                  <a:srgbClr val="0000FF"/>
                </a:solidFill>
              </a:rPr>
              <a:t>noun </a:t>
            </a:r>
            <a:r>
              <a:rPr lang="en-GB" sz="2800" b="1" dirty="0">
                <a:solidFill>
                  <a:srgbClr val="FFFFFF"/>
                </a:solidFill>
              </a:rPr>
              <a:t>or</a:t>
            </a:r>
            <a:r>
              <a:rPr lang="en-GB" sz="2800" b="1" dirty="0">
                <a:solidFill>
                  <a:srgbClr val="0000FF"/>
                </a:solidFill>
              </a:rPr>
              <a:t> </a:t>
            </a:r>
            <a:r>
              <a:rPr lang="en-GB" sz="2800" b="1" dirty="0">
                <a:solidFill>
                  <a:srgbClr val="FFFFFF"/>
                </a:solidFill>
              </a:rPr>
              <a:t>demographic variable.</a:t>
            </a:r>
            <a:endParaRPr lang="en-US" sz="2800" b="1" dirty="0"/>
          </a:p>
          <a:p>
            <a:pPr marL="342900" indent="-3429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800" b="1" dirty="0"/>
              <a:t>Formed/ Reformed in </a:t>
            </a:r>
          </a:p>
          <a:p>
            <a:pPr marL="342900" indent="-342900" algn="l">
              <a:lnSpc>
                <a:spcPct val="105000"/>
              </a:lnSpc>
              <a:buClr>
                <a:srgbClr val="0000FF"/>
              </a:buClr>
              <a:buFont typeface="Wingdings" charset="2"/>
              <a:buChar char="ü"/>
              <a:defRPr/>
            </a:pPr>
            <a:r>
              <a:rPr lang="en-US" sz="2800" b="1" dirty="0"/>
              <a:t>Organisational Cultures</a:t>
            </a:r>
          </a:p>
          <a:p>
            <a:pPr marL="342900" indent="-342900" algn="l">
              <a:lnSpc>
                <a:spcPct val="105000"/>
              </a:lnSpc>
              <a:buClr>
                <a:srgbClr val="0000FF"/>
              </a:buClr>
              <a:buFont typeface="Wingdings" charset="2"/>
              <a:buChar char="ü"/>
              <a:defRPr/>
            </a:pPr>
            <a:r>
              <a:rPr lang="en-US" sz="2800" b="1" dirty="0"/>
              <a:t>Social contexts</a:t>
            </a:r>
          </a:p>
          <a:p>
            <a:pPr algn="l"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2800" b="1" dirty="0">
                <a:solidFill>
                  <a:srgbClr val="0000FF"/>
                </a:solidFill>
              </a:rPr>
              <a:t>Sociology of Absences?</a:t>
            </a:r>
            <a:endParaRPr lang="en-US" sz="2800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Gender as a Verb 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6" name="Content Placeholder 4" descr="MP90040254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 b="9999"/>
          <a:stretch>
            <a:fillRect/>
          </a:stretch>
        </p:blipFill>
        <p:spPr>
          <a:xfrm>
            <a:off x="141111" y="1411110"/>
            <a:ext cx="4416778" cy="531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5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78" y="1543049"/>
            <a:ext cx="4390266" cy="4675955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ct val="105000"/>
              </a:lnSpc>
              <a:buClr>
                <a:srgbClr val="0000FF"/>
              </a:buClr>
              <a:defRPr/>
            </a:pPr>
            <a:r>
              <a:rPr lang="en-US" sz="2300" b="1" i="1" dirty="0"/>
              <a:t>Expectation of Excoriation </a:t>
            </a:r>
            <a:r>
              <a:rPr lang="en-US" sz="2300" b="1" dirty="0">
                <a:solidFill>
                  <a:srgbClr val="0000FF"/>
                </a:solidFill>
              </a:rPr>
              <a:t> (Roth 2016)</a:t>
            </a: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Working</a:t>
            </a:r>
            <a:r>
              <a:rPr lang="en-US" sz="2300" b="1" dirty="0">
                <a:solidFill>
                  <a:schemeClr val="tx2"/>
                </a:solidFill>
              </a:rPr>
              <a:t> </a:t>
            </a:r>
            <a:r>
              <a:rPr lang="en-US" sz="2300" b="1" dirty="0">
                <a:solidFill>
                  <a:srgbClr val="FFFFFF"/>
                </a:solidFill>
              </a:rPr>
              <a:t>with resistance, recalcitrance, truculence, ugly feelings</a:t>
            </a: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Authority</a:t>
            </a:r>
            <a:r>
              <a:rPr lang="en-US" sz="2300" b="1" dirty="0"/>
              <a:t> - Does not ‘stick’ to (some) women?</a:t>
            </a:r>
            <a:endParaRPr lang="en-US" sz="2300" b="1" dirty="0">
              <a:solidFill>
                <a:schemeClr val="tx2"/>
              </a:solidFill>
            </a:endParaRP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Colonising</a:t>
            </a:r>
            <a:r>
              <a:rPr lang="en-US" sz="2300" b="1" dirty="0">
                <a:solidFill>
                  <a:srgbClr val="FF66FF"/>
                </a:solidFill>
              </a:rPr>
              <a:t> </a:t>
            </a:r>
            <a:r>
              <a:rPr lang="en-US" sz="2300" b="1" dirty="0">
                <a:solidFill>
                  <a:srgbClr val="FFFFFF"/>
                </a:solidFill>
              </a:rPr>
              <a:t>colleagues’ subjectivities towards the goals of managerially inspired discourses</a:t>
            </a:r>
            <a:endParaRPr lang="en-US" sz="2300" b="1" dirty="0">
              <a:solidFill>
                <a:schemeClr val="tx2"/>
              </a:solidFill>
            </a:endParaRP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Managing</a:t>
            </a:r>
            <a:r>
              <a:rPr lang="en-US" sz="2300" b="1" dirty="0">
                <a:solidFill>
                  <a:schemeClr val="tx2"/>
                </a:solidFill>
              </a:rPr>
              <a:t> </a:t>
            </a:r>
            <a:r>
              <a:rPr lang="en-US" sz="2300" b="1" dirty="0">
                <a:solidFill>
                  <a:srgbClr val="FFFFFF"/>
                </a:solidFill>
              </a:rPr>
              <a:t>self-doubt, conflict, anxiety, disappointment &amp; occupational stress</a:t>
            </a:r>
          </a:p>
          <a:p>
            <a:pPr algn="l">
              <a:lnSpc>
                <a:spcPct val="105000"/>
              </a:lnSpc>
              <a:buClr>
                <a:srgbClr val="0000FF"/>
              </a:buClr>
              <a:defRPr/>
            </a:pPr>
            <a:r>
              <a:rPr lang="en-US" sz="2300" b="1" dirty="0">
                <a:solidFill>
                  <a:srgbClr val="00FFFF"/>
                </a:solidFill>
              </a:rPr>
              <a:t>                      </a:t>
            </a:r>
            <a:r>
              <a:rPr lang="en-US" sz="2300" b="1" dirty="0">
                <a:solidFill>
                  <a:srgbClr val="FF66FF"/>
                </a:solidFill>
              </a:rPr>
              <a:t> </a:t>
            </a:r>
            <a:r>
              <a:rPr lang="en-US" sz="2300" b="1" dirty="0">
                <a:solidFill>
                  <a:srgbClr val="0000FF"/>
                </a:solidFill>
              </a:rPr>
              <a:t> =</a:t>
            </a: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Restricting </a:t>
            </a:r>
            <a:r>
              <a:rPr lang="en-US" sz="2300" b="1" dirty="0">
                <a:solidFill>
                  <a:srgbClr val="FFFFFF"/>
                </a:solidFill>
              </a:rPr>
              <a:t>not</a:t>
            </a: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Building</a:t>
            </a:r>
            <a:r>
              <a:rPr lang="en-US" sz="2300" b="1" dirty="0">
                <a:solidFill>
                  <a:schemeClr val="tx2"/>
                </a:solidFill>
              </a:rPr>
              <a:t> </a:t>
            </a:r>
            <a:r>
              <a:rPr lang="en-US" sz="2300" b="1" dirty="0">
                <a:solidFill>
                  <a:srgbClr val="FFFFFF"/>
                </a:solidFill>
              </a:rPr>
              <a:t>capacity and creativity</a:t>
            </a:r>
            <a:r>
              <a:rPr lang="en-GB" sz="2300" b="1" dirty="0">
                <a:solidFill>
                  <a:srgbClr val="FFFFFF"/>
                </a:solidFill>
              </a:rPr>
              <a:t> </a:t>
            </a:r>
            <a:endParaRPr lang="en-US" sz="23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99504" y="337213"/>
            <a:ext cx="8746939" cy="806302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The Affective Economy of Identity Work </a:t>
            </a:r>
            <a:endParaRPr lang="en-US" dirty="0"/>
          </a:p>
        </p:txBody>
      </p:sp>
      <p:pic>
        <p:nvPicPr>
          <p:cNvPr id="5" name="Content Placeholder 7" descr="MP900443145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0" r="24940"/>
          <a:stretch>
            <a:fillRect/>
          </a:stretch>
        </p:blipFill>
        <p:spPr>
          <a:xfrm>
            <a:off x="113969" y="1352629"/>
            <a:ext cx="4395958" cy="537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4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52272" y="1600199"/>
            <a:ext cx="4491728" cy="4820815"/>
          </a:xfrm>
        </p:spPr>
        <p:txBody>
          <a:bodyPr>
            <a:normAutofit fontScale="85000" lnSpcReduction="20000"/>
          </a:bodyPr>
          <a:lstStyle/>
          <a:p>
            <a:pPr algn="l">
              <a:buClr>
                <a:srgbClr val="E74CFF"/>
              </a:buClr>
            </a:pPr>
            <a:endParaRPr lang="en-US" sz="9600" b="1" dirty="0">
              <a:latin typeface="+mj-lt"/>
            </a:endParaRPr>
          </a:p>
          <a:p>
            <a:pPr algn="l">
              <a:buClr>
                <a:srgbClr val="E74CFF"/>
              </a:buClr>
            </a:pPr>
            <a:r>
              <a:rPr lang="en-US" sz="2800" b="1" dirty="0">
                <a:solidFill>
                  <a:srgbClr val="0000FF"/>
                </a:solidFill>
              </a:rPr>
              <a:t>Leadership often experienced as:</a:t>
            </a:r>
            <a:endParaRPr lang="en-US" sz="2800" b="1" dirty="0"/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Fragile</a:t>
            </a:r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Precarious </a:t>
            </a:r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Conflict-ridden</a:t>
            </a:r>
          </a:p>
          <a:p>
            <a:pPr algn="l">
              <a:buClr>
                <a:srgbClr val="0000FF"/>
              </a:buClr>
            </a:pPr>
            <a:endParaRPr lang="en-US" sz="2800" b="1" dirty="0"/>
          </a:p>
          <a:p>
            <a:pPr algn="l">
              <a:buClr>
                <a:srgbClr val="0000FF"/>
              </a:buClr>
            </a:pPr>
            <a:r>
              <a:rPr lang="en-US" sz="2800" b="1" dirty="0">
                <a:solidFill>
                  <a:srgbClr val="0000FF"/>
                </a:solidFill>
              </a:rPr>
              <a:t>Refusal to aspire to leadership:</a:t>
            </a:r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Strategic decision-making </a:t>
            </a:r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Resistance</a:t>
            </a:r>
          </a:p>
          <a:p>
            <a:pPr algn="l">
              <a:buClr>
                <a:srgbClr val="0000FF"/>
              </a:buClr>
            </a:pPr>
            <a:endParaRPr lang="en-US" sz="9600" b="1" dirty="0">
              <a:latin typeface="+mj-lt"/>
            </a:endParaRPr>
          </a:p>
          <a:p>
            <a:pPr algn="l">
              <a:buClr>
                <a:srgbClr val="0000FF"/>
              </a:buClr>
            </a:pPr>
            <a:endParaRPr lang="en-GB" sz="8000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02025" y="374332"/>
            <a:ext cx="7958526" cy="94375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Willfulness and Willingness </a:t>
            </a:r>
            <a:r>
              <a:rPr lang="en-US" sz="2600" b="1" dirty="0">
                <a:solidFill>
                  <a:srgbClr val="0000FF"/>
                </a:solidFill>
              </a:rPr>
              <a:t>(Ahmed, 2014)</a:t>
            </a:r>
            <a:endParaRPr lang="en-US" sz="2600" dirty="0">
              <a:solidFill>
                <a:srgbClr val="0000FF"/>
              </a:solidFill>
            </a:endParaRPr>
          </a:p>
        </p:txBody>
      </p:sp>
      <p:pic>
        <p:nvPicPr>
          <p:cNvPr id="5" name="Content Placeholder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3" b="12333"/>
          <a:stretch>
            <a:fillRect/>
          </a:stretch>
        </p:blipFill>
        <p:spPr bwMode="auto">
          <a:xfrm>
            <a:off x="300179" y="1436275"/>
            <a:ext cx="4050158" cy="53016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Evidence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130251" y="1400090"/>
            <a:ext cx="9013749" cy="4462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0000FF"/>
                </a:solidFill>
              </a:rPr>
              <a:t>South Asia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US" b="1" dirty="0"/>
              <a:t>Literature/ Policy Review</a:t>
            </a:r>
            <a:endParaRPr lang="en-GB" b="1" dirty="0"/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/>
              <a:t>Interviews- </a:t>
            </a:r>
            <a:r>
              <a:rPr lang="en-US" b="1" dirty="0"/>
              <a:t>19 women and 11 men 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US" b="1" dirty="0"/>
              <a:t>Afghanistan, Bangladesh, India, Nepal, Pakistan and Sri Lanka </a:t>
            </a:r>
            <a:r>
              <a:rPr lang="en-US" sz="1400" b="1" dirty="0">
                <a:solidFill>
                  <a:srgbClr val="0000FF"/>
                </a:solidFill>
              </a:rPr>
              <a:t>(Morley &amp; Crossouard, 2016).</a:t>
            </a:r>
          </a:p>
          <a:p>
            <a:pPr>
              <a:buClr>
                <a:srgbClr val="0000FF"/>
              </a:buClr>
              <a:defRPr/>
            </a:pPr>
            <a:r>
              <a:rPr lang="en-US" b="1" dirty="0">
                <a:solidFill>
                  <a:srgbClr val="0000FF"/>
                </a:solidFill>
              </a:rPr>
              <a:t>Malaysia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US" b="1" dirty="0"/>
              <a:t>36 Questionnaires/ 1 Focus Group </a:t>
            </a:r>
            <a:r>
              <a:rPr lang="en-US" sz="1400" b="1" dirty="0">
                <a:solidFill>
                  <a:srgbClr val="0000FF"/>
                </a:solidFill>
              </a:rPr>
              <a:t>(Morley et al, 2016)</a:t>
            </a:r>
          </a:p>
          <a:p>
            <a:pPr>
              <a:buClr>
                <a:srgbClr val="0000FF"/>
              </a:buClr>
              <a:defRPr/>
            </a:pPr>
            <a:r>
              <a:rPr lang="en-US" b="1" dirty="0">
                <a:solidFill>
                  <a:srgbClr val="0000FF"/>
                </a:solidFill>
              </a:rPr>
              <a:t>East Asia and MENA</a:t>
            </a:r>
            <a:r>
              <a:rPr lang="en-GB" b="1" dirty="0">
                <a:solidFill>
                  <a:srgbClr val="0000FF"/>
                </a:solidFill>
              </a:rPr>
              <a:t>                                                                          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US" b="1" dirty="0"/>
              <a:t>20 Questionnaires/ 3 Discussion Groups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/>
              <a:t>Australia, China, Egypt, Hong Kong, Indonesia, Japan, Jordan, Kuwait, Malaysia, Morocco, Pakistan, Palestine, the Philippines, Singapore, Thailand and Turkey </a:t>
            </a:r>
            <a:r>
              <a:rPr lang="en-US" sz="1400" b="1" dirty="0">
                <a:solidFill>
                  <a:srgbClr val="0000FF"/>
                </a:solidFill>
              </a:rPr>
              <a:t>(Morley, 2014, 2015).</a:t>
            </a:r>
          </a:p>
          <a:p>
            <a:pPr>
              <a:buClr>
                <a:srgbClr val="FF66FF"/>
              </a:buClr>
              <a:defRPr/>
            </a:pPr>
            <a:endParaRPr lang="en-US" b="1" dirty="0"/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/>
              <a:t>What makes leadership attractive/unattractive to women? 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/>
              <a:t>What enables/ supports women to enter leadership positions?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b="1" dirty="0"/>
              <a:t>Personal experiences of being enabled/ impeded from entering leadership?</a:t>
            </a:r>
            <a:r>
              <a:rPr lang="en-GB" b="1" dirty="0">
                <a:solidFill>
                  <a:srgbClr val="FFFFFF"/>
                </a:solidFill>
              </a:rPr>
              <a:t>? </a:t>
            </a:r>
          </a:p>
        </p:txBody>
      </p:sp>
      <p:pic>
        <p:nvPicPr>
          <p:cNvPr id="7" name="Content Placeholder 5" descr="j02275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106369" y="102018"/>
            <a:ext cx="2968878" cy="1221010"/>
          </a:xfrm>
          <a:prstGeom prst="rect">
            <a:avLst/>
          </a:prstGeom>
        </p:spPr>
      </p:pic>
      <p:pic>
        <p:nvPicPr>
          <p:cNvPr id="9" name="Content Placeholder 5" descr="j02275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5991529" y="127001"/>
            <a:ext cx="3028326" cy="1215572"/>
          </a:xfrm>
          <a:prstGeom prst="rect">
            <a:avLst/>
          </a:prstGeom>
        </p:spPr>
      </p:pic>
      <p:pic>
        <p:nvPicPr>
          <p:cNvPr id="8" name="Content Placeholder 5" descr="j02275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159992" y="5814197"/>
            <a:ext cx="2968878" cy="1221010"/>
          </a:xfrm>
          <a:prstGeom prst="rect">
            <a:avLst/>
          </a:prstGeom>
        </p:spPr>
      </p:pic>
      <p:pic>
        <p:nvPicPr>
          <p:cNvPr id="10" name="Content Placeholder 5" descr="j02275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6044325" y="5771863"/>
            <a:ext cx="2968878" cy="122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1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130014" y="1402984"/>
            <a:ext cx="3816429" cy="4702062"/>
          </a:xfrm>
        </p:spPr>
        <p:txBody>
          <a:bodyPr/>
          <a:lstStyle/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4000" b="1" dirty="0">
                <a:solidFill>
                  <a:srgbClr val="FFFFFF"/>
                </a:solidFill>
              </a:rPr>
              <a:t>Power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4000" b="1" dirty="0">
                <a:solidFill>
                  <a:srgbClr val="FFFFFF"/>
                </a:solidFill>
              </a:rPr>
              <a:t>Influence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4000" b="1" dirty="0">
                <a:solidFill>
                  <a:srgbClr val="FFFFFF"/>
                </a:solidFill>
              </a:rPr>
              <a:t>Values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4000" b="1" dirty="0">
                <a:solidFill>
                  <a:srgbClr val="FFFFFF"/>
                </a:solidFill>
              </a:rPr>
              <a:t>Rewards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4000" b="1" dirty="0">
                <a:solidFill>
                  <a:srgbClr val="FFFFFF"/>
                </a:solidFill>
              </a:rPr>
              <a:t>Recognition</a:t>
            </a: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11657" y="337213"/>
            <a:ext cx="8734786" cy="806302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rgbClr val="0000FF"/>
                </a:solidFill>
              </a:rPr>
              <a:t>What Attracts Women to </a:t>
            </a:r>
            <a:r>
              <a:rPr lang="en-US" sz="2600" b="1" dirty="0" smtClean="0">
                <a:solidFill>
                  <a:srgbClr val="0000FF"/>
                </a:solidFill>
              </a:rPr>
              <a:t>Senior Leadership</a:t>
            </a:r>
            <a:r>
              <a:rPr lang="en-US" sz="2600" b="1" dirty="0">
                <a:solidFill>
                  <a:srgbClr val="0000FF"/>
                </a:solidFill>
              </a:rPr>
              <a:t>?</a:t>
            </a:r>
            <a:endParaRPr lang="en-US" sz="2600" dirty="0">
              <a:solidFill>
                <a:srgbClr val="0000FF"/>
              </a:solidFill>
            </a:endParaRPr>
          </a:p>
        </p:txBody>
      </p:sp>
      <p:pic>
        <p:nvPicPr>
          <p:cNvPr id="5" name="Content Placeholder 7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 bwMode="auto">
          <a:xfrm>
            <a:off x="211657" y="1465212"/>
            <a:ext cx="4284143" cy="52584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70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0250" y="457134"/>
            <a:ext cx="8855807" cy="565898"/>
          </a:xfrm>
        </p:spPr>
        <p:txBody>
          <a:bodyPr>
            <a:noAutofit/>
          </a:bodyPr>
          <a:lstStyle/>
          <a:p>
            <a:r>
              <a:rPr lang="en-GB" sz="2400" b="1" dirty="0">
                <a:solidFill>
                  <a:srgbClr val="0000FF"/>
                </a:solidFill>
              </a:rPr>
              <a:t>Why is Senior Leadership </a:t>
            </a:r>
            <a:r>
              <a:rPr lang="en-GB" sz="2400" b="1" dirty="0" smtClean="0">
                <a:solidFill>
                  <a:srgbClr val="0000FF"/>
                </a:solidFill>
              </a:rPr>
              <a:t>Unattractive to </a:t>
            </a:r>
            <a:r>
              <a:rPr lang="en-GB" sz="2400" b="1" dirty="0">
                <a:solidFill>
                  <a:srgbClr val="0000FF"/>
                </a:solidFill>
              </a:rPr>
              <a:t>Women?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5" name="Content Placeholder 5" descr="MC900444668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9" b="6729"/>
          <a:stretch>
            <a:fillRect/>
          </a:stretch>
        </p:blipFill>
        <p:spPr>
          <a:xfrm>
            <a:off x="130251" y="1432650"/>
            <a:ext cx="4347114" cy="5291039"/>
          </a:xfrm>
          <a:prstGeom prst="rect">
            <a:avLst/>
          </a:prstGeom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4727496" y="1512588"/>
            <a:ext cx="4416504" cy="44630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b="1" dirty="0">
                <a:solidFill>
                  <a:srgbClr val="FFFFFF"/>
                </a:solidFill>
              </a:rPr>
              <a:t>Neoliberalism/ Performance Cultures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b="1" dirty="0">
                <a:solidFill>
                  <a:srgbClr val="FFFFFF"/>
                </a:solidFill>
              </a:rPr>
              <a:t>Being ‘other’ in male-dominated cultures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b="1" dirty="0"/>
              <a:t>Misogyny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b="1" dirty="0">
                <a:solidFill>
                  <a:srgbClr val="FFFFFF"/>
                </a:solidFill>
              </a:rPr>
              <a:t>Gendered authority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b="1" dirty="0">
                <a:solidFill>
                  <a:srgbClr val="FFFFFF"/>
                </a:solidFill>
              </a:rPr>
              <a:t>Disrupting the symbolic order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b="1" dirty="0">
                <a:solidFill>
                  <a:srgbClr val="FFFFFF"/>
                </a:solidFill>
              </a:rPr>
              <a:t>Financialisation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b="1" dirty="0">
                <a:solidFill>
                  <a:srgbClr val="FFFFFF"/>
                </a:solidFill>
              </a:rPr>
              <a:t>Pre-determined scripts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1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268111"/>
            <a:ext cx="4924778" cy="6081889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rgbClr val="FF66FF"/>
              </a:buClr>
              <a:buNone/>
            </a:pPr>
            <a:r>
              <a:rPr lang="en-GB" sz="2800" b="1" dirty="0">
                <a:solidFill>
                  <a:srgbClr val="0000FF"/>
                </a:solidFill>
                <a:latin typeface="+mj-lt"/>
              </a:rPr>
              <a:t>     </a:t>
            </a:r>
            <a:r>
              <a:rPr lang="en-GB" sz="2800" b="1" dirty="0">
                <a:solidFill>
                  <a:srgbClr val="0000FF"/>
                </a:solidFill>
              </a:rPr>
              <a:t>Barriers</a:t>
            </a:r>
            <a:endParaRPr lang="en-GB" b="1" dirty="0">
              <a:solidFill>
                <a:srgbClr val="0000FF"/>
              </a:solidFill>
            </a:endParaRPr>
          </a:p>
          <a:p>
            <a:pPr marL="457200" indent="-4572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Power of the Socio-Cultural/ Gender Appropriate</a:t>
            </a:r>
          </a:p>
          <a:p>
            <a:pPr marL="457200" indent="-457200">
              <a:buClr>
                <a:srgbClr val="0000FF"/>
              </a:buClr>
              <a:buFont typeface="Arial"/>
              <a:buChar char="•"/>
            </a:pPr>
            <a:r>
              <a:rPr lang="en-US" b="1" dirty="0"/>
              <a:t>Social Class and Caste</a:t>
            </a:r>
          </a:p>
          <a:p>
            <a:pPr marL="457200" indent="-457200">
              <a:buClr>
                <a:srgbClr val="0000FF"/>
              </a:buClr>
              <a:buFont typeface="Arial"/>
              <a:buChar char="•"/>
            </a:pPr>
            <a:r>
              <a:rPr lang="en-US" b="1" dirty="0"/>
              <a:t>Lack of Investment in Women</a:t>
            </a:r>
          </a:p>
          <a:p>
            <a:pPr marL="457200" indent="-4572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Organisational Cultures </a:t>
            </a:r>
          </a:p>
          <a:p>
            <a:pPr marL="457200" indent="-4572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Perceptions of Leadership </a:t>
            </a:r>
          </a:p>
          <a:p>
            <a:pPr marL="457200" indent="-4572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Recruitment and Selection </a:t>
            </a:r>
          </a:p>
          <a:p>
            <a:pPr marL="457200" indent="-4572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Family</a:t>
            </a:r>
          </a:p>
          <a:p>
            <a:pPr marL="457200" indent="-4572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Gender and Authority </a:t>
            </a:r>
          </a:p>
          <a:p>
            <a:pPr marL="457200" indent="-4572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Financialisation/Corruption 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840111" y="211667"/>
            <a:ext cx="4303889" cy="4670777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rgbClr val="FF66FF"/>
              </a:buClr>
              <a:buNone/>
            </a:pPr>
            <a:r>
              <a:rPr lang="en-GB" sz="2800" b="1" dirty="0">
                <a:solidFill>
                  <a:srgbClr val="0000FF"/>
                </a:solidFill>
              </a:rPr>
              <a:t>Enablers</a:t>
            </a:r>
            <a:endParaRPr lang="en-GB" b="1" dirty="0"/>
          </a:p>
          <a:p>
            <a:pPr marL="342900" indent="-3429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Policies (and accountability)</a:t>
            </a:r>
          </a:p>
          <a:p>
            <a:pPr marL="0" indent="0">
              <a:buClr>
                <a:srgbClr val="0000FF"/>
              </a:buClr>
              <a:buNone/>
            </a:pPr>
            <a:r>
              <a:rPr lang="en-GB" sz="1400" b="1" dirty="0">
                <a:solidFill>
                  <a:srgbClr val="0000FF"/>
                </a:solidFill>
              </a:rPr>
              <a:t>(Affirmative action, gender mainstreaming, work/life balance, gender pay)</a:t>
            </a:r>
          </a:p>
          <a:p>
            <a:pPr marL="342900" indent="-3429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Women-only Provision</a:t>
            </a:r>
          </a:p>
          <a:p>
            <a:pPr marL="0" indent="0">
              <a:buClr>
                <a:srgbClr val="0000FF"/>
              </a:buClr>
              <a:buNone/>
            </a:pPr>
            <a:r>
              <a:rPr lang="en-GB" sz="1400" b="1" dirty="0">
                <a:solidFill>
                  <a:srgbClr val="0000FF"/>
                </a:solidFill>
              </a:rPr>
              <a:t>(Leadership development/ universities)</a:t>
            </a:r>
          </a:p>
          <a:p>
            <a:pPr marL="342900" indent="-3429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Mentoring </a:t>
            </a:r>
          </a:p>
          <a:p>
            <a:pPr marL="342900" indent="-3429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Professional Development</a:t>
            </a:r>
          </a:p>
          <a:p>
            <a:pPr marL="342900" indent="-3429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Family</a:t>
            </a:r>
          </a:p>
          <a:p>
            <a:pPr marL="342900" indent="-3429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Evidence</a:t>
            </a:r>
          </a:p>
          <a:p>
            <a:pPr marL="0" indent="0">
              <a:buClr>
                <a:srgbClr val="0000FF"/>
              </a:buClr>
              <a:buNone/>
            </a:pPr>
            <a:r>
              <a:rPr lang="en-GB" sz="1400" b="1" dirty="0">
                <a:solidFill>
                  <a:srgbClr val="0000FF"/>
                </a:solidFill>
              </a:rPr>
              <a:t>(Research/ Gender-Disaggregated Statistics)</a:t>
            </a:r>
          </a:p>
          <a:p>
            <a:pPr>
              <a:buClr>
                <a:srgbClr val="0000FF"/>
              </a:buClr>
            </a:pPr>
            <a:r>
              <a:rPr lang="en-GB" sz="2000" b="1" dirty="0"/>
              <a:t>  Investment/ Resources</a:t>
            </a:r>
          </a:p>
          <a:p>
            <a:pPr marL="342900" indent="-342900">
              <a:buClr>
                <a:srgbClr val="0000FF"/>
              </a:buClr>
              <a:buFont typeface="Arial"/>
              <a:buChar char="•"/>
            </a:pPr>
            <a:r>
              <a:rPr lang="en-GB" b="1" dirty="0"/>
              <a:t>Internationalisation</a:t>
            </a:r>
          </a:p>
          <a:p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58" y="5015780"/>
            <a:ext cx="8877042" cy="169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5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74567" y="337213"/>
            <a:ext cx="8794866" cy="806302"/>
          </a:xfrm>
        </p:spPr>
        <p:txBody>
          <a:bodyPr>
            <a:noAutofit/>
          </a:bodyPr>
          <a:lstStyle/>
          <a:p>
            <a:r>
              <a:rPr lang="en-US" sz="2600" b="1" dirty="0"/>
              <a:t>Moving On: </a:t>
            </a:r>
            <a:r>
              <a:rPr lang="en-US" sz="2600" dirty="0"/>
              <a:t>What are We Asking Women to Lead?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84889" y="1325880"/>
            <a:ext cx="4684888" cy="4600787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56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5600" b="1" dirty="0">
                <a:solidFill>
                  <a:srgbClr val="0000FF"/>
                </a:solidFill>
              </a:rPr>
              <a:t>Women are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5600" b="1" dirty="0"/>
              <a:t>Rejected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5600" b="1" dirty="0"/>
              <a:t>Refusing/ Self-Excluding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5600" b="1" dirty="0"/>
              <a:t>Reluctant</a:t>
            </a:r>
          </a:p>
          <a:p>
            <a:pPr algn="l">
              <a:buClr>
                <a:srgbClr val="0000FF"/>
              </a:buClr>
            </a:pPr>
            <a:r>
              <a:rPr lang="en-US" sz="5600" b="1" dirty="0">
                <a:solidFill>
                  <a:srgbClr val="0000FF"/>
                </a:solidFill>
              </a:rPr>
              <a:t>Change</a:t>
            </a:r>
          </a:p>
          <a:p>
            <a:pPr algn="l">
              <a:buClr>
                <a:srgbClr val="0000FF"/>
              </a:buClr>
            </a:pPr>
            <a:r>
              <a:rPr lang="en-US" sz="5600" b="1" dirty="0"/>
              <a:t>Not counting more women into existing structures/ scripts/systems/gendered cultures.</a:t>
            </a:r>
            <a:endParaRPr lang="en-GB" sz="5600" b="1" dirty="0"/>
          </a:p>
          <a:p>
            <a:pPr algn="l">
              <a:buClr>
                <a:srgbClr val="0000FF"/>
              </a:buClr>
              <a:defRPr/>
            </a:pPr>
            <a:r>
              <a:rPr lang="en-GB" sz="5600" b="1" dirty="0">
                <a:solidFill>
                  <a:srgbClr val="0000FF"/>
                </a:solidFill>
              </a:rPr>
              <a:t>Can Leadership: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5600" b="1" dirty="0"/>
              <a:t>Narratives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5600" b="1" dirty="0"/>
              <a:t>Practices </a:t>
            </a:r>
          </a:p>
          <a:p>
            <a:pPr algn="l">
              <a:buClr>
                <a:srgbClr val="0000FF"/>
              </a:buClr>
              <a:defRPr/>
            </a:pPr>
            <a:r>
              <a:rPr lang="en-GB" sz="5600" b="1" dirty="0"/>
              <a:t>Be more than discursive performances/repetitions of: 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5600" b="1" dirty="0"/>
              <a:t>Values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5600" b="1" dirty="0"/>
              <a:t>Regulative norms</a:t>
            </a:r>
            <a:r>
              <a:rPr lang="en-GB" sz="5600" b="1" dirty="0"/>
              <a:t> </a:t>
            </a:r>
          </a:p>
          <a:p>
            <a:pPr algn="l">
              <a:buClr>
                <a:srgbClr val="0000FF"/>
              </a:buClr>
              <a:defRPr/>
            </a:pPr>
            <a:r>
              <a:rPr lang="en-GB" sz="5600" b="1" dirty="0"/>
              <a:t>of the neoliberal global academy?</a:t>
            </a:r>
            <a:endParaRPr lang="en-GB" sz="5600" b="1" dirty="0">
              <a:solidFill>
                <a:srgbClr val="FF66FF"/>
              </a:solidFill>
            </a:endParaRPr>
          </a:p>
          <a:p>
            <a:pPr algn="l">
              <a:buClr>
                <a:srgbClr val="0000FF"/>
              </a:buClr>
              <a:defRPr/>
            </a:pPr>
            <a:r>
              <a:rPr lang="en-US" sz="5600" b="1" dirty="0">
                <a:solidFill>
                  <a:srgbClr val="0000FF"/>
                </a:solidFill>
              </a:rPr>
              <a:t>Need for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5600" b="1" dirty="0"/>
              <a:t>Re-visioning of Leadership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5600" b="1" dirty="0"/>
              <a:t>Generative, Generous and Gender-free.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r="26421"/>
          <a:stretch/>
        </p:blipFill>
        <p:spPr bwMode="auto"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83492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Follow Up?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4659581" y="1269858"/>
            <a:ext cx="4484419" cy="436644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0000FF"/>
              </a:buClr>
            </a:pPr>
            <a:r>
              <a:rPr lang="en-GB" sz="2400" b="1" dirty="0">
                <a:solidFill>
                  <a:srgbClr val="0000FF"/>
                </a:solidFill>
              </a:rPr>
              <a:t>CHEER Website: </a:t>
            </a:r>
            <a:r>
              <a:rPr lang="en-GB" sz="1800" b="1" dirty="0" smtClean="0"/>
              <a:t>www.sussex.ac.uk/education/cheer</a:t>
            </a:r>
            <a:endParaRPr lang="en-GB" sz="1800" b="1" dirty="0"/>
          </a:p>
          <a:p>
            <a:pPr algn="l">
              <a:buClr>
                <a:srgbClr val="0000FF"/>
              </a:buClr>
            </a:pPr>
            <a:endParaRPr lang="en-GB" sz="2400" b="1" dirty="0"/>
          </a:p>
          <a:p>
            <a:pPr algn="l">
              <a:buClr>
                <a:srgbClr val="0000FF"/>
              </a:buClr>
            </a:pPr>
            <a:r>
              <a:rPr lang="en-GB" sz="2400" b="1" dirty="0">
                <a:solidFill>
                  <a:srgbClr val="0000FF"/>
                </a:solidFill>
              </a:rPr>
              <a:t>Twitter: </a:t>
            </a:r>
            <a:endParaRPr lang="en-GB" sz="2400" b="1" dirty="0" smtClean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sv-SE" sz="1800" b="1" dirty="0" smtClean="0"/>
              <a:t>@</a:t>
            </a:r>
            <a:r>
              <a:rPr lang="sv-SE" sz="1800" b="1" dirty="0"/>
              <a:t>SussexCHEER</a:t>
            </a:r>
          </a:p>
          <a:p>
            <a:pPr algn="l">
              <a:buClr>
                <a:srgbClr val="0000FF"/>
              </a:buClr>
            </a:pPr>
            <a:endParaRPr lang="sv-SE" sz="2400" b="1" dirty="0"/>
          </a:p>
          <a:p>
            <a:pPr algn="l">
              <a:buClr>
                <a:srgbClr val="0000FF"/>
              </a:buClr>
            </a:pPr>
            <a:r>
              <a:rPr lang="sv-SE" sz="2400" b="1" dirty="0">
                <a:solidFill>
                  <a:srgbClr val="0000FF"/>
                </a:solidFill>
              </a:rPr>
              <a:t>Facebook: </a:t>
            </a:r>
            <a:r>
              <a:rPr lang="sv-SE" sz="1600" b="1" dirty="0" smtClean="0"/>
              <a:t>www.facebook.com/groups/CHEERSussex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53535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Follow Up?</a:t>
            </a:r>
          </a:p>
        </p:txBody>
      </p:sp>
      <p:sp>
        <p:nvSpPr>
          <p:cNvPr id="6" name="Rectangle 5"/>
          <p:cNvSpPr/>
          <p:nvPr/>
        </p:nvSpPr>
        <p:spPr>
          <a:xfrm>
            <a:off x="126451" y="1576392"/>
            <a:ext cx="887642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74CFF"/>
              </a:buClr>
            </a:pPr>
            <a:r>
              <a:rPr lang="en-US" sz="1100" dirty="0"/>
              <a:t>Morley, L. &amp; Crossouard, B. (2017) Women in Higher Education Leadership in South Asia: Willfulness and Willingness. In, Morley, L. (ed) </a:t>
            </a:r>
            <a:r>
              <a:rPr lang="en-US" sz="1100" i="1" dirty="0"/>
              <a:t>Europa World of Learning 2017 Essays on Gender Equality. </a:t>
            </a:r>
            <a:r>
              <a:rPr lang="en-US" sz="1100" dirty="0"/>
              <a:t>London: Routledge.</a:t>
            </a:r>
            <a:endParaRPr lang="en-GB" sz="1100" dirty="0"/>
          </a:p>
          <a:p>
            <a:pPr lvl="0">
              <a:buClr>
                <a:srgbClr val="E74CFF"/>
              </a:buClr>
            </a:pPr>
            <a:endParaRPr lang="en-US" sz="1100" dirty="0"/>
          </a:p>
          <a:p>
            <a:pPr lvl="0">
              <a:buClr>
                <a:srgbClr val="E74CFF"/>
              </a:buClr>
            </a:pPr>
            <a:r>
              <a:rPr lang="en-US" sz="1100" dirty="0"/>
              <a:t>Morley, L. and Crossouard, B. (2016). "Gender in the Neoliberalised Global Academy: the Affective Economy of Women and Leadership in South Asia." </a:t>
            </a:r>
            <a:r>
              <a:rPr lang="en-US" sz="1100" i="1" dirty="0"/>
              <a:t>British Journal of Sociology of Education</a:t>
            </a:r>
            <a:r>
              <a:rPr lang="en-US" sz="1100" dirty="0"/>
              <a:t> 37(1): 149-168.</a:t>
            </a:r>
          </a:p>
          <a:p>
            <a:pPr lvl="0">
              <a:buClr>
                <a:srgbClr val="E74CFF"/>
              </a:buClr>
            </a:pPr>
            <a:endParaRPr lang="en-US" sz="1100" dirty="0"/>
          </a:p>
          <a:p>
            <a:pPr>
              <a:buClr>
                <a:srgbClr val="E74CFF"/>
              </a:buClr>
            </a:pPr>
            <a:r>
              <a:rPr lang="en-US" sz="1100" dirty="0"/>
              <a:t>Morley, L., &amp; Crossouard, B. (2016). Rejection, Refusal, Reluctance, Revisioning: Women in Higher Education Leadership in South Asia. </a:t>
            </a:r>
            <a:r>
              <a:rPr lang="en-US" sz="1100" i="1" dirty="0"/>
              <a:t>Studies in Higher Education</a:t>
            </a:r>
            <a:r>
              <a:rPr lang="en-US" sz="1100" dirty="0"/>
              <a:t>. </a:t>
            </a:r>
            <a:r>
              <a:rPr lang="en-US" sz="1100" i="1" dirty="0"/>
              <a:t>46</a:t>
            </a:r>
            <a:r>
              <a:rPr lang="en-US" sz="1100" dirty="0"/>
              <a:t>(5), 801-814.</a:t>
            </a:r>
          </a:p>
          <a:p>
            <a:pPr>
              <a:buClr>
                <a:srgbClr val="E74CFF"/>
              </a:buClr>
            </a:pPr>
            <a:endParaRPr lang="en-US" sz="1100" dirty="0"/>
          </a:p>
          <a:p>
            <a:pPr lvl="0">
              <a:buClr>
                <a:srgbClr val="E74CFF"/>
              </a:buClr>
            </a:pPr>
            <a:r>
              <a:rPr lang="en-US" sz="1100" dirty="0"/>
              <a:t>Morley, L. Berma, M., and Dato' Hj Abdul Hamid, B. (2017) Managing Modern Malaysia: Women in Higher Education Leadership. In, Eggins, H. (Ed) </a:t>
            </a:r>
            <a:r>
              <a:rPr lang="en-US" sz="1100" i="1" dirty="0"/>
              <a:t>The Changing Role of Women in Higher Education: Academic and Leadership Challenges</a:t>
            </a:r>
            <a:r>
              <a:rPr lang="en-US" sz="1100" dirty="0"/>
              <a:t>. Dordrecht: Springer Publications.</a:t>
            </a:r>
          </a:p>
          <a:p>
            <a:pPr lvl="0">
              <a:buClr>
                <a:srgbClr val="E74CFF"/>
              </a:buClr>
            </a:pPr>
            <a:endParaRPr lang="en-GB" sz="1100" dirty="0"/>
          </a:p>
          <a:p>
            <a:pPr>
              <a:buClr>
                <a:srgbClr val="E74CFF"/>
              </a:buClr>
            </a:pPr>
            <a:r>
              <a:rPr lang="en-US" sz="1100" dirty="0"/>
              <a:t>Morley, L. &amp; Crossouard, B. (2015) </a:t>
            </a:r>
            <a:r>
              <a:rPr lang="en-GB" sz="1100" i="1" dirty="0"/>
              <a:t>Women in Higher Education Leadership in South Asia: Rejection, Refusal, Reluctance, Revisioning</a:t>
            </a:r>
            <a:r>
              <a:rPr lang="en-GB" sz="1100" dirty="0"/>
              <a:t>. Pakistan: British Council.</a:t>
            </a:r>
            <a:r>
              <a:rPr lang="en-US" sz="1100" dirty="0"/>
              <a:t> </a:t>
            </a:r>
          </a:p>
          <a:p>
            <a:pPr>
              <a:buClr>
                <a:srgbClr val="E74CFF"/>
              </a:buClr>
              <a:defRPr/>
            </a:pPr>
            <a:endParaRPr lang="en-GB" sz="1100" dirty="0">
              <a:solidFill>
                <a:schemeClr val="tx2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1100" dirty="0">
                <a:solidFill>
                  <a:srgbClr val="000000"/>
                </a:solidFill>
              </a:rPr>
              <a:t>Morley, L. (2014) Lost Leaders: Women in the Global Academy. </a:t>
            </a:r>
            <a:r>
              <a:rPr lang="en-GB" sz="1100" i="1" dirty="0">
                <a:solidFill>
                  <a:srgbClr val="000000"/>
                </a:solidFill>
              </a:rPr>
              <a:t>Higher Education Research and Development </a:t>
            </a:r>
            <a:r>
              <a:rPr lang="en-US" sz="1100" dirty="0">
                <a:solidFill>
                  <a:srgbClr val="000000"/>
                </a:solidFill>
              </a:rPr>
              <a:t>33 (1) 111–125.</a:t>
            </a:r>
            <a:r>
              <a:rPr lang="en-GB" sz="1100" dirty="0">
                <a:solidFill>
                  <a:srgbClr val="000000"/>
                </a:solidFill>
              </a:rPr>
              <a:t> </a:t>
            </a:r>
            <a:endParaRPr lang="en-GB" sz="1100" i="1" dirty="0">
              <a:solidFill>
                <a:srgbClr val="000000"/>
              </a:solidFill>
            </a:endParaRPr>
          </a:p>
          <a:p>
            <a:pPr>
              <a:buClr>
                <a:srgbClr val="E74CFF"/>
              </a:buClr>
              <a:defRPr/>
            </a:pPr>
            <a:endParaRPr lang="en-GB" sz="1100" dirty="0">
              <a:solidFill>
                <a:srgbClr val="000000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1100" dirty="0">
                <a:solidFill>
                  <a:srgbClr val="000000"/>
                </a:solidFill>
              </a:rPr>
              <a:t>Morley, L. (2013) "The Rules of the Game: Women and the Leaderist Turn in Higher Education " </a:t>
            </a:r>
            <a:r>
              <a:rPr lang="en-GB" sz="1100" i="1" dirty="0">
                <a:solidFill>
                  <a:srgbClr val="000000"/>
                </a:solidFill>
              </a:rPr>
              <a:t>Gender and Education</a:t>
            </a:r>
            <a:r>
              <a:rPr lang="en-GB" sz="1100" dirty="0">
                <a:solidFill>
                  <a:srgbClr val="000000"/>
                </a:solidFill>
              </a:rPr>
              <a:t>. 25(1):116-131.</a:t>
            </a:r>
          </a:p>
          <a:p>
            <a:pPr>
              <a:buClr>
                <a:srgbClr val="E74CFF"/>
              </a:buClr>
              <a:defRPr/>
            </a:pPr>
            <a:endParaRPr lang="en-GB" sz="1100" dirty="0">
              <a:solidFill>
                <a:srgbClr val="000000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1100" dirty="0">
                <a:solidFill>
                  <a:srgbClr val="000000"/>
                </a:solidFill>
              </a:rPr>
              <a:t>Morley, L. (2013) Women and Higher Education Leadership: Absences and Aspirations. </a:t>
            </a:r>
            <a:r>
              <a:rPr lang="en-GB" sz="1100" i="1" dirty="0">
                <a:solidFill>
                  <a:srgbClr val="000000"/>
                </a:solidFill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sz="1100" i="1" dirty="0">
              <a:solidFill>
                <a:srgbClr val="000000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1100" dirty="0">
                <a:solidFill>
                  <a:srgbClr val="000000"/>
                </a:solidFill>
              </a:rPr>
              <a:t>Morley, L. (2013) International Trends in Women</a:t>
            </a:r>
            <a:r>
              <a:rPr lang="ja-JP" altLang="en-GB" sz="1100" dirty="0">
                <a:solidFill>
                  <a:srgbClr val="000000"/>
                </a:solidFill>
              </a:rPr>
              <a:t>’</a:t>
            </a:r>
            <a:r>
              <a:rPr lang="en-GB" sz="1100" dirty="0">
                <a:solidFill>
                  <a:srgbClr val="000000"/>
                </a:solidFill>
              </a:rPr>
              <a:t>s Leadership in Higher Education In, T. Gore, and Stiasny, M (eds) </a:t>
            </a:r>
            <a:r>
              <a:rPr lang="en-GB" sz="1100" i="1" dirty="0">
                <a:solidFill>
                  <a:srgbClr val="000000"/>
                </a:solidFill>
              </a:rPr>
              <a:t>Going Global</a:t>
            </a:r>
            <a:r>
              <a:rPr lang="en-GB" sz="1100" dirty="0">
                <a:solidFill>
                  <a:srgbClr val="000000"/>
                </a:solidFill>
              </a:rPr>
              <a:t>. London, Emerald Press</a:t>
            </a:r>
            <a:r>
              <a:rPr lang="en-GB" sz="1100" dirty="0" smtClean="0">
                <a:solidFill>
                  <a:srgbClr val="000000"/>
                </a:solidFill>
              </a:rPr>
              <a:t>.</a:t>
            </a:r>
            <a:endParaRPr lang="en-GB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998837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3281</TotalTime>
  <Words>818</Words>
  <Application>Microsoft Office PowerPoint</Application>
  <PresentationFormat>On-screen Show (4:3)</PresentationFormat>
  <Paragraphs>212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Women and Higher Education Leadership:  An Object of Desire  or Something to be Avoided?</vt:lpstr>
      <vt:lpstr>PowerPoint Presentation</vt:lpstr>
      <vt:lpstr>Women Vice-Chancellors:  Leading or Being Led?</vt:lpstr>
      <vt:lpstr>PowerPoint Presentation</vt:lpstr>
      <vt:lpstr>   </vt:lpstr>
      <vt:lpstr>PowerPoint Presentation</vt:lpstr>
      <vt:lpstr>Explaining the Absences</vt:lpstr>
      <vt:lpstr>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354</cp:revision>
  <dcterms:created xsi:type="dcterms:W3CDTF">2016-06-09T09:36:01Z</dcterms:created>
  <dcterms:modified xsi:type="dcterms:W3CDTF">2018-05-10T15:27:37Z</dcterms:modified>
</cp:coreProperties>
</file>