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7"/>
  </p:notesMasterIdLst>
  <p:handoutMasterIdLst>
    <p:handoutMasterId r:id="rId28"/>
  </p:handoutMasterIdLst>
  <p:sldIdLst>
    <p:sldId id="257" r:id="rId10"/>
    <p:sldId id="260" r:id="rId11"/>
    <p:sldId id="261" r:id="rId12"/>
    <p:sldId id="270" r:id="rId13"/>
    <p:sldId id="271" r:id="rId14"/>
    <p:sldId id="272" r:id="rId15"/>
    <p:sldId id="273" r:id="rId16"/>
    <p:sldId id="274" r:id="rId17"/>
    <p:sldId id="264" r:id="rId18"/>
    <p:sldId id="262" r:id="rId19"/>
    <p:sldId id="275" r:id="rId20"/>
    <p:sldId id="263" r:id="rId21"/>
    <p:sldId id="265" r:id="rId22"/>
    <p:sldId id="266" r:id="rId23"/>
    <p:sldId id="279" r:id="rId24"/>
    <p:sldId id="278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12/12/2017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Draws on different disciplines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148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30000"/>
              </a:lnSpc>
              <a:buFont typeface="Wingdings" charset="2"/>
              <a:buChar char="§"/>
            </a:pPr>
            <a:r>
              <a:rPr lang="en-US" sz="1200" dirty="0" smtClean="0"/>
              <a:t>Senior lecturer at a large university in the UK</a:t>
            </a:r>
          </a:p>
          <a:p>
            <a:pPr marL="171450" indent="-171450">
              <a:lnSpc>
                <a:spcPct val="130000"/>
              </a:lnSpc>
              <a:buFont typeface="Wingdings" charset="2"/>
              <a:buChar char="§"/>
            </a:pPr>
            <a:r>
              <a:rPr lang="en-US" sz="1200" dirty="0" smtClean="0"/>
              <a:t>7 sessions, a total of 8.5 hours over 7 months</a:t>
            </a:r>
          </a:p>
          <a:p>
            <a:pPr marL="171450" indent="-171450">
              <a:lnSpc>
                <a:spcPct val="130000"/>
              </a:lnSpc>
              <a:buFont typeface="Wingdings" charset="2"/>
              <a:buChar char="§"/>
            </a:pPr>
            <a:r>
              <a:rPr lang="en-US" sz="1200" dirty="0" smtClean="0"/>
              <a:t>Purpose: Establishing work-life balance, and looking for goals that motivates him as his role has changed recently mostly against his will. </a:t>
            </a:r>
            <a:endParaRPr lang="en-GB" sz="1200" dirty="0" smtClean="0"/>
          </a:p>
          <a:p>
            <a:pPr marL="171450" indent="-171450">
              <a:lnSpc>
                <a:spcPct val="130000"/>
              </a:lnSpc>
              <a:buFont typeface="Wingdings" charset="2"/>
              <a:buChar char="§"/>
            </a:pPr>
            <a:r>
              <a:rPr lang="en-GB" sz="1200" dirty="0" smtClean="0"/>
              <a:t>Wanted to work with an ‘outsider’</a:t>
            </a:r>
          </a:p>
          <a:p>
            <a:pPr marL="171450" indent="-171450">
              <a:lnSpc>
                <a:spcPct val="130000"/>
              </a:lnSpc>
              <a:buFont typeface="Wingdings" charset="2"/>
              <a:buChar char="§"/>
            </a:pPr>
            <a:r>
              <a:rPr lang="en-GB" sz="1200" dirty="0" smtClean="0"/>
              <a:t>Read segments</a:t>
            </a:r>
            <a:r>
              <a:rPr lang="en-GB" sz="1200" baseline="0" dirty="0" smtClean="0"/>
              <a:t> from my coaching notes that encourage criticality and action</a:t>
            </a:r>
            <a:endParaRPr lang="en-GB" sz="1200" dirty="0" smtClean="0"/>
          </a:p>
          <a:p>
            <a:pPr marL="171450" indent="-171450">
              <a:buFont typeface="Wingdings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9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38E1A-67C2-F349-BCFA-FCC97FBA557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EAE279-087D-5140-96E8-2B1A562A4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016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386904"/>
            <a:ext cx="6858000" cy="1092390"/>
          </a:xfrm>
        </p:spPr>
        <p:txBody>
          <a:bodyPr/>
          <a:lstStyle/>
          <a:p>
            <a:r>
              <a:rPr lang="en-GB" sz="2400" b="1" dirty="0" smtClean="0"/>
              <a:t>Dr Mariam Attia</a:t>
            </a:r>
            <a:endParaRPr lang="en-GB" sz="24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21289" y="1237534"/>
            <a:ext cx="6858001" cy="1594412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GB" sz="3600" b="1" dirty="0" smtClean="0"/>
              <a:t>Coaching in Higher Education: Light and Shadow </a:t>
            </a:r>
            <a:endParaRPr lang="en-GB" sz="36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01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11644" y="2171700"/>
            <a:ext cx="4098206" cy="4140258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/>
            </a:r>
            <a:br>
              <a:rPr lang="en-US" sz="1600" b="1" dirty="0" smtClean="0">
                <a:solidFill>
                  <a:srgbClr val="0000FF"/>
                </a:solidFill>
              </a:rPr>
            </a:br>
            <a:r>
              <a:rPr lang="en-US" sz="1600" b="1" dirty="0">
                <a:solidFill>
                  <a:srgbClr val="0000FF"/>
                </a:solidFill>
              </a:rPr>
              <a:t/>
            </a:r>
            <a:br>
              <a:rPr lang="en-US" sz="1600" b="1" dirty="0">
                <a:solidFill>
                  <a:srgbClr val="0000FF"/>
                </a:solidFill>
              </a:rPr>
            </a:br>
            <a:r>
              <a:rPr lang="en-US" sz="1600" b="1" dirty="0" smtClean="0">
                <a:solidFill>
                  <a:srgbClr val="0000FF"/>
                </a:solidFill>
              </a:rPr>
              <a:t/>
            </a:r>
            <a:br>
              <a:rPr lang="en-US" sz="1600" b="1" dirty="0" smtClean="0">
                <a:solidFill>
                  <a:srgbClr val="0000FF"/>
                </a:solidFill>
              </a:rPr>
            </a:br>
            <a:r>
              <a:rPr lang="en-US" sz="1600" b="1" dirty="0">
                <a:solidFill>
                  <a:srgbClr val="0000FF"/>
                </a:solidFill>
              </a:rPr>
              <a:t/>
            </a:r>
            <a:br>
              <a:rPr lang="en-US" sz="1600" b="1" dirty="0">
                <a:solidFill>
                  <a:srgbClr val="0000FF"/>
                </a:solidFill>
              </a:rPr>
            </a:br>
            <a:r>
              <a:rPr lang="en-US" sz="2000" b="1" dirty="0" smtClean="0">
                <a:solidFill>
                  <a:srgbClr val="0000FF"/>
                </a:solidFill>
              </a:rPr>
              <a:t>The </a:t>
            </a:r>
            <a:r>
              <a:rPr lang="en-US" sz="2000" b="1" dirty="0">
                <a:solidFill>
                  <a:srgbClr val="0000FF"/>
                </a:solidFill>
              </a:rPr>
              <a:t>Drive to Thrive</a:t>
            </a:r>
            <a:br>
              <a:rPr lang="en-US" sz="2000" b="1" dirty="0">
                <a:solidFill>
                  <a:srgbClr val="0000FF"/>
                </a:solidFill>
              </a:rPr>
            </a:br>
            <a:r>
              <a:rPr lang="en-US" sz="1600" b="1" i="1" dirty="0"/>
              <a:t>Whether one calls it a growth tendency, a drive toward self-</a:t>
            </a:r>
            <a:r>
              <a:rPr lang="en-US" sz="1600" b="1" i="1" dirty="0" err="1"/>
              <a:t>actualisation</a:t>
            </a:r>
            <a:r>
              <a:rPr lang="en-US" sz="1600" b="1" i="1" dirty="0"/>
              <a:t>, or a forward-moving directional tendency, it is the mainspring of life … It is the urge which is evident in all organic and human life – to expand, extend, become autonomous, develop, mature – the tendency to express and activate all the capacities of the organism, to the extent that such activation enhances the organism or the self” </a:t>
            </a:r>
            <a:r>
              <a:rPr lang="en-US" sz="1600" b="1" dirty="0">
                <a:solidFill>
                  <a:srgbClr val="0000FF"/>
                </a:solidFill>
              </a:rPr>
              <a:t>(Rogers, 2004, p. 35</a:t>
            </a:r>
            <a:r>
              <a:rPr lang="en-US" sz="1600" b="1" i="1" dirty="0">
                <a:solidFill>
                  <a:srgbClr val="0000FF"/>
                </a:solidFill>
              </a:rPr>
              <a:t>) </a:t>
            </a:r>
            <a:r>
              <a:rPr lang="en-US" sz="1600" b="1" dirty="0"/>
              <a:t/>
            </a:r>
            <a:br>
              <a:rPr lang="en-US" sz="1600" b="1" dirty="0"/>
            </a:br>
            <a:r>
              <a:rPr lang="en-GB" dirty="0"/>
              <a:t/>
            </a:r>
            <a:br>
              <a:rPr lang="en-GB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is Coaching?</a:t>
            </a:r>
            <a:endParaRPr lang="en-US" b="1" dirty="0"/>
          </a:p>
        </p:txBody>
      </p:sp>
      <p:pic>
        <p:nvPicPr>
          <p:cNvPr id="2" name="Picture 1" descr="green-703290_128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456" y="1385552"/>
            <a:ext cx="4386811" cy="547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86787" y="1404796"/>
            <a:ext cx="8137389" cy="4037221"/>
          </a:xfrm>
        </p:spPr>
        <p:txBody>
          <a:bodyPr>
            <a:noAutofit/>
          </a:bodyPr>
          <a:lstStyle/>
          <a:p>
            <a:pPr marL="342900" indent="-3429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US" sz="2400" i="1" dirty="0"/>
              <a:t>“</a:t>
            </a:r>
            <a:r>
              <a:rPr lang="en-US" sz="2400" b="1" i="1" dirty="0"/>
              <a:t>Partnering with clients in a thought-provoking and creative process that inspires them to maximize their personal and professional potential</a:t>
            </a:r>
            <a:r>
              <a:rPr lang="en-US" sz="2400" b="1" i="1" dirty="0" smtClean="0"/>
              <a:t>”</a:t>
            </a:r>
          </a:p>
          <a:p>
            <a:pPr>
              <a:lnSpc>
                <a:spcPct val="120000"/>
              </a:lnSpc>
              <a:buClr>
                <a:srgbClr val="0000FF"/>
              </a:buClr>
            </a:pPr>
            <a:r>
              <a:rPr lang="en-US" sz="2400" b="1" i="1" dirty="0"/>
              <a:t> </a:t>
            </a:r>
            <a:r>
              <a:rPr lang="en-US" sz="2400" b="1" i="1" dirty="0" smtClean="0"/>
              <a:t>  </a:t>
            </a:r>
            <a:r>
              <a:rPr lang="en-GB" sz="2400" b="1" i="1" dirty="0" smtClean="0"/>
              <a:t> </a:t>
            </a:r>
            <a:r>
              <a:rPr lang="en-GB" sz="2400" b="1" dirty="0">
                <a:solidFill>
                  <a:srgbClr val="0000FF"/>
                </a:solidFill>
              </a:rPr>
              <a:t>(Grant, 2007</a:t>
            </a:r>
            <a:r>
              <a:rPr lang="en-GB" sz="2400" b="1" dirty="0" smtClean="0">
                <a:solidFill>
                  <a:srgbClr val="0000FF"/>
                </a:solidFill>
              </a:rPr>
              <a:t>)</a:t>
            </a:r>
            <a:endParaRPr lang="en-GB" sz="2400" b="1" dirty="0">
              <a:solidFill>
                <a:srgbClr val="0000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400" b="1" dirty="0"/>
              <a:t>Ethical and non-</a:t>
            </a:r>
            <a:r>
              <a:rPr lang="en-GB" sz="2400" b="1" dirty="0" smtClean="0"/>
              <a:t>judgmental</a:t>
            </a:r>
          </a:p>
          <a:p>
            <a:pPr marL="342900" indent="-3429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400" b="1" dirty="0" smtClean="0"/>
              <a:t>Facilitating the </a:t>
            </a:r>
            <a:r>
              <a:rPr lang="en-GB" sz="2400" b="1" dirty="0" err="1" smtClean="0"/>
              <a:t>coachee’s</a:t>
            </a:r>
            <a:r>
              <a:rPr lang="en-GB" sz="2400" b="1" dirty="0" smtClean="0"/>
              <a:t> progression </a:t>
            </a:r>
            <a:r>
              <a:rPr lang="en-GB" sz="2400" b="1" dirty="0"/>
              <a:t>from exploration to discovery </a:t>
            </a:r>
            <a:r>
              <a:rPr lang="en-GB" sz="2400" b="1" dirty="0" smtClean="0"/>
              <a:t>to action following a set of specific moves.</a:t>
            </a:r>
            <a:endParaRPr lang="en-GB" sz="2400" b="1" dirty="0"/>
          </a:p>
          <a:p>
            <a:pPr marL="342900" indent="-342900">
              <a:buFont typeface="Wingdings" charset="2"/>
              <a:buChar char="§"/>
            </a:pP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is Coaching?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868" y="4619686"/>
            <a:ext cx="3805132" cy="223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9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Reflect</a:t>
            </a:r>
            <a:endParaRPr lang="en-US" b="1" dirty="0"/>
          </a:p>
        </p:txBody>
      </p:sp>
      <p:pic>
        <p:nvPicPr>
          <p:cNvPr id="4" name="Picture 3" descr="forest-1471918_19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7" y="1493222"/>
            <a:ext cx="8465776" cy="511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Relate</a:t>
            </a:r>
            <a:endParaRPr lang="en-US" b="1" dirty="0"/>
          </a:p>
        </p:txBody>
      </p:sp>
      <p:pic>
        <p:nvPicPr>
          <p:cNvPr id="4" name="Picture 3" descr="beautiful-landscape-1812715_19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27" y="1443567"/>
            <a:ext cx="8561977" cy="506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Focus</a:t>
            </a:r>
            <a:endParaRPr lang="en-US" dirty="0"/>
          </a:p>
        </p:txBody>
      </p:sp>
      <p:pic>
        <p:nvPicPr>
          <p:cNvPr id="4" name="Picture 3" descr="spring-flowers-765139_19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08" y="1331867"/>
            <a:ext cx="8523497" cy="520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Clarify a Goal</a:t>
            </a:r>
            <a:endParaRPr lang="en-US" b="1" dirty="0"/>
          </a:p>
        </p:txBody>
      </p:sp>
      <p:pic>
        <p:nvPicPr>
          <p:cNvPr id="4" name="Picture 3" descr="sunset-1757593_19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89" y="1302683"/>
            <a:ext cx="8234891" cy="523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Trail Procedure</a:t>
            </a:r>
            <a:endParaRPr lang="en-US" b="1" dirty="0"/>
          </a:p>
        </p:txBody>
      </p:sp>
      <p:pic>
        <p:nvPicPr>
          <p:cNvPr id="4" name="Picture 3" descr="bridge-2550743_19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0" y="1547654"/>
            <a:ext cx="8292612" cy="50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8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85399" y="1781502"/>
            <a:ext cx="8014438" cy="3939377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 smtClean="0"/>
              <a:t>Adopted by several universities in the UK with some investing in</a:t>
            </a:r>
            <a:r>
              <a:rPr lang="en-US" sz="2800" b="1" dirty="0" smtClean="0"/>
              <a:t> building in-house capacity</a:t>
            </a:r>
          </a:p>
          <a:p>
            <a:pPr marL="457200" indent="-4572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/>
              <a:t>O</a:t>
            </a:r>
            <a:r>
              <a:rPr lang="en-GB" sz="2800" b="1" dirty="0" smtClean="0"/>
              <a:t>ffers </a:t>
            </a:r>
            <a:r>
              <a:rPr lang="en-GB" sz="2800" b="1" dirty="0"/>
              <a:t>a </a:t>
            </a:r>
            <a:r>
              <a:rPr lang="en-GB" sz="2800" b="1" dirty="0" smtClean="0"/>
              <a:t>safe space </a:t>
            </a:r>
            <a:r>
              <a:rPr lang="en-GB" sz="2800" b="1" dirty="0"/>
              <a:t>for thinking and </a:t>
            </a:r>
            <a:r>
              <a:rPr lang="en-GB" sz="2800" b="1" dirty="0" smtClean="0"/>
              <a:t>reflection</a:t>
            </a:r>
          </a:p>
          <a:p>
            <a:pPr marL="457200" indent="-4572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 smtClean="0"/>
              <a:t>Can </a:t>
            </a:r>
            <a:r>
              <a:rPr lang="en-GB" sz="2800" b="1" dirty="0"/>
              <a:t>be applied to </a:t>
            </a:r>
            <a:r>
              <a:rPr lang="en-GB" sz="2800" b="1" dirty="0" smtClean="0"/>
              <a:t>purely </a:t>
            </a:r>
            <a:r>
              <a:rPr lang="en-GB" sz="2800" b="1" dirty="0"/>
              <a:t>intellectual matters, to </a:t>
            </a:r>
            <a:r>
              <a:rPr lang="en-GB" sz="2800" b="1" dirty="0" smtClean="0"/>
              <a:t>project </a:t>
            </a:r>
            <a:r>
              <a:rPr lang="en-GB" sz="2800" b="1" dirty="0"/>
              <a:t>planning or career progression, </a:t>
            </a:r>
            <a:r>
              <a:rPr lang="en-GB" sz="2800" b="1" dirty="0" smtClean="0"/>
              <a:t>to the formulation </a:t>
            </a:r>
            <a:r>
              <a:rPr lang="en-GB" sz="2800" b="1" dirty="0"/>
              <a:t>of research ideas or funding proposals, </a:t>
            </a:r>
            <a:r>
              <a:rPr lang="en-GB" sz="2800" b="1" dirty="0" smtClean="0"/>
              <a:t>or to other </a:t>
            </a:r>
            <a:r>
              <a:rPr lang="en-GB" sz="2800" b="1" dirty="0"/>
              <a:t>issues of personal or interpersonal </a:t>
            </a:r>
            <a:r>
              <a:rPr lang="en-GB" sz="2800" b="1" dirty="0" smtClean="0"/>
              <a:t>significance.</a:t>
            </a:r>
          </a:p>
          <a:p>
            <a:pPr marL="457200" indent="-457200">
              <a:lnSpc>
                <a:spcPct val="12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 smtClean="0"/>
              <a:t>Recognised </a:t>
            </a:r>
            <a:r>
              <a:rPr lang="en-GB" sz="2800" b="1" dirty="0"/>
              <a:t>as an effective </a:t>
            </a:r>
            <a:r>
              <a:rPr lang="en-GB" sz="2800" b="1" dirty="0" smtClean="0"/>
              <a:t>approach to </a:t>
            </a:r>
            <a:r>
              <a:rPr lang="en-GB" sz="2800" b="1" dirty="0"/>
              <a:t>staff development </a:t>
            </a:r>
            <a:r>
              <a:rPr lang="en-GB" sz="2800" b="1" dirty="0" smtClean="0"/>
              <a:t>in higher education </a:t>
            </a:r>
            <a:r>
              <a:rPr lang="en-GB" sz="2800" b="1" dirty="0" smtClean="0">
                <a:solidFill>
                  <a:srgbClr val="0000FF"/>
                </a:solidFill>
              </a:rPr>
              <a:t>(</a:t>
            </a:r>
            <a:r>
              <a:rPr lang="en-GB" sz="2800" b="1" dirty="0" err="1">
                <a:solidFill>
                  <a:srgbClr val="0000FF"/>
                </a:solidFill>
              </a:rPr>
              <a:t>I</a:t>
            </a:r>
            <a:r>
              <a:rPr lang="en-GB" sz="2800" b="1" dirty="0" err="1" smtClean="0">
                <a:solidFill>
                  <a:srgbClr val="0000FF"/>
                </a:solidFill>
              </a:rPr>
              <a:t>ordanou</a:t>
            </a:r>
            <a:r>
              <a:rPr lang="en-GB" sz="2800" b="1" dirty="0">
                <a:solidFill>
                  <a:srgbClr val="0000FF"/>
                </a:solidFill>
              </a:rPr>
              <a:t>, L</a:t>
            </a:r>
            <a:r>
              <a:rPr lang="en-GB" sz="2800" b="1" dirty="0" smtClean="0">
                <a:solidFill>
                  <a:srgbClr val="0000FF"/>
                </a:solidFill>
              </a:rPr>
              <a:t>ech </a:t>
            </a:r>
            <a:r>
              <a:rPr lang="en-GB" sz="2800" b="1" dirty="0">
                <a:solidFill>
                  <a:srgbClr val="0000FF"/>
                </a:solidFill>
              </a:rPr>
              <a:t>and Barnes, 2015</a:t>
            </a:r>
            <a:r>
              <a:rPr lang="en-GB" sz="2800" b="1" dirty="0" smtClean="0">
                <a:solidFill>
                  <a:srgbClr val="0000FF"/>
                </a:solidFill>
              </a:rPr>
              <a:t>). </a:t>
            </a:r>
            <a:endParaRPr lang="en-US" sz="2800" b="1" dirty="0">
              <a:solidFill>
                <a:srgbClr val="0000FF"/>
              </a:solidFill>
            </a:endParaRPr>
          </a:p>
          <a:p>
            <a:pPr marL="171450" indent="-171450">
              <a:buFont typeface="Wingdings" charset="2"/>
              <a:buChar char="§"/>
            </a:pPr>
            <a:endParaRPr lang="en-GB" dirty="0" smtClean="0"/>
          </a:p>
          <a:p>
            <a:endParaRPr lang="en-US" dirty="0" smtClean="0"/>
          </a:p>
          <a:p>
            <a:pPr marL="171450" indent="-171450">
              <a:buFont typeface="Wingdings" charset="2"/>
              <a:buChar char="§"/>
            </a:pPr>
            <a:endParaRPr lang="en-US" dirty="0"/>
          </a:p>
          <a:p>
            <a:pPr marL="171450" indent="-171450">
              <a:buFont typeface="Wingdings" charset="2"/>
              <a:buChar char="§"/>
            </a:pP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Coaching in Higher Education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515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4036075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3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US" sz="2800" b="1" dirty="0" smtClean="0"/>
              <a:t>Increasingly governed by market ethos</a:t>
            </a:r>
            <a:r>
              <a:rPr lang="en-GB" sz="2800" b="1" dirty="0" smtClean="0"/>
              <a:t> </a:t>
            </a:r>
          </a:p>
          <a:p>
            <a:pPr marL="457200" indent="-457200">
              <a:lnSpc>
                <a:spcPct val="13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/>
              <a:t>A</a:t>
            </a:r>
            <a:r>
              <a:rPr lang="en-GB" sz="2800" b="1" dirty="0" smtClean="0"/>
              <a:t>cademic </a:t>
            </a:r>
            <a:r>
              <a:rPr lang="en-GB" sz="2800" b="1" dirty="0"/>
              <a:t>cultures of </a:t>
            </a:r>
            <a:r>
              <a:rPr lang="en-GB" sz="2800" b="1" dirty="0" smtClean="0"/>
              <a:t>performativity</a:t>
            </a:r>
          </a:p>
          <a:p>
            <a:pPr>
              <a:lnSpc>
                <a:spcPct val="130000"/>
              </a:lnSpc>
              <a:buClr>
                <a:srgbClr val="0000FF"/>
              </a:buClr>
            </a:pPr>
            <a:r>
              <a:rPr lang="en-GB" sz="2800" b="1" dirty="0" smtClean="0">
                <a:solidFill>
                  <a:srgbClr val="0000FF"/>
                </a:solidFill>
              </a:rPr>
              <a:t>    </a:t>
            </a:r>
            <a:r>
              <a:rPr lang="en-GB" sz="2300" b="1" dirty="0" smtClean="0">
                <a:solidFill>
                  <a:srgbClr val="0000FF"/>
                </a:solidFill>
              </a:rPr>
              <a:t> (</a:t>
            </a:r>
            <a:r>
              <a:rPr lang="en-GB" sz="2300" b="1" dirty="0">
                <a:solidFill>
                  <a:srgbClr val="0000FF"/>
                </a:solidFill>
              </a:rPr>
              <a:t>Ball, 2012; </a:t>
            </a:r>
            <a:r>
              <a:rPr lang="en-GB" sz="2300" b="1" dirty="0" err="1">
                <a:solidFill>
                  <a:srgbClr val="0000FF"/>
                </a:solidFill>
              </a:rPr>
              <a:t>Olssen</a:t>
            </a:r>
            <a:r>
              <a:rPr lang="en-GB" sz="2300" b="1" dirty="0">
                <a:solidFill>
                  <a:srgbClr val="0000FF"/>
                </a:solidFill>
              </a:rPr>
              <a:t> &amp; Peters, 2005</a:t>
            </a:r>
            <a:r>
              <a:rPr lang="en-GB" sz="2300" b="1" dirty="0" smtClean="0">
                <a:solidFill>
                  <a:srgbClr val="0000FF"/>
                </a:solidFill>
              </a:rPr>
              <a:t>)</a:t>
            </a:r>
          </a:p>
          <a:p>
            <a:pPr marL="457200" indent="-457200">
              <a:lnSpc>
                <a:spcPct val="13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/>
              <a:t>K</a:t>
            </a:r>
            <a:r>
              <a:rPr lang="en-GB" sz="2800" b="1" dirty="0" smtClean="0"/>
              <a:t>nowledge as a commodity and students as customers</a:t>
            </a:r>
          </a:p>
          <a:p>
            <a:pPr marL="457200" indent="-457200">
              <a:lnSpc>
                <a:spcPct val="13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/>
              <a:t>I</a:t>
            </a:r>
            <a:r>
              <a:rPr lang="en-GB" sz="2800" b="1" dirty="0" smtClean="0"/>
              <a:t>nternational students as primarily revenue-generating</a:t>
            </a:r>
          </a:p>
          <a:p>
            <a:pPr marL="457200" indent="-457200">
              <a:lnSpc>
                <a:spcPct val="13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 smtClean="0"/>
              <a:t>Fierce competition (e.g. league tables) and close auditing </a:t>
            </a:r>
          </a:p>
          <a:p>
            <a:pPr marL="457200" indent="-457200">
              <a:lnSpc>
                <a:spcPct val="130000"/>
              </a:lnSpc>
              <a:buClr>
                <a:srgbClr val="0000FF"/>
              </a:buClr>
              <a:buFont typeface="Wingdings" charset="2"/>
              <a:buChar char="§"/>
            </a:pPr>
            <a:r>
              <a:rPr lang="en-GB" sz="2800" b="1" dirty="0" smtClean="0"/>
              <a:t>Academics having to work in environments of low-trust and high-pressure.</a:t>
            </a:r>
          </a:p>
          <a:p>
            <a:pPr>
              <a:lnSpc>
                <a:spcPct val="130000"/>
              </a:lnSpc>
            </a:pPr>
            <a:endParaRPr lang="en-GB" sz="2800" dirty="0" smtClean="0"/>
          </a:p>
          <a:p>
            <a:pPr>
              <a:lnSpc>
                <a:spcPct val="130000"/>
              </a:lnSpc>
            </a:pPr>
            <a:endParaRPr lang="en-GB" sz="2800" dirty="0" smtClean="0"/>
          </a:p>
          <a:p>
            <a:endParaRPr lang="en-GB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A Changing Higher Education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613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11-19 at 23.32.2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5942"/>
            <a:ext cx="4257559" cy="4192058"/>
          </a:xfrm>
          <a:prstGeom prst="rect">
            <a:avLst/>
          </a:prstGeom>
        </p:spPr>
      </p:pic>
      <p:pic>
        <p:nvPicPr>
          <p:cNvPr id="6" name="Picture 5" descr="Screen Shot 2017-11-19 at 23.32.3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775" y="128421"/>
            <a:ext cx="4287517" cy="4485352"/>
          </a:xfrm>
          <a:prstGeom prst="rect">
            <a:avLst/>
          </a:prstGeom>
        </p:spPr>
      </p:pic>
      <p:pic>
        <p:nvPicPr>
          <p:cNvPr id="7" name="Picture 6" descr="Screen Shot 2017-11-19 at 23.55.3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29" y="287149"/>
            <a:ext cx="4124360" cy="1707957"/>
          </a:xfrm>
          <a:prstGeom prst="rect">
            <a:avLst/>
          </a:prstGeom>
        </p:spPr>
      </p:pic>
      <p:pic>
        <p:nvPicPr>
          <p:cNvPr id="9" name="Picture 8" descr="Screen Shot 2017-11-19 at 23.44.25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324" y="4885249"/>
            <a:ext cx="4103344" cy="178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7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0000FF"/>
              </a:buClr>
              <a:buFont typeface="Wingdings" charset="2"/>
              <a:buChar char="§"/>
            </a:pPr>
            <a:r>
              <a:rPr lang="en-GB" sz="2400" b="1" dirty="0" smtClean="0"/>
              <a:t>The association between the changing nature of higher education and the growing use of coaching in the sector </a:t>
            </a:r>
            <a:r>
              <a:rPr lang="en-GB" sz="1800" b="1" dirty="0">
                <a:solidFill>
                  <a:srgbClr val="0000FF"/>
                </a:solidFill>
              </a:rPr>
              <a:t>(</a:t>
            </a:r>
            <a:r>
              <a:rPr lang="en-GB" sz="1800" b="1" dirty="0" err="1">
                <a:solidFill>
                  <a:srgbClr val="0000FF"/>
                </a:solidFill>
              </a:rPr>
              <a:t>Iordanou</a:t>
            </a:r>
            <a:r>
              <a:rPr lang="en-GB" sz="1800" b="1" dirty="0">
                <a:solidFill>
                  <a:srgbClr val="0000FF"/>
                </a:solidFill>
              </a:rPr>
              <a:t>, L</a:t>
            </a:r>
            <a:r>
              <a:rPr lang="en-GB" sz="1800" b="1" dirty="0" smtClean="0">
                <a:solidFill>
                  <a:srgbClr val="0000FF"/>
                </a:solidFill>
              </a:rPr>
              <a:t>ech </a:t>
            </a:r>
            <a:r>
              <a:rPr lang="en-GB" sz="1800" b="1" dirty="0">
                <a:solidFill>
                  <a:srgbClr val="0000FF"/>
                </a:solidFill>
              </a:rPr>
              <a:t>and Barnes, 2015) </a:t>
            </a:r>
            <a:r>
              <a:rPr lang="en-GB" sz="1800" b="1" dirty="0" smtClean="0">
                <a:solidFill>
                  <a:srgbClr val="0000FF"/>
                </a:solidFill>
              </a:rPr>
              <a:t>.</a:t>
            </a:r>
          </a:p>
          <a:p>
            <a:pPr marL="342900" indent="-342900">
              <a:buClr>
                <a:srgbClr val="0000FF"/>
              </a:buClr>
              <a:buFont typeface="Wingdings" charset="2"/>
              <a:buChar char="§"/>
            </a:pPr>
            <a:r>
              <a:rPr lang="en-GB" sz="2400" b="1" dirty="0"/>
              <a:t>T</a:t>
            </a:r>
            <a:r>
              <a:rPr lang="en-GB" sz="2400" b="1" dirty="0" smtClean="0"/>
              <a:t>he </a:t>
            </a:r>
            <a:r>
              <a:rPr lang="en-GB" sz="2400" b="1" dirty="0"/>
              <a:t>danger of introducing coaching </a:t>
            </a:r>
            <a:r>
              <a:rPr lang="en-GB" sz="2400" b="1" dirty="0" smtClean="0"/>
              <a:t>as:</a:t>
            </a:r>
          </a:p>
          <a:p>
            <a:pPr marL="342900" indent="-342900">
              <a:buClr>
                <a:srgbClr val="0000FF"/>
              </a:buClr>
              <a:buFont typeface="Wingdings" charset="2"/>
              <a:buChar char="ü"/>
            </a:pPr>
            <a:r>
              <a:rPr lang="en-GB" sz="2400" b="1" dirty="0"/>
              <a:t> </a:t>
            </a:r>
            <a:r>
              <a:rPr lang="en-GB" sz="2400" b="1" dirty="0" smtClean="0"/>
              <a:t>yet </a:t>
            </a:r>
            <a:r>
              <a:rPr lang="en-GB" sz="2400" b="1" dirty="0"/>
              <a:t>another ‘intervention’ to help people ‘</a:t>
            </a:r>
            <a:r>
              <a:rPr lang="en-GB" sz="2400" b="1" dirty="0" smtClean="0"/>
              <a:t>cope’</a:t>
            </a:r>
          </a:p>
          <a:p>
            <a:pPr marL="342900" indent="-342900">
              <a:buClr>
                <a:srgbClr val="0000FF"/>
              </a:buClr>
              <a:buFont typeface="Wingdings" charset="2"/>
              <a:buChar char="ü"/>
            </a:pPr>
            <a:r>
              <a:rPr lang="en-GB" sz="2400" b="1" dirty="0" smtClean="0"/>
              <a:t> a space </a:t>
            </a:r>
            <a:r>
              <a:rPr lang="en-GB" sz="2400" b="1" dirty="0"/>
              <a:t>for individuals to “confess” shortcomings and set new targets for themselves to increase productivity </a:t>
            </a:r>
            <a:r>
              <a:rPr lang="en-GB" sz="1800" b="1" dirty="0">
                <a:solidFill>
                  <a:srgbClr val="0000FF"/>
                </a:solidFill>
              </a:rPr>
              <a:t>(Ball, 2012, p. 19</a:t>
            </a:r>
            <a:r>
              <a:rPr lang="en-GB" sz="1800" b="1" dirty="0" smtClean="0">
                <a:solidFill>
                  <a:srgbClr val="0000FF"/>
                </a:solidFill>
              </a:rPr>
              <a:t>). </a:t>
            </a:r>
          </a:p>
          <a:p>
            <a:endParaRPr lang="en-GB" sz="2400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Questioning the Role of Coaching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264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558746"/>
            <a:ext cx="8142514" cy="4714724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sz="2400" b="1" i="1" dirty="0" smtClean="0"/>
              <a:t>Auditing allows little room for dissent, maverick attitudes, or unconventional thinking, being designed above all to promote conformity of </a:t>
            </a:r>
            <a:r>
              <a:rPr lang="en-US" sz="2400" b="1" i="1" dirty="0" err="1" smtClean="0"/>
              <a:t>behaviour</a:t>
            </a:r>
            <a:r>
              <a:rPr lang="en-US" sz="2400" b="1" i="1" dirty="0" smtClean="0"/>
              <a:t> across sectors. Thi</a:t>
            </a:r>
            <a:r>
              <a:rPr lang="en-US" sz="2400" b="1" i="1" dirty="0"/>
              <a:t>s</a:t>
            </a:r>
            <a:r>
              <a:rPr lang="en-US" sz="2400" b="1" i="1" dirty="0" smtClean="0"/>
              <a:t> raises the </a:t>
            </a:r>
            <a:r>
              <a:rPr lang="en-US" sz="2400" b="1" i="1" dirty="0" err="1" smtClean="0"/>
              <a:t>spectre</a:t>
            </a:r>
            <a:r>
              <a:rPr lang="en-US" sz="2400" b="1" i="1" dirty="0" smtClean="0"/>
              <a:t> of coaching within the educational system degenerating into an exercise in helping individuals meet management-set performance targets rather than in developing their inner talents and abilities.</a:t>
            </a:r>
          </a:p>
          <a:p>
            <a:pPr>
              <a:lnSpc>
                <a:spcPct val="130000"/>
              </a:lnSpc>
            </a:pPr>
            <a:endParaRPr lang="en-US" sz="2000" i="1" dirty="0" smtClean="0"/>
          </a:p>
          <a:p>
            <a:pPr algn="r">
              <a:lnSpc>
                <a:spcPct val="130000"/>
              </a:lnSpc>
            </a:pPr>
            <a:r>
              <a:rPr lang="en-GB" sz="1700" b="1" dirty="0" smtClean="0">
                <a:solidFill>
                  <a:srgbClr val="0000FF"/>
                </a:solidFill>
              </a:rPr>
              <a:t>(du </a:t>
            </a:r>
            <a:r>
              <a:rPr lang="en-GB" sz="1700" b="1" dirty="0" err="1">
                <a:solidFill>
                  <a:srgbClr val="0000FF"/>
                </a:solidFill>
              </a:rPr>
              <a:t>Toit</a:t>
            </a:r>
            <a:r>
              <a:rPr lang="en-GB" sz="1700" b="1" dirty="0">
                <a:solidFill>
                  <a:srgbClr val="0000FF"/>
                </a:solidFill>
              </a:rPr>
              <a:t> &amp; </a:t>
            </a:r>
            <a:r>
              <a:rPr lang="en-GB" sz="1700" b="1" dirty="0" err="1">
                <a:solidFill>
                  <a:srgbClr val="0000FF"/>
                </a:solidFill>
              </a:rPr>
              <a:t>Sim</a:t>
            </a:r>
            <a:r>
              <a:rPr lang="en-GB" sz="1700" b="1" dirty="0">
                <a:solidFill>
                  <a:srgbClr val="0000FF"/>
                </a:solidFill>
              </a:rPr>
              <a:t> </a:t>
            </a:r>
            <a:r>
              <a:rPr lang="en-GB" sz="1700" b="1" dirty="0" smtClean="0">
                <a:solidFill>
                  <a:srgbClr val="0000FF"/>
                </a:solidFill>
              </a:rPr>
              <a:t>2010, </a:t>
            </a:r>
            <a:r>
              <a:rPr lang="en-GB" sz="1700" b="1" dirty="0">
                <a:solidFill>
                  <a:srgbClr val="0000FF"/>
                </a:solidFill>
              </a:rPr>
              <a:t>p. </a:t>
            </a:r>
            <a:r>
              <a:rPr lang="en-GB" sz="1700" b="1" dirty="0" smtClean="0">
                <a:solidFill>
                  <a:srgbClr val="0000FF"/>
                </a:solidFill>
              </a:rPr>
              <a:t>166) </a:t>
            </a:r>
            <a:endParaRPr lang="en-US" sz="1700" b="1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Questioning </a:t>
            </a:r>
            <a:r>
              <a:rPr lang="en-US" b="1" dirty="0" smtClean="0"/>
              <a:t>the Role of Coaching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7248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85399" y="865970"/>
            <a:ext cx="8142514" cy="5274921"/>
          </a:xfrm>
        </p:spPr>
        <p:txBody>
          <a:bodyPr>
            <a:normAutofit fontScale="25000" lnSpcReduction="20000"/>
          </a:bodyPr>
          <a:lstStyle/>
          <a:p>
            <a:endParaRPr lang="en-GB" dirty="0" smtClean="0"/>
          </a:p>
          <a:p>
            <a:pPr>
              <a:lnSpc>
                <a:spcPct val="130000"/>
              </a:lnSpc>
            </a:pPr>
            <a:endParaRPr lang="en-GB" sz="7200" dirty="0" smtClean="0"/>
          </a:p>
          <a:p>
            <a:pPr>
              <a:lnSpc>
                <a:spcPct val="130000"/>
              </a:lnSpc>
              <a:buClr>
                <a:srgbClr val="0000FF"/>
              </a:buClr>
            </a:pPr>
            <a:r>
              <a:rPr lang="en-GB" sz="8000" b="1" dirty="0" smtClean="0"/>
              <a:t>‘Critical’ coaching in higher education </a:t>
            </a:r>
          </a:p>
          <a:p>
            <a:pPr marL="857250" indent="-857250">
              <a:lnSpc>
                <a:spcPct val="130000"/>
              </a:lnSpc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en-GB" sz="8000" b="1" dirty="0" smtClean="0"/>
              <a:t>Challenges established </a:t>
            </a:r>
            <a:r>
              <a:rPr lang="en-GB" sz="8000" b="1" dirty="0"/>
              <a:t>state of affairs</a:t>
            </a:r>
            <a:r>
              <a:rPr lang="en-GB" sz="8000" b="1" i="1" dirty="0"/>
              <a:t> </a:t>
            </a:r>
            <a:r>
              <a:rPr lang="en-GB" sz="8000" b="1" dirty="0"/>
              <a:t>and </a:t>
            </a:r>
            <a:r>
              <a:rPr lang="en-GB" sz="8000" b="1" dirty="0" smtClean="0"/>
              <a:t>contributes </a:t>
            </a:r>
            <a:r>
              <a:rPr lang="en-GB" sz="8000" b="1" dirty="0"/>
              <a:t>to revealing institutional </a:t>
            </a:r>
            <a:r>
              <a:rPr lang="en-GB" sz="8000" b="1" dirty="0" smtClean="0"/>
              <a:t>realities</a:t>
            </a:r>
          </a:p>
          <a:p>
            <a:pPr marL="857250" indent="-857250">
              <a:lnSpc>
                <a:spcPct val="130000"/>
              </a:lnSpc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en-GB" sz="8000" b="1" dirty="0" smtClean="0"/>
              <a:t>Encourages a wider sense of moral and social responsibility</a:t>
            </a:r>
          </a:p>
          <a:p>
            <a:pPr marL="857250" indent="-857250">
              <a:lnSpc>
                <a:spcPct val="130000"/>
              </a:lnSpc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en-GB" sz="8000" b="1" dirty="0" smtClean="0"/>
              <a:t>Reduces focus on short-term gains and help see “the wider picture”</a:t>
            </a:r>
          </a:p>
          <a:p>
            <a:pPr marL="857250" indent="-857250">
              <a:lnSpc>
                <a:spcPct val="130000"/>
              </a:lnSpc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en-GB" sz="8000" b="1" dirty="0" smtClean="0"/>
              <a:t>Helps higher education professionals foster a stronger public role </a:t>
            </a:r>
            <a:r>
              <a:rPr lang="en-GB" sz="8000" b="1" dirty="0" smtClean="0">
                <a:solidFill>
                  <a:srgbClr val="0000FF"/>
                </a:solidFill>
              </a:rPr>
              <a:t>(</a:t>
            </a:r>
            <a:r>
              <a:rPr lang="en-GB" sz="8000" b="1" dirty="0">
                <a:solidFill>
                  <a:srgbClr val="0000FF"/>
                </a:solidFill>
              </a:rPr>
              <a:t>du </a:t>
            </a:r>
            <a:r>
              <a:rPr lang="en-GB" sz="8000" b="1" dirty="0" err="1">
                <a:solidFill>
                  <a:srgbClr val="0000FF"/>
                </a:solidFill>
              </a:rPr>
              <a:t>Toit</a:t>
            </a:r>
            <a:r>
              <a:rPr lang="en-GB" sz="8000" b="1" dirty="0">
                <a:solidFill>
                  <a:srgbClr val="0000FF"/>
                </a:solidFill>
              </a:rPr>
              <a:t> &amp; Sim, 2010</a:t>
            </a:r>
            <a:r>
              <a:rPr lang="en-GB" sz="8000" b="1" dirty="0" smtClean="0">
                <a:solidFill>
                  <a:srgbClr val="0000FF"/>
                </a:solidFill>
              </a:rPr>
              <a:t>)</a:t>
            </a:r>
          </a:p>
          <a:p>
            <a:pPr marL="857250" indent="-857250">
              <a:lnSpc>
                <a:spcPct val="130000"/>
              </a:lnSpc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en-GB" sz="8000" b="1" dirty="0" smtClean="0"/>
              <a:t>Perceives </a:t>
            </a:r>
            <a:r>
              <a:rPr lang="en-GB" sz="8000" b="1" dirty="0"/>
              <a:t>academics as Subjects capable of transforming their world </a:t>
            </a:r>
            <a:r>
              <a:rPr lang="en-GB" sz="8000" b="1" dirty="0">
                <a:solidFill>
                  <a:srgbClr val="0000FF"/>
                </a:solidFill>
              </a:rPr>
              <a:t>(Freire, 1970</a:t>
            </a:r>
            <a:r>
              <a:rPr lang="en-GB" sz="8000" b="1" dirty="0" smtClean="0">
                <a:solidFill>
                  <a:srgbClr val="0000FF"/>
                </a:solidFill>
              </a:rPr>
              <a:t>). </a:t>
            </a:r>
            <a:endParaRPr lang="en-GB" sz="8000" b="1" dirty="0">
              <a:solidFill>
                <a:srgbClr val="0000FF"/>
              </a:solidFill>
            </a:endParaRPr>
          </a:p>
          <a:p>
            <a:pPr marL="342900" indent="-342900">
              <a:lnSpc>
                <a:spcPct val="130000"/>
              </a:lnSpc>
              <a:buFont typeface="Wingdings" charset="2"/>
              <a:buChar char="§"/>
            </a:pPr>
            <a:r>
              <a:rPr lang="en-GB" sz="800" dirty="0" smtClean="0"/>
              <a:t>). </a:t>
            </a:r>
            <a:endParaRPr lang="en-GB" sz="800" dirty="0"/>
          </a:p>
          <a:p>
            <a:pPr algn="r">
              <a:lnSpc>
                <a:spcPct val="130000"/>
              </a:lnSpc>
            </a:pPr>
            <a:endParaRPr lang="en-GB" sz="7200" dirty="0" smtClean="0"/>
          </a:p>
          <a:p>
            <a:pPr algn="r">
              <a:lnSpc>
                <a:spcPct val="130000"/>
              </a:lnSpc>
            </a:pPr>
            <a:endParaRPr lang="en-GB" sz="7200" dirty="0" smtClean="0"/>
          </a:p>
          <a:p>
            <a:pPr>
              <a:lnSpc>
                <a:spcPct val="130000"/>
              </a:lnSpc>
            </a:pPr>
            <a:endParaRPr lang="en-GB" sz="6000" dirty="0" smtClean="0"/>
          </a:p>
          <a:p>
            <a:pPr algn="r">
              <a:lnSpc>
                <a:spcPct val="130000"/>
              </a:lnSpc>
            </a:pPr>
            <a:endParaRPr lang="en-GB" sz="4500" dirty="0" smtClean="0"/>
          </a:p>
          <a:p>
            <a:pPr>
              <a:lnSpc>
                <a:spcPct val="130000"/>
              </a:lnSpc>
            </a:pPr>
            <a:endParaRPr lang="en-GB" sz="6200" dirty="0" smtClean="0"/>
          </a:p>
          <a:p>
            <a:pPr algn="r">
              <a:lnSpc>
                <a:spcPct val="130000"/>
              </a:lnSpc>
            </a:pPr>
            <a:r>
              <a:rPr lang="en-GB" sz="4500" dirty="0" smtClean="0"/>
              <a:t> ‘</a:t>
            </a:r>
            <a:endParaRPr lang="en-US" sz="4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Ways Forward..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824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46326" y="2171699"/>
            <a:ext cx="3905801" cy="3678407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b="1" dirty="0"/>
              <a:t>Coaching </a:t>
            </a:r>
            <a:r>
              <a:rPr lang="en-GB" sz="3600" b="1" dirty="0" smtClean="0"/>
              <a:t>is </a:t>
            </a:r>
            <a:r>
              <a:rPr lang="en-GB" sz="3600" b="1" dirty="0"/>
              <a:t>often linked to enhancing ‘performance’ </a:t>
            </a:r>
            <a:br>
              <a:rPr lang="en-GB" sz="3600" b="1" dirty="0"/>
            </a:br>
            <a:r>
              <a:rPr lang="en-GB" sz="3600" b="1" dirty="0"/>
              <a:t>-&gt; Calls for more focus on nourishing ‘well-being’  </a:t>
            </a:r>
            <a:br>
              <a:rPr lang="en-GB" sz="3600" b="1" dirty="0"/>
            </a:br>
            <a:r>
              <a:rPr lang="en-GB" sz="2200" b="1" dirty="0" smtClean="0">
                <a:solidFill>
                  <a:srgbClr val="0000FF"/>
                </a:solidFill>
              </a:rPr>
              <a:t>(</a:t>
            </a:r>
            <a:r>
              <a:rPr lang="en-GB" sz="2200" b="1" dirty="0" err="1">
                <a:solidFill>
                  <a:srgbClr val="0000FF"/>
                </a:solidFill>
              </a:rPr>
              <a:t>Oades</a:t>
            </a:r>
            <a:r>
              <a:rPr lang="en-GB" sz="2200" b="1" dirty="0">
                <a:solidFill>
                  <a:srgbClr val="0000FF"/>
                </a:solidFill>
              </a:rPr>
              <a:t>, 2016; van </a:t>
            </a:r>
            <a:r>
              <a:rPr lang="en-GB" sz="2200" b="1" dirty="0" err="1">
                <a:solidFill>
                  <a:srgbClr val="0000FF"/>
                </a:solidFill>
              </a:rPr>
              <a:t>Nieuwerburgh</a:t>
            </a:r>
            <a:r>
              <a:rPr lang="en-GB" sz="2200" b="1" dirty="0">
                <a:solidFill>
                  <a:srgbClr val="0000FF"/>
                </a:solidFill>
              </a:rPr>
              <a:t>, 2016)</a:t>
            </a:r>
            <a:r>
              <a:rPr lang="en-GB" b="1" dirty="0">
                <a:solidFill>
                  <a:srgbClr val="0000FF"/>
                </a:solidFill>
              </a:rPr>
              <a:t/>
            </a:r>
            <a:br>
              <a:rPr lang="en-GB" b="1" dirty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Ways Forward..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696" y="1385552"/>
            <a:ext cx="4386811" cy="531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  <a:endParaRPr lang="en-US" b="1" dirty="0"/>
          </a:p>
        </p:txBody>
      </p:sp>
      <p:pic>
        <p:nvPicPr>
          <p:cNvPr id="4" name="Picture 3" descr="Butterfly-transformati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6" y="1552890"/>
            <a:ext cx="8232542" cy="3605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3749" y="5236694"/>
            <a:ext cx="65217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http://</a:t>
            </a:r>
            <a:r>
              <a:rPr lang="en-US" sz="1100" dirty="0" err="1"/>
              <a:t>www.stevegreerphotography.com</a:t>
            </a:r>
            <a:r>
              <a:rPr lang="en-US" sz="1100" dirty="0"/>
              <a:t>/2011/03/09/monarch-butterfly-metamorphosis/</a:t>
            </a:r>
          </a:p>
        </p:txBody>
      </p:sp>
    </p:spTree>
    <p:extLst>
      <p:ext uri="{BB962C8B-B14F-4D97-AF65-F5344CB8AC3E}">
        <p14:creationId xmlns:p14="http://schemas.microsoft.com/office/powerpoint/2010/main" val="356692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sz="2800" dirty="0" smtClean="0"/>
          </a:p>
          <a:p>
            <a:pPr algn="ctr"/>
            <a:r>
              <a:rPr lang="en-US" sz="4000" b="1" dirty="0" err="1" smtClean="0">
                <a:solidFill>
                  <a:srgbClr val="0000FF"/>
                </a:solidFill>
              </a:rPr>
              <a:t>m.attia@sussex.ac.uk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498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471</TotalTime>
  <Words>541</Words>
  <Application>Microsoft Office PowerPoint</Application>
  <PresentationFormat>On-screen Show (4:3)</PresentationFormat>
  <Paragraphs>76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Coaching in Higher Education: Light and Shadow </vt:lpstr>
      <vt:lpstr>    The Drive to Thrive Whether one calls it a growth tendency, a drive toward self-actualisation, or a forward-moving directional tendency, it is the mainspring of life … It is the urge which is evident in all organic and human life – to expand, extend, become autonomous, develop, mature – the tendency to express and activate all the capacities of the organism, to the extent that such activation enhances the organism or the self” (Rogers, 2004, p. 35)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Coaching is often linked to enhancing ‘performance’  -&gt; Calls for more focus on nourishing ‘well-being’   (Oades, 2016; van Nieuwerburgh, 2016) 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56</cp:revision>
  <dcterms:created xsi:type="dcterms:W3CDTF">2016-06-09T09:36:01Z</dcterms:created>
  <dcterms:modified xsi:type="dcterms:W3CDTF">2017-12-12T09:26:21Z</dcterms:modified>
</cp:coreProperties>
</file>