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4" r:id="rId2"/>
    <p:sldMasterId id="2147483650" r:id="rId3"/>
    <p:sldMasterId id="2147483652" r:id="rId4"/>
  </p:sldMasterIdLst>
  <p:notesMasterIdLst>
    <p:notesMasterId r:id="rId21"/>
  </p:notesMasterIdLst>
  <p:handoutMasterIdLst>
    <p:handoutMasterId r:id="rId22"/>
  </p:handoutMasterIdLst>
  <p:sldIdLst>
    <p:sldId id="259" r:id="rId5"/>
    <p:sldId id="264" r:id="rId6"/>
    <p:sldId id="260" r:id="rId7"/>
    <p:sldId id="278" r:id="rId8"/>
    <p:sldId id="275" r:id="rId9"/>
    <p:sldId id="261" r:id="rId10"/>
    <p:sldId id="265" r:id="rId11"/>
    <p:sldId id="269" r:id="rId12"/>
    <p:sldId id="268" r:id="rId13"/>
    <p:sldId id="279" r:id="rId14"/>
    <p:sldId id="267" r:id="rId15"/>
    <p:sldId id="270" r:id="rId16"/>
    <p:sldId id="271" r:id="rId17"/>
    <p:sldId id="273" r:id="rId18"/>
    <p:sldId id="280" r:id="rId19"/>
    <p:sldId id="281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2100"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sz="2100"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sz="2100"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sz="2100"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0A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14" autoAdjust="0"/>
    <p:restoredTop sz="94692" autoAdjust="0"/>
  </p:normalViewPr>
  <p:slideViewPr>
    <p:cSldViewPr>
      <p:cViewPr varScale="1">
        <p:scale>
          <a:sx n="110" d="100"/>
          <a:sy n="110" d="100"/>
        </p:scale>
        <p:origin x="161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9" d="100"/>
          <a:sy n="69" d="100"/>
        </p:scale>
        <p:origin x="-3720" y="-10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89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68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8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1F87770-291E-7342-A44C-44E41F76C0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432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747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747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47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4E86C0E-EBFC-8541-98C8-67F188509E8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0495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86C0E-EBFC-8541-98C8-67F188509E8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690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86C0E-EBFC-8541-98C8-67F188509E8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9145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86C0E-EBFC-8541-98C8-67F188509E8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2205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86C0E-EBFC-8541-98C8-67F188509E8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0723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/>
              <a:buChar char="•"/>
            </a:pPr>
            <a:r>
              <a:rPr lang="en-US" dirty="0" smtClean="0"/>
              <a:t>Leading to distortions in the system: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Distance </a:t>
            </a:r>
            <a:r>
              <a:rPr lang="en-US" dirty="0"/>
              <a:t>education </a:t>
            </a:r>
          </a:p>
          <a:p>
            <a:pPr marL="342900" indent="-342900">
              <a:buFont typeface="Arial"/>
              <a:buChar char="•"/>
            </a:pPr>
            <a:r>
              <a:rPr lang="en-US" dirty="0"/>
              <a:t>More women than men at all levels of study</a:t>
            </a:r>
          </a:p>
          <a:p>
            <a:pPr marL="342900" indent="-342900">
              <a:buFont typeface="Arial"/>
              <a:buChar char="•"/>
            </a:pPr>
            <a:r>
              <a:rPr lang="en-US" dirty="0"/>
              <a:t>But not all subjects</a:t>
            </a:r>
          </a:p>
          <a:p>
            <a:pPr marL="342900" indent="-342900">
              <a:buFont typeface="Arial"/>
              <a:buChar char="•"/>
            </a:pPr>
            <a:r>
              <a:rPr lang="en-US" dirty="0"/>
              <a:t>Unequal </a:t>
            </a:r>
          </a:p>
          <a:p>
            <a:pPr marL="342900" indent="-342900">
              <a:buFont typeface="Arial"/>
              <a:buChar char="•"/>
            </a:pPr>
            <a:endParaRPr lang="en-US" dirty="0"/>
          </a:p>
          <a:p>
            <a:pPr marL="342900" indent="-342900">
              <a:buFont typeface="Arial"/>
              <a:buChar char="•"/>
            </a:pPr>
            <a:r>
              <a:rPr lang="en-US" dirty="0"/>
              <a:t>Women at least 60%, but underrepresented in some technical subjects</a:t>
            </a:r>
          </a:p>
          <a:p>
            <a:pPr marL="342900" indent="-342900">
              <a:buFont typeface="Arial"/>
              <a:buChar char="•"/>
            </a:pPr>
            <a:r>
              <a:rPr lang="en-US" dirty="0"/>
              <a:t>Women make up XX% of lecturers, professors, etc.</a:t>
            </a:r>
          </a:p>
          <a:p>
            <a:pPr marL="342900" indent="-342900">
              <a:buFont typeface="Arial"/>
              <a:buChar char="•"/>
            </a:pPr>
            <a:r>
              <a:rPr lang="en-US" dirty="0"/>
              <a:t>No </a:t>
            </a:r>
            <a:r>
              <a:rPr lang="en-US" dirty="0" err="1"/>
              <a:t>disagregation</a:t>
            </a:r>
            <a:r>
              <a:rPr lang="en-US" dirty="0"/>
              <a:t> for leadership roles</a:t>
            </a:r>
          </a:p>
          <a:p>
            <a:pPr marL="342900" indent="-342900">
              <a:buFont typeface="Arial"/>
              <a:buChar char="•"/>
            </a:pPr>
            <a:r>
              <a:rPr lang="en-US" dirty="0"/>
              <a:t>Nor for ethnicity.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86C0E-EBFC-8541-98C8-67F188509E8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476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540" name="Picture 12" descr="PowerPoint template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0653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69900" y="1052513"/>
            <a:ext cx="5110163" cy="2016125"/>
          </a:xfrm>
        </p:spPr>
        <p:txBody>
          <a:bodyPr/>
          <a:lstStyle>
            <a:lvl1pPr>
              <a:lnSpc>
                <a:spcPts val="3800"/>
              </a:lnSpc>
              <a:defRPr sz="38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0653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68313" y="3284538"/>
            <a:ext cx="4679950" cy="1368425"/>
          </a:xfrm>
        </p:spPr>
        <p:txBody>
          <a:bodyPr/>
          <a:lstStyle>
            <a:lvl1pPr>
              <a:spcAft>
                <a:spcPct val="0"/>
              </a:spcAft>
              <a:defRPr b="1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406534" name="Rectangle 6"/>
          <p:cNvSpPr>
            <a:spLocks noGrp="1" noChangeArrowheads="1"/>
          </p:cNvSpPr>
          <p:nvPr>
            <p:ph type="dt" sz="half" idx="2"/>
          </p:nvPr>
        </p:nvSpPr>
        <p:spPr>
          <a:xfrm>
            <a:off x="6656388" y="6538913"/>
            <a:ext cx="1485900" cy="252412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06535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www.britishcouncil.org</a:t>
            </a:r>
          </a:p>
        </p:txBody>
      </p:sp>
      <p:sp>
        <p:nvSpPr>
          <p:cNvPr id="406536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A6B02CD-A203-694D-9398-70D1F668900F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406542" name="Picture 14" descr="logo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63" y="466725"/>
            <a:ext cx="1357312" cy="39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6"/>
          <p:cNvSpPr txBox="1">
            <a:spLocks noChangeArrowheads="1"/>
          </p:cNvSpPr>
          <p:nvPr/>
        </p:nvSpPr>
        <p:spPr bwMode="auto">
          <a:xfrm>
            <a:off x="7586663" y="5097463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600">
                <a:solidFill>
                  <a:schemeClr val="bg1"/>
                </a:solidFill>
                <a:cs typeface="ＭＳ Ｐゴシック" charset="0"/>
              </a:rPr>
              <a:t>All images © Mat Wright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E8ED5DE-602E-8F4B-945F-5B5C12A3A98D}" type="datetime1">
              <a:rPr lang="en-US"/>
              <a:pPr/>
              <a:t>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www.britishcouncil.org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0DF06D-BE34-324A-B010-77CA17CA63E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913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0944568-BD9A-B046-86A7-6853E1B5B2B6}" type="datetime1">
              <a:rPr lang="en-US"/>
              <a:pPr/>
              <a:t>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www.britishcouncil.org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215390-6CBD-884B-A578-7AD77042E06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137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858838"/>
            <a:ext cx="4038600" cy="526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58838"/>
            <a:ext cx="4038600" cy="526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3F90E6-2562-7C44-9475-067FF477AEF2}" type="datetime1">
              <a:rPr lang="en-US"/>
              <a:pPr/>
              <a:t>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www.britishcouncil.org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31412B-8C22-D24B-AC61-83AE7D8ED11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016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DCB6FC-6544-744D-A513-DEF2FFFEFE7F}" type="datetime1">
              <a:rPr lang="en-US"/>
              <a:pPr/>
              <a:t>1/21/2016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www.britishcouncil.org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BFF670-8ED8-5645-88A7-55C51F7D50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3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E489B61-A3AB-B346-AB94-27BC17A8E761}" type="datetime1">
              <a:rPr lang="en-US"/>
              <a:pPr/>
              <a:t>1/21/2016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www.britishcouncil.org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C58A3A-70DD-D543-9A17-C7BC5213EC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791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B7A3BC4-1808-F940-95AB-9FF2C6647B9F}" type="datetime1">
              <a:rPr lang="en-US"/>
              <a:pPr/>
              <a:t>1/21/2016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www.britishcouncil.org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C63DE6-5697-3E42-AABF-DCB3AB0956D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459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748B750-B3D0-F341-827C-909BD41B9687}" type="datetime1">
              <a:rPr lang="en-US"/>
              <a:pPr/>
              <a:t>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www.britishcouncil.org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DED5FD-7093-604F-8AD4-CC773D74BA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796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6FAB10-8D00-FA45-BB68-F7F160BEF9DA}" type="datetime1">
              <a:rPr lang="en-US"/>
              <a:pPr/>
              <a:t>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www.britishcouncil.org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8F25F3-A14D-4341-9953-4482DA62C4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45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182008-DEA5-E44E-A9BD-BA0271BD1290}" type="datetime1">
              <a:rPr lang="en-US"/>
              <a:pPr/>
              <a:t>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www.britishcouncil.org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63047C-5821-C645-84FA-16CD41DC54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123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F61C005-D2FD-0A4A-AA1D-37FF5256F763}" type="datetime1">
              <a:rPr lang="en-US"/>
              <a:pPr/>
              <a:t>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www.britishcouncil.org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3231F9-D5FD-1448-BD64-B2906E3DBC4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3085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3865" name="Picture 9" descr="PowerPoint template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33866" name="Picture 10" descr="logo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63" y="466725"/>
            <a:ext cx="1357312" cy="39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3385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9900" y="1052513"/>
            <a:ext cx="5110163" cy="2016125"/>
          </a:xfrm>
        </p:spPr>
        <p:txBody>
          <a:bodyPr/>
          <a:lstStyle>
            <a:lvl1pPr>
              <a:lnSpc>
                <a:spcPts val="3800"/>
              </a:lnSpc>
              <a:defRPr sz="38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63386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8313" y="3284538"/>
            <a:ext cx="4679950" cy="1368425"/>
          </a:xfrm>
        </p:spPr>
        <p:txBody>
          <a:bodyPr/>
          <a:lstStyle>
            <a:lvl1pPr>
              <a:spcAft>
                <a:spcPct val="0"/>
              </a:spcAft>
              <a:defRPr b="1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63386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56388" y="6538913"/>
            <a:ext cx="1485900" cy="252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3386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8313" y="6538913"/>
            <a:ext cx="5973762" cy="252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www.britishcouncil.org</a:t>
            </a:r>
          </a:p>
        </p:txBody>
      </p:sp>
      <p:sp>
        <p:nvSpPr>
          <p:cNvPr id="63386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43888" y="6538913"/>
            <a:ext cx="442912" cy="252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7B582EF-4277-6E4B-95DC-350E778C7BD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6"/>
          <p:cNvSpPr txBox="1">
            <a:spLocks noChangeArrowheads="1"/>
          </p:cNvSpPr>
          <p:nvPr/>
        </p:nvSpPr>
        <p:spPr bwMode="auto">
          <a:xfrm>
            <a:off x="7586663" y="5097463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600">
                <a:solidFill>
                  <a:schemeClr val="bg1"/>
                </a:solidFill>
                <a:cs typeface="ＭＳ Ｐゴシック" charset="0"/>
              </a:rPr>
              <a:t>All images © Mat Wright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5187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48261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858838"/>
            <a:ext cx="4038600" cy="56657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58838"/>
            <a:ext cx="4038600" cy="56657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5770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8664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6540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99394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62295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702128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712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62499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62499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0358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419" name="Picture 11" descr="PowerPoint template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29420" name="Picture 12" descr="logo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63" y="466725"/>
            <a:ext cx="1357312" cy="39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2941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9900" y="1052513"/>
            <a:ext cx="5110163" cy="2016125"/>
          </a:xfrm>
        </p:spPr>
        <p:txBody>
          <a:bodyPr/>
          <a:lstStyle>
            <a:lvl1pPr>
              <a:lnSpc>
                <a:spcPts val="3800"/>
              </a:lnSpc>
              <a:defRPr sz="38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2941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8313" y="3284538"/>
            <a:ext cx="4679950" cy="1368425"/>
          </a:xfrm>
        </p:spPr>
        <p:txBody>
          <a:bodyPr/>
          <a:lstStyle>
            <a:lvl1pPr>
              <a:spcAft>
                <a:spcPct val="0"/>
              </a:spcAft>
              <a:defRPr b="1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29413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6656388" y="6538913"/>
            <a:ext cx="1485900" cy="252412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2941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www.britishcouncil.org</a:t>
            </a:r>
          </a:p>
        </p:txBody>
      </p:sp>
      <p:sp>
        <p:nvSpPr>
          <p:cNvPr id="52941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8F75E24-98D6-8B4B-9CFB-3C1F49D26A5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6"/>
          <p:cNvSpPr txBox="1">
            <a:spLocks noChangeArrowheads="1"/>
          </p:cNvSpPr>
          <p:nvPr/>
        </p:nvSpPr>
        <p:spPr bwMode="auto">
          <a:xfrm>
            <a:off x="7586663" y="5097463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600">
                <a:solidFill>
                  <a:schemeClr val="bg1"/>
                </a:solidFill>
                <a:cs typeface="ＭＳ Ｐゴシック" charset="0"/>
              </a:rPr>
              <a:t>All images © Mat Wright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2767250-4AFB-1B47-BF8C-A29D31023203}" type="datetime1">
              <a:rPr lang="en-US"/>
              <a:pPr/>
              <a:t>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www.britishcouncil.org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2F54CD-C813-3B4A-B65B-B834766A565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9164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C7F2DC-4629-AF42-A4D1-BE3FDA46B114}" type="datetime1">
              <a:rPr lang="en-US"/>
              <a:pPr/>
              <a:t>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www.britishcouncil.org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1EF98C-3BC1-2A4F-9771-F05B5D74447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9593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858838"/>
            <a:ext cx="4038600" cy="52689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58838"/>
            <a:ext cx="4038600" cy="52689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5272FB0-DA63-6B4A-9C99-7260A28132D2}" type="datetime1">
              <a:rPr lang="en-US"/>
              <a:pPr/>
              <a:t>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www.britishcouncil.org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D3212A-D22F-E64C-9684-43B484FEC51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5654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2116A6-C185-D943-AF3E-42343A5DC7CB}" type="datetime1">
              <a:rPr lang="en-US"/>
              <a:pPr/>
              <a:t>1/21/2016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www.britishcouncil.org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6633CF-2DAE-4843-AAE8-C58759EF3B2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56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2862E2A-7294-CB4A-9E17-880B99E3613E}" type="datetime1">
              <a:rPr lang="en-US"/>
              <a:pPr/>
              <a:t>1/21/2016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www.britishcouncil.org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7BE8DF-C3F6-A24B-916B-7B0B13D089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0116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1A46DC-94F8-3F4C-9656-00825FE3CBDE}" type="datetime1">
              <a:rPr lang="en-US"/>
              <a:pPr/>
              <a:t>1/21/2016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www.britishcouncil.org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AB9680-1BDE-9D4D-92F9-A045BA2B1F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2042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B899E6-D5E9-7947-9061-5C242B762635}" type="datetime1">
              <a:rPr lang="en-US"/>
              <a:pPr/>
              <a:t>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www.britishcouncil.org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42084C-2272-8B40-80AF-F414D7FFBDB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7796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B4E68B-FB56-0449-B489-52352301668F}" type="datetime1">
              <a:rPr lang="en-US"/>
              <a:pPr/>
              <a:t>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www.britishcouncil.org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A4B7BC-5D5A-704A-BC8A-081530D8188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2564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D481B0-E189-1D43-8C3E-41AEA0C88FFB}" type="datetime1">
              <a:rPr lang="en-US"/>
              <a:pPr/>
              <a:t>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www.britishcouncil.org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7D76D7-56FB-9340-B747-C400D0DED1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3918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BA132D9-54F0-554F-92C0-B1F194372A7D}" type="datetime1">
              <a:rPr lang="en-US"/>
              <a:pPr/>
              <a:t>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www.britishcouncil.org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37EBF8-93E5-2141-BC04-F0D4EAC70B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0143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5979" name="Picture 11" descr="PowerPoint template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95980" name="Picture 12" descr="logo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63" y="466725"/>
            <a:ext cx="1357312" cy="39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959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9900" y="1052513"/>
            <a:ext cx="5110163" cy="2016125"/>
          </a:xfrm>
        </p:spPr>
        <p:txBody>
          <a:bodyPr/>
          <a:lstStyle>
            <a:lvl1pPr>
              <a:lnSpc>
                <a:spcPts val="3800"/>
              </a:lnSpc>
              <a:defRPr sz="38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9597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8313" y="3284538"/>
            <a:ext cx="4679950" cy="1368425"/>
          </a:xfrm>
        </p:spPr>
        <p:txBody>
          <a:bodyPr/>
          <a:lstStyle>
            <a:lvl1pPr>
              <a:spcAft>
                <a:spcPct val="0"/>
              </a:spcAft>
              <a:defRPr b="1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95973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6656388" y="6538913"/>
            <a:ext cx="1485900" cy="252412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9597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www.britishcouncil.org</a:t>
            </a:r>
          </a:p>
        </p:txBody>
      </p:sp>
      <p:sp>
        <p:nvSpPr>
          <p:cNvPr id="59597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E2A8F59-FB34-FB42-B261-8BCAA45361A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6"/>
          <p:cNvSpPr txBox="1">
            <a:spLocks noChangeArrowheads="1"/>
          </p:cNvSpPr>
          <p:nvPr/>
        </p:nvSpPr>
        <p:spPr bwMode="auto">
          <a:xfrm>
            <a:off x="7586663" y="5097463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600">
                <a:solidFill>
                  <a:schemeClr val="bg1"/>
                </a:solidFill>
                <a:cs typeface="ＭＳ Ｐゴシック" charset="0"/>
              </a:rPr>
              <a:t>All images © Mat Wright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17C7D7A-577D-024F-A89E-99322AA811AD}" type="datetime1">
              <a:rPr lang="en-US"/>
              <a:pPr/>
              <a:t>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www.britishcouncil.org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F43086-254A-AE46-9F26-2B70D1D33E9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6358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3CE3F0A-6404-AE4D-BF80-A2AA58771C4D}" type="datetime1">
              <a:rPr lang="en-US"/>
              <a:pPr/>
              <a:t>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www.britishcouncil.org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4C7427-D2E8-694D-9A8A-9728226988D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56537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858838"/>
            <a:ext cx="4038600" cy="52689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58838"/>
            <a:ext cx="4038600" cy="52689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ABE394-DBFF-2044-BFDA-156E913A8D41}" type="datetime1">
              <a:rPr lang="en-US"/>
              <a:pPr/>
              <a:t>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www.britishcouncil.org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4C8E20-E400-0449-A8FC-E19DDEA185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281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CB4F35F-8363-B245-A6B1-FBA6428E8984}" type="datetime1">
              <a:rPr lang="en-US"/>
              <a:pPr/>
              <a:t>1/21/2016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www.britishcouncil.org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B5317E-773E-F04A-859A-33F094F2712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8391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E549588-733C-1D4A-B02E-DF71950073B3}" type="datetime1">
              <a:rPr lang="en-US"/>
              <a:pPr/>
              <a:t>1/21/2016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www.britishcouncil.org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047730-7C7C-164E-9367-72D081A14D6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4676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6547518-CAA9-7640-BA6C-60B0B31A863D}" type="datetime1">
              <a:rPr lang="en-US"/>
              <a:pPr/>
              <a:t>1/21/2016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www.britishcouncil.org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BB4F8E-A392-9142-AD24-FDA20334AB1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4039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B9BED3-4E4E-5543-B3F1-062E5A01DC3C}" type="datetime1">
              <a:rPr lang="en-US"/>
              <a:pPr/>
              <a:t>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www.britishcouncil.org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57258A-3DBE-E94C-BD8F-F04BBD1E931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13081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9944F12-B295-D240-BA3B-E395F7DD7874}" type="datetime1">
              <a:rPr lang="en-US"/>
              <a:pPr/>
              <a:t>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www.britishcouncil.org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16F19E-9BC1-BD41-889E-F737A099827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67317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0940F0D-2205-5345-900B-486145DC41FF}" type="datetime1">
              <a:rPr lang="en-US"/>
              <a:pPr/>
              <a:t>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www.britishcouncil.org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849EBB-BC06-664E-A531-E765B7EDF3E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87339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529BF2E-6A99-BE47-AD09-F369559DDB37}" type="datetime1">
              <a:rPr lang="en-US"/>
              <a:pPr/>
              <a:t>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www.britishcouncil.org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BE4BE5-9587-3B42-8C1A-09E93043F34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145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179388" y="6499225"/>
            <a:ext cx="8774112" cy="36036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49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858838"/>
            <a:ext cx="8229600" cy="526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59563" y="6538913"/>
            <a:ext cx="1485900" cy="25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ACD85839-9C99-414D-9B1A-01B44FCFB651}" type="datetime1">
              <a:rPr lang="en-US"/>
              <a:pPr/>
              <a:t>1/21/2016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8313" y="6538913"/>
            <a:ext cx="5973762" cy="25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www.britishcouncil.org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43888" y="6538913"/>
            <a:ext cx="442912" cy="25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65D3C08-5BCE-2E4C-9D4E-78A9A5417BB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hf hdr="0" dt="0"/>
  <p:txStyles>
    <p:titleStyle>
      <a:lvl1pPr algn="l" rtl="0" eaLnBrk="1" fontAlgn="base" hangingPunct="1">
        <a:lnSpc>
          <a:spcPts val="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ＭＳ Ｐゴシック" charset="0"/>
        </a:defRPr>
      </a:lvl2pPr>
      <a:lvl3pPr algn="l" rtl="0" eaLnBrk="1" fontAlgn="base" hangingPunct="1">
        <a:lnSpc>
          <a:spcPts val="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ＭＳ Ｐゴシック" charset="0"/>
        </a:defRPr>
      </a:lvl3pPr>
      <a:lvl4pPr algn="l" rtl="0" eaLnBrk="1" fontAlgn="base" hangingPunct="1">
        <a:lnSpc>
          <a:spcPts val="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ＭＳ Ｐゴシック" charset="0"/>
        </a:defRPr>
      </a:lvl4pPr>
      <a:lvl5pPr algn="l" rtl="0" eaLnBrk="1" fontAlgn="base" hangingPunct="1">
        <a:lnSpc>
          <a:spcPts val="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ＭＳ Ｐゴシック" charset="0"/>
        </a:defRPr>
      </a:lvl5pPr>
      <a:lvl6pPr marL="457200" algn="l" rtl="0" eaLnBrk="1" fontAlgn="base" hangingPunct="1">
        <a:lnSpc>
          <a:spcPts val="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ＭＳ Ｐゴシック" charset="0"/>
        </a:defRPr>
      </a:lvl6pPr>
      <a:lvl7pPr marL="914400" algn="l" rtl="0" eaLnBrk="1" fontAlgn="base" hangingPunct="1">
        <a:lnSpc>
          <a:spcPts val="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l" rtl="0" eaLnBrk="1" fontAlgn="base" hangingPunct="1">
        <a:lnSpc>
          <a:spcPts val="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l" rtl="0" eaLnBrk="1" fontAlgn="base" hangingPunct="1">
        <a:lnSpc>
          <a:spcPts val="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algn="l" rtl="0" eaLnBrk="1" fontAlgn="base" hangingPunct="1">
        <a:lnSpc>
          <a:spcPts val="2800"/>
        </a:lnSpc>
        <a:spcBef>
          <a:spcPct val="0"/>
        </a:spcBef>
        <a:spcAft>
          <a:spcPts val="1400"/>
        </a:spcAft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803275" indent="4763" algn="l" rtl="0" eaLnBrk="1" fontAlgn="base" hangingPunct="1">
        <a:lnSpc>
          <a:spcPts val="2800"/>
        </a:lnSpc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+mn-lt"/>
          <a:ea typeface="+mn-ea"/>
        </a:defRPr>
      </a:lvl2pPr>
      <a:lvl3pPr marL="1697038" indent="-358775" algn="l" rtl="0" eaLnBrk="1" fontAlgn="base" hangingPunct="1">
        <a:lnSpc>
          <a:spcPts val="2800"/>
        </a:lnSpc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+mn-lt"/>
          <a:ea typeface="+mn-ea"/>
        </a:defRPr>
      </a:lvl3pPr>
      <a:lvl4pPr marL="2225675" indent="-349250" algn="l" rtl="0" eaLnBrk="1" fontAlgn="base" hangingPunct="1">
        <a:lnSpc>
          <a:spcPts val="2800"/>
        </a:lnSpc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+mn-lt"/>
          <a:ea typeface="+mn-ea"/>
        </a:defRPr>
      </a:lvl4pPr>
      <a:lvl5pPr marL="2770188" indent="-365125" algn="l" rtl="0" eaLnBrk="1" fontAlgn="base" hangingPunct="1">
        <a:lnSpc>
          <a:spcPts val="2800"/>
        </a:lnSpc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+mn-lt"/>
          <a:ea typeface="+mn-ea"/>
        </a:defRPr>
      </a:lvl5pPr>
      <a:lvl6pPr marL="3227388" indent="-365125" algn="l" rtl="0" eaLnBrk="1" fontAlgn="base" hangingPunct="1">
        <a:lnSpc>
          <a:spcPts val="2800"/>
        </a:lnSpc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+mn-lt"/>
          <a:ea typeface="+mn-ea"/>
        </a:defRPr>
      </a:lvl6pPr>
      <a:lvl7pPr marL="3684588" indent="-365125" algn="l" rtl="0" eaLnBrk="1" fontAlgn="base" hangingPunct="1">
        <a:lnSpc>
          <a:spcPts val="2800"/>
        </a:lnSpc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+mn-lt"/>
          <a:ea typeface="+mn-ea"/>
        </a:defRPr>
      </a:lvl7pPr>
      <a:lvl8pPr marL="4141788" indent="-365125" algn="l" rtl="0" eaLnBrk="1" fontAlgn="base" hangingPunct="1">
        <a:lnSpc>
          <a:spcPts val="2800"/>
        </a:lnSpc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+mn-lt"/>
          <a:ea typeface="+mn-ea"/>
        </a:defRPr>
      </a:lvl8pPr>
      <a:lvl9pPr marL="4598988" indent="-365125" algn="l" rtl="0" eaLnBrk="1" fontAlgn="base" hangingPunct="1">
        <a:lnSpc>
          <a:spcPts val="2800"/>
        </a:lnSpc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83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49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3283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858838"/>
            <a:ext cx="8229600" cy="566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rtl="0" fontAlgn="base">
        <a:lnSpc>
          <a:spcPts val="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ts val="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ＭＳ Ｐゴシック" charset="0"/>
        </a:defRPr>
      </a:lvl2pPr>
      <a:lvl3pPr algn="l" rtl="0" fontAlgn="base">
        <a:lnSpc>
          <a:spcPts val="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ＭＳ Ｐゴシック" charset="0"/>
        </a:defRPr>
      </a:lvl3pPr>
      <a:lvl4pPr algn="l" rtl="0" fontAlgn="base">
        <a:lnSpc>
          <a:spcPts val="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ＭＳ Ｐゴシック" charset="0"/>
        </a:defRPr>
      </a:lvl4pPr>
      <a:lvl5pPr algn="l" rtl="0" fontAlgn="base">
        <a:lnSpc>
          <a:spcPts val="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ＭＳ Ｐゴシック" charset="0"/>
        </a:defRPr>
      </a:lvl5pPr>
      <a:lvl6pPr marL="457200" algn="l" rtl="0" fontAlgn="base">
        <a:lnSpc>
          <a:spcPts val="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ＭＳ Ｐゴシック" charset="0"/>
        </a:defRPr>
      </a:lvl6pPr>
      <a:lvl7pPr marL="914400" algn="l" rtl="0" fontAlgn="base">
        <a:lnSpc>
          <a:spcPts val="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l" rtl="0" fontAlgn="base">
        <a:lnSpc>
          <a:spcPts val="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l" rtl="0" fontAlgn="base">
        <a:lnSpc>
          <a:spcPts val="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algn="l" rtl="0" fontAlgn="base">
        <a:lnSpc>
          <a:spcPts val="2800"/>
        </a:lnSpc>
        <a:spcBef>
          <a:spcPct val="0"/>
        </a:spcBef>
        <a:spcAft>
          <a:spcPts val="1400"/>
        </a:spcAft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803275" indent="4763" algn="l" rtl="0" fontAlgn="base">
        <a:lnSpc>
          <a:spcPts val="2800"/>
        </a:lnSpc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+mn-lt"/>
          <a:ea typeface="+mn-ea"/>
        </a:defRPr>
      </a:lvl2pPr>
      <a:lvl3pPr marL="1697038" indent="-358775" algn="l" rtl="0" fontAlgn="base">
        <a:lnSpc>
          <a:spcPts val="2800"/>
        </a:lnSpc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+mn-lt"/>
          <a:ea typeface="+mn-ea"/>
        </a:defRPr>
      </a:lvl3pPr>
      <a:lvl4pPr marL="2225675" indent="-349250" algn="l" rtl="0" fontAlgn="base">
        <a:lnSpc>
          <a:spcPts val="2800"/>
        </a:lnSpc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+mn-lt"/>
          <a:ea typeface="+mn-ea"/>
        </a:defRPr>
      </a:lvl4pPr>
      <a:lvl5pPr marL="2770188" indent="-365125" algn="l" rtl="0" fontAlgn="base">
        <a:lnSpc>
          <a:spcPts val="2800"/>
        </a:lnSpc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+mn-lt"/>
          <a:ea typeface="+mn-ea"/>
        </a:defRPr>
      </a:lvl5pPr>
      <a:lvl6pPr marL="3227388" indent="-365125" algn="l" rtl="0" fontAlgn="base">
        <a:lnSpc>
          <a:spcPts val="2800"/>
        </a:lnSpc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+mn-lt"/>
          <a:ea typeface="+mn-ea"/>
        </a:defRPr>
      </a:lvl6pPr>
      <a:lvl7pPr marL="3684588" indent="-365125" algn="l" rtl="0" fontAlgn="base">
        <a:lnSpc>
          <a:spcPts val="2800"/>
        </a:lnSpc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+mn-lt"/>
          <a:ea typeface="+mn-ea"/>
        </a:defRPr>
      </a:lvl7pPr>
      <a:lvl8pPr marL="4141788" indent="-365125" algn="l" rtl="0" fontAlgn="base">
        <a:lnSpc>
          <a:spcPts val="2800"/>
        </a:lnSpc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+mn-lt"/>
          <a:ea typeface="+mn-ea"/>
        </a:defRPr>
      </a:lvl8pPr>
      <a:lvl9pPr marL="4598988" indent="-365125" algn="l" rtl="0" fontAlgn="base">
        <a:lnSpc>
          <a:spcPts val="2800"/>
        </a:lnSpc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386" name="Rectangle 2"/>
          <p:cNvSpPr>
            <a:spLocks noChangeArrowheads="1"/>
          </p:cNvSpPr>
          <p:nvPr/>
        </p:nvSpPr>
        <p:spPr bwMode="auto">
          <a:xfrm>
            <a:off x="179388" y="6499225"/>
            <a:ext cx="8774112" cy="36036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838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49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2838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59563" y="6538913"/>
            <a:ext cx="1485900" cy="25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FE0DC4F-C4B5-3D43-8D41-8A09046E5BD9}" type="datetime1">
              <a:rPr lang="en-US"/>
              <a:pPr/>
              <a:t>1/21/2016</a:t>
            </a:fld>
            <a:endParaRPr lang="en-US"/>
          </a:p>
        </p:txBody>
      </p:sp>
      <p:sp>
        <p:nvSpPr>
          <p:cNvPr id="52839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8313" y="6538913"/>
            <a:ext cx="5973762" cy="25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www.britishcouncil.org</a:t>
            </a:r>
          </a:p>
        </p:txBody>
      </p:sp>
      <p:sp>
        <p:nvSpPr>
          <p:cNvPr id="52839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43888" y="6538913"/>
            <a:ext cx="442912" cy="25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9FB8BFD2-1EF2-2547-A620-F26B1E7ECCE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2839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858838"/>
            <a:ext cx="8229600" cy="5268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hdr="0" dt="0"/>
  <p:txStyles>
    <p:titleStyle>
      <a:lvl1pPr algn="l" rtl="0" fontAlgn="base">
        <a:lnSpc>
          <a:spcPts val="28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ts val="28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ＭＳ Ｐゴシック" charset="0"/>
        </a:defRPr>
      </a:lvl2pPr>
      <a:lvl3pPr algn="l" rtl="0" fontAlgn="base">
        <a:lnSpc>
          <a:spcPts val="28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ＭＳ Ｐゴシック" charset="0"/>
        </a:defRPr>
      </a:lvl3pPr>
      <a:lvl4pPr algn="l" rtl="0" fontAlgn="base">
        <a:lnSpc>
          <a:spcPts val="28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ＭＳ Ｐゴシック" charset="0"/>
        </a:defRPr>
      </a:lvl4pPr>
      <a:lvl5pPr algn="l" rtl="0" fontAlgn="base">
        <a:lnSpc>
          <a:spcPts val="28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ＭＳ Ｐゴシック" charset="0"/>
        </a:defRPr>
      </a:lvl5pPr>
      <a:lvl6pPr marL="457200" algn="l" rtl="0" fontAlgn="base">
        <a:lnSpc>
          <a:spcPts val="28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ＭＳ Ｐゴシック" charset="0"/>
        </a:defRPr>
      </a:lvl6pPr>
      <a:lvl7pPr marL="914400" algn="l" rtl="0" fontAlgn="base">
        <a:lnSpc>
          <a:spcPts val="28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l" rtl="0" fontAlgn="base">
        <a:lnSpc>
          <a:spcPts val="28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l" rtl="0" fontAlgn="base">
        <a:lnSpc>
          <a:spcPts val="28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57188" indent="-357188" algn="l" rtl="0" fontAlgn="base">
        <a:lnSpc>
          <a:spcPts val="2800"/>
        </a:lnSpc>
        <a:spcBef>
          <a:spcPct val="0"/>
        </a:spcBef>
        <a:spcAft>
          <a:spcPts val="1400"/>
        </a:spcAft>
        <a:buClr>
          <a:schemeClr val="tx1"/>
        </a:buClr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701675" indent="-342900" algn="l" rtl="0" fontAlgn="base">
        <a:lnSpc>
          <a:spcPts val="2800"/>
        </a:lnSpc>
        <a:spcBef>
          <a:spcPct val="0"/>
        </a:spcBef>
        <a:spcAft>
          <a:spcPts val="1400"/>
        </a:spcAft>
        <a:buClr>
          <a:schemeClr val="tx1"/>
        </a:buClr>
        <a:buChar char="•"/>
        <a:defRPr sz="2100">
          <a:solidFill>
            <a:schemeClr val="tx1"/>
          </a:solidFill>
          <a:latin typeface="+mn-lt"/>
          <a:ea typeface="+mn-ea"/>
        </a:defRPr>
      </a:lvl2pPr>
      <a:lvl3pPr marL="1087438" indent="-384175" algn="l" rtl="0" fontAlgn="base">
        <a:lnSpc>
          <a:spcPts val="2800"/>
        </a:lnSpc>
        <a:spcBef>
          <a:spcPct val="0"/>
        </a:spcBef>
        <a:spcAft>
          <a:spcPts val="1400"/>
        </a:spcAft>
        <a:buClr>
          <a:schemeClr val="tx1"/>
        </a:buClr>
        <a:buChar char="•"/>
        <a:defRPr sz="2100">
          <a:solidFill>
            <a:schemeClr val="tx1"/>
          </a:solidFill>
          <a:latin typeface="+mn-lt"/>
          <a:ea typeface="+mn-ea"/>
        </a:defRPr>
      </a:lvl3pPr>
      <a:lvl4pPr marL="1431925" indent="-342900" algn="l" rtl="0" fontAlgn="base">
        <a:lnSpc>
          <a:spcPts val="2800"/>
        </a:lnSpc>
        <a:spcBef>
          <a:spcPct val="0"/>
        </a:spcBef>
        <a:spcAft>
          <a:spcPts val="1400"/>
        </a:spcAft>
        <a:buClr>
          <a:schemeClr val="tx1"/>
        </a:buClr>
        <a:buChar char="•"/>
        <a:defRPr sz="2100">
          <a:solidFill>
            <a:schemeClr val="tx1"/>
          </a:solidFill>
          <a:latin typeface="+mn-lt"/>
          <a:ea typeface="+mn-ea"/>
        </a:defRPr>
      </a:lvl4pPr>
      <a:lvl5pPr marL="1789113" indent="-355600" algn="l" rtl="0" fontAlgn="base">
        <a:lnSpc>
          <a:spcPts val="2800"/>
        </a:lnSpc>
        <a:spcBef>
          <a:spcPct val="0"/>
        </a:spcBef>
        <a:spcAft>
          <a:spcPts val="1400"/>
        </a:spcAft>
        <a:buClr>
          <a:schemeClr val="tx1"/>
        </a:buClr>
        <a:buChar char="•"/>
        <a:defRPr sz="2100">
          <a:solidFill>
            <a:schemeClr val="tx1"/>
          </a:solidFill>
          <a:latin typeface="+mn-lt"/>
          <a:ea typeface="+mn-ea"/>
        </a:defRPr>
      </a:lvl5pPr>
      <a:lvl6pPr marL="2246313" indent="-355600" algn="l" rtl="0" fontAlgn="base">
        <a:lnSpc>
          <a:spcPts val="2800"/>
        </a:lnSpc>
        <a:spcBef>
          <a:spcPct val="0"/>
        </a:spcBef>
        <a:spcAft>
          <a:spcPts val="1400"/>
        </a:spcAft>
        <a:buClr>
          <a:schemeClr val="tx1"/>
        </a:buClr>
        <a:buChar char="•"/>
        <a:defRPr sz="2100">
          <a:solidFill>
            <a:schemeClr val="tx1"/>
          </a:solidFill>
          <a:latin typeface="+mn-lt"/>
          <a:ea typeface="+mn-ea"/>
        </a:defRPr>
      </a:lvl6pPr>
      <a:lvl7pPr marL="2703513" indent="-355600" algn="l" rtl="0" fontAlgn="base">
        <a:lnSpc>
          <a:spcPts val="2800"/>
        </a:lnSpc>
        <a:spcBef>
          <a:spcPct val="0"/>
        </a:spcBef>
        <a:spcAft>
          <a:spcPts val="1400"/>
        </a:spcAft>
        <a:buClr>
          <a:schemeClr val="tx1"/>
        </a:buClr>
        <a:buChar char="•"/>
        <a:defRPr sz="2100">
          <a:solidFill>
            <a:schemeClr val="tx1"/>
          </a:solidFill>
          <a:latin typeface="+mn-lt"/>
          <a:ea typeface="+mn-ea"/>
        </a:defRPr>
      </a:lvl7pPr>
      <a:lvl8pPr marL="3160713" indent="-355600" algn="l" rtl="0" fontAlgn="base">
        <a:lnSpc>
          <a:spcPts val="2800"/>
        </a:lnSpc>
        <a:spcBef>
          <a:spcPct val="0"/>
        </a:spcBef>
        <a:spcAft>
          <a:spcPts val="1400"/>
        </a:spcAft>
        <a:buClr>
          <a:schemeClr val="tx1"/>
        </a:buClr>
        <a:buChar char="•"/>
        <a:defRPr sz="2100">
          <a:solidFill>
            <a:schemeClr val="tx1"/>
          </a:solidFill>
          <a:latin typeface="+mn-lt"/>
          <a:ea typeface="+mn-ea"/>
        </a:defRPr>
      </a:lvl8pPr>
      <a:lvl9pPr marL="3617913" indent="-355600" algn="l" rtl="0" fontAlgn="base">
        <a:lnSpc>
          <a:spcPts val="2800"/>
        </a:lnSpc>
        <a:spcBef>
          <a:spcPct val="0"/>
        </a:spcBef>
        <a:spcAft>
          <a:spcPts val="1400"/>
        </a:spcAft>
        <a:buClr>
          <a:schemeClr val="tx1"/>
        </a:buClr>
        <a:buChar char="•"/>
        <a:defRPr sz="21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946" name="Rectangle 2"/>
          <p:cNvSpPr>
            <a:spLocks noChangeArrowheads="1"/>
          </p:cNvSpPr>
          <p:nvPr/>
        </p:nvSpPr>
        <p:spPr bwMode="auto">
          <a:xfrm>
            <a:off x="179388" y="6499225"/>
            <a:ext cx="8774112" cy="36036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94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49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949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59563" y="6538913"/>
            <a:ext cx="1485900" cy="25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D889438-0BB1-7C42-96E6-2844ECDF0D37}" type="datetime1">
              <a:rPr lang="en-US"/>
              <a:pPr/>
              <a:t>1/21/2016</a:t>
            </a:fld>
            <a:endParaRPr lang="en-US"/>
          </a:p>
        </p:txBody>
      </p:sp>
      <p:sp>
        <p:nvSpPr>
          <p:cNvPr id="5949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8313" y="6538913"/>
            <a:ext cx="5973762" cy="25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www.britishcouncil.org</a:t>
            </a:r>
          </a:p>
        </p:txBody>
      </p:sp>
      <p:sp>
        <p:nvSpPr>
          <p:cNvPr id="5949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43888" y="6538913"/>
            <a:ext cx="442912" cy="25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C32395A-417B-7242-95DD-2DD21ADA5A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9495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858838"/>
            <a:ext cx="8229600" cy="5268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rtl="0" fontAlgn="base">
        <a:lnSpc>
          <a:spcPts val="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ts val="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ＭＳ Ｐゴシック" charset="0"/>
        </a:defRPr>
      </a:lvl2pPr>
      <a:lvl3pPr algn="l" rtl="0" fontAlgn="base">
        <a:lnSpc>
          <a:spcPts val="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ＭＳ Ｐゴシック" charset="0"/>
        </a:defRPr>
      </a:lvl3pPr>
      <a:lvl4pPr algn="l" rtl="0" fontAlgn="base">
        <a:lnSpc>
          <a:spcPts val="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ＭＳ Ｐゴシック" charset="0"/>
        </a:defRPr>
      </a:lvl4pPr>
      <a:lvl5pPr algn="l" rtl="0" fontAlgn="base">
        <a:lnSpc>
          <a:spcPts val="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ＭＳ Ｐゴシック" charset="0"/>
        </a:defRPr>
      </a:lvl5pPr>
      <a:lvl6pPr marL="457200" algn="l" rtl="0" fontAlgn="base">
        <a:lnSpc>
          <a:spcPts val="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ＭＳ Ｐゴシック" charset="0"/>
        </a:defRPr>
      </a:lvl6pPr>
      <a:lvl7pPr marL="914400" algn="l" rtl="0" fontAlgn="base">
        <a:lnSpc>
          <a:spcPts val="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l" rtl="0" fontAlgn="base">
        <a:lnSpc>
          <a:spcPts val="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l" rtl="0" fontAlgn="base">
        <a:lnSpc>
          <a:spcPts val="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9250" indent="-349250" algn="l" rtl="0" fontAlgn="base">
        <a:lnSpc>
          <a:spcPts val="2800"/>
        </a:lnSpc>
        <a:spcBef>
          <a:spcPct val="0"/>
        </a:spcBef>
        <a:spcAft>
          <a:spcPts val="1400"/>
        </a:spcAft>
        <a:buClr>
          <a:schemeClr val="tx1"/>
        </a:buClr>
        <a:buFont typeface="Arial Unicode MS" charset="0"/>
        <a:buAutoNum type="arabicPeriod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361950" algn="l" rtl="0" fontAlgn="base">
        <a:lnSpc>
          <a:spcPts val="2800"/>
        </a:lnSpc>
        <a:spcBef>
          <a:spcPct val="0"/>
        </a:spcBef>
        <a:spcAft>
          <a:spcPts val="1400"/>
        </a:spcAft>
        <a:buClr>
          <a:schemeClr val="tx1"/>
        </a:buClr>
        <a:buFont typeface="Arial Unicode MS" charset="0"/>
        <a:buAutoNum type="arabicPeriod"/>
        <a:defRPr sz="2100">
          <a:solidFill>
            <a:schemeClr val="tx1"/>
          </a:solidFill>
          <a:latin typeface="+mn-lt"/>
          <a:ea typeface="+mn-ea"/>
        </a:defRPr>
      </a:lvl2pPr>
      <a:lvl3pPr marL="1062038" indent="-347663" algn="l" rtl="0" fontAlgn="base">
        <a:lnSpc>
          <a:spcPts val="2800"/>
        </a:lnSpc>
        <a:spcBef>
          <a:spcPct val="0"/>
        </a:spcBef>
        <a:spcAft>
          <a:spcPts val="1400"/>
        </a:spcAft>
        <a:buClr>
          <a:schemeClr val="tx1"/>
        </a:buClr>
        <a:buFont typeface="Arial Unicode MS" charset="0"/>
        <a:buAutoNum type="arabicPeriod"/>
        <a:defRPr sz="2100">
          <a:solidFill>
            <a:schemeClr val="tx1"/>
          </a:solidFill>
          <a:latin typeface="+mn-lt"/>
          <a:ea typeface="+mn-ea"/>
        </a:defRPr>
      </a:lvl3pPr>
      <a:lvl4pPr marL="1425575" indent="-361950" algn="l" rtl="0" fontAlgn="base">
        <a:lnSpc>
          <a:spcPts val="2800"/>
        </a:lnSpc>
        <a:spcBef>
          <a:spcPct val="0"/>
        </a:spcBef>
        <a:spcAft>
          <a:spcPts val="1400"/>
        </a:spcAft>
        <a:buClr>
          <a:schemeClr val="tx1"/>
        </a:buClr>
        <a:buFont typeface="Arial Unicode MS" charset="0"/>
        <a:buAutoNum type="arabicPeriod"/>
        <a:defRPr sz="2100">
          <a:solidFill>
            <a:schemeClr val="tx1"/>
          </a:solidFill>
          <a:latin typeface="+mn-lt"/>
          <a:ea typeface="+mn-ea"/>
        </a:defRPr>
      </a:lvl4pPr>
      <a:lvl5pPr marL="1789113" indent="-361950" algn="l" rtl="0" fontAlgn="base">
        <a:lnSpc>
          <a:spcPts val="2800"/>
        </a:lnSpc>
        <a:spcBef>
          <a:spcPct val="0"/>
        </a:spcBef>
        <a:spcAft>
          <a:spcPts val="1400"/>
        </a:spcAft>
        <a:buClr>
          <a:schemeClr val="tx1"/>
        </a:buClr>
        <a:buFont typeface="Arial Unicode MS" charset="0"/>
        <a:buAutoNum type="arabicPeriod"/>
        <a:defRPr sz="2100">
          <a:solidFill>
            <a:schemeClr val="tx1"/>
          </a:solidFill>
          <a:latin typeface="+mn-lt"/>
          <a:ea typeface="+mn-ea"/>
        </a:defRPr>
      </a:lvl5pPr>
      <a:lvl6pPr marL="2246313" indent="-361950" algn="l" rtl="0" fontAlgn="base">
        <a:lnSpc>
          <a:spcPts val="2800"/>
        </a:lnSpc>
        <a:spcBef>
          <a:spcPct val="0"/>
        </a:spcBef>
        <a:spcAft>
          <a:spcPts val="1400"/>
        </a:spcAft>
        <a:buClr>
          <a:schemeClr val="tx1"/>
        </a:buClr>
        <a:buFont typeface="Arial Unicode MS" charset="0"/>
        <a:buAutoNum type="arabicPeriod"/>
        <a:defRPr sz="2100">
          <a:solidFill>
            <a:schemeClr val="tx1"/>
          </a:solidFill>
          <a:latin typeface="+mn-lt"/>
          <a:ea typeface="+mn-ea"/>
        </a:defRPr>
      </a:lvl6pPr>
      <a:lvl7pPr marL="2703513" indent="-361950" algn="l" rtl="0" fontAlgn="base">
        <a:lnSpc>
          <a:spcPts val="2800"/>
        </a:lnSpc>
        <a:spcBef>
          <a:spcPct val="0"/>
        </a:spcBef>
        <a:spcAft>
          <a:spcPts val="1400"/>
        </a:spcAft>
        <a:buClr>
          <a:schemeClr val="tx1"/>
        </a:buClr>
        <a:buFont typeface="Arial Unicode MS" charset="0"/>
        <a:buAutoNum type="arabicPeriod"/>
        <a:defRPr sz="2100">
          <a:solidFill>
            <a:schemeClr val="tx1"/>
          </a:solidFill>
          <a:latin typeface="+mn-lt"/>
          <a:ea typeface="+mn-ea"/>
        </a:defRPr>
      </a:lvl7pPr>
      <a:lvl8pPr marL="3160713" indent="-361950" algn="l" rtl="0" fontAlgn="base">
        <a:lnSpc>
          <a:spcPts val="2800"/>
        </a:lnSpc>
        <a:spcBef>
          <a:spcPct val="0"/>
        </a:spcBef>
        <a:spcAft>
          <a:spcPts val="1400"/>
        </a:spcAft>
        <a:buClr>
          <a:schemeClr val="tx1"/>
        </a:buClr>
        <a:buFont typeface="Arial Unicode MS" charset="0"/>
        <a:buAutoNum type="arabicPeriod"/>
        <a:defRPr sz="2100">
          <a:solidFill>
            <a:schemeClr val="tx1"/>
          </a:solidFill>
          <a:latin typeface="+mn-lt"/>
          <a:ea typeface="+mn-ea"/>
        </a:defRPr>
      </a:lvl8pPr>
      <a:lvl9pPr marL="3617913" indent="-361950" algn="l" rtl="0" fontAlgn="base">
        <a:lnSpc>
          <a:spcPts val="2800"/>
        </a:lnSpc>
        <a:spcBef>
          <a:spcPct val="0"/>
        </a:spcBef>
        <a:spcAft>
          <a:spcPts val="1400"/>
        </a:spcAft>
        <a:buClr>
          <a:schemeClr val="tx1"/>
        </a:buClr>
        <a:buFont typeface="Arial Unicode MS" charset="0"/>
        <a:buAutoNum type="arabicPeriod"/>
        <a:defRPr sz="21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lynne.heslop@britishcouncil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www.britishcouncil.org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FC13E-1B69-A745-9564-E022B8EFD25D}" type="slidenum">
              <a:rPr lang="en-US"/>
              <a:pPr/>
              <a:t>1</a:t>
            </a:fld>
            <a:endParaRPr lang="en-US"/>
          </a:p>
        </p:txBody>
      </p:sp>
      <p:sp>
        <p:nvSpPr>
          <p:cNvPr id="73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19256" cy="2362274"/>
          </a:xfrm>
          <a:solidFill>
            <a:schemeClr val="accent6">
              <a:lumMod val="50000"/>
            </a:schemeClr>
          </a:solidFill>
        </p:spPr>
        <p:txBody>
          <a:bodyPr anchor="ctr" anchorCtr="0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From protest to peacebuilding? Higher education and social justice in Burma/Myanmar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73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2780928"/>
            <a:ext cx="8229600" cy="3096344"/>
          </a:xfrm>
        </p:spPr>
        <p:txBody>
          <a:bodyPr/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lang="en-US" sz="3200" dirty="0" smtClean="0"/>
              <a:t>University of Sussex</a:t>
            </a:r>
          </a:p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lang="en-US" sz="3200" dirty="0" smtClean="0"/>
              <a:t>CHEER/Asia Centre </a:t>
            </a:r>
          </a:p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lang="en-US" sz="3200" dirty="0" smtClean="0"/>
              <a:t>21 January, 2016</a:t>
            </a:r>
          </a:p>
          <a:p>
            <a:pPr algn="ctr">
              <a:lnSpc>
                <a:spcPct val="100000"/>
              </a:lnSpc>
              <a:spcAft>
                <a:spcPts val="0"/>
              </a:spcAft>
            </a:pPr>
            <a:endParaRPr lang="en-US" sz="3200" dirty="0"/>
          </a:p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lang="en-US" sz="2400" dirty="0" smtClean="0"/>
              <a:t>Lynne </a:t>
            </a:r>
            <a:r>
              <a:rPr lang="en-US" sz="2400" dirty="0" err="1" smtClean="0"/>
              <a:t>Heslop</a:t>
            </a:r>
            <a:endParaRPr lang="en-US" sz="2400" dirty="0" smtClean="0"/>
          </a:p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lang="en-US" sz="2400" dirty="0" smtClean="0"/>
              <a:t>Director Education</a:t>
            </a:r>
          </a:p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lang="en-US" sz="2400" dirty="0" smtClean="0"/>
              <a:t>British Council, Burma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www.britishcouncil.org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DF06D-BE34-324A-B010-77CA17CA63E5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8" name="Picture 7" descr="IMG_252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" y="977900"/>
            <a:ext cx="7861300" cy="4889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3568" y="5949280"/>
            <a:ext cx="7920880" cy="43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Plaque at the University of Yangon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186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412776"/>
            <a:ext cx="8229600" cy="5256584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n-US" sz="3200" dirty="0" smtClean="0"/>
              <a:t>The role of universities in peacebuilding, development and social justice</a:t>
            </a:r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n-US" sz="3200" dirty="0" smtClean="0"/>
              <a:t>Conflict, protest and repression: what has happened to Burma’s universities?</a:t>
            </a:r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n-US" sz="3200" dirty="0" smtClean="0"/>
              <a:t>Inequalities in higher education in Burma</a:t>
            </a:r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n-US" sz="3200" dirty="0" smtClean="0"/>
              <a:t>Policies and reforms – a new era?</a:t>
            </a:r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n-US" sz="3200" dirty="0" smtClean="0"/>
              <a:t>Opportunities, challenges and dangers</a:t>
            </a:r>
          </a:p>
          <a:p>
            <a:pPr marL="342900" indent="-342900">
              <a:buFont typeface="Arial"/>
              <a:buChar char="•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www.britishcouncil.org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DF06D-BE34-324A-B010-77CA17CA63E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67544" y="260648"/>
            <a:ext cx="8136904" cy="70788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Overview</a:t>
            </a:r>
            <a:endParaRPr lang="en-US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37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  <a:solidFill>
            <a:schemeClr val="accent6">
              <a:lumMod val="50000"/>
            </a:schemeClr>
          </a:solidFill>
        </p:spPr>
        <p:txBody>
          <a:bodyPr anchor="ctr" anchorCtr="0"/>
          <a:lstStyle/>
          <a:p>
            <a:pPr algn="ctr">
              <a:lnSpc>
                <a:spcPct val="100000"/>
              </a:lnSpc>
              <a:spcAft>
                <a:spcPts val="1400"/>
              </a:spcAft>
            </a:pPr>
            <a:r>
              <a:rPr lang="en-GB" dirty="0">
                <a:solidFill>
                  <a:schemeClr val="bg1"/>
                </a:solidFill>
              </a:rPr>
              <a:t>Are universities </a:t>
            </a:r>
            <a:r>
              <a:rPr lang="en-GB" i="1" dirty="0">
                <a:solidFill>
                  <a:schemeClr val="bg1"/>
                </a:solidFill>
              </a:rPr>
              <a:t>relevant</a:t>
            </a:r>
            <a:r>
              <a:rPr lang="en-GB" dirty="0">
                <a:solidFill>
                  <a:schemeClr val="bg1"/>
                </a:solidFill>
              </a:rPr>
              <a:t> institutions </a:t>
            </a:r>
            <a:r>
              <a:rPr lang="en-GB" dirty="0" smtClean="0">
                <a:solidFill>
                  <a:schemeClr val="bg1"/>
                </a:solidFill>
              </a:rPr>
              <a:t/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dirty="0" smtClean="0">
                <a:solidFill>
                  <a:schemeClr val="bg1"/>
                </a:solidFill>
              </a:rPr>
              <a:t>in </a:t>
            </a:r>
            <a:r>
              <a:rPr lang="en-GB" dirty="0">
                <a:solidFill>
                  <a:schemeClr val="bg1"/>
                </a:solidFill>
              </a:rPr>
              <a:t>building long-term peace and </a:t>
            </a:r>
            <a:r>
              <a:rPr lang="en-GB" dirty="0" smtClean="0">
                <a:solidFill>
                  <a:schemeClr val="bg1"/>
                </a:solidFill>
              </a:rPr>
              <a:t>contributing </a:t>
            </a:r>
            <a:r>
              <a:rPr lang="en-GB" dirty="0">
                <a:solidFill>
                  <a:schemeClr val="bg1"/>
                </a:solidFill>
              </a:rPr>
              <a:t>towards social justice?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420888"/>
            <a:ext cx="8229600" cy="3345235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/>
              <a:buChar char="•"/>
            </a:pPr>
            <a:r>
              <a:rPr lang="en-US" sz="2800" dirty="0" smtClean="0"/>
              <a:t>Universities have been absent in the peacebuilding discourse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/>
              <a:buChar char="•"/>
            </a:pPr>
            <a:r>
              <a:rPr lang="en-US" sz="2800" dirty="0"/>
              <a:t>Universities have powerful potential in perpetuating or addressing social injustice and inequality: the ‘two faces’ of education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/>
              <a:buChar char="•"/>
            </a:pPr>
            <a:r>
              <a:rPr lang="en-US" sz="2800" dirty="0" smtClean="0"/>
              <a:t>They have a role in building long term ‘positive’ peace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/>
              <a:buChar char="•"/>
            </a:pPr>
            <a:r>
              <a:rPr lang="en-US" sz="2800" dirty="0" smtClean="0"/>
              <a:t>Evidence that </a:t>
            </a:r>
            <a:r>
              <a:rPr lang="en-GB" sz="2800" dirty="0"/>
              <a:t>universities are greatly impacted by </a:t>
            </a:r>
            <a:r>
              <a:rPr lang="en-GB" sz="2800" dirty="0" smtClean="0"/>
              <a:t>conflict</a:t>
            </a:r>
            <a:r>
              <a:rPr lang="en-US" sz="2800" dirty="0" smtClean="0"/>
              <a:t>, but there are substantial research gaps</a:t>
            </a:r>
          </a:p>
          <a:p>
            <a:pPr marL="342900" indent="-342900">
              <a:buFont typeface="Arial"/>
              <a:buChar char="•"/>
            </a:pPr>
            <a:endParaRPr lang="en-US" dirty="0" smtClean="0"/>
          </a:p>
          <a:p>
            <a:pPr marL="342900" indent="-342900">
              <a:buFont typeface="Arial"/>
              <a:buChar char="•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www.britishcouncil.org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DF06D-BE34-324A-B010-77CA17CA63E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508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Burma/Myanmar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www.britishcouncil.org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DF06D-BE34-324A-B010-77CA17CA63E5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999" y="858838"/>
            <a:ext cx="3958001" cy="526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4148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www.britishcouncil.org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DF06D-BE34-324A-B010-77CA17CA63E5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Picture 5" descr="protests-Irrawadd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844824"/>
            <a:ext cx="4915892" cy="32799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19672" y="5301208"/>
            <a:ext cx="69847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/>
              <a:t>(Photo</a:t>
            </a:r>
            <a:r>
              <a:rPr lang="en-US" sz="1600" dirty="0"/>
              <a:t>: </a:t>
            </a:r>
            <a:r>
              <a:rPr lang="en-US" sz="1600" dirty="0" err="1"/>
              <a:t>Kaung</a:t>
            </a:r>
            <a:r>
              <a:rPr lang="en-US" sz="1600" dirty="0"/>
              <a:t> </a:t>
            </a:r>
            <a:r>
              <a:rPr lang="en-US" sz="1600" dirty="0" err="1"/>
              <a:t>Myat</a:t>
            </a:r>
            <a:r>
              <a:rPr lang="en-US" sz="1600" dirty="0"/>
              <a:t> Min / The </a:t>
            </a:r>
            <a:r>
              <a:rPr lang="en-US" sz="1600" dirty="0" smtClean="0"/>
              <a:t>Irrawaddy, 13 Feb 2015)</a:t>
            </a:r>
            <a:endParaRPr lang="en-US" sz="160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962672" cy="5098578"/>
          </a:xfrm>
        </p:spPr>
        <p:txBody>
          <a:bodyPr/>
          <a:lstStyle/>
          <a:p>
            <a:r>
              <a:rPr lang="en-GB" sz="3200" dirty="0" smtClean="0">
                <a:solidFill>
                  <a:schemeClr val="accent6">
                    <a:lumMod val="50000"/>
                  </a:schemeClr>
                </a:solidFill>
              </a:rPr>
              <a:t>Burma’s universities at the centre of political protest and pro-democracy movements</a:t>
            </a:r>
            <a:endParaRPr lang="en-US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2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  <a:solidFill>
            <a:schemeClr val="accent6">
              <a:lumMod val="50000"/>
            </a:schemeClr>
          </a:solidFill>
        </p:spPr>
        <p:txBody>
          <a:bodyPr anchor="t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11 demands of protesting students (2015)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spcAft>
                <a:spcPts val="300"/>
              </a:spcAft>
              <a:buFont typeface="+mj-lt"/>
              <a:buAutoNum type="arabicPeriod"/>
            </a:pPr>
            <a:r>
              <a:rPr lang="en-US" sz="1600" b="1" dirty="0" smtClean="0">
                <a:solidFill>
                  <a:srgbClr val="FF0000"/>
                </a:solidFill>
              </a:rPr>
              <a:t>Inclusion</a:t>
            </a:r>
            <a:r>
              <a:rPr lang="en-US" sz="1600" dirty="0" smtClean="0"/>
              <a:t> of </a:t>
            </a:r>
            <a:r>
              <a:rPr lang="en-US" sz="1600" dirty="0"/>
              <a:t>teachers and students in legislation process of education policies and </a:t>
            </a:r>
            <a:r>
              <a:rPr lang="en-US" sz="1600" dirty="0" smtClean="0"/>
              <a:t>laws</a:t>
            </a:r>
          </a:p>
          <a:p>
            <a:pPr marL="342900" indent="-342900">
              <a:spcAft>
                <a:spcPts val="300"/>
              </a:spcAft>
              <a:buFont typeface="+mj-lt"/>
              <a:buAutoNum type="arabicPeriod"/>
            </a:pPr>
            <a:r>
              <a:rPr lang="en-US" sz="1600" dirty="0" smtClean="0"/>
              <a:t>The </a:t>
            </a:r>
            <a:r>
              <a:rPr lang="en-US" sz="1600" b="1" dirty="0" smtClean="0">
                <a:solidFill>
                  <a:srgbClr val="FF0000"/>
                </a:solidFill>
              </a:rPr>
              <a:t>right to freely establish </a:t>
            </a:r>
            <a:r>
              <a:rPr lang="en-US" sz="1600" dirty="0" smtClean="0"/>
              <a:t>and operate student and teacher unions</a:t>
            </a:r>
          </a:p>
          <a:p>
            <a:pPr marL="342900" indent="-342900">
              <a:spcAft>
                <a:spcPts val="300"/>
              </a:spcAft>
              <a:buFont typeface="+mj-lt"/>
              <a:buAutoNum type="arabicPeriod"/>
            </a:pPr>
            <a:r>
              <a:rPr lang="en-US" sz="1600" dirty="0" smtClean="0"/>
              <a:t>Establishment of National Ed Commission and University Coordination Committee </a:t>
            </a:r>
          </a:p>
          <a:p>
            <a:pPr marL="342900" indent="-342900">
              <a:spcAft>
                <a:spcPts val="300"/>
              </a:spcAft>
              <a:buFont typeface="+mj-lt"/>
              <a:buAutoNum type="arabicPeriod"/>
            </a:pPr>
            <a:r>
              <a:rPr lang="en-US" sz="1600" b="1" dirty="0" smtClean="0">
                <a:solidFill>
                  <a:srgbClr val="FF0000"/>
                </a:solidFill>
              </a:rPr>
              <a:t>Self-determination</a:t>
            </a:r>
            <a:r>
              <a:rPr lang="en-US" sz="1600" b="1" dirty="0" smtClean="0"/>
              <a:t> </a:t>
            </a:r>
            <a:r>
              <a:rPr lang="en-US" sz="1600" dirty="0" smtClean="0"/>
              <a:t>on educational affairs of individual state/regions and schools</a:t>
            </a:r>
          </a:p>
          <a:p>
            <a:pPr marL="342900" indent="-342900">
              <a:spcAft>
                <a:spcPts val="300"/>
              </a:spcAft>
              <a:buFont typeface="+mj-lt"/>
              <a:buAutoNum type="arabicPeriod"/>
            </a:pPr>
            <a:r>
              <a:rPr lang="en-US" sz="1600" dirty="0" smtClean="0"/>
              <a:t>Modifying current examination and university matriculation system</a:t>
            </a:r>
          </a:p>
          <a:p>
            <a:pPr marL="342900" indent="-342900">
              <a:spcAft>
                <a:spcPts val="300"/>
              </a:spcAft>
              <a:buFont typeface="+mj-lt"/>
              <a:buAutoNum type="arabicPeriod"/>
            </a:pPr>
            <a:r>
              <a:rPr lang="en-US" sz="1600" dirty="0" smtClean="0"/>
              <a:t>Modifying teaching methods to ensure </a:t>
            </a:r>
            <a:r>
              <a:rPr lang="en-US" sz="1600" b="1" dirty="0" smtClean="0">
                <a:solidFill>
                  <a:srgbClr val="FF0000"/>
                </a:solidFill>
              </a:rPr>
              <a:t>freedom for thinking and self-studying </a:t>
            </a:r>
            <a:r>
              <a:rPr lang="en-US" sz="1600" dirty="0" smtClean="0"/>
              <a:t>of students</a:t>
            </a:r>
          </a:p>
          <a:p>
            <a:pPr marL="342900" indent="-342900">
              <a:spcAft>
                <a:spcPts val="300"/>
              </a:spcAft>
              <a:buFont typeface="+mj-lt"/>
              <a:buAutoNum type="arabicPeriod"/>
            </a:pPr>
            <a:r>
              <a:rPr lang="en-US" sz="1600" dirty="0" smtClean="0"/>
              <a:t>Ensure freedom for the practice of </a:t>
            </a:r>
            <a:r>
              <a:rPr lang="en-US" sz="1600" b="1" dirty="0" smtClean="0">
                <a:solidFill>
                  <a:srgbClr val="FF0000"/>
                </a:solidFill>
              </a:rPr>
              <a:t>ethnic languages and mother tongue </a:t>
            </a:r>
            <a:r>
              <a:rPr lang="en-US" sz="1600" dirty="0" smtClean="0"/>
              <a:t>based multi-lingual education for ethnic populations and tribes</a:t>
            </a:r>
          </a:p>
          <a:p>
            <a:pPr marL="342900" indent="-342900">
              <a:spcAft>
                <a:spcPts val="300"/>
              </a:spcAft>
              <a:buFont typeface="+mj-lt"/>
              <a:buAutoNum type="arabicPeriod"/>
            </a:pPr>
            <a:r>
              <a:rPr lang="en-US" sz="1600" b="1" dirty="0" smtClean="0"/>
              <a:t>I</a:t>
            </a:r>
            <a:r>
              <a:rPr lang="en-US" sz="1600" b="1" dirty="0" smtClean="0">
                <a:solidFill>
                  <a:srgbClr val="FF0000"/>
                </a:solidFill>
              </a:rPr>
              <a:t>nclusive</a:t>
            </a:r>
            <a:r>
              <a:rPr lang="en-US" sz="1600" dirty="0" smtClean="0"/>
              <a:t> education for all children including children with </a:t>
            </a:r>
            <a:r>
              <a:rPr lang="en-US" sz="1600" b="1" dirty="0" smtClean="0">
                <a:solidFill>
                  <a:srgbClr val="FF0000"/>
                </a:solidFill>
              </a:rPr>
              <a:t>disabilities</a:t>
            </a:r>
          </a:p>
          <a:p>
            <a:pPr marL="342900" indent="-342900">
              <a:spcAft>
                <a:spcPts val="300"/>
              </a:spcAft>
              <a:buFont typeface="+mj-lt"/>
              <a:buAutoNum type="arabicPeriod"/>
            </a:pPr>
            <a:r>
              <a:rPr lang="en-US" sz="1600" dirty="0" smtClean="0"/>
              <a:t>Resumption of enrollment for students previously expelled due to the student uprisings</a:t>
            </a:r>
          </a:p>
          <a:p>
            <a:pPr marL="342900" indent="-342900">
              <a:spcAft>
                <a:spcPts val="300"/>
              </a:spcAft>
              <a:buFont typeface="+mj-lt"/>
              <a:buAutoNum type="arabicPeriod"/>
            </a:pPr>
            <a:r>
              <a:rPr lang="en-US" sz="1600" dirty="0" smtClean="0"/>
              <a:t>Allocation of 20 percent of national budget for education</a:t>
            </a:r>
          </a:p>
          <a:p>
            <a:pPr marL="342900" indent="-342900">
              <a:spcAft>
                <a:spcPts val="300"/>
              </a:spcAft>
              <a:buFont typeface="+mj-lt"/>
              <a:buAutoNum type="arabicPeriod"/>
            </a:pPr>
            <a:r>
              <a:rPr lang="en-US" sz="1600" b="1" dirty="0" smtClean="0">
                <a:solidFill>
                  <a:srgbClr val="FF0000"/>
                </a:solidFill>
              </a:rPr>
              <a:t>Free compulsory education </a:t>
            </a:r>
            <a:r>
              <a:rPr lang="en-US" sz="1600" dirty="0" smtClean="0"/>
              <a:t>up to middle school level rather than primary level</a:t>
            </a:r>
            <a:endParaRPr lang="en-US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www.britishcouncil.org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DF06D-BE34-324A-B010-77CA17CA63E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59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7859216" cy="1008112"/>
          </a:xfrm>
          <a:solidFill>
            <a:schemeClr val="accent6">
              <a:lumMod val="50000"/>
            </a:schemeClr>
          </a:solidFill>
        </p:spPr>
        <p:txBody>
          <a:bodyPr anchor="ctr" anchorCtr="0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Impact of conflict on higher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78918"/>
            <a:ext cx="8229600" cy="4298354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/>
              <a:buChar char="•"/>
            </a:pPr>
            <a:r>
              <a:rPr lang="en-US" sz="2800" dirty="0" smtClean="0"/>
              <a:t>Undergraduates disbursed to rural campuses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/>
              <a:buChar char="•"/>
            </a:pPr>
            <a:r>
              <a:rPr lang="en-US" sz="2800" dirty="0" smtClean="0"/>
              <a:t>No UGs on Yangon campus for 25 years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/>
              <a:buChar char="•"/>
            </a:pPr>
            <a:r>
              <a:rPr lang="en-US" sz="2800" dirty="0" smtClean="0"/>
              <a:t>Highly </a:t>
            </a:r>
            <a:r>
              <a:rPr lang="en-US" sz="2800" dirty="0" err="1" smtClean="0"/>
              <a:t>centralised</a:t>
            </a:r>
            <a:r>
              <a:rPr lang="en-US" sz="2800" dirty="0" smtClean="0"/>
              <a:t> control across multiple ministries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/>
              <a:buChar char="•"/>
            </a:pPr>
            <a:r>
              <a:rPr lang="en-US" sz="2800" dirty="0"/>
              <a:t>Rote learning, minimal </a:t>
            </a:r>
            <a:r>
              <a:rPr lang="en-US" sz="2800" dirty="0" smtClean="0"/>
              <a:t>research, suppression of critical thinking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/>
              <a:buChar char="•"/>
            </a:pPr>
            <a:r>
              <a:rPr lang="en-US" sz="2800" dirty="0" smtClean="0"/>
              <a:t>Very low levels of funding (with exceptions)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/>
              <a:buChar char="•"/>
            </a:pPr>
            <a:r>
              <a:rPr lang="en-US" sz="2800" dirty="0" smtClean="0"/>
              <a:t>Erosion of value of higher education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/>
              <a:buChar char="•"/>
            </a:pPr>
            <a:r>
              <a:rPr lang="en-US" sz="2800" dirty="0" smtClean="0"/>
              <a:t>Fear</a:t>
            </a:r>
          </a:p>
          <a:p>
            <a:pPr marL="342900" indent="-342900">
              <a:buFont typeface="Arial"/>
              <a:buChar char="•"/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www.britishcouncil.org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DF06D-BE34-324A-B010-77CA17CA63E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14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  <a:solidFill>
            <a:schemeClr val="accent6">
              <a:lumMod val="50000"/>
            </a:schemeClr>
          </a:solidFill>
        </p:spPr>
        <p:txBody>
          <a:bodyPr anchor="ctr"/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lang="en-US" sz="3600" dirty="0" smtClean="0">
                <a:solidFill>
                  <a:schemeClr val="bg1"/>
                </a:solidFill>
              </a:rPr>
              <a:t>A new era?  Context of reforms in higher education</a:t>
            </a:r>
            <a:r>
              <a:rPr lang="en-US" sz="3600" dirty="0" smtClean="0"/>
              <a:t>	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348880"/>
            <a:ext cx="8136904" cy="3240360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n-US" sz="2800" dirty="0" smtClean="0"/>
              <a:t>Comprehensive Education Sector Review: </a:t>
            </a:r>
            <a:br>
              <a:rPr lang="en-US" sz="2800" dirty="0" smtClean="0"/>
            </a:br>
            <a:r>
              <a:rPr lang="en-US" sz="2800" dirty="0" smtClean="0"/>
              <a:t>3 year project on data gathering and analysis, but gaps remain</a:t>
            </a:r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n-US" sz="2800" dirty="0" smtClean="0"/>
              <a:t>National Education Sector Plan (NESP): 5 years</a:t>
            </a:r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n-US" sz="2800" dirty="0" smtClean="0"/>
              <a:t>Political change: project </a:t>
            </a:r>
            <a:r>
              <a:rPr lang="en-US" sz="2800" dirty="0" err="1" smtClean="0"/>
              <a:t>finalised</a:t>
            </a:r>
            <a:r>
              <a:rPr lang="en-US" sz="2800" dirty="0" smtClean="0"/>
              <a:t> at the juncture between new governments.  What next?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www.britishcouncil.org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DF06D-BE34-324A-B010-77CA17CA63E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102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  <a:solidFill>
            <a:schemeClr val="accent6">
              <a:lumMod val="50000"/>
            </a:schemeClr>
          </a:solidFill>
        </p:spPr>
        <p:txBody>
          <a:bodyPr anchor="ctr" anchorCtr="0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An elitist system </a:t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3200" dirty="0" smtClean="0">
                <a:solidFill>
                  <a:schemeClr val="bg1"/>
                </a:solidFill>
              </a:rPr>
              <a:t>with significant inequalities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4259213"/>
          </a:xfrm>
        </p:spPr>
        <p:txBody>
          <a:bodyPr/>
          <a:lstStyle/>
          <a:p>
            <a:pPr marL="342900" indent="-342900">
              <a:buFont typeface="Arial"/>
              <a:buChar char="•"/>
            </a:pPr>
            <a:r>
              <a:rPr lang="en-US" sz="2800" dirty="0" smtClean="0"/>
              <a:t>GER for higher education is 11%</a:t>
            </a:r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n-US" sz="2800" dirty="0" smtClean="0"/>
              <a:t>Considerable barriers to people from poorer backgrounds </a:t>
            </a:r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n-US" sz="2800" dirty="0" smtClean="0"/>
              <a:t>Missing data on ethnicity and language</a:t>
            </a:r>
          </a:p>
          <a:p>
            <a:pPr marL="342900" indent="-342900">
              <a:buFont typeface="Arial"/>
              <a:buChar char="•"/>
            </a:pPr>
            <a:r>
              <a:rPr lang="en-US" sz="2800" dirty="0" smtClean="0"/>
              <a:t>Females outnumber males 2:1 at UG level, but DE roughly even</a:t>
            </a:r>
          </a:p>
          <a:p>
            <a:pPr marL="342900" indent="-342900">
              <a:buFont typeface="Arial"/>
              <a:buChar char="•"/>
            </a:pPr>
            <a:r>
              <a:rPr lang="en-US" sz="2800" dirty="0" smtClean="0"/>
              <a:t>82.5% faculty are female</a:t>
            </a:r>
          </a:p>
          <a:p>
            <a:pPr marL="342900" indent="-342900">
              <a:buFont typeface="Arial"/>
              <a:buChar char="•"/>
            </a:pPr>
            <a:r>
              <a:rPr lang="en-US" sz="2800" dirty="0" smtClean="0"/>
              <a:t>Missing data on female leadership</a:t>
            </a:r>
          </a:p>
          <a:p>
            <a:pPr marL="342900" indent="-342900">
              <a:buFont typeface="Arial"/>
              <a:buChar char="•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www.britishcouncil.org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DF06D-BE34-324A-B010-77CA17CA63E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86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solidFill>
            <a:schemeClr val="accent6">
              <a:lumMod val="50000"/>
            </a:schemeClr>
          </a:solidFill>
        </p:spPr>
        <p:txBody>
          <a:bodyPr anchor="ctr" anchorCtr="0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Inequalities in education start </a:t>
            </a:r>
            <a:r>
              <a:rPr lang="en-US" dirty="0" smtClean="0">
                <a:solidFill>
                  <a:schemeClr val="bg1"/>
                </a:solidFill>
              </a:rPr>
              <a:t>downstream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34902"/>
            <a:ext cx="8229600" cy="4370362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n-US" sz="2800" dirty="0" smtClean="0"/>
              <a:t>Nearly half drop out before secondary school</a:t>
            </a:r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n-GB" sz="2800" dirty="0"/>
              <a:t>Net primary completion </a:t>
            </a:r>
            <a:r>
              <a:rPr lang="en-GB" sz="2800" dirty="0" smtClean="0"/>
              <a:t>rates: 79</a:t>
            </a:r>
            <a:r>
              <a:rPr lang="en-GB" sz="2800" dirty="0"/>
              <a:t>% for the wealthiest, 31% for poorest</a:t>
            </a:r>
            <a:r>
              <a:rPr lang="en-US" sz="2800" dirty="0"/>
              <a:t> </a:t>
            </a:r>
            <a:endParaRPr lang="en-US" sz="2800" dirty="0" smtClean="0"/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n-GB" sz="2800" dirty="0"/>
              <a:t>Secondary: 85% for richest quintile, 28% for poorest</a:t>
            </a:r>
            <a:r>
              <a:rPr lang="en-US" sz="2800" dirty="0"/>
              <a:t> </a:t>
            </a:r>
            <a:endParaRPr lang="en-US" sz="2800" dirty="0" smtClean="0"/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n-US" sz="2800" dirty="0" smtClean="0"/>
              <a:t>Curriculum bias</a:t>
            </a:r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n-US" sz="2800" dirty="0" smtClean="0"/>
              <a:t>Disparities in resources between government, ethnic and religious education systems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www.britishcouncil.org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DF06D-BE34-324A-B010-77CA17CA63E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56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dirty="0" smtClean="0">
                <a:solidFill>
                  <a:schemeClr val="bg1"/>
                </a:solidFill>
              </a:rPr>
              <a:t>Gender: “the problem is that the problem is not seen as a problem”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sz="1400" dirty="0" smtClean="0">
                <a:solidFill>
                  <a:schemeClr val="bg1"/>
                </a:solidFill>
              </a:rPr>
              <a:t>(GEN: Raising the Curtain 2015)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4514378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n-US" sz="2800" dirty="0" smtClean="0"/>
              <a:t>Approaching parity of participation, but…</a:t>
            </a:r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n-US" sz="2800" dirty="0" smtClean="0"/>
              <a:t>National averages mask significant disparities (poverty, urban/rural, regional, </a:t>
            </a:r>
            <a:r>
              <a:rPr lang="en-US" sz="2800" dirty="0" err="1" smtClean="0"/>
              <a:t>etc</a:t>
            </a:r>
            <a:r>
              <a:rPr lang="en-US" sz="2800" dirty="0" smtClean="0"/>
              <a:t>)</a:t>
            </a:r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n-US" sz="2800" dirty="0" smtClean="0"/>
              <a:t>Women outnumber men in HE, but fewer women in the workforce and senior decision-making roles</a:t>
            </a:r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n-US" sz="2800" dirty="0" smtClean="0"/>
              <a:t>Limited female participation in politics and the peace process</a:t>
            </a:r>
          </a:p>
          <a:p>
            <a:pPr marL="342900" indent="-342900">
              <a:buFont typeface="Arial"/>
              <a:buChar char="•"/>
            </a:pPr>
            <a:endParaRPr lang="en-US" dirty="0" smtClean="0"/>
          </a:p>
          <a:p>
            <a:pPr marL="342900" indent="-342900">
              <a:buFont typeface="Arial"/>
              <a:buChar char="•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www.britishcouncil.org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DF06D-BE34-324A-B010-77CA17CA63E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67544" y="5733256"/>
            <a:ext cx="8208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(Government presentation on analysis of Integrated Household Living Conditions Assessment 2010 (WB, ADB), GEN workshop Gender and Education, Yangon Dec 2015)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986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3103F"/>
                </a:solidFill>
              </a:rPr>
              <a:t>“Curriculum has been a battlefield” </a:t>
            </a:r>
            <a:r>
              <a:rPr lang="en-US" sz="1400" dirty="0" smtClean="0">
                <a:solidFill>
                  <a:srgbClr val="43103F"/>
                </a:solidFill>
              </a:rPr>
              <a:t>(</a:t>
            </a:r>
            <a:r>
              <a:rPr lang="en-US" sz="1400" dirty="0" err="1" smtClean="0">
                <a:solidFill>
                  <a:srgbClr val="43103F"/>
                </a:solidFill>
              </a:rPr>
              <a:t>Thein</a:t>
            </a:r>
            <a:r>
              <a:rPr lang="en-US" sz="1400" dirty="0" smtClean="0">
                <a:solidFill>
                  <a:srgbClr val="43103F"/>
                </a:solidFill>
              </a:rPr>
              <a:t> </a:t>
            </a:r>
            <a:r>
              <a:rPr lang="en-US" sz="1400" dirty="0" err="1" smtClean="0">
                <a:solidFill>
                  <a:srgbClr val="43103F"/>
                </a:solidFill>
              </a:rPr>
              <a:t>Lwin</a:t>
            </a:r>
            <a:r>
              <a:rPr lang="en-US" sz="1400" dirty="0" smtClean="0">
                <a:solidFill>
                  <a:srgbClr val="43103F"/>
                </a:solidFill>
              </a:rPr>
              <a:t> 2007)</a:t>
            </a:r>
            <a:endParaRPr lang="en-US" sz="1400" dirty="0">
              <a:solidFill>
                <a:srgbClr val="43103F"/>
              </a:solidFill>
            </a:endParaRPr>
          </a:p>
        </p:txBody>
      </p:sp>
      <p:pic>
        <p:nvPicPr>
          <p:cNvPr id="8" name="Content Placeholder 7" descr="she washes clothes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2" r="3352"/>
          <a:stretch>
            <a:fillRect/>
          </a:stretch>
        </p:blipFill>
        <p:spPr>
          <a:xfrm>
            <a:off x="457200" y="858839"/>
            <a:ext cx="8229600" cy="4730402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www.britishcouncil.org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DF06D-BE34-324A-B010-77CA17CA63E5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491880" y="5733256"/>
            <a:ext cx="51125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Grade 4 English textbook, cited in GEN report 2015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5302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  <a:solidFill>
            <a:schemeClr val="accent6">
              <a:lumMod val="50000"/>
            </a:schemeClr>
          </a:solidFill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3200" dirty="0" smtClean="0">
                <a:solidFill>
                  <a:srgbClr val="FFFFFF"/>
                </a:solidFill>
              </a:rPr>
              <a:t>HE reforms: collision or co-existence?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98998"/>
            <a:ext cx="8229600" cy="1994098"/>
          </a:xfrm>
        </p:spPr>
        <p:txBody>
          <a:bodyPr/>
          <a:lstStyle/>
          <a:p>
            <a:pPr marL="342900" indent="-342900">
              <a:buFont typeface="Arial"/>
              <a:buChar char="•"/>
            </a:pPr>
            <a:r>
              <a:rPr lang="en-US" sz="2800" dirty="0" smtClean="0"/>
              <a:t>Marked absence of peacebuilding language</a:t>
            </a:r>
          </a:p>
          <a:p>
            <a:pPr marL="342900" indent="-342900">
              <a:buFont typeface="Arial"/>
              <a:buChar char="•"/>
            </a:pPr>
            <a:r>
              <a:rPr lang="en-US" sz="2800" dirty="0" err="1" smtClean="0"/>
              <a:t>Marginalisation</a:t>
            </a:r>
            <a:r>
              <a:rPr lang="en-US" sz="2800" dirty="0" smtClean="0"/>
              <a:t> of higher education?</a:t>
            </a:r>
          </a:p>
          <a:p>
            <a:pPr marL="342900" indent="-342900">
              <a:buFont typeface="Arial"/>
              <a:buChar char="•"/>
            </a:pPr>
            <a:r>
              <a:rPr lang="en-US" sz="2800" dirty="0" smtClean="0"/>
              <a:t>Dominance of global, neoliberal drivers</a:t>
            </a:r>
          </a:p>
          <a:p>
            <a:pPr marL="342900" indent="-342900">
              <a:buFont typeface="Arial"/>
              <a:buChar char="•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www.britishcouncil.org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DF06D-BE34-324A-B010-77CA17CA63E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542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1268760"/>
            <a:ext cx="6120680" cy="3240360"/>
          </a:xfrm>
          <a:solidFill>
            <a:schemeClr val="accent6">
              <a:lumMod val="50000"/>
            </a:schemeClr>
          </a:solidFill>
        </p:spPr>
        <p:txBody>
          <a:bodyPr anchor="ctr"/>
          <a:lstStyle/>
          <a:p>
            <a:pPr algn="ctr"/>
            <a:r>
              <a:rPr lang="en-US" sz="3200" dirty="0" smtClean="0">
                <a:solidFill>
                  <a:srgbClr val="FFFFFF"/>
                </a:solidFill>
              </a:rPr>
              <a:t>The future: </a:t>
            </a:r>
            <a:br>
              <a:rPr lang="en-US" sz="3200" dirty="0" smtClean="0">
                <a:solidFill>
                  <a:srgbClr val="FFFFFF"/>
                </a:solidFill>
              </a:rPr>
            </a:br>
            <a:r>
              <a:rPr lang="en-US" sz="3200" dirty="0" smtClean="0">
                <a:solidFill>
                  <a:srgbClr val="FFFFFF"/>
                </a:solidFill>
              </a:rPr>
              <a:t>opportunities, risks </a:t>
            </a:r>
            <a:br>
              <a:rPr lang="en-US" sz="3200" dirty="0" smtClean="0">
                <a:solidFill>
                  <a:srgbClr val="FFFFFF"/>
                </a:solidFill>
              </a:rPr>
            </a:br>
            <a:r>
              <a:rPr lang="en-US" sz="3200" dirty="0" smtClean="0">
                <a:solidFill>
                  <a:srgbClr val="FFFFFF"/>
                </a:solidFill>
              </a:rPr>
              <a:t>and the international community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www.britishcouncil.org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DF06D-BE34-324A-B010-77CA17CA63E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480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sz="4400" b="1" dirty="0" smtClean="0"/>
          </a:p>
          <a:p>
            <a:pPr algn="ctr"/>
            <a:r>
              <a:rPr lang="en-US" sz="4400" b="1" dirty="0" smtClean="0"/>
              <a:t>Thank you.</a:t>
            </a:r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>
              <a:lnSpc>
                <a:spcPct val="100000"/>
              </a:lnSpc>
            </a:pPr>
            <a:r>
              <a:rPr lang="en-US" dirty="0" smtClean="0">
                <a:solidFill>
                  <a:srgbClr val="000090"/>
                </a:solidFill>
                <a:hlinkClick r:id="rId2"/>
              </a:rPr>
              <a:t>lynne.heslop@britishcouncil.org</a:t>
            </a:r>
            <a:endParaRPr lang="en-US" dirty="0" smtClean="0">
              <a:solidFill>
                <a:srgbClr val="00009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www.britishcouncil.org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DF06D-BE34-324A-B010-77CA17CA63E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072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ritish_council_template_blue">
  <a:themeElements>
    <a:clrScheme name="BC template blue 1">
      <a:dk1>
        <a:srgbClr val="000000"/>
      </a:dk1>
      <a:lt1>
        <a:srgbClr val="FFFFFF"/>
      </a:lt1>
      <a:dk2>
        <a:srgbClr val="00A4E4"/>
      </a:dk2>
      <a:lt2>
        <a:srgbClr val="B2B2B2"/>
      </a:lt2>
      <a:accent1>
        <a:srgbClr val="0F7298"/>
      </a:accent1>
      <a:accent2>
        <a:srgbClr val="94268A"/>
      </a:accent2>
      <a:accent3>
        <a:srgbClr val="FFFFFF"/>
      </a:accent3>
      <a:accent4>
        <a:srgbClr val="000000"/>
      </a:accent4>
      <a:accent5>
        <a:srgbClr val="AABCCA"/>
      </a:accent5>
      <a:accent6>
        <a:srgbClr val="86217D"/>
      </a:accent6>
      <a:hlink>
        <a:srgbClr val="E8792E"/>
      </a:hlink>
      <a:folHlink>
        <a:srgbClr val="939837"/>
      </a:folHlink>
    </a:clrScheme>
    <a:fontScheme name="BC template blu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BC template blue 1">
        <a:dk1>
          <a:srgbClr val="000000"/>
        </a:dk1>
        <a:lt1>
          <a:srgbClr val="FFFFFF"/>
        </a:lt1>
        <a:dk2>
          <a:srgbClr val="00A4E4"/>
        </a:dk2>
        <a:lt2>
          <a:srgbClr val="B2B2B2"/>
        </a:lt2>
        <a:accent1>
          <a:srgbClr val="0F7298"/>
        </a:accent1>
        <a:accent2>
          <a:srgbClr val="94268A"/>
        </a:accent2>
        <a:accent3>
          <a:srgbClr val="FFFFFF"/>
        </a:accent3>
        <a:accent4>
          <a:srgbClr val="000000"/>
        </a:accent4>
        <a:accent5>
          <a:srgbClr val="AABCCA"/>
        </a:accent5>
        <a:accent6>
          <a:srgbClr val="86217D"/>
        </a:accent6>
        <a:hlink>
          <a:srgbClr val="E8792E"/>
        </a:hlink>
        <a:folHlink>
          <a:srgbClr val="93983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no footer">
  <a:themeElements>
    <a:clrScheme name="no footer 1">
      <a:dk1>
        <a:srgbClr val="000000"/>
      </a:dk1>
      <a:lt1>
        <a:srgbClr val="FFFFFF"/>
      </a:lt1>
      <a:dk2>
        <a:srgbClr val="00A4E4"/>
      </a:dk2>
      <a:lt2>
        <a:srgbClr val="B2B2B2"/>
      </a:lt2>
      <a:accent1>
        <a:srgbClr val="0F7298"/>
      </a:accent1>
      <a:accent2>
        <a:srgbClr val="94268A"/>
      </a:accent2>
      <a:accent3>
        <a:srgbClr val="FFFFFF"/>
      </a:accent3>
      <a:accent4>
        <a:srgbClr val="000000"/>
      </a:accent4>
      <a:accent5>
        <a:srgbClr val="AABCCA"/>
      </a:accent5>
      <a:accent6>
        <a:srgbClr val="86217D"/>
      </a:accent6>
      <a:hlink>
        <a:srgbClr val="E8792E"/>
      </a:hlink>
      <a:folHlink>
        <a:srgbClr val="939837"/>
      </a:folHlink>
    </a:clrScheme>
    <a:fontScheme name="no footer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no footer 1">
        <a:dk1>
          <a:srgbClr val="000000"/>
        </a:dk1>
        <a:lt1>
          <a:srgbClr val="FFFFFF"/>
        </a:lt1>
        <a:dk2>
          <a:srgbClr val="00A4E4"/>
        </a:dk2>
        <a:lt2>
          <a:srgbClr val="B2B2B2"/>
        </a:lt2>
        <a:accent1>
          <a:srgbClr val="0F7298"/>
        </a:accent1>
        <a:accent2>
          <a:srgbClr val="94268A"/>
        </a:accent2>
        <a:accent3>
          <a:srgbClr val="FFFFFF"/>
        </a:accent3>
        <a:accent4>
          <a:srgbClr val="000000"/>
        </a:accent4>
        <a:accent5>
          <a:srgbClr val="AABCCA"/>
        </a:accent5>
        <a:accent6>
          <a:srgbClr val="86217D"/>
        </a:accent6>
        <a:hlink>
          <a:srgbClr val="E8792E"/>
        </a:hlink>
        <a:folHlink>
          <a:srgbClr val="93983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Bullets">
  <a:themeElements>
    <a:clrScheme name="Bullets 2">
      <a:dk1>
        <a:srgbClr val="000000"/>
      </a:dk1>
      <a:lt1>
        <a:srgbClr val="FFFFFF"/>
      </a:lt1>
      <a:dk2>
        <a:srgbClr val="00A4E4"/>
      </a:dk2>
      <a:lt2>
        <a:srgbClr val="B2B2B2"/>
      </a:lt2>
      <a:accent1>
        <a:srgbClr val="0F7298"/>
      </a:accent1>
      <a:accent2>
        <a:srgbClr val="94268A"/>
      </a:accent2>
      <a:accent3>
        <a:srgbClr val="FFFFFF"/>
      </a:accent3>
      <a:accent4>
        <a:srgbClr val="000000"/>
      </a:accent4>
      <a:accent5>
        <a:srgbClr val="AABCCA"/>
      </a:accent5>
      <a:accent6>
        <a:srgbClr val="86217D"/>
      </a:accent6>
      <a:hlink>
        <a:srgbClr val="E8792E"/>
      </a:hlink>
      <a:folHlink>
        <a:srgbClr val="939837"/>
      </a:folHlink>
    </a:clrScheme>
    <a:fontScheme name="Bullets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EF4135"/>
        </a:dk2>
        <a:lt2>
          <a:srgbClr val="B2B2B2"/>
        </a:lt2>
        <a:accent1>
          <a:srgbClr val="A21F21"/>
        </a:accent1>
        <a:accent2>
          <a:srgbClr val="84C993"/>
        </a:accent2>
        <a:accent3>
          <a:srgbClr val="FFFFFF"/>
        </a:accent3>
        <a:accent4>
          <a:srgbClr val="000000"/>
        </a:accent4>
        <a:accent5>
          <a:srgbClr val="CEABAB"/>
        </a:accent5>
        <a:accent6>
          <a:srgbClr val="77B685"/>
        </a:accent6>
        <a:hlink>
          <a:srgbClr val="A19620"/>
        </a:hlink>
        <a:folHlink>
          <a:srgbClr val="51479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 2">
        <a:dk1>
          <a:srgbClr val="000000"/>
        </a:dk1>
        <a:lt1>
          <a:srgbClr val="FFFFFF"/>
        </a:lt1>
        <a:dk2>
          <a:srgbClr val="00A4E4"/>
        </a:dk2>
        <a:lt2>
          <a:srgbClr val="B2B2B2"/>
        </a:lt2>
        <a:accent1>
          <a:srgbClr val="0F7298"/>
        </a:accent1>
        <a:accent2>
          <a:srgbClr val="94268A"/>
        </a:accent2>
        <a:accent3>
          <a:srgbClr val="FFFFFF"/>
        </a:accent3>
        <a:accent4>
          <a:srgbClr val="000000"/>
        </a:accent4>
        <a:accent5>
          <a:srgbClr val="AABCCA"/>
        </a:accent5>
        <a:accent6>
          <a:srgbClr val="86217D"/>
        </a:accent6>
        <a:hlink>
          <a:srgbClr val="E8792E"/>
        </a:hlink>
        <a:folHlink>
          <a:srgbClr val="93983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Numbers">
  <a:themeElements>
    <a:clrScheme name="Numbers 1">
      <a:dk1>
        <a:srgbClr val="000000"/>
      </a:dk1>
      <a:lt1>
        <a:srgbClr val="FFFFFF"/>
      </a:lt1>
      <a:dk2>
        <a:srgbClr val="00A4E4"/>
      </a:dk2>
      <a:lt2>
        <a:srgbClr val="B2B2B2"/>
      </a:lt2>
      <a:accent1>
        <a:srgbClr val="0F7298"/>
      </a:accent1>
      <a:accent2>
        <a:srgbClr val="94268A"/>
      </a:accent2>
      <a:accent3>
        <a:srgbClr val="FFFFFF"/>
      </a:accent3>
      <a:accent4>
        <a:srgbClr val="000000"/>
      </a:accent4>
      <a:accent5>
        <a:srgbClr val="AABCCA"/>
      </a:accent5>
      <a:accent6>
        <a:srgbClr val="86217D"/>
      </a:accent6>
      <a:hlink>
        <a:srgbClr val="E8792E"/>
      </a:hlink>
      <a:folHlink>
        <a:srgbClr val="939837"/>
      </a:folHlink>
    </a:clrScheme>
    <a:fontScheme name="Numbers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Numbers 1">
        <a:dk1>
          <a:srgbClr val="000000"/>
        </a:dk1>
        <a:lt1>
          <a:srgbClr val="FFFFFF"/>
        </a:lt1>
        <a:dk2>
          <a:srgbClr val="00A4E4"/>
        </a:dk2>
        <a:lt2>
          <a:srgbClr val="B2B2B2"/>
        </a:lt2>
        <a:accent1>
          <a:srgbClr val="0F7298"/>
        </a:accent1>
        <a:accent2>
          <a:srgbClr val="94268A"/>
        </a:accent2>
        <a:accent3>
          <a:srgbClr val="FFFFFF"/>
        </a:accent3>
        <a:accent4>
          <a:srgbClr val="000000"/>
        </a:accent4>
        <a:accent5>
          <a:srgbClr val="AABCCA"/>
        </a:accent5>
        <a:accent6>
          <a:srgbClr val="86217D"/>
        </a:accent6>
        <a:hlink>
          <a:srgbClr val="E8792E"/>
        </a:hlink>
        <a:folHlink>
          <a:srgbClr val="93983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british_council_template_blue.pot</Template>
  <TotalTime>3648</TotalTime>
  <Words>690</Words>
  <Application>Microsoft Office PowerPoint</Application>
  <PresentationFormat>On-screen Show (4:3)</PresentationFormat>
  <Paragraphs>129</Paragraphs>
  <Slides>16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 Unicode MS</vt:lpstr>
      <vt:lpstr>ＭＳ Ｐゴシック</vt:lpstr>
      <vt:lpstr>Arial</vt:lpstr>
      <vt:lpstr>british_council_template_blue</vt:lpstr>
      <vt:lpstr>no footer</vt:lpstr>
      <vt:lpstr>Bullets</vt:lpstr>
      <vt:lpstr>Numbers</vt:lpstr>
      <vt:lpstr>From protest to peacebuilding? Higher education and social justice in Burma/Myanmar</vt:lpstr>
      <vt:lpstr>PowerPoint Presentation</vt:lpstr>
      <vt:lpstr>PowerPoint Presentation</vt:lpstr>
      <vt:lpstr>Are universities relevant institutions  in building long-term peace and contributing towards social justice? </vt:lpstr>
      <vt:lpstr>Burma/Myanmar</vt:lpstr>
      <vt:lpstr>Burma’s universities at the centre of political protest and pro-democracy movements</vt:lpstr>
      <vt:lpstr>11 demands of protesting students (2015)</vt:lpstr>
      <vt:lpstr>Impact of conflict on higher education</vt:lpstr>
      <vt:lpstr>A new era?  Context of reforms in higher education </vt:lpstr>
      <vt:lpstr>An elitist system  with significant inequalities</vt:lpstr>
      <vt:lpstr>Inequalities in education start downstream</vt:lpstr>
      <vt:lpstr>Gender: “the problem is that the problem is not seen as a problem”  (GEN: Raising the Curtain 2015)</vt:lpstr>
      <vt:lpstr>“Curriculum has been a battlefield” (Thein Lwin 2007)</vt:lpstr>
      <vt:lpstr>HE reforms: collision or co-existence?</vt:lpstr>
      <vt:lpstr>The future:  opportunities, risks  and the international community</vt:lpstr>
      <vt:lpstr>PowerPoint Presentation</vt:lpstr>
    </vt:vector>
  </TitlesOfParts>
  <Company>The British Council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guide</dc:title>
  <dc:creator>Ben Paynter</dc:creator>
  <cp:lastModifiedBy>Heather Stanley</cp:lastModifiedBy>
  <cp:revision>89</cp:revision>
  <dcterms:created xsi:type="dcterms:W3CDTF">2012-07-13T12:43:39Z</dcterms:created>
  <dcterms:modified xsi:type="dcterms:W3CDTF">2016-01-21T08:37:40Z</dcterms:modified>
</cp:coreProperties>
</file>