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9"/>
  </p:notesMasterIdLst>
  <p:sldIdLst>
    <p:sldId id="266" r:id="rId3"/>
    <p:sldId id="301" r:id="rId4"/>
    <p:sldId id="291" r:id="rId5"/>
    <p:sldId id="299" r:id="rId6"/>
    <p:sldId id="300" r:id="rId7"/>
    <p:sldId id="30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86" autoAdjust="0"/>
    <p:restoredTop sz="99653" autoAdjust="0"/>
  </p:normalViewPr>
  <p:slideViewPr>
    <p:cSldViewPr>
      <p:cViewPr varScale="1">
        <p:scale>
          <a:sx n="116" d="100"/>
          <a:sy n="116" d="100"/>
        </p:scale>
        <p:origin x="108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CB1A86-95E1-4F8A-9999-4392389AD24F}" type="datetimeFigureOut">
              <a:rPr lang="en-GB" smtClean="0"/>
              <a:t>07/12/2017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49B066-1743-4763-9765-C430401838B9}" type="slidenum">
              <a:rPr lang="en-GB" smtClean="0"/>
              <a:t>‹#›</a:t>
            </a:fld>
            <a:endParaRPr lang="en-GB"/>
          </a:p>
        </p:txBody>
      </p:sp>
    </p:spTree>
    <p:extLst>
      <p:ext uri="{BB962C8B-B14F-4D97-AF65-F5344CB8AC3E}">
        <p14:creationId xmlns:p14="http://schemas.microsoft.com/office/powerpoint/2010/main" val="698592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AC25B20-F276-418C-8D9F-B6F65AF5D4A2}" type="slidenum">
              <a:rPr lang="en-GB" smtClean="0">
                <a:solidFill>
                  <a:prstClr val="black"/>
                </a:solidFill>
                <a:latin typeface="Calibri"/>
              </a:rPr>
              <a:pPr/>
              <a:t>1</a:t>
            </a:fld>
            <a:endParaRPr lang="en-GB" dirty="0">
              <a:solidFill>
                <a:prstClr val="black"/>
              </a:solidFill>
              <a:latin typeface="Calibri"/>
            </a:endParaRPr>
          </a:p>
        </p:txBody>
      </p:sp>
    </p:spTree>
    <p:extLst>
      <p:ext uri="{BB962C8B-B14F-4D97-AF65-F5344CB8AC3E}">
        <p14:creationId xmlns:p14="http://schemas.microsoft.com/office/powerpoint/2010/main" val="817255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CAC25B20-F276-418C-8D9F-B6F65AF5D4A2}" type="slidenum">
              <a:rPr lang="en-GB" smtClean="0">
                <a:solidFill>
                  <a:prstClr val="black"/>
                </a:solidFill>
                <a:latin typeface="Calibri"/>
              </a:rPr>
              <a:pPr/>
              <a:t>3</a:t>
            </a:fld>
            <a:endParaRPr lang="en-GB" dirty="0">
              <a:solidFill>
                <a:prstClr val="black"/>
              </a:solidFill>
              <a:latin typeface="Calibri"/>
            </a:endParaRPr>
          </a:p>
        </p:txBody>
      </p:sp>
    </p:spTree>
    <p:extLst>
      <p:ext uri="{BB962C8B-B14F-4D97-AF65-F5344CB8AC3E}">
        <p14:creationId xmlns:p14="http://schemas.microsoft.com/office/powerpoint/2010/main" val="266723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(10 mins)</a:t>
            </a:r>
          </a:p>
          <a:p>
            <a:endParaRPr lang="en-GB" dirty="0" smtClean="0"/>
          </a:p>
          <a:p>
            <a:r>
              <a:rPr lang="en-GB" dirty="0" smtClean="0"/>
              <a:t>Affect – this theme really links to Valerie’s writing of the piece as autobiography. We could discuss theory as accounts of moments which trouble us, writing as an attempt to understand things we feel. Valerie’s discussion of laughter would be great here. </a:t>
            </a:r>
          </a:p>
          <a:p>
            <a:endParaRPr lang="en-GB" dirty="0" smtClean="0"/>
          </a:p>
          <a:p>
            <a:r>
              <a:rPr lang="en-GB" dirty="0" smtClean="0"/>
              <a:t>I also really like the discussion of ‘living difference’ </a:t>
            </a:r>
            <a:r>
              <a:rPr lang="en-GB" dirty="0" err="1" smtClean="0"/>
              <a:t>pg</a:t>
            </a:r>
            <a:r>
              <a:rPr lang="en-GB" dirty="0" smtClean="0"/>
              <a:t> 143 and thought we could discuss this too</a:t>
            </a:r>
            <a:endParaRPr lang="en-GB" dirty="0"/>
          </a:p>
        </p:txBody>
      </p:sp>
      <p:sp>
        <p:nvSpPr>
          <p:cNvPr id="4" name="Slide Number Placeholder 3"/>
          <p:cNvSpPr>
            <a:spLocks noGrp="1"/>
          </p:cNvSpPr>
          <p:nvPr>
            <p:ph type="sldNum" sz="quarter" idx="10"/>
          </p:nvPr>
        </p:nvSpPr>
        <p:spPr/>
        <p:txBody>
          <a:bodyPr/>
          <a:lstStyle/>
          <a:p>
            <a:fld id="{4049B066-1743-4763-9765-C430401838B9}" type="slidenum">
              <a:rPr lang="en-GB" smtClean="0"/>
              <a:t>4</a:t>
            </a:fld>
            <a:endParaRPr lang="en-GB"/>
          </a:p>
        </p:txBody>
      </p:sp>
    </p:spTree>
    <p:extLst>
      <p:ext uri="{BB962C8B-B14F-4D97-AF65-F5344CB8AC3E}">
        <p14:creationId xmlns:p14="http://schemas.microsoft.com/office/powerpoint/2010/main" val="385146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(10</a:t>
            </a:r>
            <a:r>
              <a:rPr lang="en-GB" baseline="0" dirty="0" smtClean="0"/>
              <a:t> mins)</a:t>
            </a:r>
            <a:endParaRPr lang="en-GB" dirty="0" smtClean="0"/>
          </a:p>
          <a:p>
            <a:endParaRPr lang="en-GB" dirty="0" smtClean="0"/>
          </a:p>
          <a:p>
            <a:r>
              <a:rPr lang="en-GB" dirty="0" smtClean="0"/>
              <a:t>Limits of working class reification – I think this theme was about troubling some accounts of working class lack of fit within higher education, as the chapter reflects some of the complexities of w/c experiences that can be both joyful and painful. We discussed how the cultural resources of the academy are not inherently classed, rather the access to them is. An account of the experience of accessing these resources and the interest/excitement/pleasure they can bring is often missing from discussions of the experiences of working class students, so this could be an interesting focus.</a:t>
            </a:r>
          </a:p>
          <a:p>
            <a:endParaRPr lang="en-GB" dirty="0" smtClean="0"/>
          </a:p>
          <a:p>
            <a:r>
              <a:rPr lang="en-GB" dirty="0" smtClean="0"/>
              <a:t>The final bullet point here is taken from</a:t>
            </a:r>
            <a:r>
              <a:rPr lang="en-GB" baseline="0" dirty="0" smtClean="0"/>
              <a:t> Valerie’s closing remarks, I thought this would be interesting to discuss as it is something class theory is still struggling with (or maybe just me?!)</a:t>
            </a:r>
            <a:endParaRPr lang="en-GB" dirty="0"/>
          </a:p>
        </p:txBody>
      </p:sp>
      <p:sp>
        <p:nvSpPr>
          <p:cNvPr id="4" name="Slide Number Placeholder 3"/>
          <p:cNvSpPr>
            <a:spLocks noGrp="1"/>
          </p:cNvSpPr>
          <p:nvPr>
            <p:ph type="sldNum" sz="quarter" idx="10"/>
          </p:nvPr>
        </p:nvSpPr>
        <p:spPr/>
        <p:txBody>
          <a:bodyPr/>
          <a:lstStyle/>
          <a:p>
            <a:fld id="{4049B066-1743-4763-9765-C430401838B9}" type="slidenum">
              <a:rPr lang="en-GB" smtClean="0"/>
              <a:t>5</a:t>
            </a:fld>
            <a:endParaRPr lang="en-GB"/>
          </a:p>
        </p:txBody>
      </p:sp>
    </p:spTree>
    <p:extLst>
      <p:ext uri="{BB962C8B-B14F-4D97-AF65-F5344CB8AC3E}">
        <p14:creationId xmlns:p14="http://schemas.microsoft.com/office/powerpoint/2010/main" val="311757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FF"/>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2702019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p>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lvl1pPr>
              <a:defRPr sz="1200" b="1"/>
            </a:lvl1pPr>
          </a:lstStyle>
          <a:p>
            <a:r>
              <a:rPr lang="en-GB" dirty="0" smtClean="0">
                <a:latin typeface="Calibri"/>
              </a:rPr>
              <a:t>http://www.sussex.ac.uk/education/cheer</a:t>
            </a:r>
            <a:endParaRPr lang="en-US" dirty="0">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latin typeface="Calibri"/>
            </a:endParaRPr>
          </a:p>
        </p:txBody>
      </p:sp>
      <p:sp>
        <p:nvSpPr>
          <p:cNvPr id="7" name="Slide Number Placeholder 6"/>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latin typeface="Calibri"/>
            </a:endParaRPr>
          </a:p>
        </p:txBody>
      </p:sp>
      <p:sp>
        <p:nvSpPr>
          <p:cNvPr id="9" name="Slide Number Placeholder 8"/>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latin typeface="Calibri"/>
            </a:endParaRPr>
          </a:p>
        </p:txBody>
      </p:sp>
      <p:sp>
        <p:nvSpPr>
          <p:cNvPr id="5" name="Slide Number Placeholder 4"/>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latin typeface="Calibri"/>
            </a:endParaRPr>
          </a:p>
        </p:txBody>
      </p:sp>
      <p:sp>
        <p:nvSpPr>
          <p:cNvPr id="4" name="Slide Number Placeholder 3"/>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latin typeface="Calibri"/>
            </a:endParaRPr>
          </a:p>
        </p:txBody>
      </p:sp>
      <p:sp>
        <p:nvSpPr>
          <p:cNvPr id="7" name="Slide Number Placeholder 6"/>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latin typeface="Calibri"/>
            </a:endParaRPr>
          </a:p>
        </p:txBody>
      </p:sp>
      <p:sp>
        <p:nvSpPr>
          <p:cNvPr id="7" name="Slide Number Placeholder 6"/>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142794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FF"/>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270201993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p>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lvl1pPr>
              <a:defRPr sz="1200" b="1"/>
            </a:lvl1pPr>
          </a:lstStyle>
          <a:p>
            <a:r>
              <a:rPr lang="en-GB" dirty="0" smtClean="0">
                <a:latin typeface="Calibri"/>
              </a:rPr>
              <a:t>http://www.sussex.ac.uk/education/cheer</a:t>
            </a:r>
            <a:endParaRPr lang="en-US" dirty="0">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2275933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1798952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latin typeface="Calibri"/>
            </a:endParaRPr>
          </a:p>
        </p:txBody>
      </p:sp>
      <p:sp>
        <p:nvSpPr>
          <p:cNvPr id="7" name="Slide Number Placeholder 6"/>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1034301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latin typeface="Calibri"/>
            </a:endParaRPr>
          </a:p>
        </p:txBody>
      </p:sp>
      <p:sp>
        <p:nvSpPr>
          <p:cNvPr id="9" name="Slide Number Placeholder 8"/>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1417940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latin typeface="Calibri"/>
            </a:endParaRPr>
          </a:p>
        </p:txBody>
      </p:sp>
      <p:sp>
        <p:nvSpPr>
          <p:cNvPr id="5" name="Slide Number Placeholder 4"/>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656067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latin typeface="Calibri"/>
            </a:endParaRPr>
          </a:p>
        </p:txBody>
      </p:sp>
      <p:sp>
        <p:nvSpPr>
          <p:cNvPr id="4" name="Slide Number Placeholder 3"/>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1249128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latin typeface="Calibri"/>
            </a:endParaRPr>
          </a:p>
        </p:txBody>
      </p:sp>
      <p:sp>
        <p:nvSpPr>
          <p:cNvPr id="7" name="Slide Number Placeholder 6"/>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2730116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latin typeface="Calibri"/>
            </a:endParaRPr>
          </a:p>
        </p:txBody>
      </p:sp>
      <p:sp>
        <p:nvSpPr>
          <p:cNvPr id="7" name="Slide Number Placeholder 6"/>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506574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2949498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12/7/2017</a:t>
            </a:fld>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14279412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15938" y="304800"/>
            <a:ext cx="5961062" cy="990600"/>
          </a:xfrm>
        </p:spPr>
        <p:txBody>
          <a:bodyPr/>
          <a:lstStyle/>
          <a:p>
            <a:r>
              <a:rPr lang="en-GB" smtClean="0"/>
              <a:t>Click to edit Master title style</a:t>
            </a:r>
            <a:endParaRPr lang="en-US"/>
          </a:p>
        </p:txBody>
      </p:sp>
      <p:sp>
        <p:nvSpPr>
          <p:cNvPr id="3" name="ClipArt Placeholder 2"/>
          <p:cNvSpPr>
            <a:spLocks noGrp="1"/>
          </p:cNvSpPr>
          <p:nvPr>
            <p:ph type="clipArt" sz="half" idx="1"/>
          </p:nvPr>
        </p:nvSpPr>
        <p:spPr>
          <a:xfrm>
            <a:off x="554038" y="1871663"/>
            <a:ext cx="4065587" cy="3690937"/>
          </a:xfrm>
        </p:spPr>
        <p:txBody>
          <a:bodyPr/>
          <a:lstStyle/>
          <a:p>
            <a:pPr lvl="0"/>
            <a:endParaRPr lang="en-US" noProof="0" dirty="0" smtClean="0"/>
          </a:p>
        </p:txBody>
      </p:sp>
      <p:sp>
        <p:nvSpPr>
          <p:cNvPr id="4" name="Text Placeholder 3"/>
          <p:cNvSpPr>
            <a:spLocks noGrp="1"/>
          </p:cNvSpPr>
          <p:nvPr>
            <p:ph type="body" sz="half" idx="2"/>
          </p:nvPr>
        </p:nvSpPr>
        <p:spPr>
          <a:xfrm>
            <a:off x="4772025" y="1871663"/>
            <a:ext cx="4067175" cy="3690937"/>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8"/>
          <p:cNvSpPr>
            <a:spLocks noGrp="1" noChangeArrowheads="1"/>
          </p:cNvSpPr>
          <p:nvPr>
            <p:ph type="dt" sz="quarter" idx="10"/>
          </p:nvPr>
        </p:nvSpPr>
        <p:spPr/>
        <p:txBody>
          <a:bodyPr/>
          <a:lstStyle>
            <a:lvl1pPr>
              <a:defRPr/>
            </a:lvl1pPr>
          </a:lstStyle>
          <a:p>
            <a:pPr>
              <a:defRPr/>
            </a:pPr>
            <a:fld id="{92BD4A34-AD54-CA4F-8786-E94094364085}" type="datetime3">
              <a:rPr lang="en-GB">
                <a:solidFill>
                  <a:prstClr val="white">
                    <a:tint val="75000"/>
                  </a:prstClr>
                </a:solidFill>
                <a:latin typeface="Calibri"/>
              </a:rPr>
              <a:pPr>
                <a:defRPr/>
              </a:pPr>
              <a:t>7 December, 2017</a:t>
            </a:fld>
            <a:endParaRPr lang="en-GB">
              <a:solidFill>
                <a:prstClr val="white">
                  <a:tint val="75000"/>
                </a:prstClr>
              </a:solidFill>
              <a:latin typeface="Calibri"/>
            </a:endParaRPr>
          </a:p>
        </p:txBody>
      </p:sp>
      <p:sp>
        <p:nvSpPr>
          <p:cNvPr id="6" name="Rectangle 9"/>
          <p:cNvSpPr>
            <a:spLocks noGrp="1" noChangeArrowheads="1"/>
          </p:cNvSpPr>
          <p:nvPr>
            <p:ph type="ftr" sz="quarter" idx="11"/>
          </p:nvPr>
        </p:nvSpPr>
        <p:spPr/>
        <p:txBody>
          <a:bodyPr/>
          <a:lstStyle>
            <a:lvl1pPr>
              <a:defRPr>
                <a:latin typeface="Arial" charset="0"/>
              </a:defRPr>
            </a:lvl1pPr>
          </a:lstStyle>
          <a:p>
            <a:pPr>
              <a:defRPr/>
            </a:pPr>
            <a:endParaRPr lang="en-GB"/>
          </a:p>
          <a:p>
            <a:pPr>
              <a:defRPr/>
            </a:pPr>
            <a:endParaRPr lang="en-GB">
              <a:latin typeface="Times" charset="0"/>
            </a:endParaRPr>
          </a:p>
        </p:txBody>
      </p:sp>
      <p:sp>
        <p:nvSpPr>
          <p:cNvPr id="7" name="Rectangle 10"/>
          <p:cNvSpPr>
            <a:spLocks noGrp="1" noChangeArrowheads="1"/>
          </p:cNvSpPr>
          <p:nvPr>
            <p:ph type="sldNum" sz="quarter" idx="12"/>
          </p:nvPr>
        </p:nvSpPr>
        <p:spPr/>
        <p:txBody>
          <a:bodyPr/>
          <a:lstStyle>
            <a:lvl1pPr>
              <a:defRPr/>
            </a:lvl1pPr>
          </a:lstStyle>
          <a:p>
            <a:pPr>
              <a:defRPr/>
            </a:pPr>
            <a:fld id="{BD1B6ED4-424B-1745-B460-E655A5A83BAD}" type="slidenum">
              <a:rPr lang="en-GB">
                <a:solidFill>
                  <a:prstClr val="white">
                    <a:tint val="75000"/>
                  </a:prstClr>
                </a:solidFill>
                <a:latin typeface="Calibri"/>
              </a:rPr>
              <a:pPr>
                <a:defRPr/>
              </a:pPr>
              <a:t>‹#›</a:t>
            </a:fld>
            <a:endParaRPr lang="en-GB">
              <a:solidFill>
                <a:prstClr val="white">
                  <a:tint val="75000"/>
                </a:prstClr>
              </a:solidFill>
              <a:latin typeface="Calibri"/>
            </a:endParaRPr>
          </a:p>
        </p:txBody>
      </p:sp>
    </p:spTree>
    <p:extLst>
      <p:ext uri="{BB962C8B-B14F-4D97-AF65-F5344CB8AC3E}">
        <p14:creationId xmlns:p14="http://schemas.microsoft.com/office/powerpoint/2010/main" val="1036019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solidFill>
                <a:prstClr val="white">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rgbClr val="FF66FF"/>
                </a:solidFill>
              </a:defRPr>
            </a:lvl1pPr>
          </a:lstStyle>
          <a:p>
            <a:r>
              <a:rPr lang="en-GB" dirty="0" smtClean="0">
                <a:latin typeface="Calibri"/>
              </a:rPr>
              <a:t>http://www.sussex.ac.uk/education/cheer</a:t>
            </a:r>
            <a:endParaRPr lang="en-US" dirty="0">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FF66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solidFill>
                <a:prstClr val="white">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rgbClr val="FF66FF"/>
                </a:solidFill>
              </a:defRPr>
            </a:lvl1pPr>
          </a:lstStyle>
          <a:p>
            <a:r>
              <a:rPr lang="en-GB" dirty="0" smtClean="0">
                <a:latin typeface="Calibri"/>
              </a:rPr>
              <a:t>http://www.sussex.ac.uk/education/cheer</a:t>
            </a:r>
            <a:endParaRPr lang="en-US" dirty="0">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FF66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5689"/>
            <a:ext cx="9144000"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prstClr val="white"/>
                </a:solidFill>
                <a:latin typeface="Calibri"/>
              </a:rPr>
              <a:t>Diversity, Democratisation and Difference: Theories and Methodologies</a:t>
            </a:r>
            <a:endParaRPr lang="en-GB" dirty="0">
              <a:solidFill>
                <a:prstClr val="white"/>
              </a:solidFill>
              <a:latin typeface="Calibri"/>
            </a:endParaRPr>
          </a:p>
        </p:txBody>
      </p:sp>
      <p:sp>
        <p:nvSpPr>
          <p:cNvPr id="2" name="Title 1"/>
          <p:cNvSpPr>
            <a:spLocks noGrp="1"/>
          </p:cNvSpPr>
          <p:nvPr>
            <p:ph type="ctrTitle"/>
          </p:nvPr>
        </p:nvSpPr>
        <p:spPr>
          <a:xfrm>
            <a:off x="555633" y="2095255"/>
            <a:ext cx="8168054" cy="2353652"/>
          </a:xfrm>
        </p:spPr>
        <p:txBody>
          <a:bodyPr>
            <a:noAutofit/>
          </a:bodyPr>
          <a:lstStyle/>
          <a:p>
            <a:r>
              <a:rPr lang="en-US" sz="4000" dirty="0" smtClean="0">
                <a:latin typeface="+mn-lt"/>
                <a:cs typeface="Arial Narrow"/>
              </a:rPr>
              <a:t>DOES CLASS STILL MATTER? </a:t>
            </a:r>
            <a:endParaRPr lang="en-US" sz="4000" dirty="0">
              <a:latin typeface="+mn-lt"/>
              <a:cs typeface="Arial Narrow"/>
            </a:endParaRPr>
          </a:p>
        </p:txBody>
      </p:sp>
      <p:sp>
        <p:nvSpPr>
          <p:cNvPr id="3" name="Subtitle 2"/>
          <p:cNvSpPr>
            <a:spLocks noGrp="1"/>
          </p:cNvSpPr>
          <p:nvPr>
            <p:ph type="subTitle" idx="1"/>
          </p:nvPr>
        </p:nvSpPr>
        <p:spPr>
          <a:xfrm>
            <a:off x="2523392" y="4762500"/>
            <a:ext cx="4264270" cy="776654"/>
          </a:xfrm>
        </p:spPr>
        <p:txBody>
          <a:bodyPr>
            <a:normAutofit fontScale="70000" lnSpcReduction="20000"/>
          </a:bodyPr>
          <a:lstStyle/>
          <a:p>
            <a:r>
              <a:rPr lang="en-US" sz="2400" dirty="0" smtClean="0">
                <a:cs typeface="Arial Narrow"/>
              </a:rPr>
              <a:t>A ‘Conversation’ between </a:t>
            </a:r>
            <a:endParaRPr lang="en-US" sz="2400" dirty="0">
              <a:cs typeface="Arial Narrow"/>
            </a:endParaRPr>
          </a:p>
          <a:p>
            <a:r>
              <a:rPr lang="en-US" sz="2400" dirty="0" smtClean="0">
                <a:cs typeface="Arial Narrow"/>
              </a:rPr>
              <a:t>Valerie Hey, Sarah </a:t>
            </a:r>
            <a:r>
              <a:rPr lang="en-US" sz="2400" dirty="0" err="1" smtClean="0">
                <a:cs typeface="Arial Narrow"/>
              </a:rPr>
              <a:t>Leaney</a:t>
            </a:r>
            <a:r>
              <a:rPr lang="en-US" sz="2400" dirty="0" smtClean="0">
                <a:cs typeface="Arial Narrow"/>
              </a:rPr>
              <a:t> and Daniel </a:t>
            </a:r>
            <a:r>
              <a:rPr lang="en-US" sz="2400" dirty="0" err="1" smtClean="0">
                <a:cs typeface="Arial Narrow"/>
              </a:rPr>
              <a:t>Leyton</a:t>
            </a:r>
            <a:r>
              <a:rPr lang="en-US" sz="2400" dirty="0" smtClean="0">
                <a:cs typeface="Arial Narrow"/>
              </a:rPr>
              <a:t> </a:t>
            </a:r>
            <a:endParaRPr lang="en-US" sz="2400" dirty="0">
              <a:cs typeface="Arial Narrow"/>
            </a:endParaRPr>
          </a:p>
        </p:txBody>
      </p:sp>
      <p:sp>
        <p:nvSpPr>
          <p:cNvPr id="4" name="Rectangle 3"/>
          <p:cNvSpPr/>
          <p:nvPr/>
        </p:nvSpPr>
        <p:spPr>
          <a:xfrm>
            <a:off x="2562951" y="6180965"/>
            <a:ext cx="4149982" cy="369332"/>
          </a:xfrm>
          <a:prstGeom prst="rect">
            <a:avLst/>
          </a:prstGeom>
        </p:spPr>
        <p:txBody>
          <a:bodyPr wrap="none">
            <a:spAutoFit/>
          </a:bodyPr>
          <a:lstStyle/>
          <a:p>
            <a:r>
              <a:rPr lang="en-GB" dirty="0">
                <a:solidFill>
                  <a:srgbClr val="FF66FF"/>
                </a:solidFill>
                <a:latin typeface="Calibri"/>
              </a:rPr>
              <a:t>http://www.sussex.ac.uk/education/cheer</a:t>
            </a:r>
          </a:p>
        </p:txBody>
      </p:sp>
      <p:pic>
        <p:nvPicPr>
          <p:cNvPr id="12" name="Picture 7" descr="US_Centre_for_Higher_Ed#1E8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780587" y="193385"/>
            <a:ext cx="1943100" cy="1149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52822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Class – Making Sense ?   </a:t>
            </a:r>
            <a:endParaRPr lang="en-US" dirty="0"/>
          </a:p>
        </p:txBody>
      </p:sp>
      <p:sp>
        <p:nvSpPr>
          <p:cNvPr id="3" name="Content Placeholder 2"/>
          <p:cNvSpPr>
            <a:spLocks noGrp="1"/>
          </p:cNvSpPr>
          <p:nvPr>
            <p:ph idx="1"/>
          </p:nvPr>
        </p:nvSpPr>
        <p:spPr>
          <a:xfrm>
            <a:off x="457200" y="1600200"/>
            <a:ext cx="4474840" cy="4525963"/>
          </a:xfrm>
        </p:spPr>
        <p:txBody>
          <a:bodyPr>
            <a:normAutofit lnSpcReduction="10000"/>
          </a:bodyPr>
          <a:lstStyle/>
          <a:p>
            <a:pPr>
              <a:buFont typeface="Wingdings" charset="2"/>
              <a:buChar char="Ø"/>
            </a:pPr>
            <a:r>
              <a:rPr lang="en-US" dirty="0" smtClean="0"/>
              <a:t>‘</a:t>
            </a:r>
            <a:r>
              <a:rPr lang="en-US" dirty="0"/>
              <a:t>T</a:t>
            </a:r>
            <a:r>
              <a:rPr lang="en-US" dirty="0" smtClean="0"/>
              <a:t>heoretical intuitions’ – An un/methodology  &amp; provisional rationality  </a:t>
            </a:r>
          </a:p>
          <a:p>
            <a:pPr>
              <a:buFont typeface="Wingdings" charset="2"/>
              <a:buChar char="Ø"/>
            </a:pPr>
            <a:r>
              <a:rPr lang="en-US" dirty="0" smtClean="0"/>
              <a:t>Affects – accents, bodies &amp; Boddington’s</a:t>
            </a:r>
          </a:p>
          <a:p>
            <a:pPr>
              <a:buFont typeface="Wingdings" charset="2"/>
              <a:buChar char="Ø"/>
            </a:pPr>
            <a:r>
              <a:rPr lang="en-US" dirty="0" smtClean="0"/>
              <a:t>Working class reification</a:t>
            </a:r>
          </a:p>
          <a:p>
            <a:pPr>
              <a:buFont typeface="Wingdings" charset="2"/>
              <a:buChar char="Ø"/>
            </a:pPr>
            <a:r>
              <a:rPr lang="en-US" dirty="0" smtClean="0"/>
              <a:t>Closings and openings</a:t>
            </a:r>
          </a:p>
          <a:p>
            <a:pPr marL="0" indent="0">
              <a:buNone/>
            </a:pPr>
            <a:endParaRPr lang="en-US" dirty="0" smtClean="0"/>
          </a:p>
          <a:p>
            <a:pPr>
              <a:buFont typeface="Wingdings" charset="2"/>
              <a:buChar char="Ø"/>
            </a:pPr>
            <a:endParaRPr lang="en-US" dirty="0" smtClean="0"/>
          </a:p>
          <a:p>
            <a:endParaRPr lang="en-US" dirty="0"/>
          </a:p>
        </p:txBody>
      </p:sp>
      <p:pic>
        <p:nvPicPr>
          <p:cNvPr id="4" name="Boddingtons advert Stay in the sun Mel Syke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932040" y="2492896"/>
            <a:ext cx="4032448" cy="3168352"/>
          </a:xfrm>
          <a:prstGeom prst="rect">
            <a:avLst/>
          </a:prstGeom>
        </p:spPr>
      </p:pic>
    </p:spTree>
    <p:extLst>
      <p:ext uri="{BB962C8B-B14F-4D97-AF65-F5344CB8AC3E}">
        <p14:creationId xmlns:p14="http://schemas.microsoft.com/office/powerpoint/2010/main" val="20642493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98113">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7427168" cy="1143000"/>
          </a:xfrm>
        </p:spPr>
        <p:txBody>
          <a:bodyPr>
            <a:normAutofit fontScale="90000"/>
          </a:bodyPr>
          <a:lstStyle/>
          <a:p>
            <a:r>
              <a:rPr lang="en-US" dirty="0" smtClean="0"/>
              <a:t>The Un/methodology of ‘Theoretical Intuitions’</a:t>
            </a:r>
            <a:endParaRPr lang="en-US" dirty="0"/>
          </a:p>
        </p:txBody>
      </p:sp>
      <p:sp>
        <p:nvSpPr>
          <p:cNvPr id="3" name="Content Placeholder 2"/>
          <p:cNvSpPr>
            <a:spLocks noGrp="1"/>
          </p:cNvSpPr>
          <p:nvPr>
            <p:ph sz="half" idx="1"/>
          </p:nvPr>
        </p:nvSpPr>
        <p:spPr>
          <a:xfrm>
            <a:off x="457200" y="1600200"/>
            <a:ext cx="6995120" cy="4525963"/>
          </a:xfrm>
        </p:spPr>
        <p:txBody>
          <a:bodyPr>
            <a:normAutofit fontScale="70000" lnSpcReduction="20000"/>
          </a:bodyPr>
          <a:lstStyle/>
          <a:p>
            <a:pPr>
              <a:buFont typeface="Wingdings" charset="2"/>
              <a:buChar char="Ø"/>
            </a:pPr>
            <a:endParaRPr lang="en-US" dirty="0" smtClean="0"/>
          </a:p>
          <a:p>
            <a:pPr>
              <a:buFont typeface="Wingdings" charset="2"/>
              <a:buChar char="Ø"/>
            </a:pPr>
            <a:r>
              <a:rPr lang="en-US" sz="4600" dirty="0" smtClean="0"/>
              <a:t>Embodied knowing </a:t>
            </a:r>
          </a:p>
          <a:p>
            <a:pPr>
              <a:buFont typeface="Wingdings" charset="2"/>
              <a:buChar char="Ø"/>
            </a:pPr>
            <a:endParaRPr lang="en-US" sz="4600" dirty="0"/>
          </a:p>
          <a:p>
            <a:pPr>
              <a:buFont typeface="Wingdings" charset="2"/>
              <a:buChar char="Ø"/>
            </a:pPr>
            <a:r>
              <a:rPr lang="en-US" sz="4600" dirty="0" smtClean="0"/>
              <a:t>‘Being  </a:t>
            </a:r>
            <a:r>
              <a:rPr lang="en-US" sz="4600" dirty="0" err="1" smtClean="0"/>
              <a:t>mithered</a:t>
            </a:r>
            <a:r>
              <a:rPr lang="en-US" sz="4600" dirty="0" smtClean="0"/>
              <a:t>’  </a:t>
            </a:r>
          </a:p>
          <a:p>
            <a:pPr>
              <a:buFont typeface="Wingdings" charset="2"/>
              <a:buChar char="Ø"/>
            </a:pPr>
            <a:endParaRPr lang="en-US" sz="4600" dirty="0"/>
          </a:p>
          <a:p>
            <a:pPr>
              <a:buFont typeface="Wingdings" charset="2"/>
              <a:buChar char="Ø"/>
            </a:pPr>
            <a:r>
              <a:rPr lang="en-US" sz="4600" dirty="0" smtClean="0"/>
              <a:t>Mundane affecting  moments 	</a:t>
            </a:r>
          </a:p>
          <a:p>
            <a:pPr>
              <a:buFont typeface="Wingdings" charset="2"/>
              <a:buChar char="Ø"/>
            </a:pPr>
            <a:endParaRPr lang="en-US" sz="4600" dirty="0"/>
          </a:p>
          <a:p>
            <a:pPr>
              <a:buFont typeface="Wingdings" charset="2"/>
              <a:buChar char="Ø"/>
            </a:pPr>
            <a:r>
              <a:rPr lang="en-US" sz="4600" dirty="0" smtClean="0"/>
              <a:t>‘The autobiography of the question’</a:t>
            </a:r>
            <a:r>
              <a:rPr lang="en-US" sz="3500" dirty="0" smtClean="0"/>
              <a:t>	</a:t>
            </a:r>
            <a:r>
              <a:rPr lang="en-US" dirty="0" smtClean="0"/>
              <a:t>				</a:t>
            </a:r>
          </a:p>
          <a:p>
            <a:pPr>
              <a:buFont typeface="Wingdings" charset="2"/>
              <a:buChar char="Ø"/>
            </a:pPr>
            <a:endParaRPr lang="en-US" dirty="0" smtClean="0"/>
          </a:p>
          <a:p>
            <a:pPr>
              <a:buFont typeface="Wingdings" charset="2"/>
              <a:buChar char="Ø"/>
            </a:pPr>
            <a:endParaRPr lang="en-US" dirty="0"/>
          </a:p>
          <a:p>
            <a:pPr marL="0" indent="0">
              <a:buNone/>
            </a:pPr>
            <a:endParaRPr lang="en-US" dirty="0"/>
          </a:p>
          <a:p>
            <a:pPr>
              <a:buFont typeface="Wingdings" charset="2"/>
              <a:buChar char="Ø"/>
            </a:pPr>
            <a:endParaRPr lang="en-US" dirty="0"/>
          </a:p>
        </p:txBody>
      </p:sp>
      <p:sp>
        <p:nvSpPr>
          <p:cNvPr id="5" name="Content Placeholder 4"/>
          <p:cNvSpPr>
            <a:spLocks noGrp="1"/>
          </p:cNvSpPr>
          <p:nvPr>
            <p:ph sz="half" idx="2"/>
          </p:nvPr>
        </p:nvSpPr>
        <p:spPr/>
        <p:txBody>
          <a:bodyPr>
            <a:normAutofit fontScale="70000" lnSpcReduction="20000"/>
          </a:bodyPr>
          <a:lstStyle/>
          <a:p>
            <a:pPr>
              <a:buFont typeface="Wingdings" charset="2"/>
              <a:buChar char="Ø"/>
            </a:pPr>
            <a:endParaRPr lang="en-US" dirty="0"/>
          </a:p>
          <a:p>
            <a:pPr marL="0" indent="0">
              <a:buNone/>
            </a:pPr>
            <a:endParaRPr lang="en-US" dirty="0"/>
          </a:p>
        </p:txBody>
      </p:sp>
      <p:sp>
        <p:nvSpPr>
          <p:cNvPr id="8" name="Rectangle 7"/>
          <p:cNvSpPr/>
          <p:nvPr/>
        </p:nvSpPr>
        <p:spPr>
          <a:xfrm>
            <a:off x="2915136" y="3244334"/>
            <a:ext cx="2031325" cy="369332"/>
          </a:xfrm>
          <a:prstGeom prst="rect">
            <a:avLst/>
          </a:prstGeom>
        </p:spPr>
        <p:txBody>
          <a:bodyPr wrap="none">
            <a:spAutoFit/>
          </a:bodyPr>
          <a:lstStyle/>
          <a:p>
            <a:r>
              <a:rPr lang="en-US" dirty="0" smtClean="0"/>
              <a:t>		</a:t>
            </a:r>
            <a:endParaRPr lang="en-US" dirty="0"/>
          </a:p>
        </p:txBody>
      </p:sp>
    </p:spTree>
    <p:extLst>
      <p:ext uri="{BB962C8B-B14F-4D97-AF65-F5344CB8AC3E}">
        <p14:creationId xmlns:p14="http://schemas.microsoft.com/office/powerpoint/2010/main" val="9645967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0"/>
            <a:ext cx="7290054" cy="1499616"/>
          </a:xfrm>
        </p:spPr>
        <p:txBody>
          <a:bodyPr>
            <a:normAutofit/>
          </a:bodyPr>
          <a:lstStyle/>
          <a:p>
            <a:r>
              <a:rPr lang="en-GB" sz="4000" dirty="0" smtClean="0"/>
              <a:t>Embodiment and Affect</a:t>
            </a:r>
            <a:endParaRPr lang="en-GB" sz="4000" dirty="0"/>
          </a:p>
        </p:txBody>
      </p:sp>
      <p:sp>
        <p:nvSpPr>
          <p:cNvPr id="3" name="Content Placeholder 2"/>
          <p:cNvSpPr>
            <a:spLocks noGrp="1"/>
          </p:cNvSpPr>
          <p:nvPr>
            <p:ph idx="1"/>
          </p:nvPr>
        </p:nvSpPr>
        <p:spPr>
          <a:xfrm>
            <a:off x="550680" y="1124744"/>
            <a:ext cx="8593320" cy="4023360"/>
          </a:xfrm>
        </p:spPr>
        <p:txBody>
          <a:bodyPr/>
          <a:lstStyle/>
          <a:p>
            <a:pPr>
              <a:buFont typeface="Wingdings" panose="05000000000000000000" pitchFamily="2" charset="2"/>
              <a:buChar char="Ø"/>
            </a:pPr>
            <a:r>
              <a:rPr lang="en-GB" dirty="0" smtClean="0"/>
              <a:t>Theorising through autobiography</a:t>
            </a:r>
          </a:p>
          <a:p>
            <a:pPr>
              <a:buFont typeface="Wingdings" panose="05000000000000000000" pitchFamily="2" charset="2"/>
              <a:buChar char="Ø"/>
            </a:pPr>
            <a:r>
              <a:rPr lang="en-GB" dirty="0" smtClean="0"/>
              <a:t>Accounts </a:t>
            </a:r>
            <a:r>
              <a:rPr lang="en-GB" dirty="0"/>
              <a:t>of moments which </a:t>
            </a:r>
            <a:r>
              <a:rPr lang="en-GB" dirty="0" smtClean="0"/>
              <a:t>trouble</a:t>
            </a:r>
          </a:p>
          <a:p>
            <a:pPr>
              <a:buFont typeface="Wingdings" panose="05000000000000000000" pitchFamily="2" charset="2"/>
              <a:buChar char="Ø"/>
            </a:pPr>
            <a:r>
              <a:rPr lang="en-GB" dirty="0" smtClean="0"/>
              <a:t>Disruptive Affect</a:t>
            </a:r>
          </a:p>
          <a:p>
            <a:pPr marL="0" indent="0">
              <a:buNone/>
            </a:pPr>
            <a:endParaRPr lang="en-GB" sz="4000" dirty="0" smtClean="0"/>
          </a:p>
        </p:txBody>
      </p:sp>
      <p:sp>
        <p:nvSpPr>
          <p:cNvPr id="4" name="Rectangle 3"/>
          <p:cNvSpPr/>
          <p:nvPr/>
        </p:nvSpPr>
        <p:spPr>
          <a:xfrm>
            <a:off x="338808" y="3108117"/>
            <a:ext cx="3833192" cy="4278094"/>
          </a:xfrm>
          <a:prstGeom prst="rect">
            <a:avLst/>
          </a:prstGeom>
        </p:spPr>
        <p:txBody>
          <a:bodyPr wrap="square">
            <a:spAutoFit/>
          </a:bodyPr>
          <a:lstStyle/>
          <a:p>
            <a:r>
              <a:rPr lang="en-GB" sz="3200" i="1" dirty="0" smtClean="0"/>
              <a:t>“</a:t>
            </a:r>
            <a:r>
              <a:rPr lang="en-GB" sz="3200" i="1" dirty="0"/>
              <a:t>My negotiation of these class relations is literally carried, condensed and expressed most acutely in my voice</a:t>
            </a:r>
            <a:r>
              <a:rPr lang="en-GB" sz="3200" i="1" dirty="0" smtClean="0"/>
              <a:t>…”</a:t>
            </a:r>
          </a:p>
          <a:p>
            <a:endParaRPr lang="en-GB" sz="3600" i="1" dirty="0"/>
          </a:p>
          <a:p>
            <a:endParaRPr lang="en-GB" sz="4400" i="1" dirty="0">
              <a:latin typeface="+mj-lt"/>
            </a:endParaRPr>
          </a:p>
        </p:txBody>
      </p:sp>
      <p:pic>
        <p:nvPicPr>
          <p:cNvPr id="5" name="Hard Left - The Oxford Voic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968" y="6093296"/>
            <a:ext cx="609600" cy="609600"/>
          </a:xfrm>
          <a:prstGeom prst="rect">
            <a:avLst/>
          </a:prstGeom>
        </p:spPr>
      </p:pic>
      <p:sp>
        <p:nvSpPr>
          <p:cNvPr id="10" name="Rectangle 9"/>
          <p:cNvSpPr/>
          <p:nvPr/>
        </p:nvSpPr>
        <p:spPr>
          <a:xfrm>
            <a:off x="4427984" y="3068960"/>
            <a:ext cx="4572000" cy="3970318"/>
          </a:xfrm>
          <a:prstGeom prst="rect">
            <a:avLst/>
          </a:prstGeom>
        </p:spPr>
        <p:txBody>
          <a:bodyPr wrap="square">
            <a:spAutoFit/>
          </a:bodyPr>
          <a:lstStyle/>
          <a:p>
            <a:r>
              <a:rPr lang="en-GB" sz="2400" i="1" dirty="0" smtClean="0"/>
              <a:t>“Sharon </a:t>
            </a:r>
            <a:r>
              <a:rPr lang="en-GB" sz="2400" i="1" dirty="0"/>
              <a:t>seemed completely exasperated with the multiple leaning towers of ham that filed her fridge. ‘You have to take some of these’ she said to me, ‘I don’t know what to do with them’, she was pleading with me now, ‘I’m sure your mum could use them </a:t>
            </a:r>
            <a:r>
              <a:rPr lang="en-GB" sz="2400" i="1" dirty="0" smtClean="0"/>
              <a:t>up”</a:t>
            </a:r>
            <a:r>
              <a:rPr lang="en-GB" sz="2400" dirty="0" smtClean="0"/>
              <a:t> </a:t>
            </a:r>
          </a:p>
          <a:p>
            <a:r>
              <a:rPr lang="en-GB" sz="2400" dirty="0" smtClean="0"/>
              <a:t>(</a:t>
            </a:r>
            <a:r>
              <a:rPr lang="en-GB" sz="2400" dirty="0"/>
              <a:t>Sarah’s </a:t>
            </a:r>
            <a:r>
              <a:rPr lang="en-GB" sz="2400" dirty="0" err="1"/>
              <a:t>fieldnotes</a:t>
            </a:r>
            <a:r>
              <a:rPr lang="en-GB" sz="2400" dirty="0"/>
              <a:t>, 8</a:t>
            </a:r>
            <a:r>
              <a:rPr lang="en-GB" sz="2400" baseline="30000" dirty="0"/>
              <a:t>th</a:t>
            </a:r>
            <a:r>
              <a:rPr lang="en-GB" sz="2400" dirty="0"/>
              <a:t> May 2014)</a:t>
            </a:r>
          </a:p>
          <a:p>
            <a:r>
              <a:rPr lang="en-GB" dirty="0"/>
              <a:t/>
            </a:r>
            <a:br>
              <a:rPr lang="en-GB" dirty="0"/>
            </a:br>
            <a:endParaRPr lang="en-GB" dirty="0"/>
          </a:p>
        </p:txBody>
      </p:sp>
    </p:spTree>
    <p:extLst>
      <p:ext uri="{BB962C8B-B14F-4D97-AF65-F5344CB8AC3E}">
        <p14:creationId xmlns:p14="http://schemas.microsoft.com/office/powerpoint/2010/main" val="27550764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90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880" y="0"/>
            <a:ext cx="7290054" cy="1052736"/>
          </a:xfrm>
        </p:spPr>
        <p:txBody>
          <a:bodyPr>
            <a:normAutofit/>
          </a:bodyPr>
          <a:lstStyle/>
          <a:p>
            <a:r>
              <a:rPr lang="en-GB" sz="4000" dirty="0" smtClean="0"/>
              <a:t>Refuting Class as Reification</a:t>
            </a:r>
            <a:endParaRPr lang="en-GB" sz="4000" dirty="0"/>
          </a:p>
        </p:txBody>
      </p:sp>
      <p:sp>
        <p:nvSpPr>
          <p:cNvPr id="3" name="Content Placeholder 2"/>
          <p:cNvSpPr>
            <a:spLocks noGrp="1"/>
          </p:cNvSpPr>
          <p:nvPr>
            <p:ph idx="1"/>
          </p:nvPr>
        </p:nvSpPr>
        <p:spPr>
          <a:xfrm>
            <a:off x="611560" y="1700808"/>
            <a:ext cx="6480720" cy="4464496"/>
          </a:xfrm>
        </p:spPr>
        <p:txBody>
          <a:bodyPr>
            <a:normAutofit fontScale="85000" lnSpcReduction="10000"/>
          </a:bodyPr>
          <a:lstStyle/>
          <a:p>
            <a:pPr>
              <a:buFont typeface="Wingdings" panose="05000000000000000000" pitchFamily="2" charset="2"/>
              <a:buChar char="Ø"/>
            </a:pPr>
            <a:r>
              <a:rPr lang="en-GB" sz="4600" dirty="0" smtClean="0"/>
              <a:t>Limits of cultural reification </a:t>
            </a:r>
          </a:p>
          <a:p>
            <a:pPr>
              <a:buFont typeface="Wingdings" panose="05000000000000000000" pitchFamily="2" charset="2"/>
              <a:buChar char="Ø"/>
            </a:pPr>
            <a:r>
              <a:rPr lang="en-GB" sz="4600" dirty="0" smtClean="0"/>
              <a:t>Complexities of classed experiences in the academy</a:t>
            </a:r>
          </a:p>
          <a:p>
            <a:pPr>
              <a:buFont typeface="Wingdings" panose="05000000000000000000" pitchFamily="2" charset="2"/>
              <a:buChar char="Ø"/>
            </a:pPr>
            <a:r>
              <a:rPr lang="en-GB" sz="4600" dirty="0" smtClean="0"/>
              <a:t>Pleasure against reification</a:t>
            </a:r>
          </a:p>
          <a:p>
            <a:pPr marL="0" indent="0">
              <a:buNone/>
            </a:pPr>
            <a:r>
              <a:rPr lang="en-GB" sz="2800" dirty="0"/>
              <a:t/>
            </a:r>
            <a:br>
              <a:rPr lang="en-GB" sz="2800" dirty="0"/>
            </a:br>
            <a:endParaRPr lang="en-GB" sz="2800" dirty="0" smtClean="0"/>
          </a:p>
        </p:txBody>
      </p:sp>
      <p:sp>
        <p:nvSpPr>
          <p:cNvPr id="4" name="Content Placeholder 2"/>
          <p:cNvSpPr txBox="1">
            <a:spLocks/>
          </p:cNvSpPr>
          <p:nvPr/>
        </p:nvSpPr>
        <p:spPr>
          <a:xfrm>
            <a:off x="467544" y="3861048"/>
            <a:ext cx="7884695" cy="1647096"/>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buNone/>
            </a:pPr>
            <a:endParaRPr lang="en-GB" sz="3200" i="1" dirty="0">
              <a:latin typeface="+mj-lt"/>
            </a:endParaRPr>
          </a:p>
        </p:txBody>
      </p:sp>
    </p:spTree>
    <p:extLst>
      <p:ext uri="{BB962C8B-B14F-4D97-AF65-F5344CB8AC3E}">
        <p14:creationId xmlns:p14="http://schemas.microsoft.com/office/powerpoint/2010/main" val="920070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Classification : a </a:t>
            </a:r>
            <a:r>
              <a:rPr lang="en-US" dirty="0" err="1" smtClean="0"/>
              <a:t>wor</a:t>
            </a:r>
            <a:r>
              <a:rPr lang="en-US" dirty="0" smtClean="0"/>
              <a:t>[l]d without end? </a:t>
            </a:r>
            <a:br>
              <a:rPr lang="en-US" dirty="0" smtClean="0"/>
            </a:br>
            <a:r>
              <a:rPr lang="en-US" dirty="0" smtClean="0"/>
              <a:t> </a:t>
            </a:r>
            <a:endParaRPr lang="en-US" dirty="0"/>
          </a:p>
        </p:txBody>
      </p:sp>
      <p:sp>
        <p:nvSpPr>
          <p:cNvPr id="3" name="Content Placeholder 2"/>
          <p:cNvSpPr>
            <a:spLocks noGrp="1"/>
          </p:cNvSpPr>
          <p:nvPr>
            <p:ph idx="1"/>
          </p:nvPr>
        </p:nvSpPr>
        <p:spPr/>
        <p:txBody>
          <a:bodyPr/>
          <a:lstStyle/>
          <a:p>
            <a:pPr>
              <a:buFont typeface="Wingdings" charset="2"/>
              <a:buChar char="Ø"/>
            </a:pPr>
            <a:r>
              <a:rPr lang="en-GB" i="1" dirty="0"/>
              <a:t>“My experience of shifting (and being shifted) in academic culture indicates the inadequacies as well as the seductions of identity politics</a:t>
            </a:r>
            <a:r>
              <a:rPr lang="en-GB" i="1" dirty="0" smtClean="0"/>
              <a:t>”</a:t>
            </a:r>
          </a:p>
          <a:p>
            <a:endParaRPr lang="en-GB" i="1" dirty="0"/>
          </a:p>
          <a:p>
            <a:pPr>
              <a:buFont typeface="Wingdings" charset="2"/>
              <a:buChar char="Ø"/>
            </a:pPr>
            <a:r>
              <a:rPr lang="en-GB" i="1" dirty="0" smtClean="0"/>
              <a:t>Closing remarks:  </a:t>
            </a:r>
          </a:p>
          <a:p>
            <a:pPr>
              <a:buFont typeface="Wingdings" charset="2"/>
              <a:buChar char="Ø"/>
            </a:pPr>
            <a:endParaRPr lang="en-GB" i="1" dirty="0"/>
          </a:p>
          <a:p>
            <a:pPr>
              <a:buFont typeface="Wingdings" charset="2"/>
              <a:buChar char="Ø"/>
            </a:pPr>
            <a:r>
              <a:rPr lang="en-GB" i="1" dirty="0" smtClean="0"/>
              <a:t>‘All finished paintings are dead paintings’ </a:t>
            </a:r>
            <a:r>
              <a:rPr lang="en-GB" i="1" dirty="0"/>
              <a:t>(</a:t>
            </a:r>
            <a:r>
              <a:rPr lang="en-GB" i="1" dirty="0" smtClean="0"/>
              <a:t>Pablo </a:t>
            </a:r>
            <a:r>
              <a:rPr lang="en-GB" i="1" dirty="0" err="1" smtClean="0"/>
              <a:t>Piccasso</a:t>
            </a:r>
            <a:r>
              <a:rPr lang="en-GB" i="1" dirty="0"/>
              <a:t>)</a:t>
            </a:r>
          </a:p>
          <a:p>
            <a:endParaRPr lang="en-US" dirty="0"/>
          </a:p>
        </p:txBody>
      </p:sp>
    </p:spTree>
    <p:extLst>
      <p:ext uri="{BB962C8B-B14F-4D97-AF65-F5344CB8AC3E}">
        <p14:creationId xmlns:p14="http://schemas.microsoft.com/office/powerpoint/2010/main" val="2059189027"/>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6485</TotalTime>
  <Words>448</Words>
  <Application>Microsoft Office PowerPoint</Application>
  <PresentationFormat>On-screen Show (4:3)</PresentationFormat>
  <Paragraphs>57</Paragraphs>
  <Slides>6</Slides>
  <Notes>4</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Arial Narrow</vt:lpstr>
      <vt:lpstr>Calibri</vt:lpstr>
      <vt:lpstr>Times</vt:lpstr>
      <vt:lpstr>Tw Cen MT</vt:lpstr>
      <vt:lpstr>Wingdings</vt:lpstr>
      <vt:lpstr> Black </vt:lpstr>
      <vt:lpstr>1_ Black </vt:lpstr>
      <vt:lpstr>DOES CLASS STILL MATTER? </vt:lpstr>
      <vt:lpstr>Making Class – Making Sense ?   </vt:lpstr>
      <vt:lpstr>The Un/methodology of ‘Theoretical Intuitions’</vt:lpstr>
      <vt:lpstr>Embodiment and Affect</vt:lpstr>
      <vt:lpstr>Refuting Class as Reification</vt:lpstr>
      <vt:lpstr> Classification : a wor[l]d without end?   </vt:lpstr>
    </vt:vector>
  </TitlesOfParts>
  <Company>University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Theoretical intuitions</dc:title>
  <dc:creator>Sarah Leaney</dc:creator>
  <cp:lastModifiedBy>Heather Stanley</cp:lastModifiedBy>
  <cp:revision>50</cp:revision>
  <dcterms:created xsi:type="dcterms:W3CDTF">2017-10-10T14:54:06Z</dcterms:created>
  <dcterms:modified xsi:type="dcterms:W3CDTF">2017-12-07T08:59:28Z</dcterms:modified>
</cp:coreProperties>
</file>